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67" r:id="rId7"/>
    <p:sldId id="269" r:id="rId8"/>
    <p:sldId id="271" r:id="rId9"/>
    <p:sldId id="270" r:id="rId10"/>
    <p:sldId id="273" r:id="rId11"/>
    <p:sldId id="274" r:id="rId12"/>
    <p:sldId id="275" r:id="rId13"/>
    <p:sldId id="26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4442"/>
    <a:srgbClr val="173EFF"/>
    <a:srgbClr val="94E068"/>
    <a:srgbClr val="7DC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94"/>
  </p:normalViewPr>
  <p:slideViewPr>
    <p:cSldViewPr snapToGrid="0">
      <p:cViewPr varScale="1">
        <p:scale>
          <a:sx n="117" d="100"/>
          <a:sy n="117" d="100"/>
        </p:scale>
        <p:origin x="3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297BB5-8C76-447B-A5A4-EA30D9DFD94D}" type="doc">
      <dgm:prSet loTypeId="urn:microsoft.com/office/officeart/2005/8/layout/vList5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C9B5C207-8482-4C51-B0A6-78DCAF6728B9}">
      <dgm:prSet phldrT="[Texto]" phldr="0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pt-BR" dirty="0"/>
            <a:t>Missão</a:t>
          </a:r>
        </a:p>
      </dgm:t>
    </dgm:pt>
    <dgm:pt modelId="{4B385593-EEA0-4DAE-A494-4A9BAD660BFA}" type="parTrans" cxnId="{5F4179A6-F0E2-467F-A63B-23C170FD3F16}">
      <dgm:prSet/>
      <dgm:spPr/>
      <dgm:t>
        <a:bodyPr/>
        <a:lstStyle/>
        <a:p>
          <a:endParaRPr lang="pt-BR"/>
        </a:p>
      </dgm:t>
    </dgm:pt>
    <dgm:pt modelId="{FA1A2B3E-DE03-45DC-8F06-F1CFF14A9BD4}" type="sibTrans" cxnId="{5F4179A6-F0E2-467F-A63B-23C170FD3F16}">
      <dgm:prSet/>
      <dgm:spPr/>
      <dgm:t>
        <a:bodyPr/>
        <a:lstStyle/>
        <a:p>
          <a:endParaRPr lang="pt-BR"/>
        </a:p>
      </dgm:t>
    </dgm:pt>
    <dgm:pt modelId="{55D13198-84D7-44F6-A0D4-AED9DAEC4DC7}">
      <dgm:prSet phldrT="[Texto]" custT="1"/>
      <dgm:spPr/>
      <dgm:t>
        <a:bodyPr/>
        <a:lstStyle/>
        <a:p>
          <a:pPr marL="0" algn="just">
            <a:spcAft>
              <a:spcPts val="0"/>
            </a:spcAft>
            <a:buNone/>
          </a:pPr>
          <a:r>
            <a:rPr lang="pt-BR" sz="1400" dirty="0"/>
            <a:t>Promover o desenvolvimento do setor de telecomunicações e das tecnologias da informação e comunicação em prol da transformação digital da sociedade brasileira, em parceria com empresas e instituições científicas e tecnológicas, por meio do apoio à pesquisa, desenvolvimento e inovação.</a:t>
          </a:r>
        </a:p>
      </dgm:t>
    </dgm:pt>
    <dgm:pt modelId="{90590ABE-C413-4D26-9D47-5DD1BA25F753}" type="parTrans" cxnId="{1F3D62E5-079D-4BC8-9569-88C43838C8CC}">
      <dgm:prSet/>
      <dgm:spPr/>
      <dgm:t>
        <a:bodyPr/>
        <a:lstStyle/>
        <a:p>
          <a:endParaRPr lang="pt-BR"/>
        </a:p>
      </dgm:t>
    </dgm:pt>
    <dgm:pt modelId="{BED71713-E881-4B2C-B142-A0364982221E}" type="sibTrans" cxnId="{1F3D62E5-079D-4BC8-9569-88C43838C8CC}">
      <dgm:prSet/>
      <dgm:spPr/>
      <dgm:t>
        <a:bodyPr/>
        <a:lstStyle/>
        <a:p>
          <a:endParaRPr lang="pt-BR"/>
        </a:p>
      </dgm:t>
    </dgm:pt>
    <dgm:pt modelId="{830AB50D-7C92-4862-B892-171B5F02F11C}">
      <dgm:prSet phldrT="[Texto]" phldr="0"/>
      <dgm:spPr/>
      <dgm:t>
        <a:bodyPr/>
        <a:lstStyle/>
        <a:p>
          <a:r>
            <a:rPr lang="pt-BR" dirty="0"/>
            <a:t>Visão</a:t>
          </a:r>
        </a:p>
      </dgm:t>
    </dgm:pt>
    <dgm:pt modelId="{63DD1076-C579-4538-87DE-A8BC0F4921FB}" type="parTrans" cxnId="{9E20230D-998C-40E1-8D94-34A63A4B4BC6}">
      <dgm:prSet/>
      <dgm:spPr/>
      <dgm:t>
        <a:bodyPr/>
        <a:lstStyle/>
        <a:p>
          <a:endParaRPr lang="pt-BR"/>
        </a:p>
      </dgm:t>
    </dgm:pt>
    <dgm:pt modelId="{50D5032E-D181-489E-8AE8-90E5FE67A30F}" type="sibTrans" cxnId="{9E20230D-998C-40E1-8D94-34A63A4B4BC6}">
      <dgm:prSet/>
      <dgm:spPr/>
      <dgm:t>
        <a:bodyPr/>
        <a:lstStyle/>
        <a:p>
          <a:endParaRPr lang="pt-BR"/>
        </a:p>
      </dgm:t>
    </dgm:pt>
    <dgm:pt modelId="{5C2CC8FB-45D1-429B-8404-F12850451979}">
      <dgm:prSet phldrT="[Texto]" custT="1"/>
      <dgm:spPr/>
      <dgm:t>
        <a:bodyPr/>
        <a:lstStyle/>
        <a:p>
          <a:pPr marL="0" lvl="1" indent="-114300" algn="just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ea typeface="+mn-ea"/>
              <a:cs typeface="+mn-cs"/>
            </a:rPr>
            <a:t>Ser um agente de transformação do setor de telecomunicações e das tecnologias de informação e de comunicação.</a:t>
          </a:r>
        </a:p>
      </dgm:t>
    </dgm:pt>
    <dgm:pt modelId="{437F191E-96E4-490D-84DE-F9B78EA80675}" type="parTrans" cxnId="{D571DDED-83C8-4457-A3AD-3B37B8438A15}">
      <dgm:prSet/>
      <dgm:spPr/>
      <dgm:t>
        <a:bodyPr/>
        <a:lstStyle/>
        <a:p>
          <a:endParaRPr lang="pt-BR"/>
        </a:p>
      </dgm:t>
    </dgm:pt>
    <dgm:pt modelId="{DDD74626-1D80-4F28-A988-4213F157850D}" type="sibTrans" cxnId="{D571DDED-83C8-4457-A3AD-3B37B8438A15}">
      <dgm:prSet/>
      <dgm:spPr/>
      <dgm:t>
        <a:bodyPr/>
        <a:lstStyle/>
        <a:p>
          <a:endParaRPr lang="pt-BR"/>
        </a:p>
      </dgm:t>
    </dgm:pt>
    <dgm:pt modelId="{95EE177F-8632-4708-8941-C9630089679E}">
      <dgm:prSet phldrT="[Texto]" phldr="0"/>
      <dgm:spPr/>
      <dgm:t>
        <a:bodyPr/>
        <a:lstStyle/>
        <a:p>
          <a:r>
            <a:rPr lang="pt-BR" dirty="0"/>
            <a:t>Valores</a:t>
          </a:r>
        </a:p>
      </dgm:t>
    </dgm:pt>
    <dgm:pt modelId="{32FE33CA-088E-471C-B936-B86B0641279C}" type="parTrans" cxnId="{4110630B-7FFF-4C31-B7A4-2A706D7B83E8}">
      <dgm:prSet/>
      <dgm:spPr/>
      <dgm:t>
        <a:bodyPr/>
        <a:lstStyle/>
        <a:p>
          <a:endParaRPr lang="pt-BR"/>
        </a:p>
      </dgm:t>
    </dgm:pt>
    <dgm:pt modelId="{FE1B8A91-66EA-4C97-9397-40EDCD57CA69}" type="sibTrans" cxnId="{4110630B-7FFF-4C31-B7A4-2A706D7B83E8}">
      <dgm:prSet/>
      <dgm:spPr/>
      <dgm:t>
        <a:bodyPr/>
        <a:lstStyle/>
        <a:p>
          <a:endParaRPr lang="pt-BR"/>
        </a:p>
      </dgm:t>
    </dgm:pt>
    <dgm:pt modelId="{DB7B1E5C-F715-4A97-BA4F-FF9D40B2C933}">
      <dgm:prSet phldrT="[Texto]"/>
      <dgm:spPr/>
      <dgm:t>
        <a:bodyPr/>
        <a:lstStyle/>
        <a:p>
          <a:pPr marL="180000" algn="just">
            <a:buFont typeface="Wingdings" panose="05000000000000000000" pitchFamily="2" charset="2"/>
            <a:buChar char="§"/>
          </a:pPr>
          <a:r>
            <a:rPr lang="pt-BR" dirty="0"/>
            <a:t>Integridade</a:t>
          </a:r>
        </a:p>
      </dgm:t>
    </dgm:pt>
    <dgm:pt modelId="{34CB398B-ADC3-47F1-B88C-A9E07D6E379E}" type="parTrans" cxnId="{022BEFED-9EE1-4314-8CCA-A65151B87075}">
      <dgm:prSet/>
      <dgm:spPr/>
      <dgm:t>
        <a:bodyPr/>
        <a:lstStyle/>
        <a:p>
          <a:endParaRPr lang="pt-BR"/>
        </a:p>
      </dgm:t>
    </dgm:pt>
    <dgm:pt modelId="{07F901D9-6CAA-4CD7-8051-19C45614FDC2}" type="sibTrans" cxnId="{022BEFED-9EE1-4314-8CCA-A65151B87075}">
      <dgm:prSet/>
      <dgm:spPr/>
      <dgm:t>
        <a:bodyPr/>
        <a:lstStyle/>
        <a:p>
          <a:endParaRPr lang="pt-BR"/>
        </a:p>
      </dgm:t>
    </dgm:pt>
    <dgm:pt modelId="{19FAB84D-BD40-4D36-A482-0E454ECC1E0B}">
      <dgm:prSet/>
      <dgm:spPr/>
      <dgm:t>
        <a:bodyPr/>
        <a:lstStyle/>
        <a:p>
          <a:pPr marL="180000" algn="just">
            <a:buFont typeface="Wingdings" panose="05000000000000000000" pitchFamily="2" charset="2"/>
            <a:buChar char="§"/>
          </a:pPr>
          <a:r>
            <a:rPr lang="pt-BR" dirty="0"/>
            <a:t>Transparência</a:t>
          </a:r>
        </a:p>
      </dgm:t>
    </dgm:pt>
    <dgm:pt modelId="{7730F739-7709-442E-9907-BCC05845DE69}" type="parTrans" cxnId="{6F61C34E-FDDA-4E0A-AECC-8590EC8E25F2}">
      <dgm:prSet/>
      <dgm:spPr/>
      <dgm:t>
        <a:bodyPr/>
        <a:lstStyle/>
        <a:p>
          <a:endParaRPr lang="pt-BR"/>
        </a:p>
      </dgm:t>
    </dgm:pt>
    <dgm:pt modelId="{532D5043-29E0-4ED3-B83F-62FBB6EDD3CF}" type="sibTrans" cxnId="{6F61C34E-FDDA-4E0A-AECC-8590EC8E25F2}">
      <dgm:prSet/>
      <dgm:spPr/>
      <dgm:t>
        <a:bodyPr/>
        <a:lstStyle/>
        <a:p>
          <a:endParaRPr lang="pt-BR"/>
        </a:p>
      </dgm:t>
    </dgm:pt>
    <dgm:pt modelId="{F617048A-3838-4651-A447-0E34DD869B8F}">
      <dgm:prSet/>
      <dgm:spPr/>
      <dgm:t>
        <a:bodyPr/>
        <a:lstStyle/>
        <a:p>
          <a:pPr marL="180000" algn="just">
            <a:buFont typeface="Wingdings" panose="05000000000000000000" pitchFamily="2" charset="2"/>
            <a:buChar char="§"/>
          </a:pPr>
          <a:r>
            <a:rPr lang="pt-BR" dirty="0"/>
            <a:t>Orientação a resultados</a:t>
          </a:r>
        </a:p>
      </dgm:t>
    </dgm:pt>
    <dgm:pt modelId="{68EFEA33-7CD7-4E89-BF5A-F587933868C2}" type="parTrans" cxnId="{94D9D1A4-5AB9-450B-88E6-906D8F9F0B7F}">
      <dgm:prSet/>
      <dgm:spPr/>
      <dgm:t>
        <a:bodyPr/>
        <a:lstStyle/>
        <a:p>
          <a:endParaRPr lang="pt-BR"/>
        </a:p>
      </dgm:t>
    </dgm:pt>
    <dgm:pt modelId="{5609E0F6-390C-4C75-BB2E-3A40246BBFBA}" type="sibTrans" cxnId="{94D9D1A4-5AB9-450B-88E6-906D8F9F0B7F}">
      <dgm:prSet/>
      <dgm:spPr/>
      <dgm:t>
        <a:bodyPr/>
        <a:lstStyle/>
        <a:p>
          <a:endParaRPr lang="pt-BR"/>
        </a:p>
      </dgm:t>
    </dgm:pt>
    <dgm:pt modelId="{90B3AA2A-F7A8-49EF-B5CC-F613494FEF91}">
      <dgm:prSet/>
      <dgm:spPr/>
      <dgm:t>
        <a:bodyPr/>
        <a:lstStyle/>
        <a:p>
          <a:pPr marL="180000" algn="just">
            <a:buFont typeface="Wingdings" panose="05000000000000000000" pitchFamily="2" charset="2"/>
            <a:buChar char="§"/>
          </a:pPr>
          <a:r>
            <a:rPr lang="pt-BR" dirty="0"/>
            <a:t>Eficiência</a:t>
          </a:r>
        </a:p>
      </dgm:t>
    </dgm:pt>
    <dgm:pt modelId="{7E745539-BABC-4334-82AD-E85119BF84CD}" type="parTrans" cxnId="{817798CD-D8A7-4C94-A78A-6AEBC0999F67}">
      <dgm:prSet/>
      <dgm:spPr/>
      <dgm:t>
        <a:bodyPr/>
        <a:lstStyle/>
        <a:p>
          <a:endParaRPr lang="pt-BR"/>
        </a:p>
      </dgm:t>
    </dgm:pt>
    <dgm:pt modelId="{F67EAD56-3488-4CCE-BE29-E12DEF241B87}" type="sibTrans" cxnId="{817798CD-D8A7-4C94-A78A-6AEBC0999F67}">
      <dgm:prSet/>
      <dgm:spPr/>
      <dgm:t>
        <a:bodyPr/>
        <a:lstStyle/>
        <a:p>
          <a:endParaRPr lang="pt-BR"/>
        </a:p>
      </dgm:t>
    </dgm:pt>
    <dgm:pt modelId="{545212CE-509E-489C-8263-E605646A72F5}" type="pres">
      <dgm:prSet presAssocID="{62297BB5-8C76-447B-A5A4-EA30D9DFD94D}" presName="Name0" presStyleCnt="0">
        <dgm:presLayoutVars>
          <dgm:dir/>
          <dgm:animLvl val="lvl"/>
          <dgm:resizeHandles val="exact"/>
        </dgm:presLayoutVars>
      </dgm:prSet>
      <dgm:spPr/>
    </dgm:pt>
    <dgm:pt modelId="{6B8B9FC2-AD1D-4362-B04C-68892AE0B6B3}" type="pres">
      <dgm:prSet presAssocID="{C9B5C207-8482-4C51-B0A6-78DCAF6728B9}" presName="linNode" presStyleCnt="0"/>
      <dgm:spPr/>
    </dgm:pt>
    <dgm:pt modelId="{873A23F5-DF74-4A9F-9157-74C114CA0A7B}" type="pres">
      <dgm:prSet presAssocID="{C9B5C207-8482-4C51-B0A6-78DCAF6728B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0F16832-DA8F-45D5-9A50-90117B6B98B4}" type="pres">
      <dgm:prSet presAssocID="{C9B5C207-8482-4C51-B0A6-78DCAF6728B9}" presName="descendantText" presStyleLbl="alignAccFollowNode1" presStyleIdx="0" presStyleCnt="3">
        <dgm:presLayoutVars>
          <dgm:bulletEnabled val="1"/>
        </dgm:presLayoutVars>
      </dgm:prSet>
      <dgm:spPr/>
    </dgm:pt>
    <dgm:pt modelId="{0C6084A5-1C9B-44AF-857A-E20BAF4D90A0}" type="pres">
      <dgm:prSet presAssocID="{FA1A2B3E-DE03-45DC-8F06-F1CFF14A9BD4}" presName="sp" presStyleCnt="0"/>
      <dgm:spPr/>
    </dgm:pt>
    <dgm:pt modelId="{CC032CF6-92A7-46B3-94E9-562A9D1703AB}" type="pres">
      <dgm:prSet presAssocID="{830AB50D-7C92-4862-B892-171B5F02F11C}" presName="linNode" presStyleCnt="0"/>
      <dgm:spPr/>
    </dgm:pt>
    <dgm:pt modelId="{68354985-5BD9-4768-B651-D25F4C6658A0}" type="pres">
      <dgm:prSet presAssocID="{830AB50D-7C92-4862-B892-171B5F02F11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8A102CC3-00FC-4DC6-816B-5A6962A720B6}" type="pres">
      <dgm:prSet presAssocID="{830AB50D-7C92-4862-B892-171B5F02F11C}" presName="descendantText" presStyleLbl="alignAccFollowNode1" presStyleIdx="1" presStyleCnt="3">
        <dgm:presLayoutVars>
          <dgm:bulletEnabled val="1"/>
        </dgm:presLayoutVars>
      </dgm:prSet>
      <dgm:spPr/>
    </dgm:pt>
    <dgm:pt modelId="{F2DA6DEC-D678-47EA-9F94-68B7CA24ABA9}" type="pres">
      <dgm:prSet presAssocID="{50D5032E-D181-489E-8AE8-90E5FE67A30F}" presName="sp" presStyleCnt="0"/>
      <dgm:spPr/>
    </dgm:pt>
    <dgm:pt modelId="{60B911D5-26BA-4CBD-9774-D32B1C82CF2C}" type="pres">
      <dgm:prSet presAssocID="{95EE177F-8632-4708-8941-C9630089679E}" presName="linNode" presStyleCnt="0"/>
      <dgm:spPr/>
    </dgm:pt>
    <dgm:pt modelId="{EBB51E38-8F59-4245-9EE7-0D283D0E8205}" type="pres">
      <dgm:prSet presAssocID="{95EE177F-8632-4708-8941-C9630089679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BB100663-CB10-4E05-A956-A4526676A57E}" type="pres">
      <dgm:prSet presAssocID="{95EE177F-8632-4708-8941-C9630089679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4110630B-7FFF-4C31-B7A4-2A706D7B83E8}" srcId="{62297BB5-8C76-447B-A5A4-EA30D9DFD94D}" destId="{95EE177F-8632-4708-8941-C9630089679E}" srcOrd="2" destOrd="0" parTransId="{32FE33CA-088E-471C-B936-B86B0641279C}" sibTransId="{FE1B8A91-66EA-4C97-9397-40EDCD57CA69}"/>
    <dgm:cxn modelId="{9E20230D-998C-40E1-8D94-34A63A4B4BC6}" srcId="{62297BB5-8C76-447B-A5A4-EA30D9DFD94D}" destId="{830AB50D-7C92-4862-B892-171B5F02F11C}" srcOrd="1" destOrd="0" parTransId="{63DD1076-C579-4538-87DE-A8BC0F4921FB}" sibTransId="{50D5032E-D181-489E-8AE8-90E5FE67A30F}"/>
    <dgm:cxn modelId="{60B41212-DBD0-437A-BC11-D957ECAB839D}" type="presOf" srcId="{DB7B1E5C-F715-4A97-BA4F-FF9D40B2C933}" destId="{BB100663-CB10-4E05-A956-A4526676A57E}" srcOrd="0" destOrd="0" presId="urn:microsoft.com/office/officeart/2005/8/layout/vList5"/>
    <dgm:cxn modelId="{55827B23-9AB4-42F1-925B-CEEF035B19CA}" type="presOf" srcId="{90B3AA2A-F7A8-49EF-B5CC-F613494FEF91}" destId="{BB100663-CB10-4E05-A956-A4526676A57E}" srcOrd="0" destOrd="2" presId="urn:microsoft.com/office/officeart/2005/8/layout/vList5"/>
    <dgm:cxn modelId="{2E295349-B113-43AE-8E40-DE6F623D140F}" type="presOf" srcId="{95EE177F-8632-4708-8941-C9630089679E}" destId="{EBB51E38-8F59-4245-9EE7-0D283D0E8205}" srcOrd="0" destOrd="0" presId="urn:microsoft.com/office/officeart/2005/8/layout/vList5"/>
    <dgm:cxn modelId="{D1EE9B6C-77C2-4324-8974-7A032B97B80B}" type="presOf" srcId="{55D13198-84D7-44F6-A0D4-AED9DAEC4DC7}" destId="{90F16832-DA8F-45D5-9A50-90117B6B98B4}" srcOrd="0" destOrd="0" presId="urn:microsoft.com/office/officeart/2005/8/layout/vList5"/>
    <dgm:cxn modelId="{6F61C34E-FDDA-4E0A-AECC-8590EC8E25F2}" srcId="{95EE177F-8632-4708-8941-C9630089679E}" destId="{19FAB84D-BD40-4D36-A482-0E454ECC1E0B}" srcOrd="1" destOrd="0" parTransId="{7730F739-7709-442E-9907-BCC05845DE69}" sibTransId="{532D5043-29E0-4ED3-B83F-62FBB6EDD3CF}"/>
    <dgm:cxn modelId="{7649DC50-6206-46F1-BF79-A8E2116D42AD}" type="presOf" srcId="{5C2CC8FB-45D1-429B-8404-F12850451979}" destId="{8A102CC3-00FC-4DC6-816B-5A6962A720B6}" srcOrd="0" destOrd="0" presId="urn:microsoft.com/office/officeart/2005/8/layout/vList5"/>
    <dgm:cxn modelId="{BF532F53-3D4E-4A29-A1BB-CBC94BE6892A}" type="presOf" srcId="{19FAB84D-BD40-4D36-A482-0E454ECC1E0B}" destId="{BB100663-CB10-4E05-A956-A4526676A57E}" srcOrd="0" destOrd="1" presId="urn:microsoft.com/office/officeart/2005/8/layout/vList5"/>
    <dgm:cxn modelId="{52831F81-273F-4BBB-B017-4B9EB75E3321}" type="presOf" srcId="{830AB50D-7C92-4862-B892-171B5F02F11C}" destId="{68354985-5BD9-4768-B651-D25F4C6658A0}" srcOrd="0" destOrd="0" presId="urn:microsoft.com/office/officeart/2005/8/layout/vList5"/>
    <dgm:cxn modelId="{94D9D1A4-5AB9-450B-88E6-906D8F9F0B7F}" srcId="{95EE177F-8632-4708-8941-C9630089679E}" destId="{F617048A-3838-4651-A447-0E34DD869B8F}" srcOrd="3" destOrd="0" parTransId="{68EFEA33-7CD7-4E89-BF5A-F587933868C2}" sibTransId="{5609E0F6-390C-4C75-BB2E-3A40246BBFBA}"/>
    <dgm:cxn modelId="{5F4179A6-F0E2-467F-A63B-23C170FD3F16}" srcId="{62297BB5-8C76-447B-A5A4-EA30D9DFD94D}" destId="{C9B5C207-8482-4C51-B0A6-78DCAF6728B9}" srcOrd="0" destOrd="0" parTransId="{4B385593-EEA0-4DAE-A494-4A9BAD660BFA}" sibTransId="{FA1A2B3E-DE03-45DC-8F06-F1CFF14A9BD4}"/>
    <dgm:cxn modelId="{1FF29FAD-12D6-44F6-8457-95E137E05959}" type="presOf" srcId="{C9B5C207-8482-4C51-B0A6-78DCAF6728B9}" destId="{873A23F5-DF74-4A9F-9157-74C114CA0A7B}" srcOrd="0" destOrd="0" presId="urn:microsoft.com/office/officeart/2005/8/layout/vList5"/>
    <dgm:cxn modelId="{09AB9BB8-2D94-4034-8804-857FA303B00E}" type="presOf" srcId="{F617048A-3838-4651-A447-0E34DD869B8F}" destId="{BB100663-CB10-4E05-A956-A4526676A57E}" srcOrd="0" destOrd="3" presId="urn:microsoft.com/office/officeart/2005/8/layout/vList5"/>
    <dgm:cxn modelId="{817798CD-D8A7-4C94-A78A-6AEBC0999F67}" srcId="{95EE177F-8632-4708-8941-C9630089679E}" destId="{90B3AA2A-F7A8-49EF-B5CC-F613494FEF91}" srcOrd="2" destOrd="0" parTransId="{7E745539-BABC-4334-82AD-E85119BF84CD}" sibTransId="{F67EAD56-3488-4CCE-BE29-E12DEF241B87}"/>
    <dgm:cxn modelId="{4A87C6D6-97BD-4D66-A40A-A45EA8D66415}" type="presOf" srcId="{62297BB5-8C76-447B-A5A4-EA30D9DFD94D}" destId="{545212CE-509E-489C-8263-E605646A72F5}" srcOrd="0" destOrd="0" presId="urn:microsoft.com/office/officeart/2005/8/layout/vList5"/>
    <dgm:cxn modelId="{1F3D62E5-079D-4BC8-9569-88C43838C8CC}" srcId="{C9B5C207-8482-4C51-B0A6-78DCAF6728B9}" destId="{55D13198-84D7-44F6-A0D4-AED9DAEC4DC7}" srcOrd="0" destOrd="0" parTransId="{90590ABE-C413-4D26-9D47-5DD1BA25F753}" sibTransId="{BED71713-E881-4B2C-B142-A0364982221E}"/>
    <dgm:cxn modelId="{D571DDED-83C8-4457-A3AD-3B37B8438A15}" srcId="{830AB50D-7C92-4862-B892-171B5F02F11C}" destId="{5C2CC8FB-45D1-429B-8404-F12850451979}" srcOrd="0" destOrd="0" parTransId="{437F191E-96E4-490D-84DE-F9B78EA80675}" sibTransId="{DDD74626-1D80-4F28-A988-4213F157850D}"/>
    <dgm:cxn modelId="{022BEFED-9EE1-4314-8CCA-A65151B87075}" srcId="{95EE177F-8632-4708-8941-C9630089679E}" destId="{DB7B1E5C-F715-4A97-BA4F-FF9D40B2C933}" srcOrd="0" destOrd="0" parTransId="{34CB398B-ADC3-47F1-B88C-A9E07D6E379E}" sibTransId="{07F901D9-6CAA-4CD7-8051-19C45614FDC2}"/>
    <dgm:cxn modelId="{01BC374C-E8E3-46AC-9ADD-A94F5FAF2A08}" type="presParOf" srcId="{545212CE-509E-489C-8263-E605646A72F5}" destId="{6B8B9FC2-AD1D-4362-B04C-68892AE0B6B3}" srcOrd="0" destOrd="0" presId="urn:microsoft.com/office/officeart/2005/8/layout/vList5"/>
    <dgm:cxn modelId="{41C15176-1EAB-41DF-AE92-28A9EA3AAFE8}" type="presParOf" srcId="{6B8B9FC2-AD1D-4362-B04C-68892AE0B6B3}" destId="{873A23F5-DF74-4A9F-9157-74C114CA0A7B}" srcOrd="0" destOrd="0" presId="urn:microsoft.com/office/officeart/2005/8/layout/vList5"/>
    <dgm:cxn modelId="{D0E1CBFD-361E-4D6E-8CFF-FCD9355D9BEE}" type="presParOf" srcId="{6B8B9FC2-AD1D-4362-B04C-68892AE0B6B3}" destId="{90F16832-DA8F-45D5-9A50-90117B6B98B4}" srcOrd="1" destOrd="0" presId="urn:microsoft.com/office/officeart/2005/8/layout/vList5"/>
    <dgm:cxn modelId="{07F4EB35-487B-490B-98D3-739F7A86FFDE}" type="presParOf" srcId="{545212CE-509E-489C-8263-E605646A72F5}" destId="{0C6084A5-1C9B-44AF-857A-E20BAF4D90A0}" srcOrd="1" destOrd="0" presId="urn:microsoft.com/office/officeart/2005/8/layout/vList5"/>
    <dgm:cxn modelId="{444BEE5F-7389-4FDA-B960-86A328C807D8}" type="presParOf" srcId="{545212CE-509E-489C-8263-E605646A72F5}" destId="{CC032CF6-92A7-46B3-94E9-562A9D1703AB}" srcOrd="2" destOrd="0" presId="urn:microsoft.com/office/officeart/2005/8/layout/vList5"/>
    <dgm:cxn modelId="{A0934894-0FE1-4049-AE1A-9897E453AA49}" type="presParOf" srcId="{CC032CF6-92A7-46B3-94E9-562A9D1703AB}" destId="{68354985-5BD9-4768-B651-D25F4C6658A0}" srcOrd="0" destOrd="0" presId="urn:microsoft.com/office/officeart/2005/8/layout/vList5"/>
    <dgm:cxn modelId="{1FCF0C61-4550-4C76-897B-6A41D04538F2}" type="presParOf" srcId="{CC032CF6-92A7-46B3-94E9-562A9D1703AB}" destId="{8A102CC3-00FC-4DC6-816B-5A6962A720B6}" srcOrd="1" destOrd="0" presId="urn:microsoft.com/office/officeart/2005/8/layout/vList5"/>
    <dgm:cxn modelId="{8C70AB44-8866-4BB2-A3DC-BE13A1D75031}" type="presParOf" srcId="{545212CE-509E-489C-8263-E605646A72F5}" destId="{F2DA6DEC-D678-47EA-9F94-68B7CA24ABA9}" srcOrd="3" destOrd="0" presId="urn:microsoft.com/office/officeart/2005/8/layout/vList5"/>
    <dgm:cxn modelId="{58772E4F-8B45-4C70-BCBC-EC7974D45B98}" type="presParOf" srcId="{545212CE-509E-489C-8263-E605646A72F5}" destId="{60B911D5-26BA-4CBD-9774-D32B1C82CF2C}" srcOrd="4" destOrd="0" presId="urn:microsoft.com/office/officeart/2005/8/layout/vList5"/>
    <dgm:cxn modelId="{7DDC9D22-D22B-4B50-A911-CDAC1FC4C200}" type="presParOf" srcId="{60B911D5-26BA-4CBD-9774-D32B1C82CF2C}" destId="{EBB51E38-8F59-4245-9EE7-0D283D0E8205}" srcOrd="0" destOrd="0" presId="urn:microsoft.com/office/officeart/2005/8/layout/vList5"/>
    <dgm:cxn modelId="{72BE7026-3F54-4842-940B-863CC76EF3CC}" type="presParOf" srcId="{60B911D5-26BA-4CBD-9774-D32B1C82CF2C}" destId="{BB100663-CB10-4E05-A956-A4526676A57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A4D15E-7F53-486E-BBA3-4AD6ADC65BF2}" type="doc">
      <dgm:prSet loTypeId="urn:microsoft.com/office/officeart/2005/8/layout/vList4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63F68168-21E9-42FA-9605-491CD237F73B}">
      <dgm:prSet phldrT="[Texto]" custT="1"/>
      <dgm:spPr/>
      <dgm:t>
        <a:bodyPr/>
        <a:lstStyle/>
        <a:p>
          <a:r>
            <a:rPr lang="pt-BR" sz="2000" dirty="0"/>
            <a:t>Resultados para a sociedade</a:t>
          </a:r>
        </a:p>
        <a:p>
          <a:r>
            <a:rPr lang="pt-BR" sz="1400" dirty="0"/>
            <a:t>OE1: Gerar inovações com grau de ineditismo superior à média nacional</a:t>
          </a:r>
        </a:p>
      </dgm:t>
    </dgm:pt>
    <dgm:pt modelId="{B4AFF718-16ED-4448-B2E3-DE8239A2E124}" type="parTrans" cxnId="{950A140A-CF1D-41A9-98F1-1B33C562A134}">
      <dgm:prSet/>
      <dgm:spPr/>
      <dgm:t>
        <a:bodyPr/>
        <a:lstStyle/>
        <a:p>
          <a:endParaRPr lang="pt-BR"/>
        </a:p>
      </dgm:t>
    </dgm:pt>
    <dgm:pt modelId="{17CB673C-07A3-48ED-A4F5-934F654EE95C}" type="sibTrans" cxnId="{950A140A-CF1D-41A9-98F1-1B33C562A134}">
      <dgm:prSet/>
      <dgm:spPr/>
      <dgm:t>
        <a:bodyPr/>
        <a:lstStyle/>
        <a:p>
          <a:endParaRPr lang="pt-BR"/>
        </a:p>
      </dgm:t>
    </dgm:pt>
    <dgm:pt modelId="{7C0CA070-498F-4671-9360-3BF9EC7A4B8A}">
      <dgm:prSet phldrT="[Texto]" custT="1"/>
      <dgm:spPr/>
      <dgm:t>
        <a:bodyPr/>
        <a:lstStyle/>
        <a:p>
          <a:r>
            <a:rPr lang="pt-BR" sz="2000" dirty="0"/>
            <a:t>Resultados para beneficiários</a:t>
          </a:r>
        </a:p>
        <a:p>
          <a:r>
            <a:rPr lang="pt-BR" sz="1400" dirty="0"/>
            <a:t>OE2: Promover o acesso de micro, pequenas e médias empresas (MPMEs) do setor de telecomunicações ao crédito para investimento e inovação</a:t>
          </a:r>
        </a:p>
      </dgm:t>
    </dgm:pt>
    <dgm:pt modelId="{B97737C5-04A7-40A9-9F21-6961DD3E12C5}" type="parTrans" cxnId="{E1B245C7-5629-4A1D-93DD-FABBA86F0D50}">
      <dgm:prSet/>
      <dgm:spPr/>
      <dgm:t>
        <a:bodyPr/>
        <a:lstStyle/>
        <a:p>
          <a:endParaRPr lang="pt-BR"/>
        </a:p>
      </dgm:t>
    </dgm:pt>
    <dgm:pt modelId="{D9A05E24-1F7C-47CA-923C-5BCD886B95BA}" type="sibTrans" cxnId="{E1B245C7-5629-4A1D-93DD-FABBA86F0D50}">
      <dgm:prSet/>
      <dgm:spPr/>
      <dgm:t>
        <a:bodyPr/>
        <a:lstStyle/>
        <a:p>
          <a:endParaRPr lang="pt-BR"/>
        </a:p>
      </dgm:t>
    </dgm:pt>
    <dgm:pt modelId="{E06626A3-9AC4-46A9-AFA4-6F12F8601292}">
      <dgm:prSet phldrT="[Texto]" custT="1"/>
      <dgm:spPr/>
      <dgm:t>
        <a:bodyPr/>
        <a:lstStyle/>
        <a:p>
          <a:r>
            <a:rPr lang="pt-BR" sz="2000" dirty="0"/>
            <a:t>Processos Internos</a:t>
          </a:r>
        </a:p>
        <a:p>
          <a:r>
            <a:rPr lang="pt-BR" sz="1400" dirty="0"/>
            <a:t>OE3: Aprimorar processo de monitoramento e avaliação pelo Conselho Gestor </a:t>
          </a:r>
        </a:p>
      </dgm:t>
    </dgm:pt>
    <dgm:pt modelId="{A6560652-E212-494E-B63B-EEC06E45929B}" type="parTrans" cxnId="{57261BC0-E039-4AE2-897F-34C8EDC85440}">
      <dgm:prSet/>
      <dgm:spPr/>
      <dgm:t>
        <a:bodyPr/>
        <a:lstStyle/>
        <a:p>
          <a:endParaRPr lang="pt-BR"/>
        </a:p>
      </dgm:t>
    </dgm:pt>
    <dgm:pt modelId="{8E1F127D-F78F-49EF-A7BD-A7C3CFBA378D}" type="sibTrans" cxnId="{57261BC0-E039-4AE2-897F-34C8EDC85440}">
      <dgm:prSet/>
      <dgm:spPr/>
      <dgm:t>
        <a:bodyPr/>
        <a:lstStyle/>
        <a:p>
          <a:endParaRPr lang="pt-BR"/>
        </a:p>
      </dgm:t>
    </dgm:pt>
    <dgm:pt modelId="{23F3F336-E268-4673-93AF-3D73902F3248}">
      <dgm:prSet phldrT="[Texto]" custT="1"/>
      <dgm:spPr/>
      <dgm:t>
        <a:bodyPr/>
        <a:lstStyle/>
        <a:p>
          <a:r>
            <a:rPr lang="pt-BR" sz="2000" dirty="0"/>
            <a:t>Infraestrutura e Aprendizagem</a:t>
          </a:r>
        </a:p>
        <a:p>
          <a:r>
            <a:rPr lang="pt-BR" sz="1400" dirty="0"/>
            <a:t>OE4: Ampliar a capacitação dos servidores</a:t>
          </a:r>
        </a:p>
      </dgm:t>
    </dgm:pt>
    <dgm:pt modelId="{93FF34CE-9BC4-4A3D-870A-67BE55A2F4F0}" type="parTrans" cxnId="{F73EEBBA-D2D9-4D97-A24C-E5C0224929D4}">
      <dgm:prSet/>
      <dgm:spPr/>
      <dgm:t>
        <a:bodyPr/>
        <a:lstStyle/>
        <a:p>
          <a:endParaRPr lang="pt-BR"/>
        </a:p>
      </dgm:t>
    </dgm:pt>
    <dgm:pt modelId="{32C72DE1-6278-48A1-B135-339ADAADFE34}" type="sibTrans" cxnId="{F73EEBBA-D2D9-4D97-A24C-E5C0224929D4}">
      <dgm:prSet/>
      <dgm:spPr/>
      <dgm:t>
        <a:bodyPr/>
        <a:lstStyle/>
        <a:p>
          <a:endParaRPr lang="pt-BR"/>
        </a:p>
      </dgm:t>
    </dgm:pt>
    <dgm:pt modelId="{381517DA-C9F5-442E-897D-06D7D5499B7E}" type="pres">
      <dgm:prSet presAssocID="{7AA4D15E-7F53-486E-BBA3-4AD6ADC65BF2}" presName="linear" presStyleCnt="0">
        <dgm:presLayoutVars>
          <dgm:dir/>
          <dgm:resizeHandles val="exact"/>
        </dgm:presLayoutVars>
      </dgm:prSet>
      <dgm:spPr/>
    </dgm:pt>
    <dgm:pt modelId="{F3859C7D-9DD4-455D-9DE0-2F0A04FA7A63}" type="pres">
      <dgm:prSet presAssocID="{63F68168-21E9-42FA-9605-491CD237F73B}" presName="comp" presStyleCnt="0"/>
      <dgm:spPr/>
    </dgm:pt>
    <dgm:pt modelId="{138FD91A-C7A8-4804-8B89-F0F44F616F33}" type="pres">
      <dgm:prSet presAssocID="{63F68168-21E9-42FA-9605-491CD237F73B}" presName="box" presStyleLbl="node1" presStyleIdx="0" presStyleCnt="4"/>
      <dgm:spPr/>
    </dgm:pt>
    <dgm:pt modelId="{D6B6A63E-8470-4524-A831-B79B1F4BB71E}" type="pres">
      <dgm:prSet presAssocID="{63F68168-21E9-42FA-9605-491CD237F73B}" presName="img" presStyleLbl="fgImgPlac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0000" b="-10000"/>
          </a:stretch>
        </a:blipFill>
      </dgm:spPr>
      <dgm:extLst>
        <a:ext uri="{E40237B7-FDA0-4F09-8148-C483321AD2D9}">
          <dgm14:cNvPr xmlns:dgm14="http://schemas.microsoft.com/office/drawing/2010/diagram" id="0" name="" descr="Gráfico de barras com tendência ascendente estrutura de tópicos"/>
        </a:ext>
      </dgm:extLst>
    </dgm:pt>
    <dgm:pt modelId="{E856E31D-586C-45D1-91D7-E03226F14E15}" type="pres">
      <dgm:prSet presAssocID="{63F68168-21E9-42FA-9605-491CD237F73B}" presName="text" presStyleLbl="node1" presStyleIdx="0" presStyleCnt="4">
        <dgm:presLayoutVars>
          <dgm:bulletEnabled val="1"/>
        </dgm:presLayoutVars>
      </dgm:prSet>
      <dgm:spPr/>
    </dgm:pt>
    <dgm:pt modelId="{94B967ED-E099-4410-A54B-BFB513751223}" type="pres">
      <dgm:prSet presAssocID="{17CB673C-07A3-48ED-A4F5-934F654EE95C}" presName="spacer" presStyleCnt="0"/>
      <dgm:spPr/>
    </dgm:pt>
    <dgm:pt modelId="{7ED41484-84DF-4FBE-BDD7-E56C6A0852B0}" type="pres">
      <dgm:prSet presAssocID="{7C0CA070-498F-4671-9360-3BF9EC7A4B8A}" presName="comp" presStyleCnt="0"/>
      <dgm:spPr/>
    </dgm:pt>
    <dgm:pt modelId="{E5F16AC5-A933-4912-9496-F54DD15CE441}" type="pres">
      <dgm:prSet presAssocID="{7C0CA070-498F-4671-9360-3BF9EC7A4B8A}" presName="box" presStyleLbl="node1" presStyleIdx="1" presStyleCnt="4"/>
      <dgm:spPr/>
    </dgm:pt>
    <dgm:pt modelId="{C02CB71A-C8A4-4F35-86B6-4FD0351DC6C0}" type="pres">
      <dgm:prSet presAssocID="{7C0CA070-498F-4671-9360-3BF9EC7A4B8A}" presName="img" presStyleLbl="fgImgPlac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</dgm:spPr>
      <dgm:extLst>
        <a:ext uri="{E40237B7-FDA0-4F09-8148-C483321AD2D9}">
          <dgm14:cNvPr xmlns:dgm14="http://schemas.microsoft.com/office/drawing/2010/diagram" id="0" name="" descr="Sucesso do grupo estrutura de tópicos"/>
        </a:ext>
      </dgm:extLst>
    </dgm:pt>
    <dgm:pt modelId="{8AE8510B-9C07-4831-9DCC-8CEA7F7B33FC}" type="pres">
      <dgm:prSet presAssocID="{7C0CA070-498F-4671-9360-3BF9EC7A4B8A}" presName="text" presStyleLbl="node1" presStyleIdx="1" presStyleCnt="4">
        <dgm:presLayoutVars>
          <dgm:bulletEnabled val="1"/>
        </dgm:presLayoutVars>
      </dgm:prSet>
      <dgm:spPr/>
    </dgm:pt>
    <dgm:pt modelId="{43CE82CD-252D-4D3A-8C8F-BEB5EF202C9F}" type="pres">
      <dgm:prSet presAssocID="{D9A05E24-1F7C-47CA-923C-5BCD886B95BA}" presName="spacer" presStyleCnt="0"/>
      <dgm:spPr/>
    </dgm:pt>
    <dgm:pt modelId="{407744D8-EA0E-46E8-8D43-44A862AEB1F2}" type="pres">
      <dgm:prSet presAssocID="{E06626A3-9AC4-46A9-AFA4-6F12F8601292}" presName="comp" presStyleCnt="0"/>
      <dgm:spPr/>
    </dgm:pt>
    <dgm:pt modelId="{34F952D8-BD8E-4FF5-96EA-83A6935E591E}" type="pres">
      <dgm:prSet presAssocID="{E06626A3-9AC4-46A9-AFA4-6F12F8601292}" presName="box" presStyleLbl="node1" presStyleIdx="2" presStyleCnt="4"/>
      <dgm:spPr/>
    </dgm:pt>
    <dgm:pt modelId="{3C2F9567-131F-4253-9F6F-738D0EAAB432}" type="pres">
      <dgm:prSet presAssocID="{E06626A3-9AC4-46A9-AFA4-6F12F8601292}" presName="img" presStyleLbl="fgImgPlac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31000" b="-31000"/>
          </a:stretch>
        </a:blipFill>
      </dgm:spPr>
      <dgm:extLst>
        <a:ext uri="{E40237B7-FDA0-4F09-8148-C483321AD2D9}">
          <dgm14:cNvPr xmlns:dgm14="http://schemas.microsoft.com/office/drawing/2010/diagram" id="0" name="" descr="Transferência estrutura de tópicos"/>
        </a:ext>
      </dgm:extLst>
    </dgm:pt>
    <dgm:pt modelId="{122C6B44-6CFD-4354-A322-937CC1C43E2D}" type="pres">
      <dgm:prSet presAssocID="{E06626A3-9AC4-46A9-AFA4-6F12F8601292}" presName="text" presStyleLbl="node1" presStyleIdx="2" presStyleCnt="4">
        <dgm:presLayoutVars>
          <dgm:bulletEnabled val="1"/>
        </dgm:presLayoutVars>
      </dgm:prSet>
      <dgm:spPr/>
    </dgm:pt>
    <dgm:pt modelId="{81F47CE3-D6F4-493C-9E68-0B5B5E09F672}" type="pres">
      <dgm:prSet presAssocID="{8E1F127D-F78F-49EF-A7BD-A7C3CFBA378D}" presName="spacer" presStyleCnt="0"/>
      <dgm:spPr/>
    </dgm:pt>
    <dgm:pt modelId="{F0AEA7E8-7B85-439E-8324-98D7F01BAE4A}" type="pres">
      <dgm:prSet presAssocID="{23F3F336-E268-4673-93AF-3D73902F3248}" presName="comp" presStyleCnt="0"/>
      <dgm:spPr/>
    </dgm:pt>
    <dgm:pt modelId="{4C86CD06-7DB6-48DB-95E2-1BBDC24A244F}" type="pres">
      <dgm:prSet presAssocID="{23F3F336-E268-4673-93AF-3D73902F3248}" presName="box" presStyleLbl="node1" presStyleIdx="3" presStyleCnt="4"/>
      <dgm:spPr/>
    </dgm:pt>
    <dgm:pt modelId="{0E2426B4-59B7-462C-B51A-AC816666CEE5}" type="pres">
      <dgm:prSet presAssocID="{23F3F336-E268-4673-93AF-3D73902F3248}" presName="img" presStyleLbl="fgImgPlac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31000" b="-31000"/>
          </a:stretch>
        </a:blipFill>
      </dgm:spPr>
      <dgm:extLst>
        <a:ext uri="{E40237B7-FDA0-4F09-8148-C483321AD2D9}">
          <dgm14:cNvPr xmlns:dgm14="http://schemas.microsoft.com/office/drawing/2010/diagram" id="0" name="" descr="Reunião on-line estrutura de tópicos"/>
        </a:ext>
      </dgm:extLst>
    </dgm:pt>
    <dgm:pt modelId="{0D357706-AA54-4317-AF5F-4775A77DB73D}" type="pres">
      <dgm:prSet presAssocID="{23F3F336-E268-4673-93AF-3D73902F3248}" presName="text" presStyleLbl="node1" presStyleIdx="3" presStyleCnt="4">
        <dgm:presLayoutVars>
          <dgm:bulletEnabled val="1"/>
        </dgm:presLayoutVars>
      </dgm:prSet>
      <dgm:spPr/>
    </dgm:pt>
  </dgm:ptLst>
  <dgm:cxnLst>
    <dgm:cxn modelId="{3A9EE008-2C75-4012-9DB6-F7FA9E0BF454}" type="presOf" srcId="{7AA4D15E-7F53-486E-BBA3-4AD6ADC65BF2}" destId="{381517DA-C9F5-442E-897D-06D7D5499B7E}" srcOrd="0" destOrd="0" presId="urn:microsoft.com/office/officeart/2005/8/layout/vList4"/>
    <dgm:cxn modelId="{950A140A-CF1D-41A9-98F1-1B33C562A134}" srcId="{7AA4D15E-7F53-486E-BBA3-4AD6ADC65BF2}" destId="{63F68168-21E9-42FA-9605-491CD237F73B}" srcOrd="0" destOrd="0" parTransId="{B4AFF718-16ED-4448-B2E3-DE8239A2E124}" sibTransId="{17CB673C-07A3-48ED-A4F5-934F654EE95C}"/>
    <dgm:cxn modelId="{AFEB230E-F901-4788-A001-1286B9BBE3DB}" type="presOf" srcId="{63F68168-21E9-42FA-9605-491CD237F73B}" destId="{138FD91A-C7A8-4804-8B89-F0F44F616F33}" srcOrd="0" destOrd="0" presId="urn:microsoft.com/office/officeart/2005/8/layout/vList4"/>
    <dgm:cxn modelId="{53820D16-71D1-48B6-B43D-FF67FBDFFCB1}" type="presOf" srcId="{E06626A3-9AC4-46A9-AFA4-6F12F8601292}" destId="{34F952D8-BD8E-4FF5-96EA-83A6935E591E}" srcOrd="0" destOrd="0" presId="urn:microsoft.com/office/officeart/2005/8/layout/vList4"/>
    <dgm:cxn modelId="{EE020B6A-81E3-4F26-AC04-206967F4B927}" type="presOf" srcId="{7C0CA070-498F-4671-9360-3BF9EC7A4B8A}" destId="{E5F16AC5-A933-4912-9496-F54DD15CE441}" srcOrd="0" destOrd="0" presId="urn:microsoft.com/office/officeart/2005/8/layout/vList4"/>
    <dgm:cxn modelId="{BBE5A071-9EAC-448C-978F-A3DE3174CEDC}" type="presOf" srcId="{23F3F336-E268-4673-93AF-3D73902F3248}" destId="{4C86CD06-7DB6-48DB-95E2-1BBDC24A244F}" srcOrd="0" destOrd="0" presId="urn:microsoft.com/office/officeart/2005/8/layout/vList4"/>
    <dgm:cxn modelId="{5A6E18A8-0F7B-4A81-B77E-001EB26CC1A2}" type="presOf" srcId="{23F3F336-E268-4673-93AF-3D73902F3248}" destId="{0D357706-AA54-4317-AF5F-4775A77DB73D}" srcOrd="1" destOrd="0" presId="urn:microsoft.com/office/officeart/2005/8/layout/vList4"/>
    <dgm:cxn modelId="{C37072B0-E92B-416C-BBE4-EF6A5DE87806}" type="presOf" srcId="{7C0CA070-498F-4671-9360-3BF9EC7A4B8A}" destId="{8AE8510B-9C07-4831-9DCC-8CEA7F7B33FC}" srcOrd="1" destOrd="0" presId="urn:microsoft.com/office/officeart/2005/8/layout/vList4"/>
    <dgm:cxn modelId="{F73EEBBA-D2D9-4D97-A24C-E5C0224929D4}" srcId="{7AA4D15E-7F53-486E-BBA3-4AD6ADC65BF2}" destId="{23F3F336-E268-4673-93AF-3D73902F3248}" srcOrd="3" destOrd="0" parTransId="{93FF34CE-9BC4-4A3D-870A-67BE55A2F4F0}" sibTransId="{32C72DE1-6278-48A1-B135-339ADAADFE34}"/>
    <dgm:cxn modelId="{57261BC0-E039-4AE2-897F-34C8EDC85440}" srcId="{7AA4D15E-7F53-486E-BBA3-4AD6ADC65BF2}" destId="{E06626A3-9AC4-46A9-AFA4-6F12F8601292}" srcOrd="2" destOrd="0" parTransId="{A6560652-E212-494E-B63B-EEC06E45929B}" sibTransId="{8E1F127D-F78F-49EF-A7BD-A7C3CFBA378D}"/>
    <dgm:cxn modelId="{E1B245C7-5629-4A1D-93DD-FABBA86F0D50}" srcId="{7AA4D15E-7F53-486E-BBA3-4AD6ADC65BF2}" destId="{7C0CA070-498F-4671-9360-3BF9EC7A4B8A}" srcOrd="1" destOrd="0" parTransId="{B97737C5-04A7-40A9-9F21-6961DD3E12C5}" sibTransId="{D9A05E24-1F7C-47CA-923C-5BCD886B95BA}"/>
    <dgm:cxn modelId="{4FDF02FB-C2F7-43C9-B050-5F71CB09792A}" type="presOf" srcId="{E06626A3-9AC4-46A9-AFA4-6F12F8601292}" destId="{122C6B44-6CFD-4354-A322-937CC1C43E2D}" srcOrd="1" destOrd="0" presId="urn:microsoft.com/office/officeart/2005/8/layout/vList4"/>
    <dgm:cxn modelId="{1A28A0FF-F488-414A-9BD5-66D7755C0BE7}" type="presOf" srcId="{63F68168-21E9-42FA-9605-491CD237F73B}" destId="{E856E31D-586C-45D1-91D7-E03226F14E15}" srcOrd="1" destOrd="0" presId="urn:microsoft.com/office/officeart/2005/8/layout/vList4"/>
    <dgm:cxn modelId="{7CF3A1E1-6799-46BA-9A28-D05CF6322E52}" type="presParOf" srcId="{381517DA-C9F5-442E-897D-06D7D5499B7E}" destId="{F3859C7D-9DD4-455D-9DE0-2F0A04FA7A63}" srcOrd="0" destOrd="0" presId="urn:microsoft.com/office/officeart/2005/8/layout/vList4"/>
    <dgm:cxn modelId="{C48972CF-7305-4082-9C69-E8A546CF15FE}" type="presParOf" srcId="{F3859C7D-9DD4-455D-9DE0-2F0A04FA7A63}" destId="{138FD91A-C7A8-4804-8B89-F0F44F616F33}" srcOrd="0" destOrd="0" presId="urn:microsoft.com/office/officeart/2005/8/layout/vList4"/>
    <dgm:cxn modelId="{BEA323AD-5073-4741-B5EE-C98FF111D735}" type="presParOf" srcId="{F3859C7D-9DD4-455D-9DE0-2F0A04FA7A63}" destId="{D6B6A63E-8470-4524-A831-B79B1F4BB71E}" srcOrd="1" destOrd="0" presId="urn:microsoft.com/office/officeart/2005/8/layout/vList4"/>
    <dgm:cxn modelId="{0D14442E-D451-4134-B25C-0920A2ACF572}" type="presParOf" srcId="{F3859C7D-9DD4-455D-9DE0-2F0A04FA7A63}" destId="{E856E31D-586C-45D1-91D7-E03226F14E15}" srcOrd="2" destOrd="0" presId="urn:microsoft.com/office/officeart/2005/8/layout/vList4"/>
    <dgm:cxn modelId="{C4C8CD93-4076-4E5D-AC0B-56FD21201D1C}" type="presParOf" srcId="{381517DA-C9F5-442E-897D-06D7D5499B7E}" destId="{94B967ED-E099-4410-A54B-BFB513751223}" srcOrd="1" destOrd="0" presId="urn:microsoft.com/office/officeart/2005/8/layout/vList4"/>
    <dgm:cxn modelId="{DB3F09DE-DE1C-4DB3-B856-03C0B45E900A}" type="presParOf" srcId="{381517DA-C9F5-442E-897D-06D7D5499B7E}" destId="{7ED41484-84DF-4FBE-BDD7-E56C6A0852B0}" srcOrd="2" destOrd="0" presId="urn:microsoft.com/office/officeart/2005/8/layout/vList4"/>
    <dgm:cxn modelId="{621D8C4B-B5C1-4DFE-BD7F-A00681A1E385}" type="presParOf" srcId="{7ED41484-84DF-4FBE-BDD7-E56C6A0852B0}" destId="{E5F16AC5-A933-4912-9496-F54DD15CE441}" srcOrd="0" destOrd="0" presId="urn:microsoft.com/office/officeart/2005/8/layout/vList4"/>
    <dgm:cxn modelId="{669E78B6-7589-49D5-9179-5DF6175B506F}" type="presParOf" srcId="{7ED41484-84DF-4FBE-BDD7-E56C6A0852B0}" destId="{C02CB71A-C8A4-4F35-86B6-4FD0351DC6C0}" srcOrd="1" destOrd="0" presId="urn:microsoft.com/office/officeart/2005/8/layout/vList4"/>
    <dgm:cxn modelId="{CADC90FE-F467-4C1B-85E3-3851060F920C}" type="presParOf" srcId="{7ED41484-84DF-4FBE-BDD7-E56C6A0852B0}" destId="{8AE8510B-9C07-4831-9DCC-8CEA7F7B33FC}" srcOrd="2" destOrd="0" presId="urn:microsoft.com/office/officeart/2005/8/layout/vList4"/>
    <dgm:cxn modelId="{A1118AB7-DC52-47B3-912F-5B5FF1FAC385}" type="presParOf" srcId="{381517DA-C9F5-442E-897D-06D7D5499B7E}" destId="{43CE82CD-252D-4D3A-8C8F-BEB5EF202C9F}" srcOrd="3" destOrd="0" presId="urn:microsoft.com/office/officeart/2005/8/layout/vList4"/>
    <dgm:cxn modelId="{72920528-11E0-4C6F-8ADE-4DA4DC1627D5}" type="presParOf" srcId="{381517DA-C9F5-442E-897D-06D7D5499B7E}" destId="{407744D8-EA0E-46E8-8D43-44A862AEB1F2}" srcOrd="4" destOrd="0" presId="urn:microsoft.com/office/officeart/2005/8/layout/vList4"/>
    <dgm:cxn modelId="{4568638E-A58E-4282-85EB-FF25F8A9A84E}" type="presParOf" srcId="{407744D8-EA0E-46E8-8D43-44A862AEB1F2}" destId="{34F952D8-BD8E-4FF5-96EA-83A6935E591E}" srcOrd="0" destOrd="0" presId="urn:microsoft.com/office/officeart/2005/8/layout/vList4"/>
    <dgm:cxn modelId="{ADE159F0-2E07-4C5D-9B22-1E3588D4A275}" type="presParOf" srcId="{407744D8-EA0E-46E8-8D43-44A862AEB1F2}" destId="{3C2F9567-131F-4253-9F6F-738D0EAAB432}" srcOrd="1" destOrd="0" presId="urn:microsoft.com/office/officeart/2005/8/layout/vList4"/>
    <dgm:cxn modelId="{94AD42C1-E779-482E-BDA8-D8176A7783CF}" type="presParOf" srcId="{407744D8-EA0E-46E8-8D43-44A862AEB1F2}" destId="{122C6B44-6CFD-4354-A322-937CC1C43E2D}" srcOrd="2" destOrd="0" presId="urn:microsoft.com/office/officeart/2005/8/layout/vList4"/>
    <dgm:cxn modelId="{E40FA1E4-5095-4331-AF2E-AD92696571FA}" type="presParOf" srcId="{381517DA-C9F5-442E-897D-06D7D5499B7E}" destId="{81F47CE3-D6F4-493C-9E68-0B5B5E09F672}" srcOrd="5" destOrd="0" presId="urn:microsoft.com/office/officeart/2005/8/layout/vList4"/>
    <dgm:cxn modelId="{64B3E8D6-5E3D-4E4B-B386-F181E274621D}" type="presParOf" srcId="{381517DA-C9F5-442E-897D-06D7D5499B7E}" destId="{F0AEA7E8-7B85-439E-8324-98D7F01BAE4A}" srcOrd="6" destOrd="0" presId="urn:microsoft.com/office/officeart/2005/8/layout/vList4"/>
    <dgm:cxn modelId="{0250A0FA-B3EE-4F3C-98D2-BDCBDB492ABB}" type="presParOf" srcId="{F0AEA7E8-7B85-439E-8324-98D7F01BAE4A}" destId="{4C86CD06-7DB6-48DB-95E2-1BBDC24A244F}" srcOrd="0" destOrd="0" presId="urn:microsoft.com/office/officeart/2005/8/layout/vList4"/>
    <dgm:cxn modelId="{9C8CC443-6843-444F-B110-15F4BE3CDE3D}" type="presParOf" srcId="{F0AEA7E8-7B85-439E-8324-98D7F01BAE4A}" destId="{0E2426B4-59B7-462C-B51A-AC816666CEE5}" srcOrd="1" destOrd="0" presId="urn:microsoft.com/office/officeart/2005/8/layout/vList4"/>
    <dgm:cxn modelId="{9524F986-30EB-48F7-AB5B-C4C9B89B72CE}" type="presParOf" srcId="{F0AEA7E8-7B85-439E-8324-98D7F01BAE4A}" destId="{0D357706-AA54-4317-AF5F-4775A77DB73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092FBD-B308-4559-92DE-22144AD2DEF0}" type="doc">
      <dgm:prSet loTypeId="urn:microsoft.com/office/officeart/2005/8/layout/v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D32E6C38-FE9B-453B-8837-840A0E3666FF}">
      <dgm:prSet phldrT="[Texto]" custT="1"/>
      <dgm:spPr/>
      <dgm:t>
        <a:bodyPr/>
        <a:lstStyle/>
        <a:p>
          <a:r>
            <a:rPr lang="pt-BR" sz="1200" b="1" dirty="0"/>
            <a:t>OE1 – Gerar inovações com grau de ineditismo superior à média nacional</a:t>
          </a:r>
        </a:p>
      </dgm:t>
    </dgm:pt>
    <dgm:pt modelId="{DD3DBB45-6C0A-432D-95A9-250990756771}" type="parTrans" cxnId="{4915A211-4FBD-424E-9634-5E3FA04DDE23}">
      <dgm:prSet/>
      <dgm:spPr/>
      <dgm:t>
        <a:bodyPr/>
        <a:lstStyle/>
        <a:p>
          <a:endParaRPr lang="pt-BR" sz="1200"/>
        </a:p>
      </dgm:t>
    </dgm:pt>
    <dgm:pt modelId="{F2204CCE-B97A-4BC9-8FAB-20460ED01B66}" type="sibTrans" cxnId="{4915A211-4FBD-424E-9634-5E3FA04DDE23}">
      <dgm:prSet/>
      <dgm:spPr/>
      <dgm:t>
        <a:bodyPr/>
        <a:lstStyle/>
        <a:p>
          <a:endParaRPr lang="pt-BR" sz="1200"/>
        </a:p>
      </dgm:t>
    </dgm:pt>
    <dgm:pt modelId="{3BF269C9-69A1-47D8-B64E-C85774F5F25D}">
      <dgm:prSet phldrT="[Texto]" custT="1"/>
      <dgm:spPr/>
      <dgm:t>
        <a:bodyPr/>
        <a:lstStyle/>
        <a:p>
          <a:pPr>
            <a:buFontTx/>
            <a:buNone/>
          </a:pPr>
          <a:r>
            <a:rPr lang="pt-BR" sz="1200" u="sng" dirty="0"/>
            <a:t>Indicador</a:t>
          </a:r>
          <a:r>
            <a:rPr lang="pt-BR" sz="1200" dirty="0"/>
            <a:t>: grau de ineditismo dos projetos de inovação financiados nas linhas de crédito do Funttel</a:t>
          </a:r>
        </a:p>
      </dgm:t>
    </dgm:pt>
    <dgm:pt modelId="{691B1065-141C-4B41-B09A-9C376A8FBA9A}" type="parTrans" cxnId="{16A2DEAF-5EA6-4A14-9D25-A7B040ED4900}">
      <dgm:prSet/>
      <dgm:spPr/>
      <dgm:t>
        <a:bodyPr/>
        <a:lstStyle/>
        <a:p>
          <a:endParaRPr lang="pt-BR" sz="1200"/>
        </a:p>
      </dgm:t>
    </dgm:pt>
    <dgm:pt modelId="{83AFE94E-526D-4F48-B58E-742FBE0B2D6D}" type="sibTrans" cxnId="{16A2DEAF-5EA6-4A14-9D25-A7B040ED4900}">
      <dgm:prSet/>
      <dgm:spPr/>
      <dgm:t>
        <a:bodyPr/>
        <a:lstStyle/>
        <a:p>
          <a:endParaRPr lang="pt-BR" sz="1200"/>
        </a:p>
      </dgm:t>
    </dgm:pt>
    <dgm:pt modelId="{E9133DCF-3935-437C-8C41-B63A3C1F7AC7}">
      <dgm:prSet phldrT="[Texto]" custT="1"/>
      <dgm:spPr/>
      <dgm:t>
        <a:bodyPr/>
        <a:lstStyle/>
        <a:p>
          <a:pPr>
            <a:buFontTx/>
            <a:buNone/>
          </a:pPr>
          <a:r>
            <a:rPr lang="pt-BR" sz="1200" u="sng" dirty="0"/>
            <a:t>Meta</a:t>
          </a:r>
          <a:r>
            <a:rPr lang="pt-BR" sz="1200" dirty="0"/>
            <a:t>: superior à média nacional </a:t>
          </a:r>
        </a:p>
      </dgm:t>
    </dgm:pt>
    <dgm:pt modelId="{E997BEBA-7A38-440B-889E-63254E09103F}" type="parTrans" cxnId="{FB803B3B-57F9-44B7-96C9-990D5BFD5A55}">
      <dgm:prSet/>
      <dgm:spPr/>
      <dgm:t>
        <a:bodyPr/>
        <a:lstStyle/>
        <a:p>
          <a:endParaRPr lang="pt-BR" sz="1200"/>
        </a:p>
      </dgm:t>
    </dgm:pt>
    <dgm:pt modelId="{01414E1A-041D-4D37-936C-FCDA3E685B6C}" type="sibTrans" cxnId="{FB803B3B-57F9-44B7-96C9-990D5BFD5A55}">
      <dgm:prSet/>
      <dgm:spPr/>
      <dgm:t>
        <a:bodyPr/>
        <a:lstStyle/>
        <a:p>
          <a:endParaRPr lang="pt-BR" sz="1200"/>
        </a:p>
      </dgm:t>
    </dgm:pt>
    <dgm:pt modelId="{6F20C280-4DA1-45A6-A50D-6945226C6445}">
      <dgm:prSet phldrT="[Texto]" custT="1"/>
      <dgm:spPr/>
      <dgm:t>
        <a:bodyPr/>
        <a:lstStyle/>
        <a:p>
          <a:r>
            <a:rPr lang="pt-BR" sz="1200" b="1" dirty="0"/>
            <a:t>OE2 – Promover o acesso de micro, pequenas e médias empresas do setor ao crédito para investimento e inovação</a:t>
          </a:r>
        </a:p>
      </dgm:t>
    </dgm:pt>
    <dgm:pt modelId="{AD362947-1ED4-4020-AC41-B8E08727A43E}" type="parTrans" cxnId="{AC0F741D-26D6-4B1E-8F5E-4199A7AAA81A}">
      <dgm:prSet/>
      <dgm:spPr/>
      <dgm:t>
        <a:bodyPr/>
        <a:lstStyle/>
        <a:p>
          <a:endParaRPr lang="pt-BR" sz="1200"/>
        </a:p>
      </dgm:t>
    </dgm:pt>
    <dgm:pt modelId="{B9C83C86-F708-4632-87B1-62ED8318ADF6}" type="sibTrans" cxnId="{AC0F741D-26D6-4B1E-8F5E-4199A7AAA81A}">
      <dgm:prSet/>
      <dgm:spPr/>
      <dgm:t>
        <a:bodyPr/>
        <a:lstStyle/>
        <a:p>
          <a:endParaRPr lang="pt-BR" sz="1200"/>
        </a:p>
      </dgm:t>
    </dgm:pt>
    <dgm:pt modelId="{1638E513-7B69-4CE7-BF2B-A82DCF8E51E4}">
      <dgm:prSet phldrT="[Texto]" custT="1"/>
      <dgm:spPr/>
      <dgm:t>
        <a:bodyPr/>
        <a:lstStyle/>
        <a:p>
          <a:r>
            <a:rPr lang="pt-BR" sz="1200" b="1" dirty="0"/>
            <a:t>OE3 – Aprimorar o processo de monitoramento e avaliação de resultados pelo Conselho Gestor</a:t>
          </a:r>
        </a:p>
      </dgm:t>
    </dgm:pt>
    <dgm:pt modelId="{D391952E-FF94-47AC-8DC4-2C6425EFA5DC}" type="parTrans" cxnId="{26575598-393B-470D-9607-5CAD579471BE}">
      <dgm:prSet/>
      <dgm:spPr/>
      <dgm:t>
        <a:bodyPr/>
        <a:lstStyle/>
        <a:p>
          <a:endParaRPr lang="pt-BR" sz="1200"/>
        </a:p>
      </dgm:t>
    </dgm:pt>
    <dgm:pt modelId="{E239E0F3-4A86-4C3C-94BA-F24323082D0E}" type="sibTrans" cxnId="{26575598-393B-470D-9607-5CAD579471BE}">
      <dgm:prSet/>
      <dgm:spPr/>
      <dgm:t>
        <a:bodyPr/>
        <a:lstStyle/>
        <a:p>
          <a:endParaRPr lang="pt-BR" sz="1200"/>
        </a:p>
      </dgm:t>
    </dgm:pt>
    <dgm:pt modelId="{442C9068-6705-4685-B102-EC4E16E2209F}">
      <dgm:prSet phldrT="[Texto]" custT="1"/>
      <dgm:spPr/>
      <dgm:t>
        <a:bodyPr/>
        <a:lstStyle/>
        <a:p>
          <a:r>
            <a:rPr lang="pt-BR" sz="1200" b="1" dirty="0"/>
            <a:t>OE4 – Ampliar a capacitação dos servidores</a:t>
          </a:r>
        </a:p>
      </dgm:t>
    </dgm:pt>
    <dgm:pt modelId="{5BC6F9A2-4347-4471-81F4-90CD29BC88FE}" type="parTrans" cxnId="{42156BA5-FBAC-40C5-A9DA-EE6FE7FD6C80}">
      <dgm:prSet/>
      <dgm:spPr/>
      <dgm:t>
        <a:bodyPr/>
        <a:lstStyle/>
        <a:p>
          <a:endParaRPr lang="pt-BR" sz="1200"/>
        </a:p>
      </dgm:t>
    </dgm:pt>
    <dgm:pt modelId="{D09CD602-0447-4623-B0A7-EE682503A300}" type="sibTrans" cxnId="{42156BA5-FBAC-40C5-A9DA-EE6FE7FD6C80}">
      <dgm:prSet/>
      <dgm:spPr/>
      <dgm:t>
        <a:bodyPr/>
        <a:lstStyle/>
        <a:p>
          <a:endParaRPr lang="pt-BR" sz="1200"/>
        </a:p>
      </dgm:t>
    </dgm:pt>
    <dgm:pt modelId="{BA6984B2-F4BF-4089-9226-5641FB8B1BDC}">
      <dgm:prSet custT="1"/>
      <dgm:spPr/>
      <dgm:t>
        <a:bodyPr/>
        <a:lstStyle/>
        <a:p>
          <a:pPr>
            <a:buFontTx/>
            <a:buNone/>
          </a:pPr>
          <a:r>
            <a:rPr lang="pt-BR" sz="1200" u="sng" dirty="0"/>
            <a:t>Indicador</a:t>
          </a:r>
          <a:r>
            <a:rPr lang="pt-BR" sz="1200" dirty="0"/>
            <a:t>: percentual de crédito aprovado para micro, pequenas e médias empresas no ano</a:t>
          </a:r>
        </a:p>
      </dgm:t>
    </dgm:pt>
    <dgm:pt modelId="{0AC89565-60C8-42CA-A69F-2B047A1D8AC6}" type="parTrans" cxnId="{925AB930-BB34-4E73-A1A3-60FB0AF97447}">
      <dgm:prSet/>
      <dgm:spPr/>
      <dgm:t>
        <a:bodyPr/>
        <a:lstStyle/>
        <a:p>
          <a:endParaRPr lang="pt-BR" sz="1200"/>
        </a:p>
      </dgm:t>
    </dgm:pt>
    <dgm:pt modelId="{19DCDD5A-0DA6-41C3-9243-88712A79CBA5}" type="sibTrans" cxnId="{925AB930-BB34-4E73-A1A3-60FB0AF97447}">
      <dgm:prSet/>
      <dgm:spPr/>
      <dgm:t>
        <a:bodyPr/>
        <a:lstStyle/>
        <a:p>
          <a:endParaRPr lang="pt-BR" sz="1200"/>
        </a:p>
      </dgm:t>
    </dgm:pt>
    <dgm:pt modelId="{CF3B113C-C35B-46F0-9F48-2B1E58B73FBC}">
      <dgm:prSet custT="1"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pt-BR" sz="1200" u="sng" dirty="0"/>
            <a:t>Meta</a:t>
          </a:r>
          <a:r>
            <a:rPr lang="pt-BR" sz="1200" dirty="0"/>
            <a:t>: igual ou superior a 30%.</a:t>
          </a:r>
        </a:p>
      </dgm:t>
    </dgm:pt>
    <dgm:pt modelId="{B2A44CAE-0EE8-4B76-BE09-D8082820C840}" type="parTrans" cxnId="{E433BFE8-9C90-4F48-B077-A41507493A14}">
      <dgm:prSet/>
      <dgm:spPr/>
      <dgm:t>
        <a:bodyPr/>
        <a:lstStyle/>
        <a:p>
          <a:endParaRPr lang="pt-BR" sz="1200"/>
        </a:p>
      </dgm:t>
    </dgm:pt>
    <dgm:pt modelId="{AEC41DCF-E71A-4F47-B3EC-DE8929201548}" type="sibTrans" cxnId="{E433BFE8-9C90-4F48-B077-A41507493A14}">
      <dgm:prSet/>
      <dgm:spPr/>
      <dgm:t>
        <a:bodyPr/>
        <a:lstStyle/>
        <a:p>
          <a:endParaRPr lang="pt-BR" sz="1200"/>
        </a:p>
      </dgm:t>
    </dgm:pt>
    <dgm:pt modelId="{A9A48A13-C199-4612-9D58-F19487CC263B}">
      <dgm:prSet custT="1"/>
      <dgm:spPr/>
      <dgm:t>
        <a:bodyPr/>
        <a:lstStyle/>
        <a:p>
          <a:pPr>
            <a:buFontTx/>
            <a:buNone/>
          </a:pPr>
          <a:r>
            <a:rPr lang="pt-BR" sz="1200" u="sng" dirty="0"/>
            <a:t>Indicador</a:t>
          </a:r>
          <a:r>
            <a:rPr lang="pt-BR" sz="1200" dirty="0"/>
            <a:t>: percepção dos conselheiros a respeito do processo de monitoramento e avaliação</a:t>
          </a:r>
        </a:p>
      </dgm:t>
    </dgm:pt>
    <dgm:pt modelId="{C3BD837D-9273-40A3-B546-3FA18A4532BE}" type="parTrans" cxnId="{7DF74288-3157-4147-A417-783047756D1D}">
      <dgm:prSet/>
      <dgm:spPr/>
      <dgm:t>
        <a:bodyPr/>
        <a:lstStyle/>
        <a:p>
          <a:endParaRPr lang="pt-BR" sz="1200"/>
        </a:p>
      </dgm:t>
    </dgm:pt>
    <dgm:pt modelId="{AF5CF0E0-C6F3-4091-B808-330C9AC972A2}" type="sibTrans" cxnId="{7DF74288-3157-4147-A417-783047756D1D}">
      <dgm:prSet/>
      <dgm:spPr/>
      <dgm:t>
        <a:bodyPr/>
        <a:lstStyle/>
        <a:p>
          <a:endParaRPr lang="pt-BR" sz="1200"/>
        </a:p>
      </dgm:t>
    </dgm:pt>
    <dgm:pt modelId="{CA87DBD9-77F0-46C2-8C39-A61924AC0ED2}">
      <dgm:prSet custT="1"/>
      <dgm:spPr/>
      <dgm:t>
        <a:bodyPr/>
        <a:lstStyle/>
        <a:p>
          <a:pPr>
            <a:buFontTx/>
            <a:buNone/>
          </a:pPr>
          <a:r>
            <a:rPr lang="pt-BR" sz="1200" u="sng" dirty="0"/>
            <a:t>Meta</a:t>
          </a:r>
          <a:r>
            <a:rPr lang="pt-BR" sz="1200" dirty="0"/>
            <a:t>: igual ou superior a 80% do total de pontos do indicador. </a:t>
          </a:r>
        </a:p>
      </dgm:t>
    </dgm:pt>
    <dgm:pt modelId="{30EE8B0A-35C9-4A94-85BC-61D3805A076A}" type="parTrans" cxnId="{CD70F2E8-6E35-41A0-9275-EA610BB6AA6C}">
      <dgm:prSet/>
      <dgm:spPr/>
      <dgm:t>
        <a:bodyPr/>
        <a:lstStyle/>
        <a:p>
          <a:endParaRPr lang="pt-BR" sz="1200"/>
        </a:p>
      </dgm:t>
    </dgm:pt>
    <dgm:pt modelId="{089FFFD0-BD16-4A27-B10F-8588A37B242A}" type="sibTrans" cxnId="{CD70F2E8-6E35-41A0-9275-EA610BB6AA6C}">
      <dgm:prSet/>
      <dgm:spPr/>
      <dgm:t>
        <a:bodyPr/>
        <a:lstStyle/>
        <a:p>
          <a:endParaRPr lang="pt-BR" sz="1200"/>
        </a:p>
      </dgm:t>
    </dgm:pt>
    <dgm:pt modelId="{E3796E4B-9E84-4A62-80DA-B4A50621632F}">
      <dgm:prSet custT="1"/>
      <dgm:spPr/>
      <dgm:t>
        <a:bodyPr/>
        <a:lstStyle/>
        <a:p>
          <a:pPr>
            <a:buFontTx/>
            <a:buNone/>
          </a:pPr>
          <a:r>
            <a:rPr lang="pt-BR" sz="1200" u="sng" dirty="0"/>
            <a:t>Indicador</a:t>
          </a:r>
          <a:r>
            <a:rPr lang="pt-BR" sz="1200" dirty="0"/>
            <a:t>: número de horas de capacitação por servidor</a:t>
          </a:r>
        </a:p>
      </dgm:t>
    </dgm:pt>
    <dgm:pt modelId="{B8F60779-2BC6-415E-BF15-E140A5420CCA}" type="parTrans" cxnId="{A2211348-1E38-412F-8913-310585F2BE22}">
      <dgm:prSet/>
      <dgm:spPr/>
      <dgm:t>
        <a:bodyPr/>
        <a:lstStyle/>
        <a:p>
          <a:endParaRPr lang="pt-BR" sz="1200"/>
        </a:p>
      </dgm:t>
    </dgm:pt>
    <dgm:pt modelId="{F8D4BE35-88CB-426B-8596-F85493C1E6CE}" type="sibTrans" cxnId="{A2211348-1E38-412F-8913-310585F2BE22}">
      <dgm:prSet/>
      <dgm:spPr/>
      <dgm:t>
        <a:bodyPr/>
        <a:lstStyle/>
        <a:p>
          <a:endParaRPr lang="pt-BR" sz="1200"/>
        </a:p>
      </dgm:t>
    </dgm:pt>
    <dgm:pt modelId="{B1A5EE25-66B4-4D87-8F89-C644649FF538}">
      <dgm:prSet custT="1"/>
      <dgm:spPr/>
      <dgm:t>
        <a:bodyPr/>
        <a:lstStyle/>
        <a:p>
          <a:pPr>
            <a:buFontTx/>
            <a:buNone/>
          </a:pPr>
          <a:r>
            <a:rPr lang="pt-BR" sz="1200" u="sng" dirty="0"/>
            <a:t>Meta</a:t>
          </a:r>
          <a:r>
            <a:rPr lang="pt-BR" sz="1200" dirty="0"/>
            <a:t>: igual ou superior a 100 horas/ano de capacitação por servidor.</a:t>
          </a:r>
        </a:p>
      </dgm:t>
    </dgm:pt>
    <dgm:pt modelId="{3F37E464-2D0D-487D-A104-F929CA72F258}" type="parTrans" cxnId="{7926AF4F-E95A-4E28-9878-F14AE1687B8C}">
      <dgm:prSet/>
      <dgm:spPr/>
      <dgm:t>
        <a:bodyPr/>
        <a:lstStyle/>
        <a:p>
          <a:endParaRPr lang="pt-BR" sz="1200"/>
        </a:p>
      </dgm:t>
    </dgm:pt>
    <dgm:pt modelId="{4BDABDC2-ADF1-4BE3-BBE8-B81EFA451BB5}" type="sibTrans" cxnId="{7926AF4F-E95A-4E28-9878-F14AE1687B8C}">
      <dgm:prSet/>
      <dgm:spPr/>
      <dgm:t>
        <a:bodyPr/>
        <a:lstStyle/>
        <a:p>
          <a:endParaRPr lang="pt-BR" sz="1200"/>
        </a:p>
      </dgm:t>
    </dgm:pt>
    <dgm:pt modelId="{C2C34C38-412D-4A8C-890C-4B182738648A}" type="pres">
      <dgm:prSet presAssocID="{A0092FBD-B308-4559-92DE-22144AD2DEF0}" presName="Name0" presStyleCnt="0">
        <dgm:presLayoutVars>
          <dgm:dir/>
          <dgm:animLvl val="lvl"/>
          <dgm:resizeHandles/>
        </dgm:presLayoutVars>
      </dgm:prSet>
      <dgm:spPr/>
    </dgm:pt>
    <dgm:pt modelId="{3806356F-48D3-4F1E-83F7-3ACF3D8CB856}" type="pres">
      <dgm:prSet presAssocID="{D32E6C38-FE9B-453B-8837-840A0E3666FF}" presName="linNode" presStyleCnt="0"/>
      <dgm:spPr/>
    </dgm:pt>
    <dgm:pt modelId="{6CC29F4E-99D7-4F0A-B914-B6544C95101A}" type="pres">
      <dgm:prSet presAssocID="{D32E6C38-FE9B-453B-8837-840A0E3666FF}" presName="parentShp" presStyleLbl="node1" presStyleIdx="0" presStyleCnt="4">
        <dgm:presLayoutVars>
          <dgm:bulletEnabled val="1"/>
        </dgm:presLayoutVars>
      </dgm:prSet>
      <dgm:spPr/>
    </dgm:pt>
    <dgm:pt modelId="{D990415C-251B-4505-A44C-0597E272C9A5}" type="pres">
      <dgm:prSet presAssocID="{D32E6C38-FE9B-453B-8837-840A0E3666FF}" presName="childShp" presStyleLbl="bgAccFollowNode1" presStyleIdx="0" presStyleCnt="4">
        <dgm:presLayoutVars>
          <dgm:bulletEnabled val="1"/>
        </dgm:presLayoutVars>
      </dgm:prSet>
      <dgm:spPr/>
    </dgm:pt>
    <dgm:pt modelId="{0686ADBF-7EE5-43A3-BCB5-2CAD4CE673D9}" type="pres">
      <dgm:prSet presAssocID="{F2204CCE-B97A-4BC9-8FAB-20460ED01B66}" presName="spacing" presStyleCnt="0"/>
      <dgm:spPr/>
    </dgm:pt>
    <dgm:pt modelId="{AE779346-BD84-45DF-862B-5D069E6EACB4}" type="pres">
      <dgm:prSet presAssocID="{6F20C280-4DA1-45A6-A50D-6945226C6445}" presName="linNode" presStyleCnt="0"/>
      <dgm:spPr/>
    </dgm:pt>
    <dgm:pt modelId="{CAEDE0C0-98A8-4C8B-8D91-C3DD61C29AE6}" type="pres">
      <dgm:prSet presAssocID="{6F20C280-4DA1-45A6-A50D-6945226C6445}" presName="parentShp" presStyleLbl="node1" presStyleIdx="1" presStyleCnt="4">
        <dgm:presLayoutVars>
          <dgm:bulletEnabled val="1"/>
        </dgm:presLayoutVars>
      </dgm:prSet>
      <dgm:spPr/>
    </dgm:pt>
    <dgm:pt modelId="{2ABEC9F8-B75C-45E2-8790-EA7608D6C459}" type="pres">
      <dgm:prSet presAssocID="{6F20C280-4DA1-45A6-A50D-6945226C6445}" presName="childShp" presStyleLbl="bgAccFollowNode1" presStyleIdx="1" presStyleCnt="4" custScaleY="96447" custLinFactNeighborY="968">
        <dgm:presLayoutVars>
          <dgm:bulletEnabled val="1"/>
        </dgm:presLayoutVars>
      </dgm:prSet>
      <dgm:spPr/>
    </dgm:pt>
    <dgm:pt modelId="{AFF15248-5D16-47AE-AE17-1568F0A988A0}" type="pres">
      <dgm:prSet presAssocID="{B9C83C86-F708-4632-87B1-62ED8318ADF6}" presName="spacing" presStyleCnt="0"/>
      <dgm:spPr/>
    </dgm:pt>
    <dgm:pt modelId="{7533D882-6B0D-42A7-BD44-B411F179DEC7}" type="pres">
      <dgm:prSet presAssocID="{1638E513-7B69-4CE7-BF2B-A82DCF8E51E4}" presName="linNode" presStyleCnt="0"/>
      <dgm:spPr/>
    </dgm:pt>
    <dgm:pt modelId="{639173F9-C31F-4467-B0EB-981E8C5A44F0}" type="pres">
      <dgm:prSet presAssocID="{1638E513-7B69-4CE7-BF2B-A82DCF8E51E4}" presName="parentShp" presStyleLbl="node1" presStyleIdx="2" presStyleCnt="4">
        <dgm:presLayoutVars>
          <dgm:bulletEnabled val="1"/>
        </dgm:presLayoutVars>
      </dgm:prSet>
      <dgm:spPr/>
    </dgm:pt>
    <dgm:pt modelId="{ECED0912-13EC-48CB-9DB7-D19807A78ADD}" type="pres">
      <dgm:prSet presAssocID="{1638E513-7B69-4CE7-BF2B-A82DCF8E51E4}" presName="childShp" presStyleLbl="bgAccFollowNode1" presStyleIdx="2" presStyleCnt="4">
        <dgm:presLayoutVars>
          <dgm:bulletEnabled val="1"/>
        </dgm:presLayoutVars>
      </dgm:prSet>
      <dgm:spPr/>
    </dgm:pt>
    <dgm:pt modelId="{1A426110-E98F-4B07-BD56-013CC0F5221A}" type="pres">
      <dgm:prSet presAssocID="{E239E0F3-4A86-4C3C-94BA-F24323082D0E}" presName="spacing" presStyleCnt="0"/>
      <dgm:spPr/>
    </dgm:pt>
    <dgm:pt modelId="{7D9A97E7-51F7-4C43-AA24-90D7B1930E21}" type="pres">
      <dgm:prSet presAssocID="{442C9068-6705-4685-B102-EC4E16E2209F}" presName="linNode" presStyleCnt="0"/>
      <dgm:spPr/>
    </dgm:pt>
    <dgm:pt modelId="{D3BB1BBC-FA8E-4036-9774-69DAFB9A9D61}" type="pres">
      <dgm:prSet presAssocID="{442C9068-6705-4685-B102-EC4E16E2209F}" presName="parentShp" presStyleLbl="node1" presStyleIdx="3" presStyleCnt="4">
        <dgm:presLayoutVars>
          <dgm:bulletEnabled val="1"/>
        </dgm:presLayoutVars>
      </dgm:prSet>
      <dgm:spPr/>
    </dgm:pt>
    <dgm:pt modelId="{8D6B35E1-03AE-423E-B183-C8BC1B16CCF7}" type="pres">
      <dgm:prSet presAssocID="{442C9068-6705-4685-B102-EC4E16E2209F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4915A211-4FBD-424E-9634-5E3FA04DDE23}" srcId="{A0092FBD-B308-4559-92DE-22144AD2DEF0}" destId="{D32E6C38-FE9B-453B-8837-840A0E3666FF}" srcOrd="0" destOrd="0" parTransId="{DD3DBB45-6C0A-432D-95A9-250990756771}" sibTransId="{F2204CCE-B97A-4BC9-8FAB-20460ED01B66}"/>
    <dgm:cxn modelId="{AC0F741D-26D6-4B1E-8F5E-4199A7AAA81A}" srcId="{A0092FBD-B308-4559-92DE-22144AD2DEF0}" destId="{6F20C280-4DA1-45A6-A50D-6945226C6445}" srcOrd="1" destOrd="0" parTransId="{AD362947-1ED4-4020-AC41-B8E08727A43E}" sibTransId="{B9C83C86-F708-4632-87B1-62ED8318ADF6}"/>
    <dgm:cxn modelId="{925AB930-BB34-4E73-A1A3-60FB0AF97447}" srcId="{6F20C280-4DA1-45A6-A50D-6945226C6445}" destId="{BA6984B2-F4BF-4089-9226-5641FB8B1BDC}" srcOrd="0" destOrd="0" parTransId="{0AC89565-60C8-42CA-A69F-2B047A1D8AC6}" sibTransId="{19DCDD5A-0DA6-41C3-9243-88712A79CBA5}"/>
    <dgm:cxn modelId="{FB803B3B-57F9-44B7-96C9-990D5BFD5A55}" srcId="{D32E6C38-FE9B-453B-8837-840A0E3666FF}" destId="{E9133DCF-3935-437C-8C41-B63A3C1F7AC7}" srcOrd="1" destOrd="0" parTransId="{E997BEBA-7A38-440B-889E-63254E09103F}" sibTransId="{01414E1A-041D-4D37-936C-FCDA3E685B6C}"/>
    <dgm:cxn modelId="{21D2B23C-72E7-43E3-AA29-D1476D4EF60F}" type="presOf" srcId="{E3796E4B-9E84-4A62-80DA-B4A50621632F}" destId="{8D6B35E1-03AE-423E-B183-C8BC1B16CCF7}" srcOrd="0" destOrd="0" presId="urn:microsoft.com/office/officeart/2005/8/layout/vList6"/>
    <dgm:cxn modelId="{A5B51C5C-9A34-4C78-9AEF-46509F9414C9}" type="presOf" srcId="{B1A5EE25-66B4-4D87-8F89-C644649FF538}" destId="{8D6B35E1-03AE-423E-B183-C8BC1B16CCF7}" srcOrd="0" destOrd="1" presId="urn:microsoft.com/office/officeart/2005/8/layout/vList6"/>
    <dgm:cxn modelId="{FBC60443-88FF-4C8D-9F08-AE4BE7086358}" type="presOf" srcId="{442C9068-6705-4685-B102-EC4E16E2209F}" destId="{D3BB1BBC-FA8E-4036-9774-69DAFB9A9D61}" srcOrd="0" destOrd="0" presId="urn:microsoft.com/office/officeart/2005/8/layout/vList6"/>
    <dgm:cxn modelId="{A2211348-1E38-412F-8913-310585F2BE22}" srcId="{442C9068-6705-4685-B102-EC4E16E2209F}" destId="{E3796E4B-9E84-4A62-80DA-B4A50621632F}" srcOrd="0" destOrd="0" parTransId="{B8F60779-2BC6-415E-BF15-E140A5420CCA}" sibTransId="{F8D4BE35-88CB-426B-8596-F85493C1E6CE}"/>
    <dgm:cxn modelId="{6246F26A-57CB-4BB8-ABC7-A32D941FBB32}" type="presOf" srcId="{3BF269C9-69A1-47D8-B64E-C85774F5F25D}" destId="{D990415C-251B-4505-A44C-0597E272C9A5}" srcOrd="0" destOrd="0" presId="urn:microsoft.com/office/officeart/2005/8/layout/vList6"/>
    <dgm:cxn modelId="{7926AF4F-E95A-4E28-9878-F14AE1687B8C}" srcId="{442C9068-6705-4685-B102-EC4E16E2209F}" destId="{B1A5EE25-66B4-4D87-8F89-C644649FF538}" srcOrd="1" destOrd="0" parTransId="{3F37E464-2D0D-487D-A104-F929CA72F258}" sibTransId="{4BDABDC2-ADF1-4BE3-BBE8-B81EFA451BB5}"/>
    <dgm:cxn modelId="{27714674-3F5A-4D18-A523-C8E7E0907BA3}" type="presOf" srcId="{1638E513-7B69-4CE7-BF2B-A82DCF8E51E4}" destId="{639173F9-C31F-4467-B0EB-981E8C5A44F0}" srcOrd="0" destOrd="0" presId="urn:microsoft.com/office/officeart/2005/8/layout/vList6"/>
    <dgm:cxn modelId="{AE012058-F21B-4519-8F00-52A8A6AC6F57}" type="presOf" srcId="{A9A48A13-C199-4612-9D58-F19487CC263B}" destId="{ECED0912-13EC-48CB-9DB7-D19807A78ADD}" srcOrd="0" destOrd="0" presId="urn:microsoft.com/office/officeart/2005/8/layout/vList6"/>
    <dgm:cxn modelId="{7DF74288-3157-4147-A417-783047756D1D}" srcId="{1638E513-7B69-4CE7-BF2B-A82DCF8E51E4}" destId="{A9A48A13-C199-4612-9D58-F19487CC263B}" srcOrd="0" destOrd="0" parTransId="{C3BD837D-9273-40A3-B546-3FA18A4532BE}" sibTransId="{AF5CF0E0-C6F3-4091-B808-330C9AC972A2}"/>
    <dgm:cxn modelId="{048D838D-8904-4AB7-871A-D2A92A857E8F}" type="presOf" srcId="{CF3B113C-C35B-46F0-9F48-2B1E58B73FBC}" destId="{2ABEC9F8-B75C-45E2-8790-EA7608D6C459}" srcOrd="0" destOrd="1" presId="urn:microsoft.com/office/officeart/2005/8/layout/vList6"/>
    <dgm:cxn modelId="{26575598-393B-470D-9607-5CAD579471BE}" srcId="{A0092FBD-B308-4559-92DE-22144AD2DEF0}" destId="{1638E513-7B69-4CE7-BF2B-A82DCF8E51E4}" srcOrd="2" destOrd="0" parTransId="{D391952E-FF94-47AC-8DC4-2C6425EFA5DC}" sibTransId="{E239E0F3-4A86-4C3C-94BA-F24323082D0E}"/>
    <dgm:cxn modelId="{42156BA5-FBAC-40C5-A9DA-EE6FE7FD6C80}" srcId="{A0092FBD-B308-4559-92DE-22144AD2DEF0}" destId="{442C9068-6705-4685-B102-EC4E16E2209F}" srcOrd="3" destOrd="0" parTransId="{5BC6F9A2-4347-4471-81F4-90CD29BC88FE}" sibTransId="{D09CD602-0447-4623-B0A7-EE682503A300}"/>
    <dgm:cxn modelId="{16A2DEAF-5EA6-4A14-9D25-A7B040ED4900}" srcId="{D32E6C38-FE9B-453B-8837-840A0E3666FF}" destId="{3BF269C9-69A1-47D8-B64E-C85774F5F25D}" srcOrd="0" destOrd="0" parTransId="{691B1065-141C-4B41-B09A-9C376A8FBA9A}" sibTransId="{83AFE94E-526D-4F48-B58E-742FBE0B2D6D}"/>
    <dgm:cxn modelId="{D10742BE-B058-4529-8E22-E38C3F8B725E}" type="presOf" srcId="{CA87DBD9-77F0-46C2-8C39-A61924AC0ED2}" destId="{ECED0912-13EC-48CB-9DB7-D19807A78ADD}" srcOrd="0" destOrd="1" presId="urn:microsoft.com/office/officeart/2005/8/layout/vList6"/>
    <dgm:cxn modelId="{D17451C6-6735-4E9C-9619-D9B1EE739827}" type="presOf" srcId="{A0092FBD-B308-4559-92DE-22144AD2DEF0}" destId="{C2C34C38-412D-4A8C-890C-4B182738648A}" srcOrd="0" destOrd="0" presId="urn:microsoft.com/office/officeart/2005/8/layout/vList6"/>
    <dgm:cxn modelId="{B1478EC8-816E-4AE4-9FB5-B35561A4CA22}" type="presOf" srcId="{D32E6C38-FE9B-453B-8837-840A0E3666FF}" destId="{6CC29F4E-99D7-4F0A-B914-B6544C95101A}" srcOrd="0" destOrd="0" presId="urn:microsoft.com/office/officeart/2005/8/layout/vList6"/>
    <dgm:cxn modelId="{EAF911DE-3F12-42CE-9CC5-65FF307BC09E}" type="presOf" srcId="{6F20C280-4DA1-45A6-A50D-6945226C6445}" destId="{CAEDE0C0-98A8-4C8B-8D91-C3DD61C29AE6}" srcOrd="0" destOrd="0" presId="urn:microsoft.com/office/officeart/2005/8/layout/vList6"/>
    <dgm:cxn modelId="{E433BFE8-9C90-4F48-B077-A41507493A14}" srcId="{6F20C280-4DA1-45A6-A50D-6945226C6445}" destId="{CF3B113C-C35B-46F0-9F48-2B1E58B73FBC}" srcOrd="1" destOrd="0" parTransId="{B2A44CAE-0EE8-4B76-BE09-D8082820C840}" sibTransId="{AEC41DCF-E71A-4F47-B3EC-DE8929201548}"/>
    <dgm:cxn modelId="{CD70F2E8-6E35-41A0-9275-EA610BB6AA6C}" srcId="{1638E513-7B69-4CE7-BF2B-A82DCF8E51E4}" destId="{CA87DBD9-77F0-46C2-8C39-A61924AC0ED2}" srcOrd="1" destOrd="0" parTransId="{30EE8B0A-35C9-4A94-85BC-61D3805A076A}" sibTransId="{089FFFD0-BD16-4A27-B10F-8588A37B242A}"/>
    <dgm:cxn modelId="{F16B52F1-DE7F-4B90-9AFF-91E9D8E67009}" type="presOf" srcId="{E9133DCF-3935-437C-8C41-B63A3C1F7AC7}" destId="{D990415C-251B-4505-A44C-0597E272C9A5}" srcOrd="0" destOrd="1" presId="urn:microsoft.com/office/officeart/2005/8/layout/vList6"/>
    <dgm:cxn modelId="{302704FB-850A-471F-9967-DE74CAFA333D}" type="presOf" srcId="{BA6984B2-F4BF-4089-9226-5641FB8B1BDC}" destId="{2ABEC9F8-B75C-45E2-8790-EA7608D6C459}" srcOrd="0" destOrd="0" presId="urn:microsoft.com/office/officeart/2005/8/layout/vList6"/>
    <dgm:cxn modelId="{25CBB546-475A-4B8C-A258-74D2E44F730A}" type="presParOf" srcId="{C2C34C38-412D-4A8C-890C-4B182738648A}" destId="{3806356F-48D3-4F1E-83F7-3ACF3D8CB856}" srcOrd="0" destOrd="0" presId="urn:microsoft.com/office/officeart/2005/8/layout/vList6"/>
    <dgm:cxn modelId="{A83E3A0A-2F19-4655-9370-4967A5F59294}" type="presParOf" srcId="{3806356F-48D3-4F1E-83F7-3ACF3D8CB856}" destId="{6CC29F4E-99D7-4F0A-B914-B6544C95101A}" srcOrd="0" destOrd="0" presId="urn:microsoft.com/office/officeart/2005/8/layout/vList6"/>
    <dgm:cxn modelId="{A1639454-5393-4D90-A815-2D6CBA2F9354}" type="presParOf" srcId="{3806356F-48D3-4F1E-83F7-3ACF3D8CB856}" destId="{D990415C-251B-4505-A44C-0597E272C9A5}" srcOrd="1" destOrd="0" presId="urn:microsoft.com/office/officeart/2005/8/layout/vList6"/>
    <dgm:cxn modelId="{73595E2D-FC95-459C-8D8A-AEF528DDCADF}" type="presParOf" srcId="{C2C34C38-412D-4A8C-890C-4B182738648A}" destId="{0686ADBF-7EE5-43A3-BCB5-2CAD4CE673D9}" srcOrd="1" destOrd="0" presId="urn:microsoft.com/office/officeart/2005/8/layout/vList6"/>
    <dgm:cxn modelId="{6ACEB286-7705-4F62-A6FC-7607C2849355}" type="presParOf" srcId="{C2C34C38-412D-4A8C-890C-4B182738648A}" destId="{AE779346-BD84-45DF-862B-5D069E6EACB4}" srcOrd="2" destOrd="0" presId="urn:microsoft.com/office/officeart/2005/8/layout/vList6"/>
    <dgm:cxn modelId="{2EEF3389-E59D-4CF9-AF0B-B8A6D814E734}" type="presParOf" srcId="{AE779346-BD84-45DF-862B-5D069E6EACB4}" destId="{CAEDE0C0-98A8-4C8B-8D91-C3DD61C29AE6}" srcOrd="0" destOrd="0" presId="urn:microsoft.com/office/officeart/2005/8/layout/vList6"/>
    <dgm:cxn modelId="{A8CD10D9-2910-40D9-BED5-1C14D8985A4D}" type="presParOf" srcId="{AE779346-BD84-45DF-862B-5D069E6EACB4}" destId="{2ABEC9F8-B75C-45E2-8790-EA7608D6C459}" srcOrd="1" destOrd="0" presId="urn:microsoft.com/office/officeart/2005/8/layout/vList6"/>
    <dgm:cxn modelId="{75753A48-F9CF-4881-AE7E-326AE9A68E8B}" type="presParOf" srcId="{C2C34C38-412D-4A8C-890C-4B182738648A}" destId="{AFF15248-5D16-47AE-AE17-1568F0A988A0}" srcOrd="3" destOrd="0" presId="urn:microsoft.com/office/officeart/2005/8/layout/vList6"/>
    <dgm:cxn modelId="{65287B55-FA80-4814-905D-6C26701E8119}" type="presParOf" srcId="{C2C34C38-412D-4A8C-890C-4B182738648A}" destId="{7533D882-6B0D-42A7-BD44-B411F179DEC7}" srcOrd="4" destOrd="0" presId="urn:microsoft.com/office/officeart/2005/8/layout/vList6"/>
    <dgm:cxn modelId="{077A7569-47D9-4A57-946D-2E5C7E17D68A}" type="presParOf" srcId="{7533D882-6B0D-42A7-BD44-B411F179DEC7}" destId="{639173F9-C31F-4467-B0EB-981E8C5A44F0}" srcOrd="0" destOrd="0" presId="urn:microsoft.com/office/officeart/2005/8/layout/vList6"/>
    <dgm:cxn modelId="{8AC57CF6-8F36-4230-9CE2-7E3028996599}" type="presParOf" srcId="{7533D882-6B0D-42A7-BD44-B411F179DEC7}" destId="{ECED0912-13EC-48CB-9DB7-D19807A78ADD}" srcOrd="1" destOrd="0" presId="urn:microsoft.com/office/officeart/2005/8/layout/vList6"/>
    <dgm:cxn modelId="{12AAB540-20D1-405F-89F1-DECBCC5E8CE3}" type="presParOf" srcId="{C2C34C38-412D-4A8C-890C-4B182738648A}" destId="{1A426110-E98F-4B07-BD56-013CC0F5221A}" srcOrd="5" destOrd="0" presId="urn:microsoft.com/office/officeart/2005/8/layout/vList6"/>
    <dgm:cxn modelId="{8A7274CA-5BC7-4558-AD14-C7F5A1D974D8}" type="presParOf" srcId="{C2C34C38-412D-4A8C-890C-4B182738648A}" destId="{7D9A97E7-51F7-4C43-AA24-90D7B1930E21}" srcOrd="6" destOrd="0" presId="urn:microsoft.com/office/officeart/2005/8/layout/vList6"/>
    <dgm:cxn modelId="{F90150BD-1755-46D0-BBC6-A343DFB1430B}" type="presParOf" srcId="{7D9A97E7-51F7-4C43-AA24-90D7B1930E21}" destId="{D3BB1BBC-FA8E-4036-9774-69DAFB9A9D61}" srcOrd="0" destOrd="0" presId="urn:microsoft.com/office/officeart/2005/8/layout/vList6"/>
    <dgm:cxn modelId="{8294394C-F1A9-48F7-8CA1-72237BE952E8}" type="presParOf" srcId="{7D9A97E7-51F7-4C43-AA24-90D7B1930E21}" destId="{8D6B35E1-03AE-423E-B183-C8BC1B16CCF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DE8067-F8E0-48E2-BB04-D25C4571CFC4}" type="doc">
      <dgm:prSet loTypeId="urn:microsoft.com/office/officeart/2005/8/layout/vList4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25231EFF-84BB-40A3-B6D4-FA873FF49A8A}">
      <dgm:prSet phldrT="[Texto]" custT="1"/>
      <dgm:spPr/>
      <dgm:t>
        <a:bodyPr/>
        <a:lstStyle/>
        <a:p>
          <a:r>
            <a:rPr lang="pt-BR" sz="2000" dirty="0"/>
            <a:t>PE1 - Avaliação sobre o crédito para MPMEs concedido com recursos do Funttel</a:t>
          </a:r>
        </a:p>
        <a:p>
          <a:r>
            <a:rPr lang="pt-BR" sz="1400" dirty="0"/>
            <a:t>Custo orçamentário: não há.</a:t>
          </a:r>
        </a:p>
        <a:p>
          <a:r>
            <a:rPr lang="pt-BR" sz="1400" dirty="0"/>
            <a:t>Objetivo estratégico relacionado: OE2 </a:t>
          </a:r>
        </a:p>
      </dgm:t>
    </dgm:pt>
    <dgm:pt modelId="{C48F2423-4CB7-4A75-BDF3-AE583BCB60C8}" type="parTrans" cxnId="{86935B01-E007-4E4E-BC89-E134AEC6844A}">
      <dgm:prSet/>
      <dgm:spPr/>
      <dgm:t>
        <a:bodyPr/>
        <a:lstStyle/>
        <a:p>
          <a:endParaRPr lang="pt-BR"/>
        </a:p>
      </dgm:t>
    </dgm:pt>
    <dgm:pt modelId="{4CF78978-45B1-4037-8910-16CD919C3146}" type="sibTrans" cxnId="{86935B01-E007-4E4E-BC89-E134AEC6844A}">
      <dgm:prSet/>
      <dgm:spPr/>
      <dgm:t>
        <a:bodyPr/>
        <a:lstStyle/>
        <a:p>
          <a:endParaRPr lang="pt-BR"/>
        </a:p>
      </dgm:t>
    </dgm:pt>
    <dgm:pt modelId="{F6D9B7CE-3556-4BE9-BAF9-F959D106BD1E}">
      <dgm:prSet phldrT="[Texto]" custT="1"/>
      <dgm:spPr/>
      <dgm:t>
        <a:bodyPr/>
        <a:lstStyle/>
        <a:p>
          <a:r>
            <a:rPr lang="pt-BR" sz="2000" dirty="0"/>
            <a:t>PE2 - Revisão do painel de indicadores</a:t>
          </a:r>
        </a:p>
        <a:p>
          <a:r>
            <a:rPr lang="pt-BR" sz="1400" dirty="0"/>
            <a:t>Custo orçamentário: não há.</a:t>
          </a:r>
        </a:p>
        <a:p>
          <a:r>
            <a:rPr lang="pt-BR" sz="1400" dirty="0"/>
            <a:t>Objetivo estratégico relacionado: OE3 </a:t>
          </a:r>
        </a:p>
      </dgm:t>
    </dgm:pt>
    <dgm:pt modelId="{82077D10-4AE3-460A-B11D-2A9D6BEFABFC}" type="parTrans" cxnId="{1B16E20B-7ADE-4E87-97D4-60837A62B146}">
      <dgm:prSet/>
      <dgm:spPr/>
      <dgm:t>
        <a:bodyPr/>
        <a:lstStyle/>
        <a:p>
          <a:endParaRPr lang="pt-BR"/>
        </a:p>
      </dgm:t>
    </dgm:pt>
    <dgm:pt modelId="{8B00405F-2083-4344-99AF-9EF71F253715}" type="sibTrans" cxnId="{1B16E20B-7ADE-4E87-97D4-60837A62B146}">
      <dgm:prSet/>
      <dgm:spPr/>
      <dgm:t>
        <a:bodyPr/>
        <a:lstStyle/>
        <a:p>
          <a:endParaRPr lang="pt-BR"/>
        </a:p>
      </dgm:t>
    </dgm:pt>
    <dgm:pt modelId="{67A6C890-2C89-4523-BA95-BBC527377591}">
      <dgm:prSet phldrT="[Texto]" custT="1"/>
      <dgm:spPr/>
      <dgm:t>
        <a:bodyPr/>
        <a:lstStyle/>
        <a:p>
          <a:r>
            <a:rPr lang="pt-BR" sz="2000" dirty="0"/>
            <a:t>PE3 - Capacitação em inteligência artificial</a:t>
          </a:r>
        </a:p>
        <a:p>
          <a:r>
            <a:rPr lang="pt-BR" sz="1400" dirty="0"/>
            <a:t>Custo orçamentário: não há. Capacitação realizada por meio de cursos gratuitos na Escola Virtual de Governo da Enap.</a:t>
          </a:r>
        </a:p>
        <a:p>
          <a:r>
            <a:rPr lang="pt-BR" sz="1400" dirty="0"/>
            <a:t>Objetivo estratégico relacionado: OE4 </a:t>
          </a:r>
        </a:p>
      </dgm:t>
    </dgm:pt>
    <dgm:pt modelId="{A97E5EF9-1618-4C3B-BA14-F5B3D808CB81}" type="parTrans" cxnId="{A7916776-1772-478D-8736-0172205830EE}">
      <dgm:prSet/>
      <dgm:spPr/>
      <dgm:t>
        <a:bodyPr/>
        <a:lstStyle/>
        <a:p>
          <a:endParaRPr lang="pt-BR"/>
        </a:p>
      </dgm:t>
    </dgm:pt>
    <dgm:pt modelId="{B43214AE-694E-4550-B6F0-73D90A35E484}" type="sibTrans" cxnId="{A7916776-1772-478D-8736-0172205830EE}">
      <dgm:prSet/>
      <dgm:spPr/>
      <dgm:t>
        <a:bodyPr/>
        <a:lstStyle/>
        <a:p>
          <a:endParaRPr lang="pt-BR"/>
        </a:p>
      </dgm:t>
    </dgm:pt>
    <dgm:pt modelId="{4901FF49-3DD5-4152-AF8F-0D3139156D29}" type="pres">
      <dgm:prSet presAssocID="{87DE8067-F8E0-48E2-BB04-D25C4571CFC4}" presName="linear" presStyleCnt="0">
        <dgm:presLayoutVars>
          <dgm:dir/>
          <dgm:resizeHandles val="exact"/>
        </dgm:presLayoutVars>
      </dgm:prSet>
      <dgm:spPr/>
    </dgm:pt>
    <dgm:pt modelId="{607E6A0A-2049-4A72-9C86-D763CED06CF9}" type="pres">
      <dgm:prSet presAssocID="{25231EFF-84BB-40A3-B6D4-FA873FF49A8A}" presName="comp" presStyleCnt="0"/>
      <dgm:spPr/>
    </dgm:pt>
    <dgm:pt modelId="{3D1A963E-D152-4FC0-ACDA-6B6D60FA5CFB}" type="pres">
      <dgm:prSet presAssocID="{25231EFF-84BB-40A3-B6D4-FA873FF49A8A}" presName="box" presStyleLbl="node1" presStyleIdx="0" presStyleCnt="3"/>
      <dgm:spPr/>
    </dgm:pt>
    <dgm:pt modelId="{39F66EDA-F454-45DF-BB3F-7AF61436793A}" type="pres">
      <dgm:prSet presAssocID="{25231EFF-84BB-40A3-B6D4-FA873FF49A8A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0000" b="-10000"/>
          </a:stretch>
        </a:blipFill>
      </dgm:spPr>
      <dgm:extLst>
        <a:ext uri="{E40237B7-FDA0-4F09-8148-C483321AD2D9}">
          <dgm14:cNvPr xmlns:dgm14="http://schemas.microsoft.com/office/drawing/2010/diagram" id="0" name="" descr="Dinheiro estrutura de tópicos"/>
        </a:ext>
      </dgm:extLst>
    </dgm:pt>
    <dgm:pt modelId="{86D3D669-BD3D-431F-8C68-BB375CF4DBE9}" type="pres">
      <dgm:prSet presAssocID="{25231EFF-84BB-40A3-B6D4-FA873FF49A8A}" presName="text" presStyleLbl="node1" presStyleIdx="0" presStyleCnt="3">
        <dgm:presLayoutVars>
          <dgm:bulletEnabled val="1"/>
        </dgm:presLayoutVars>
      </dgm:prSet>
      <dgm:spPr/>
    </dgm:pt>
    <dgm:pt modelId="{A39B1E1F-3FC0-4CA1-91F2-5989ECC8735A}" type="pres">
      <dgm:prSet presAssocID="{4CF78978-45B1-4037-8910-16CD919C3146}" presName="spacer" presStyleCnt="0"/>
      <dgm:spPr/>
    </dgm:pt>
    <dgm:pt modelId="{4359745B-C3D4-45AA-B64D-FAE78DC4C3D7}" type="pres">
      <dgm:prSet presAssocID="{F6D9B7CE-3556-4BE9-BAF9-F959D106BD1E}" presName="comp" presStyleCnt="0"/>
      <dgm:spPr/>
    </dgm:pt>
    <dgm:pt modelId="{DE050820-B969-4525-A61B-0A6C4C3D3D49}" type="pres">
      <dgm:prSet presAssocID="{F6D9B7CE-3556-4BE9-BAF9-F959D106BD1E}" presName="box" presStyleLbl="node1" presStyleIdx="1" presStyleCnt="3"/>
      <dgm:spPr/>
    </dgm:pt>
    <dgm:pt modelId="{3068CB97-C325-4855-91F1-5895D5C34FD2}" type="pres">
      <dgm:prSet presAssocID="{F6D9B7CE-3556-4BE9-BAF9-F959D106BD1E}" presName="img" presStyleLbl="fgImgPlac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</dgm:spPr>
      <dgm:extLst>
        <a:ext uri="{E40237B7-FDA0-4F09-8148-C483321AD2D9}">
          <dgm14:cNvPr xmlns:dgm14="http://schemas.microsoft.com/office/drawing/2010/diagram" id="0" name="" descr="Gráfico de Gantt estrutura de tópicos"/>
        </a:ext>
      </dgm:extLst>
    </dgm:pt>
    <dgm:pt modelId="{5A8974AF-F549-4438-93B3-CD0347967661}" type="pres">
      <dgm:prSet presAssocID="{F6D9B7CE-3556-4BE9-BAF9-F959D106BD1E}" presName="text" presStyleLbl="node1" presStyleIdx="1" presStyleCnt="3">
        <dgm:presLayoutVars>
          <dgm:bulletEnabled val="1"/>
        </dgm:presLayoutVars>
      </dgm:prSet>
      <dgm:spPr/>
    </dgm:pt>
    <dgm:pt modelId="{CD3E08FE-81E0-4CFC-9F32-E71FCBE7695B}" type="pres">
      <dgm:prSet presAssocID="{8B00405F-2083-4344-99AF-9EF71F253715}" presName="spacer" presStyleCnt="0"/>
      <dgm:spPr/>
    </dgm:pt>
    <dgm:pt modelId="{28863E06-C901-461C-A96D-709FBB9584FC}" type="pres">
      <dgm:prSet presAssocID="{67A6C890-2C89-4523-BA95-BBC527377591}" presName="comp" presStyleCnt="0"/>
      <dgm:spPr/>
    </dgm:pt>
    <dgm:pt modelId="{FFDA9BE5-C1D2-4657-B837-C9033E3C3C3F}" type="pres">
      <dgm:prSet presAssocID="{67A6C890-2C89-4523-BA95-BBC527377591}" presName="box" presStyleLbl="node1" presStyleIdx="2" presStyleCnt="3"/>
      <dgm:spPr/>
    </dgm:pt>
    <dgm:pt modelId="{336BF9F9-A2A9-4590-9FD1-FF37CAA070C3}" type="pres">
      <dgm:prSet presAssocID="{67A6C890-2C89-4523-BA95-BBC527377591}" presName="img" presStyleLbl="fgImgPlac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0000" b="-10000"/>
          </a:stretch>
        </a:blipFill>
      </dgm:spPr>
      <dgm:extLst>
        <a:ext uri="{E40237B7-FDA0-4F09-8148-C483321AD2D9}">
          <dgm14:cNvPr xmlns:dgm14="http://schemas.microsoft.com/office/drawing/2010/diagram" id="0" name="" descr="Inteligência artificial estrutura de tópicos"/>
        </a:ext>
      </dgm:extLst>
    </dgm:pt>
    <dgm:pt modelId="{5BB9A611-C0F2-46FD-BAF7-A352CF897486}" type="pres">
      <dgm:prSet presAssocID="{67A6C890-2C89-4523-BA95-BBC527377591}" presName="text" presStyleLbl="node1" presStyleIdx="2" presStyleCnt="3">
        <dgm:presLayoutVars>
          <dgm:bulletEnabled val="1"/>
        </dgm:presLayoutVars>
      </dgm:prSet>
      <dgm:spPr/>
    </dgm:pt>
  </dgm:ptLst>
  <dgm:cxnLst>
    <dgm:cxn modelId="{86935B01-E007-4E4E-BC89-E134AEC6844A}" srcId="{87DE8067-F8E0-48E2-BB04-D25C4571CFC4}" destId="{25231EFF-84BB-40A3-B6D4-FA873FF49A8A}" srcOrd="0" destOrd="0" parTransId="{C48F2423-4CB7-4A75-BDF3-AE583BCB60C8}" sibTransId="{4CF78978-45B1-4037-8910-16CD919C3146}"/>
    <dgm:cxn modelId="{1B16E20B-7ADE-4E87-97D4-60837A62B146}" srcId="{87DE8067-F8E0-48E2-BB04-D25C4571CFC4}" destId="{F6D9B7CE-3556-4BE9-BAF9-F959D106BD1E}" srcOrd="1" destOrd="0" parTransId="{82077D10-4AE3-460A-B11D-2A9D6BEFABFC}" sibTransId="{8B00405F-2083-4344-99AF-9EF71F253715}"/>
    <dgm:cxn modelId="{A7916776-1772-478D-8736-0172205830EE}" srcId="{87DE8067-F8E0-48E2-BB04-D25C4571CFC4}" destId="{67A6C890-2C89-4523-BA95-BBC527377591}" srcOrd="2" destOrd="0" parTransId="{A97E5EF9-1618-4C3B-BA14-F5B3D808CB81}" sibTransId="{B43214AE-694E-4550-B6F0-73D90A35E484}"/>
    <dgm:cxn modelId="{3A7E8088-1FBA-4B4E-83B4-2C1FA83E25C6}" type="presOf" srcId="{F6D9B7CE-3556-4BE9-BAF9-F959D106BD1E}" destId="{DE050820-B969-4525-A61B-0A6C4C3D3D49}" srcOrd="0" destOrd="0" presId="urn:microsoft.com/office/officeart/2005/8/layout/vList4"/>
    <dgm:cxn modelId="{198BAC9F-CB04-4F75-B1FD-FE99655F0200}" type="presOf" srcId="{67A6C890-2C89-4523-BA95-BBC527377591}" destId="{FFDA9BE5-C1D2-4657-B837-C9033E3C3C3F}" srcOrd="0" destOrd="0" presId="urn:microsoft.com/office/officeart/2005/8/layout/vList4"/>
    <dgm:cxn modelId="{1AE6BEAD-76AB-40DC-B1FE-6FF05017290C}" type="presOf" srcId="{87DE8067-F8E0-48E2-BB04-D25C4571CFC4}" destId="{4901FF49-3DD5-4152-AF8F-0D3139156D29}" srcOrd="0" destOrd="0" presId="urn:microsoft.com/office/officeart/2005/8/layout/vList4"/>
    <dgm:cxn modelId="{6384D2B6-0BED-4B6C-854C-A718B6A2C83D}" type="presOf" srcId="{F6D9B7CE-3556-4BE9-BAF9-F959D106BD1E}" destId="{5A8974AF-F549-4438-93B3-CD0347967661}" srcOrd="1" destOrd="0" presId="urn:microsoft.com/office/officeart/2005/8/layout/vList4"/>
    <dgm:cxn modelId="{0063D9B8-2148-4D6B-B257-186FEB54D10F}" type="presOf" srcId="{67A6C890-2C89-4523-BA95-BBC527377591}" destId="{5BB9A611-C0F2-46FD-BAF7-A352CF897486}" srcOrd="1" destOrd="0" presId="urn:microsoft.com/office/officeart/2005/8/layout/vList4"/>
    <dgm:cxn modelId="{CE5610B9-6EE9-4DD4-8F8E-2B282D777376}" type="presOf" srcId="{25231EFF-84BB-40A3-B6D4-FA873FF49A8A}" destId="{86D3D669-BD3D-431F-8C68-BB375CF4DBE9}" srcOrd="1" destOrd="0" presId="urn:microsoft.com/office/officeart/2005/8/layout/vList4"/>
    <dgm:cxn modelId="{424A20C0-DF8B-49AC-8143-B8E8782CBC2A}" type="presOf" srcId="{25231EFF-84BB-40A3-B6D4-FA873FF49A8A}" destId="{3D1A963E-D152-4FC0-ACDA-6B6D60FA5CFB}" srcOrd="0" destOrd="0" presId="urn:microsoft.com/office/officeart/2005/8/layout/vList4"/>
    <dgm:cxn modelId="{ABC547E0-430D-4B3A-90C5-AA709FDFC8BE}" type="presParOf" srcId="{4901FF49-3DD5-4152-AF8F-0D3139156D29}" destId="{607E6A0A-2049-4A72-9C86-D763CED06CF9}" srcOrd="0" destOrd="0" presId="urn:microsoft.com/office/officeart/2005/8/layout/vList4"/>
    <dgm:cxn modelId="{2EFA3D7C-72F5-4A58-8C74-58EFC60513EB}" type="presParOf" srcId="{607E6A0A-2049-4A72-9C86-D763CED06CF9}" destId="{3D1A963E-D152-4FC0-ACDA-6B6D60FA5CFB}" srcOrd="0" destOrd="0" presId="urn:microsoft.com/office/officeart/2005/8/layout/vList4"/>
    <dgm:cxn modelId="{3EA835BB-2F6B-48A1-8322-20D59F8CE766}" type="presParOf" srcId="{607E6A0A-2049-4A72-9C86-D763CED06CF9}" destId="{39F66EDA-F454-45DF-BB3F-7AF61436793A}" srcOrd="1" destOrd="0" presId="urn:microsoft.com/office/officeart/2005/8/layout/vList4"/>
    <dgm:cxn modelId="{2E25CEB7-FE4F-4289-AE47-3F6C92A7034A}" type="presParOf" srcId="{607E6A0A-2049-4A72-9C86-D763CED06CF9}" destId="{86D3D669-BD3D-431F-8C68-BB375CF4DBE9}" srcOrd="2" destOrd="0" presId="urn:microsoft.com/office/officeart/2005/8/layout/vList4"/>
    <dgm:cxn modelId="{C6264998-5FCA-4ECA-A4FF-8A544A39B3FC}" type="presParOf" srcId="{4901FF49-3DD5-4152-AF8F-0D3139156D29}" destId="{A39B1E1F-3FC0-4CA1-91F2-5989ECC8735A}" srcOrd="1" destOrd="0" presId="urn:microsoft.com/office/officeart/2005/8/layout/vList4"/>
    <dgm:cxn modelId="{E0D20473-A858-4719-9FEA-29AB4988DF74}" type="presParOf" srcId="{4901FF49-3DD5-4152-AF8F-0D3139156D29}" destId="{4359745B-C3D4-45AA-B64D-FAE78DC4C3D7}" srcOrd="2" destOrd="0" presId="urn:microsoft.com/office/officeart/2005/8/layout/vList4"/>
    <dgm:cxn modelId="{319F26BC-899D-4299-A7DE-4392CC93E41E}" type="presParOf" srcId="{4359745B-C3D4-45AA-B64D-FAE78DC4C3D7}" destId="{DE050820-B969-4525-A61B-0A6C4C3D3D49}" srcOrd="0" destOrd="0" presId="urn:microsoft.com/office/officeart/2005/8/layout/vList4"/>
    <dgm:cxn modelId="{F3FACB0C-B63B-4E6F-8796-8E5E23BA31AB}" type="presParOf" srcId="{4359745B-C3D4-45AA-B64D-FAE78DC4C3D7}" destId="{3068CB97-C325-4855-91F1-5895D5C34FD2}" srcOrd="1" destOrd="0" presId="urn:microsoft.com/office/officeart/2005/8/layout/vList4"/>
    <dgm:cxn modelId="{C51AE145-CD56-41EB-BEE8-18A4A6464B1F}" type="presParOf" srcId="{4359745B-C3D4-45AA-B64D-FAE78DC4C3D7}" destId="{5A8974AF-F549-4438-93B3-CD0347967661}" srcOrd="2" destOrd="0" presId="urn:microsoft.com/office/officeart/2005/8/layout/vList4"/>
    <dgm:cxn modelId="{FC9DC037-C9C3-4E73-98C9-A0187B1444D6}" type="presParOf" srcId="{4901FF49-3DD5-4152-AF8F-0D3139156D29}" destId="{CD3E08FE-81E0-4CFC-9F32-E71FCBE7695B}" srcOrd="3" destOrd="0" presId="urn:microsoft.com/office/officeart/2005/8/layout/vList4"/>
    <dgm:cxn modelId="{831DA907-EC01-48A7-9136-514A9C653FAF}" type="presParOf" srcId="{4901FF49-3DD5-4152-AF8F-0D3139156D29}" destId="{28863E06-C901-461C-A96D-709FBB9584FC}" srcOrd="4" destOrd="0" presId="urn:microsoft.com/office/officeart/2005/8/layout/vList4"/>
    <dgm:cxn modelId="{30CFC6F6-AAD1-4EF1-989D-792EE1EF20A2}" type="presParOf" srcId="{28863E06-C901-461C-A96D-709FBB9584FC}" destId="{FFDA9BE5-C1D2-4657-B837-C9033E3C3C3F}" srcOrd="0" destOrd="0" presId="urn:microsoft.com/office/officeart/2005/8/layout/vList4"/>
    <dgm:cxn modelId="{E5E8984E-457B-4881-891A-3D5896652252}" type="presParOf" srcId="{28863E06-C901-461C-A96D-709FBB9584FC}" destId="{336BF9F9-A2A9-4590-9FD1-FF37CAA070C3}" srcOrd="1" destOrd="0" presId="urn:microsoft.com/office/officeart/2005/8/layout/vList4"/>
    <dgm:cxn modelId="{2D9610D7-0F03-463A-AA2A-BE0FD1874F86}" type="presParOf" srcId="{28863E06-C901-461C-A96D-709FBB9584FC}" destId="{5BB9A611-C0F2-46FD-BAF7-A352CF89748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F16832-DA8F-45D5-9A50-90117B6B98B4}">
      <dsp:nvSpPr>
        <dsp:cNvPr id="0" name=""/>
        <dsp:cNvSpPr/>
      </dsp:nvSpPr>
      <dsp:spPr>
        <a:xfrm rot="5400000">
          <a:off x="5006567" y="-1948397"/>
          <a:ext cx="1040945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1" indent="-114300" algn="just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400" kern="1200" dirty="0"/>
            <a:t>Promover o desenvolvimento do setor de telecomunicações e das tecnologias da informação e comunicação em prol da transformação digital da sociedade brasileira, em parceria com empresas e instituições científicas e tecnológicas, por meio do apoio à pesquisa, desenvolvimento e inovação.</a:t>
          </a:r>
        </a:p>
      </dsp:txBody>
      <dsp:txXfrm rot="-5400000">
        <a:off x="2926080" y="182905"/>
        <a:ext cx="5151105" cy="939315"/>
      </dsp:txXfrm>
    </dsp:sp>
    <dsp:sp modelId="{873A23F5-DF74-4A9F-9157-74C114CA0A7B}">
      <dsp:nvSpPr>
        <dsp:cNvPr id="0" name=""/>
        <dsp:cNvSpPr/>
      </dsp:nvSpPr>
      <dsp:spPr>
        <a:xfrm>
          <a:off x="0" y="1971"/>
          <a:ext cx="2926080" cy="1301181"/>
        </a:xfrm>
        <a:prstGeom prst="roundRect">
          <a:avLst/>
        </a:prstGeom>
        <a:solidFill>
          <a:schemeClr val="tx2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400" kern="1200" dirty="0"/>
            <a:t>Missão</a:t>
          </a:r>
        </a:p>
      </dsp:txBody>
      <dsp:txXfrm>
        <a:off x="63518" y="65489"/>
        <a:ext cx="2799044" cy="1174145"/>
      </dsp:txXfrm>
    </dsp:sp>
    <dsp:sp modelId="{8A102CC3-00FC-4DC6-816B-5A6962A720B6}">
      <dsp:nvSpPr>
        <dsp:cNvPr id="0" name=""/>
        <dsp:cNvSpPr/>
      </dsp:nvSpPr>
      <dsp:spPr>
        <a:xfrm rot="5400000">
          <a:off x="5006567" y="-582157"/>
          <a:ext cx="1040945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1" indent="-114300" algn="just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t-BR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ptos" panose="02110004020202020204"/>
              <a:ea typeface="+mn-ea"/>
              <a:cs typeface="+mn-cs"/>
            </a:rPr>
            <a:t>Ser um agente de transformação do setor de telecomunicações e das tecnologias de informação e de comunicação.</a:t>
          </a:r>
        </a:p>
      </dsp:txBody>
      <dsp:txXfrm rot="-5400000">
        <a:off x="2926080" y="1549145"/>
        <a:ext cx="5151105" cy="939315"/>
      </dsp:txXfrm>
    </dsp:sp>
    <dsp:sp modelId="{68354985-5BD9-4768-B651-D25F4C6658A0}">
      <dsp:nvSpPr>
        <dsp:cNvPr id="0" name=""/>
        <dsp:cNvSpPr/>
      </dsp:nvSpPr>
      <dsp:spPr>
        <a:xfrm>
          <a:off x="0" y="1368212"/>
          <a:ext cx="2926080" cy="1301181"/>
        </a:xfrm>
        <a:prstGeom prst="roundRect">
          <a:avLst/>
        </a:prstGeom>
        <a:solidFill>
          <a:schemeClr val="accent1">
            <a:shade val="80000"/>
            <a:hueOff val="272799"/>
            <a:satOff val="-28446"/>
            <a:lumOff val="1911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400" kern="1200" dirty="0"/>
            <a:t>Visão</a:t>
          </a:r>
        </a:p>
      </dsp:txBody>
      <dsp:txXfrm>
        <a:off x="63518" y="1431730"/>
        <a:ext cx="2799044" cy="1174145"/>
      </dsp:txXfrm>
    </dsp:sp>
    <dsp:sp modelId="{BB100663-CB10-4E05-A956-A4526676A57E}">
      <dsp:nvSpPr>
        <dsp:cNvPr id="0" name=""/>
        <dsp:cNvSpPr/>
      </dsp:nvSpPr>
      <dsp:spPr>
        <a:xfrm rot="5400000">
          <a:off x="5006567" y="784083"/>
          <a:ext cx="1040945" cy="5201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800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pt-BR" sz="1400" kern="1200" dirty="0"/>
            <a:t>Integridade</a:t>
          </a:r>
        </a:p>
        <a:p>
          <a:pPr marL="1800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pt-BR" sz="1400" kern="1200" dirty="0"/>
            <a:t>Transparência</a:t>
          </a:r>
        </a:p>
        <a:p>
          <a:pPr marL="1800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pt-BR" sz="1400" kern="1200" dirty="0"/>
            <a:t>Eficiência</a:t>
          </a:r>
        </a:p>
        <a:p>
          <a:pPr marL="1800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pt-BR" sz="1400" kern="1200" dirty="0"/>
            <a:t>Orientação a resultados</a:t>
          </a:r>
        </a:p>
      </dsp:txBody>
      <dsp:txXfrm rot="-5400000">
        <a:off x="2926080" y="2915386"/>
        <a:ext cx="5151105" cy="939315"/>
      </dsp:txXfrm>
    </dsp:sp>
    <dsp:sp modelId="{EBB51E38-8F59-4245-9EE7-0D283D0E8205}">
      <dsp:nvSpPr>
        <dsp:cNvPr id="0" name=""/>
        <dsp:cNvSpPr/>
      </dsp:nvSpPr>
      <dsp:spPr>
        <a:xfrm>
          <a:off x="0" y="2734452"/>
          <a:ext cx="2926080" cy="1301181"/>
        </a:xfrm>
        <a:prstGeom prst="roundRect">
          <a:avLst/>
        </a:prstGeom>
        <a:solidFill>
          <a:schemeClr val="accent1">
            <a:shade val="80000"/>
            <a:hueOff val="545598"/>
            <a:satOff val="-56892"/>
            <a:lumOff val="382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400" kern="1200" dirty="0"/>
            <a:t>Valores</a:t>
          </a:r>
        </a:p>
      </dsp:txBody>
      <dsp:txXfrm>
        <a:off x="63518" y="2797970"/>
        <a:ext cx="2799044" cy="11741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FD91A-C7A8-4804-8B89-F0F44F616F33}">
      <dsp:nvSpPr>
        <dsp:cNvPr id="0" name=""/>
        <dsp:cNvSpPr/>
      </dsp:nvSpPr>
      <dsp:spPr>
        <a:xfrm>
          <a:off x="0" y="0"/>
          <a:ext cx="6096000" cy="9445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Resultados para a sociedade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OE1: Gerar inovações com grau de ineditismo superior à média nacional</a:t>
          </a:r>
        </a:p>
      </dsp:txBody>
      <dsp:txXfrm>
        <a:off x="1313656" y="0"/>
        <a:ext cx="4782343" cy="944562"/>
      </dsp:txXfrm>
    </dsp:sp>
    <dsp:sp modelId="{D6B6A63E-8470-4524-A831-B79B1F4BB71E}">
      <dsp:nvSpPr>
        <dsp:cNvPr id="0" name=""/>
        <dsp:cNvSpPr/>
      </dsp:nvSpPr>
      <dsp:spPr>
        <a:xfrm>
          <a:off x="94456" y="94456"/>
          <a:ext cx="1219200" cy="75564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0000" b="-10000"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F16AC5-A933-4912-9496-F54DD15CE441}">
      <dsp:nvSpPr>
        <dsp:cNvPr id="0" name=""/>
        <dsp:cNvSpPr/>
      </dsp:nvSpPr>
      <dsp:spPr>
        <a:xfrm>
          <a:off x="0" y="1039018"/>
          <a:ext cx="6096000" cy="9445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Resultados para beneficiários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OE2: Promover o acesso de micro, pequenas e médias empresas (MPMEs) do setor de telecomunicações ao crédito para investimento e inovação</a:t>
          </a:r>
        </a:p>
      </dsp:txBody>
      <dsp:txXfrm>
        <a:off x="1313656" y="1039018"/>
        <a:ext cx="4782343" cy="944562"/>
      </dsp:txXfrm>
    </dsp:sp>
    <dsp:sp modelId="{C02CB71A-C8A4-4F35-86B6-4FD0351DC6C0}">
      <dsp:nvSpPr>
        <dsp:cNvPr id="0" name=""/>
        <dsp:cNvSpPr/>
      </dsp:nvSpPr>
      <dsp:spPr>
        <a:xfrm>
          <a:off x="94456" y="1133474"/>
          <a:ext cx="1219200" cy="75564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F952D8-BD8E-4FF5-96EA-83A6935E591E}">
      <dsp:nvSpPr>
        <dsp:cNvPr id="0" name=""/>
        <dsp:cNvSpPr/>
      </dsp:nvSpPr>
      <dsp:spPr>
        <a:xfrm>
          <a:off x="0" y="2078037"/>
          <a:ext cx="6096000" cy="9445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Processos Internos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OE3: Aprimorar processo de monitoramento e avaliação pelo Conselho Gestor </a:t>
          </a:r>
        </a:p>
      </dsp:txBody>
      <dsp:txXfrm>
        <a:off x="1313656" y="2078037"/>
        <a:ext cx="4782343" cy="944562"/>
      </dsp:txXfrm>
    </dsp:sp>
    <dsp:sp modelId="{3C2F9567-131F-4253-9F6F-738D0EAAB432}">
      <dsp:nvSpPr>
        <dsp:cNvPr id="0" name=""/>
        <dsp:cNvSpPr/>
      </dsp:nvSpPr>
      <dsp:spPr>
        <a:xfrm>
          <a:off x="94456" y="2172493"/>
          <a:ext cx="1219200" cy="75564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31000" b="-31000"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86CD06-7DB6-48DB-95E2-1BBDC24A244F}">
      <dsp:nvSpPr>
        <dsp:cNvPr id="0" name=""/>
        <dsp:cNvSpPr/>
      </dsp:nvSpPr>
      <dsp:spPr>
        <a:xfrm>
          <a:off x="0" y="3117056"/>
          <a:ext cx="6096000" cy="9445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Infraestrutura e Aprendizagem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OE4: Ampliar a capacitação dos servidores</a:t>
          </a:r>
        </a:p>
      </dsp:txBody>
      <dsp:txXfrm>
        <a:off x="1313656" y="3117056"/>
        <a:ext cx="4782343" cy="944562"/>
      </dsp:txXfrm>
    </dsp:sp>
    <dsp:sp modelId="{0E2426B4-59B7-462C-B51A-AC816666CEE5}">
      <dsp:nvSpPr>
        <dsp:cNvPr id="0" name=""/>
        <dsp:cNvSpPr/>
      </dsp:nvSpPr>
      <dsp:spPr>
        <a:xfrm>
          <a:off x="94456" y="3211512"/>
          <a:ext cx="1219200" cy="75564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31000" b="-31000"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0415C-251B-4505-A44C-0597E272C9A5}">
      <dsp:nvSpPr>
        <dsp:cNvPr id="0" name=""/>
        <dsp:cNvSpPr/>
      </dsp:nvSpPr>
      <dsp:spPr>
        <a:xfrm>
          <a:off x="2438400" y="1190"/>
          <a:ext cx="3657600" cy="944562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200" u="sng" kern="1200" dirty="0"/>
            <a:t>Indicador</a:t>
          </a:r>
          <a:r>
            <a:rPr lang="pt-BR" sz="1200" kern="1200" dirty="0"/>
            <a:t>: grau de ineditismo dos projetos de inovação financiados nas linhas de crédito do Funttel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200" u="sng" kern="1200" dirty="0"/>
            <a:t>Meta</a:t>
          </a:r>
          <a:r>
            <a:rPr lang="pt-BR" sz="1200" kern="1200" dirty="0"/>
            <a:t>: superior à média nacional </a:t>
          </a:r>
        </a:p>
      </dsp:txBody>
      <dsp:txXfrm>
        <a:off x="2438400" y="119260"/>
        <a:ext cx="3303389" cy="708422"/>
      </dsp:txXfrm>
    </dsp:sp>
    <dsp:sp modelId="{6CC29F4E-99D7-4F0A-B914-B6544C95101A}">
      <dsp:nvSpPr>
        <dsp:cNvPr id="0" name=""/>
        <dsp:cNvSpPr/>
      </dsp:nvSpPr>
      <dsp:spPr>
        <a:xfrm>
          <a:off x="0" y="1190"/>
          <a:ext cx="2438400" cy="94456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kern="1200" dirty="0"/>
            <a:t>OE1 – Gerar inovações com grau de ineditismo superior à média nacional</a:t>
          </a:r>
        </a:p>
      </dsp:txBody>
      <dsp:txXfrm>
        <a:off x="46110" y="47300"/>
        <a:ext cx="2346180" cy="852342"/>
      </dsp:txXfrm>
    </dsp:sp>
    <dsp:sp modelId="{2ABEC9F8-B75C-45E2-8790-EA7608D6C459}">
      <dsp:nvSpPr>
        <dsp:cNvPr id="0" name=""/>
        <dsp:cNvSpPr/>
      </dsp:nvSpPr>
      <dsp:spPr>
        <a:xfrm>
          <a:off x="2438400" y="1066132"/>
          <a:ext cx="3657600" cy="911002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200" u="sng" kern="1200" dirty="0"/>
            <a:t>Indicador</a:t>
          </a:r>
          <a:r>
            <a:rPr lang="pt-BR" sz="1200" kern="1200" dirty="0"/>
            <a:t>: percentual de crédito aprovado para micro, pequenas e médias empresas no ano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pt-BR" sz="1200" u="sng" kern="1200" dirty="0"/>
            <a:t>Meta</a:t>
          </a:r>
          <a:r>
            <a:rPr lang="pt-BR" sz="1200" kern="1200" dirty="0"/>
            <a:t>: igual ou superior a 30%.</a:t>
          </a:r>
        </a:p>
      </dsp:txBody>
      <dsp:txXfrm>
        <a:off x="2438400" y="1180007"/>
        <a:ext cx="3315974" cy="683252"/>
      </dsp:txXfrm>
    </dsp:sp>
    <dsp:sp modelId="{CAEDE0C0-98A8-4C8B-8D91-C3DD61C29AE6}">
      <dsp:nvSpPr>
        <dsp:cNvPr id="0" name=""/>
        <dsp:cNvSpPr/>
      </dsp:nvSpPr>
      <dsp:spPr>
        <a:xfrm>
          <a:off x="0" y="1040209"/>
          <a:ext cx="2438400" cy="94456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kern="1200" dirty="0"/>
            <a:t>OE2 – Promover o acesso de micro, pequenas e médias empresas do setor ao crédito para investimento e inovação</a:t>
          </a:r>
        </a:p>
      </dsp:txBody>
      <dsp:txXfrm>
        <a:off x="46110" y="1086319"/>
        <a:ext cx="2346180" cy="852342"/>
      </dsp:txXfrm>
    </dsp:sp>
    <dsp:sp modelId="{ECED0912-13EC-48CB-9DB7-D19807A78ADD}">
      <dsp:nvSpPr>
        <dsp:cNvPr id="0" name=""/>
        <dsp:cNvSpPr/>
      </dsp:nvSpPr>
      <dsp:spPr>
        <a:xfrm>
          <a:off x="2438400" y="2079228"/>
          <a:ext cx="3657600" cy="944562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200" u="sng" kern="1200" dirty="0"/>
            <a:t>Indicador</a:t>
          </a:r>
          <a:r>
            <a:rPr lang="pt-BR" sz="1200" kern="1200" dirty="0"/>
            <a:t>: percepção dos conselheiros a respeito do processo de monitoramento e avaliação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200" u="sng" kern="1200" dirty="0"/>
            <a:t>Meta</a:t>
          </a:r>
          <a:r>
            <a:rPr lang="pt-BR" sz="1200" kern="1200" dirty="0"/>
            <a:t>: igual ou superior a 80% do total de pontos do indicador. </a:t>
          </a:r>
        </a:p>
      </dsp:txBody>
      <dsp:txXfrm>
        <a:off x="2438400" y="2197298"/>
        <a:ext cx="3303389" cy="708422"/>
      </dsp:txXfrm>
    </dsp:sp>
    <dsp:sp modelId="{639173F9-C31F-4467-B0EB-981E8C5A44F0}">
      <dsp:nvSpPr>
        <dsp:cNvPr id="0" name=""/>
        <dsp:cNvSpPr/>
      </dsp:nvSpPr>
      <dsp:spPr>
        <a:xfrm>
          <a:off x="0" y="2079228"/>
          <a:ext cx="2438400" cy="94456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kern="1200" dirty="0"/>
            <a:t>OE3 – Aprimorar o processo de monitoramento e avaliação de resultados pelo Conselho Gestor</a:t>
          </a:r>
        </a:p>
      </dsp:txBody>
      <dsp:txXfrm>
        <a:off x="46110" y="2125338"/>
        <a:ext cx="2346180" cy="852342"/>
      </dsp:txXfrm>
    </dsp:sp>
    <dsp:sp modelId="{8D6B35E1-03AE-423E-B183-C8BC1B16CCF7}">
      <dsp:nvSpPr>
        <dsp:cNvPr id="0" name=""/>
        <dsp:cNvSpPr/>
      </dsp:nvSpPr>
      <dsp:spPr>
        <a:xfrm>
          <a:off x="2438400" y="3118246"/>
          <a:ext cx="3657600" cy="944562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200" u="sng" kern="1200" dirty="0"/>
            <a:t>Indicador</a:t>
          </a:r>
          <a:r>
            <a:rPr lang="pt-BR" sz="1200" kern="1200" dirty="0"/>
            <a:t>: número de horas de capacitação por servidor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pt-BR" sz="1200" u="sng" kern="1200" dirty="0"/>
            <a:t>Meta</a:t>
          </a:r>
          <a:r>
            <a:rPr lang="pt-BR" sz="1200" kern="1200" dirty="0"/>
            <a:t>: igual ou superior a 100 horas/ano de capacitação por servidor.</a:t>
          </a:r>
        </a:p>
      </dsp:txBody>
      <dsp:txXfrm>
        <a:off x="2438400" y="3236316"/>
        <a:ext cx="3303389" cy="708422"/>
      </dsp:txXfrm>
    </dsp:sp>
    <dsp:sp modelId="{D3BB1BBC-FA8E-4036-9774-69DAFB9A9D61}">
      <dsp:nvSpPr>
        <dsp:cNvPr id="0" name=""/>
        <dsp:cNvSpPr/>
      </dsp:nvSpPr>
      <dsp:spPr>
        <a:xfrm>
          <a:off x="0" y="3118246"/>
          <a:ext cx="2438400" cy="94456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kern="1200" dirty="0"/>
            <a:t>OE4 – Ampliar a capacitação dos servidores</a:t>
          </a:r>
        </a:p>
      </dsp:txBody>
      <dsp:txXfrm>
        <a:off x="46110" y="3164356"/>
        <a:ext cx="2346180" cy="8523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1A963E-D152-4FC0-ACDA-6B6D60FA5CFB}">
      <dsp:nvSpPr>
        <dsp:cNvPr id="0" name=""/>
        <dsp:cNvSpPr/>
      </dsp:nvSpPr>
      <dsp:spPr>
        <a:xfrm>
          <a:off x="0" y="0"/>
          <a:ext cx="7340992" cy="111334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PE1 - Avaliação sobre o crédito para MPMEs concedido com recursos do Funttel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Custo orçamentário: não há.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Objetivo estratégico relacionado: OE2 </a:t>
          </a:r>
        </a:p>
      </dsp:txBody>
      <dsp:txXfrm>
        <a:off x="1579533" y="0"/>
        <a:ext cx="5761458" cy="1113346"/>
      </dsp:txXfrm>
    </dsp:sp>
    <dsp:sp modelId="{39F66EDA-F454-45DF-BB3F-7AF61436793A}">
      <dsp:nvSpPr>
        <dsp:cNvPr id="0" name=""/>
        <dsp:cNvSpPr/>
      </dsp:nvSpPr>
      <dsp:spPr>
        <a:xfrm>
          <a:off x="111334" y="111334"/>
          <a:ext cx="1468198" cy="89067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0000" b="-10000"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050820-B969-4525-A61B-0A6C4C3D3D49}">
      <dsp:nvSpPr>
        <dsp:cNvPr id="0" name=""/>
        <dsp:cNvSpPr/>
      </dsp:nvSpPr>
      <dsp:spPr>
        <a:xfrm>
          <a:off x="0" y="1224681"/>
          <a:ext cx="7340992" cy="111334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PE2 - Revisão do painel de indicadores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Custo orçamentário: não há.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Objetivo estratégico relacionado: OE3 </a:t>
          </a:r>
        </a:p>
      </dsp:txBody>
      <dsp:txXfrm>
        <a:off x="1579533" y="1224681"/>
        <a:ext cx="5761458" cy="1113346"/>
      </dsp:txXfrm>
    </dsp:sp>
    <dsp:sp modelId="{3068CB97-C325-4855-91F1-5895D5C34FD2}">
      <dsp:nvSpPr>
        <dsp:cNvPr id="0" name=""/>
        <dsp:cNvSpPr/>
      </dsp:nvSpPr>
      <dsp:spPr>
        <a:xfrm>
          <a:off x="111334" y="1336016"/>
          <a:ext cx="1468198" cy="89067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DA9BE5-C1D2-4657-B837-C9033E3C3C3F}">
      <dsp:nvSpPr>
        <dsp:cNvPr id="0" name=""/>
        <dsp:cNvSpPr/>
      </dsp:nvSpPr>
      <dsp:spPr>
        <a:xfrm>
          <a:off x="0" y="2449363"/>
          <a:ext cx="7340992" cy="111334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PE3 - Capacitação em inteligência artificial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Custo orçamentário: não há. Capacitação realizada por meio de cursos gratuitos na Escola Virtual de Governo da Enap.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kern="1200" dirty="0"/>
            <a:t>Objetivo estratégico relacionado: OE4 </a:t>
          </a:r>
        </a:p>
      </dsp:txBody>
      <dsp:txXfrm>
        <a:off x="1579533" y="2449363"/>
        <a:ext cx="5761458" cy="1113346"/>
      </dsp:txXfrm>
    </dsp:sp>
    <dsp:sp modelId="{336BF9F9-A2A9-4590-9FD1-FF37CAA070C3}">
      <dsp:nvSpPr>
        <dsp:cNvPr id="0" name=""/>
        <dsp:cNvSpPr/>
      </dsp:nvSpPr>
      <dsp:spPr>
        <a:xfrm>
          <a:off x="111334" y="2560697"/>
          <a:ext cx="1468198" cy="89067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0000" b="-10000"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06C98-05D9-4C70-8193-E65C5930A2E6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CB960-ED68-456F-A1E3-0A4A256976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89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FCB960-ED68-456F-A1E3-0A4A25697623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457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83CB33-AC3E-954F-6436-5D6E02E234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E2686B-C4E0-7BA0-050B-3B3EB6557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EF2A19-B970-8E3F-7E9D-D9B8FD384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A0C7CF-974C-4D29-E8AA-E6B1B2BFB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723515-B423-ED96-9CEC-CE56CE671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966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1E9E10-BE9A-2114-31BC-BD4400917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4D47C15-C076-E0A3-0175-25979809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A9940D-9B24-0CA5-5A1B-8A7B368F7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EF70E5-4A53-23E7-6B7D-21249BADD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C87E38-59EE-91E9-2529-180423776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66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CDEAC24-BF8F-9CC1-5127-E23F9FD367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AEDD632-0EDD-ECAC-CF98-E22D61748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36FEA5-9442-6163-0A8E-411A437BA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7BBA3C-B96C-414D-BA47-103412829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6F8663-DD3F-4BA5-2123-09AD0E6E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949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78BD3-3F47-D7B7-6F44-A9DEA9B2C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184D8D-B06A-3092-5E3B-83ED127BE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BCBB49-18D8-3ECA-965E-B6B2EAEED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A3934C-957D-AE10-B2C2-C337059F7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8A3131-3BF5-8784-381D-59AF5DA9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22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DA0E66-92EE-D51C-DF28-278F903A8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3172A5-9DB6-1870-C4AC-1C33A56C5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5BB62F-57C7-214F-0A46-744E1A305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7E2DA3-3D1C-3475-5642-CEDB70B1D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4AF22F-43BF-3AF1-6ABF-4D6ACC4D1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5663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702EE5-1599-AB14-6CE1-F484AA26F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138AD7-FAE7-0AC7-5AE3-1571FAD27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331BE53-F48B-9C87-905F-AF705AE8F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D6D6F74-07B3-C5B8-7821-086468080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5867ADB-6711-C3C4-55B6-3421146A6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222C54-D1E5-85C0-96B9-C951842E8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36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626ADB-2545-47EC-6D35-B3F9584A0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E164EB-0CBD-9DED-6D8C-537153EE3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E8D99FC-7C9E-E2DC-AE70-99786D42E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BFC8FCD-44D7-A0F8-5765-A9BB2EA3DD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B449CA2-D4B5-A903-F2F3-1C0EA66E9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599DDD8-EE5F-B4C0-39D9-10BE373BB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FB432E4-95A6-3B93-BFA2-4C00B202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2154C67-AF9D-B6B6-CA33-04136D29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95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5C95BE-78DA-55B6-3E2A-CE8749C3B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79B5D64-57E1-198A-DE4E-EB5A47AEE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65A9405-8B88-95C3-99D2-1FC2A5EBA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15D2B4D-9679-B11C-4415-5E91AF3AE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2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DB21E07-AF17-7D75-803F-93008A91F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9CE376D-A6B4-7D8E-086F-8105E529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EA2C763-137F-2F73-C8B1-C622F7DBA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704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D7ADB-3A6A-6E13-B2F5-276F4803E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EA606C-7B18-53E9-0E6E-07CE583B5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FD4007D-FBC3-0655-2770-33F6DED7E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4361A8-634B-F69D-B4FE-AD051085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923AB14-ADCA-0A2A-46EE-077C510E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B61DE28-6300-5603-FF21-D2E14BE37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98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1F3F63-5C34-5010-66C2-D3E8149FD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52340E3-11B6-18E4-032C-B8D13DF267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4FA54D3-E40C-4ADB-C1E4-81C96B07A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480C9F8-A33A-A742-96F8-9F529221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263AE7-2D03-38C4-3B9A-B9E994742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14C01CA-60DE-FFF2-DADE-EBC7773E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873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245F516-DB40-E2EA-DCDE-D08281615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891192-CC81-5EB1-E40F-291A6707B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DFE270-8254-1C1C-108E-062B9AB3ED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221F6B-5E56-48C7-8C54-C6C1B8C36695}" type="datetimeFigureOut">
              <a:rPr lang="pt-BR" smtClean="0"/>
              <a:t>15/12/2025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882665-AAAC-663A-7330-3F2C3BA5AA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E058D3-5C0A-6516-1CFB-D27C689F1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58490C-8D64-45D9-8876-9D20D626E2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3540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B1C2F21-02FD-8719-AD6D-913FD48C4E76}"/>
              </a:ext>
            </a:extLst>
          </p:cNvPr>
          <p:cNvSpPr txBox="1"/>
          <p:nvPr/>
        </p:nvSpPr>
        <p:spPr>
          <a:xfrm>
            <a:off x="759170" y="2644170"/>
            <a:ext cx="94625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>
                <a:solidFill>
                  <a:schemeClr val="bg1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PLANEJAMENTO ESTRATÉGICO FUNTTEL</a:t>
            </a:r>
          </a:p>
          <a:p>
            <a:r>
              <a:rPr lang="pt-BR" sz="2400" b="1" dirty="0">
                <a:solidFill>
                  <a:schemeClr val="bg1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Dezembro de 2025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A84F599-4A5F-0C73-97C8-BA0780087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170" y="5827776"/>
            <a:ext cx="2544001" cy="57194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F45F9237-5300-3CD6-2DD2-8034894312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2929" y="5790266"/>
            <a:ext cx="2819901" cy="64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155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533F30-5CD1-1449-5524-67652B1EE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836179F-E4CC-9C9E-013E-564B6148A3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8964" y="2996064"/>
            <a:ext cx="3774071" cy="86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588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3850EED-7B82-3CF3-1E27-B123C2DAA6C2}"/>
              </a:ext>
            </a:extLst>
          </p:cNvPr>
          <p:cNvSpPr txBox="1"/>
          <p:nvPr/>
        </p:nvSpPr>
        <p:spPr>
          <a:xfrm>
            <a:off x="801414" y="539235"/>
            <a:ext cx="10220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Funttel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2593CD5-E362-0EC6-D606-66302E28A079}"/>
              </a:ext>
            </a:extLst>
          </p:cNvPr>
          <p:cNvSpPr txBox="1"/>
          <p:nvPr/>
        </p:nvSpPr>
        <p:spPr>
          <a:xfrm>
            <a:off x="801413" y="1412314"/>
            <a:ext cx="10220371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Rawline" pitchFamily="2" charset="77"/>
              </a:rPr>
              <a:t>Fundo criado para estimular o processo de inovação tecnológica no setor de telecomunicações, incentivar a capacitação de recursos humanos, fomentar a geração de empregos e promover o acesso de pequenas e médias empresas a recursos de capital, de modo a ampliar a competitividade da indústria brasileira de telecomunicações.</a:t>
            </a:r>
          </a:p>
          <a:p>
            <a:pPr algn="just"/>
            <a:endParaRPr lang="pt-BR" sz="2400" dirty="0">
              <a:latin typeface="Rawline" pitchFamily="2" charset="77"/>
            </a:endParaRPr>
          </a:p>
          <a:p>
            <a:pPr algn="just"/>
            <a:r>
              <a:rPr lang="pt-BR" sz="2400" dirty="0">
                <a:latin typeface="Rawline" pitchFamily="2" charset="77"/>
              </a:rPr>
              <a:t>No ano em que o Funttel completa 25 anos, o Conselho Gestor apresenta o seu primeiro Planejamento Estratégico. A iniciativa representa um marco no fortalecimento da governança do Fundo e reafirma o compromisso com a melhoria contínua da política pública voltada ao desenvolvimento tecnológico das telecomunicações no País. </a:t>
            </a:r>
          </a:p>
          <a:p>
            <a:pPr algn="just"/>
            <a:endParaRPr lang="pt-BR" sz="2400" dirty="0">
              <a:latin typeface="Rawlin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3625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922F10-6A1B-7FB1-9C27-05922AF27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34ED7685-D229-45A3-0D0F-DCF102C00FD0}"/>
              </a:ext>
            </a:extLst>
          </p:cNvPr>
          <p:cNvSpPr txBox="1"/>
          <p:nvPr/>
        </p:nvSpPr>
        <p:spPr>
          <a:xfrm>
            <a:off x="771362" y="2644170"/>
            <a:ext cx="8265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>
                <a:solidFill>
                  <a:srgbClr val="173EFF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CONSTRUÇÃO DA ESTRATÉGIA</a:t>
            </a:r>
          </a:p>
        </p:txBody>
      </p:sp>
    </p:spTree>
    <p:extLst>
      <p:ext uri="{BB962C8B-B14F-4D97-AF65-F5344CB8AC3E}">
        <p14:creationId xmlns:p14="http://schemas.microsoft.com/office/powerpoint/2010/main" val="335604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0CFD54-F69F-D0FE-070B-2415CF989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ABCFAA6-A0A1-8360-E103-B88ED4597CC0}"/>
              </a:ext>
            </a:extLst>
          </p:cNvPr>
          <p:cNvSpPr txBox="1"/>
          <p:nvPr/>
        </p:nvSpPr>
        <p:spPr>
          <a:xfrm>
            <a:off x="801414" y="539235"/>
            <a:ext cx="74281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Referenciais estratégicos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EDD0A5A1-2460-CE96-1C29-83EE48DCE0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7772743"/>
              </p:ext>
            </p:extLst>
          </p:nvPr>
        </p:nvGraphicFramePr>
        <p:xfrm>
          <a:off x="2032000" y="1750900"/>
          <a:ext cx="8128000" cy="4037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86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07FCE0-6AB2-F481-050A-ED1C337B8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17AD102-2275-FA5A-7709-7D11C968DA0E}"/>
              </a:ext>
            </a:extLst>
          </p:cNvPr>
          <p:cNvSpPr txBox="1"/>
          <p:nvPr/>
        </p:nvSpPr>
        <p:spPr>
          <a:xfrm>
            <a:off x="801414" y="539235"/>
            <a:ext cx="74281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Cadeia de valor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2D3958AE-580E-8871-E928-6FD94A3A47C1}"/>
              </a:ext>
            </a:extLst>
          </p:cNvPr>
          <p:cNvSpPr/>
          <p:nvPr/>
        </p:nvSpPr>
        <p:spPr>
          <a:xfrm>
            <a:off x="2642898" y="5885695"/>
            <a:ext cx="7082028" cy="2500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50" b="1" dirty="0">
                <a:solidFill>
                  <a:schemeClr val="tx2"/>
                </a:solidFill>
              </a:rPr>
              <a:t>MISSÃO</a:t>
            </a:r>
          </a:p>
        </p:txBody>
      </p:sp>
      <p:sp>
        <p:nvSpPr>
          <p:cNvPr id="35" name="Triângulo isósceles 34">
            <a:extLst>
              <a:ext uri="{FF2B5EF4-FFF2-40B4-BE49-F238E27FC236}">
                <a16:creationId xmlns:a16="http://schemas.microsoft.com/office/drawing/2014/main" id="{89FFB793-2C1D-C770-EBD2-5B1E433CF9C4}"/>
              </a:ext>
            </a:extLst>
          </p:cNvPr>
          <p:cNvSpPr/>
          <p:nvPr/>
        </p:nvSpPr>
        <p:spPr>
          <a:xfrm>
            <a:off x="2642897" y="5531749"/>
            <a:ext cx="7101459" cy="250032"/>
          </a:xfrm>
          <a:prstGeom prst="triangle">
            <a:avLst>
              <a:gd name="adj" fmla="val 49739"/>
            </a:avLst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36" name="Fluxograma: Processo Alternativo 35">
            <a:extLst>
              <a:ext uri="{FF2B5EF4-FFF2-40B4-BE49-F238E27FC236}">
                <a16:creationId xmlns:a16="http://schemas.microsoft.com/office/drawing/2014/main" id="{0AA8E174-8D99-47FD-F50F-037E72957B16}"/>
              </a:ext>
            </a:extLst>
          </p:cNvPr>
          <p:cNvSpPr/>
          <p:nvPr/>
        </p:nvSpPr>
        <p:spPr>
          <a:xfrm>
            <a:off x="1204622" y="4833789"/>
            <a:ext cx="1258062" cy="307778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MACROPROCESSOS DE SUPORTE</a:t>
            </a:r>
          </a:p>
        </p:txBody>
      </p:sp>
      <p:sp>
        <p:nvSpPr>
          <p:cNvPr id="37" name="Retângulo: Cantos Arredondados 36">
            <a:extLst>
              <a:ext uri="{FF2B5EF4-FFF2-40B4-BE49-F238E27FC236}">
                <a16:creationId xmlns:a16="http://schemas.microsoft.com/office/drawing/2014/main" id="{75A13423-7D73-392E-3810-4427B5F79192}"/>
              </a:ext>
            </a:extLst>
          </p:cNvPr>
          <p:cNvSpPr/>
          <p:nvPr/>
        </p:nvSpPr>
        <p:spPr>
          <a:xfrm>
            <a:off x="2634135" y="4805679"/>
            <a:ext cx="1044700" cy="616066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/>
              <a:t>Gestão de pessoas</a:t>
            </a:r>
          </a:p>
        </p:txBody>
      </p:sp>
      <p:sp>
        <p:nvSpPr>
          <p:cNvPr id="38" name="Retângulo: Cantos Arredondados 37">
            <a:extLst>
              <a:ext uri="{FF2B5EF4-FFF2-40B4-BE49-F238E27FC236}">
                <a16:creationId xmlns:a16="http://schemas.microsoft.com/office/drawing/2014/main" id="{C6437CC4-D449-5555-913D-83207D8AD519}"/>
              </a:ext>
            </a:extLst>
          </p:cNvPr>
          <p:cNvSpPr/>
          <p:nvPr/>
        </p:nvSpPr>
        <p:spPr>
          <a:xfrm>
            <a:off x="3797709" y="4805675"/>
            <a:ext cx="1044700" cy="616066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/>
              <a:t>Gestão de recursos de TIC</a:t>
            </a:r>
          </a:p>
        </p:txBody>
      </p:sp>
      <p:sp>
        <p:nvSpPr>
          <p:cNvPr id="39" name="Retângulo: Cantos Arredondados 38">
            <a:extLst>
              <a:ext uri="{FF2B5EF4-FFF2-40B4-BE49-F238E27FC236}">
                <a16:creationId xmlns:a16="http://schemas.microsoft.com/office/drawing/2014/main" id="{5417C31E-2C3A-3B3C-7C1B-49E1AC50E60E}"/>
              </a:ext>
            </a:extLst>
          </p:cNvPr>
          <p:cNvSpPr/>
          <p:nvPr/>
        </p:nvSpPr>
        <p:spPr>
          <a:xfrm>
            <a:off x="6136287" y="4801850"/>
            <a:ext cx="1044701" cy="616066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/>
              <a:t>Gestão da informação corporativa</a:t>
            </a:r>
          </a:p>
        </p:txBody>
      </p:sp>
      <p:sp>
        <p:nvSpPr>
          <p:cNvPr id="40" name="Retângulo: Cantos Arredondados 39">
            <a:extLst>
              <a:ext uri="{FF2B5EF4-FFF2-40B4-BE49-F238E27FC236}">
                <a16:creationId xmlns:a16="http://schemas.microsoft.com/office/drawing/2014/main" id="{A429D42E-5E0D-7D6B-EF80-22CB4264A3E1}"/>
              </a:ext>
            </a:extLst>
          </p:cNvPr>
          <p:cNvSpPr/>
          <p:nvPr/>
        </p:nvSpPr>
        <p:spPr>
          <a:xfrm>
            <a:off x="8570115" y="4791090"/>
            <a:ext cx="1166621" cy="616066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/>
              <a:t>Gestão orçamentária e financeira</a:t>
            </a:r>
          </a:p>
        </p:txBody>
      </p:sp>
      <p:sp>
        <p:nvSpPr>
          <p:cNvPr id="41" name="Retângulo: Cantos Arredondados 40">
            <a:extLst>
              <a:ext uri="{FF2B5EF4-FFF2-40B4-BE49-F238E27FC236}">
                <a16:creationId xmlns:a16="http://schemas.microsoft.com/office/drawing/2014/main" id="{F3D12084-0A52-621C-595A-6B8190536376}"/>
              </a:ext>
            </a:extLst>
          </p:cNvPr>
          <p:cNvSpPr/>
          <p:nvPr/>
        </p:nvSpPr>
        <p:spPr>
          <a:xfrm>
            <a:off x="4970428" y="4801851"/>
            <a:ext cx="1044700" cy="616066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/>
              <a:t>Gestão de recursos logísticos</a:t>
            </a:r>
          </a:p>
        </p:txBody>
      </p:sp>
      <p:sp>
        <p:nvSpPr>
          <p:cNvPr id="42" name="Retângulo: Cantos Arredondados 41">
            <a:extLst>
              <a:ext uri="{FF2B5EF4-FFF2-40B4-BE49-F238E27FC236}">
                <a16:creationId xmlns:a16="http://schemas.microsoft.com/office/drawing/2014/main" id="{89584A75-8BC3-C44D-8451-0506EC38E13C}"/>
              </a:ext>
            </a:extLst>
          </p:cNvPr>
          <p:cNvSpPr/>
          <p:nvPr/>
        </p:nvSpPr>
        <p:spPr>
          <a:xfrm>
            <a:off x="1204622" y="4075221"/>
            <a:ext cx="1258062" cy="30777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9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MACROPROCESSOS DE GOVERNANÇA</a:t>
            </a:r>
          </a:p>
        </p:txBody>
      </p:sp>
      <p:sp>
        <p:nvSpPr>
          <p:cNvPr id="43" name="Fluxograma: Processo Alternativo 42">
            <a:extLst>
              <a:ext uri="{FF2B5EF4-FFF2-40B4-BE49-F238E27FC236}">
                <a16:creationId xmlns:a16="http://schemas.microsoft.com/office/drawing/2014/main" id="{95F1EE2C-09F5-3B3F-EFED-B19594182103}"/>
              </a:ext>
            </a:extLst>
          </p:cNvPr>
          <p:cNvSpPr/>
          <p:nvPr/>
        </p:nvSpPr>
        <p:spPr>
          <a:xfrm>
            <a:off x="2627368" y="4033582"/>
            <a:ext cx="982981" cy="608208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Gestão estratégica colegiada</a:t>
            </a:r>
          </a:p>
        </p:txBody>
      </p:sp>
      <p:sp>
        <p:nvSpPr>
          <p:cNvPr id="44" name="Fluxograma: Processo Alternativo 43">
            <a:extLst>
              <a:ext uri="{FF2B5EF4-FFF2-40B4-BE49-F238E27FC236}">
                <a16:creationId xmlns:a16="http://schemas.microsoft.com/office/drawing/2014/main" id="{22E43356-47A7-D37B-82B6-442B8F67A584}"/>
              </a:ext>
            </a:extLst>
          </p:cNvPr>
          <p:cNvSpPr/>
          <p:nvPr/>
        </p:nvSpPr>
        <p:spPr>
          <a:xfrm>
            <a:off x="3678835" y="4038492"/>
            <a:ext cx="1163575" cy="621300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Planejamento e orçamento</a:t>
            </a:r>
          </a:p>
        </p:txBody>
      </p:sp>
      <p:sp>
        <p:nvSpPr>
          <p:cNvPr id="45" name="Fluxograma: Processo Alternativo 44">
            <a:extLst>
              <a:ext uri="{FF2B5EF4-FFF2-40B4-BE49-F238E27FC236}">
                <a16:creationId xmlns:a16="http://schemas.microsoft.com/office/drawing/2014/main" id="{192B01B7-998B-5982-063A-0C6DCF49869F}"/>
              </a:ext>
            </a:extLst>
          </p:cNvPr>
          <p:cNvSpPr/>
          <p:nvPr/>
        </p:nvSpPr>
        <p:spPr>
          <a:xfrm>
            <a:off x="4915564" y="4042818"/>
            <a:ext cx="1271776" cy="612018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Monitoramento e avaliação</a:t>
            </a:r>
          </a:p>
        </p:txBody>
      </p:sp>
      <p:sp>
        <p:nvSpPr>
          <p:cNvPr id="46" name="Fluxograma: Processo Alternativo 45">
            <a:extLst>
              <a:ext uri="{FF2B5EF4-FFF2-40B4-BE49-F238E27FC236}">
                <a16:creationId xmlns:a16="http://schemas.microsoft.com/office/drawing/2014/main" id="{D65E4E93-A639-C6AB-8AA2-544B748584DA}"/>
              </a:ext>
            </a:extLst>
          </p:cNvPr>
          <p:cNvSpPr/>
          <p:nvPr/>
        </p:nvSpPr>
        <p:spPr>
          <a:xfrm>
            <a:off x="7495695" y="4040251"/>
            <a:ext cx="823720" cy="591825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Controle interno</a:t>
            </a:r>
          </a:p>
        </p:txBody>
      </p:sp>
      <p:sp>
        <p:nvSpPr>
          <p:cNvPr id="47" name="Fluxograma: Processo Alternativo 46">
            <a:extLst>
              <a:ext uri="{FF2B5EF4-FFF2-40B4-BE49-F238E27FC236}">
                <a16:creationId xmlns:a16="http://schemas.microsoft.com/office/drawing/2014/main" id="{3D13C185-5128-33BE-5923-06877532F5A2}"/>
              </a:ext>
            </a:extLst>
          </p:cNvPr>
          <p:cNvSpPr/>
          <p:nvPr/>
        </p:nvSpPr>
        <p:spPr>
          <a:xfrm>
            <a:off x="8389518" y="4040254"/>
            <a:ext cx="1365505" cy="594112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Consultoria e assessoramento jurídico</a:t>
            </a:r>
          </a:p>
        </p:txBody>
      </p:sp>
      <p:sp>
        <p:nvSpPr>
          <p:cNvPr id="48" name="Fluxograma: Processo Alternativo 47">
            <a:extLst>
              <a:ext uri="{FF2B5EF4-FFF2-40B4-BE49-F238E27FC236}">
                <a16:creationId xmlns:a16="http://schemas.microsoft.com/office/drawing/2014/main" id="{3EE8432C-5B76-2B7D-0FA5-073E49928905}"/>
              </a:ext>
            </a:extLst>
          </p:cNvPr>
          <p:cNvSpPr/>
          <p:nvPr/>
        </p:nvSpPr>
        <p:spPr>
          <a:xfrm>
            <a:off x="1204622" y="3101283"/>
            <a:ext cx="1258062" cy="297696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9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MACROPROCESSOS FINALÍSTICOS</a:t>
            </a:r>
          </a:p>
        </p:txBody>
      </p:sp>
      <p:sp>
        <p:nvSpPr>
          <p:cNvPr id="49" name="Retângulo: Cantos Superiores Recortados 48">
            <a:extLst>
              <a:ext uri="{FF2B5EF4-FFF2-40B4-BE49-F238E27FC236}">
                <a16:creationId xmlns:a16="http://schemas.microsoft.com/office/drawing/2014/main" id="{D2ABAC61-FCD3-DED5-8D34-7B712B235547}"/>
              </a:ext>
            </a:extLst>
          </p:cNvPr>
          <p:cNvSpPr/>
          <p:nvPr/>
        </p:nvSpPr>
        <p:spPr>
          <a:xfrm>
            <a:off x="2669949" y="3092041"/>
            <a:ext cx="2300480" cy="778297"/>
          </a:xfrm>
          <a:prstGeom prst="snip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bg1"/>
                </a:solidFill>
              </a:rPr>
              <a:t>Gestão da arrecadação da contribuição para o Funttel</a:t>
            </a:r>
          </a:p>
        </p:txBody>
      </p:sp>
      <p:sp>
        <p:nvSpPr>
          <p:cNvPr id="50" name="Retângulo: Cantos Arredondados 49">
            <a:extLst>
              <a:ext uri="{FF2B5EF4-FFF2-40B4-BE49-F238E27FC236}">
                <a16:creationId xmlns:a16="http://schemas.microsoft.com/office/drawing/2014/main" id="{35294A35-B455-FDA1-A6C5-7BC480517727}"/>
              </a:ext>
            </a:extLst>
          </p:cNvPr>
          <p:cNvSpPr/>
          <p:nvPr/>
        </p:nvSpPr>
        <p:spPr>
          <a:xfrm>
            <a:off x="7303671" y="4792619"/>
            <a:ext cx="1166621" cy="616066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/>
              <a:t>Gestão da comunicação institucional</a:t>
            </a:r>
          </a:p>
        </p:txBody>
      </p:sp>
      <p:sp>
        <p:nvSpPr>
          <p:cNvPr id="51" name="Retângulo: Cantos Superiores Recortados 50">
            <a:extLst>
              <a:ext uri="{FF2B5EF4-FFF2-40B4-BE49-F238E27FC236}">
                <a16:creationId xmlns:a16="http://schemas.microsoft.com/office/drawing/2014/main" id="{3165FEE0-276F-8D1C-B7ED-F248431E2BAB}"/>
              </a:ext>
            </a:extLst>
          </p:cNvPr>
          <p:cNvSpPr/>
          <p:nvPr/>
        </p:nvSpPr>
        <p:spPr>
          <a:xfrm>
            <a:off x="5047390" y="3090994"/>
            <a:ext cx="2300479" cy="794966"/>
          </a:xfrm>
          <a:prstGeom prst="snip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bg1"/>
                </a:solidFill>
              </a:rPr>
              <a:t>Financiamento a projetos de pesquisa e desenvolvimento (P&amp;D)</a:t>
            </a:r>
          </a:p>
        </p:txBody>
      </p:sp>
      <p:sp>
        <p:nvSpPr>
          <p:cNvPr id="52" name="Retângulo: Cantos Superiores Recortados 51">
            <a:extLst>
              <a:ext uri="{FF2B5EF4-FFF2-40B4-BE49-F238E27FC236}">
                <a16:creationId xmlns:a16="http://schemas.microsoft.com/office/drawing/2014/main" id="{11642776-E8AD-8483-D4A2-342116C0A06A}"/>
              </a:ext>
            </a:extLst>
          </p:cNvPr>
          <p:cNvSpPr/>
          <p:nvPr/>
        </p:nvSpPr>
        <p:spPr>
          <a:xfrm>
            <a:off x="7443878" y="3113856"/>
            <a:ext cx="2300479" cy="778297"/>
          </a:xfrm>
          <a:prstGeom prst="snip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bg1"/>
                </a:solidFill>
              </a:rPr>
              <a:t>Financiamento à inovação empresarial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76037A65-9620-91B2-EEB5-EB14621C54CE}"/>
              </a:ext>
            </a:extLst>
          </p:cNvPr>
          <p:cNvSpPr txBox="1"/>
          <p:nvPr/>
        </p:nvSpPr>
        <p:spPr>
          <a:xfrm>
            <a:off x="2883308" y="2339694"/>
            <a:ext cx="189280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/>
              <a:t>Geração de receita vinculada às finalidades da política pública</a:t>
            </a: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AC0E1EA7-DE83-506B-F274-7B2ABE995DB2}"/>
              </a:ext>
            </a:extLst>
          </p:cNvPr>
          <p:cNvSpPr txBox="1"/>
          <p:nvPr/>
        </p:nvSpPr>
        <p:spPr>
          <a:xfrm>
            <a:off x="5072533" y="2336841"/>
            <a:ext cx="223113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/>
              <a:t>Promoção do desenvolvimento tecnológico em telecomunicações 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C4B5DE2E-4489-5268-A853-CA79106A5F82}"/>
              </a:ext>
            </a:extLst>
          </p:cNvPr>
          <p:cNvSpPr txBox="1"/>
          <p:nvPr/>
        </p:nvSpPr>
        <p:spPr>
          <a:xfrm>
            <a:off x="7635140" y="2336466"/>
            <a:ext cx="189280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/>
              <a:t>Desenvolvimento de novos produtos e processos</a:t>
            </a:r>
          </a:p>
        </p:txBody>
      </p:sp>
      <p:sp>
        <p:nvSpPr>
          <p:cNvPr id="56" name="Triângulo isósceles 55">
            <a:extLst>
              <a:ext uri="{FF2B5EF4-FFF2-40B4-BE49-F238E27FC236}">
                <a16:creationId xmlns:a16="http://schemas.microsoft.com/office/drawing/2014/main" id="{952017CF-6795-BDC6-3B18-859338639D2C}"/>
              </a:ext>
            </a:extLst>
          </p:cNvPr>
          <p:cNvSpPr/>
          <p:nvPr/>
        </p:nvSpPr>
        <p:spPr>
          <a:xfrm>
            <a:off x="2634135" y="2007722"/>
            <a:ext cx="7121269" cy="253608"/>
          </a:xfrm>
          <a:prstGeom prst="triangle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57" name="Retângulo 56">
            <a:extLst>
              <a:ext uri="{FF2B5EF4-FFF2-40B4-BE49-F238E27FC236}">
                <a16:creationId xmlns:a16="http://schemas.microsoft.com/office/drawing/2014/main" id="{1609029F-7596-0823-EB90-8BE5AA3789A6}"/>
              </a:ext>
            </a:extLst>
          </p:cNvPr>
          <p:cNvSpPr/>
          <p:nvPr/>
        </p:nvSpPr>
        <p:spPr>
          <a:xfrm>
            <a:off x="2669948" y="1640165"/>
            <a:ext cx="7082028" cy="25003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50" b="1" dirty="0"/>
              <a:t>VISÃO</a:t>
            </a:r>
          </a:p>
        </p:txBody>
      </p:sp>
      <p:sp>
        <p:nvSpPr>
          <p:cNvPr id="58" name="Fluxograma: Processo Alternativo 57">
            <a:extLst>
              <a:ext uri="{FF2B5EF4-FFF2-40B4-BE49-F238E27FC236}">
                <a16:creationId xmlns:a16="http://schemas.microsoft.com/office/drawing/2014/main" id="{FA316D6F-D411-53C2-CED3-4ECBC7801C07}"/>
              </a:ext>
            </a:extLst>
          </p:cNvPr>
          <p:cNvSpPr/>
          <p:nvPr/>
        </p:nvSpPr>
        <p:spPr>
          <a:xfrm>
            <a:off x="6255920" y="4035634"/>
            <a:ext cx="1166621" cy="609487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Transparência e controle social 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0AB35B04-C639-AB82-71C4-36A34673583A}"/>
              </a:ext>
            </a:extLst>
          </p:cNvPr>
          <p:cNvSpPr txBox="1"/>
          <p:nvPr/>
        </p:nvSpPr>
        <p:spPr>
          <a:xfrm>
            <a:off x="1121494" y="2470482"/>
            <a:ext cx="2028105" cy="307777"/>
          </a:xfrm>
          <a:prstGeom prst="rect">
            <a:avLst/>
          </a:prstGeom>
          <a:noFill/>
          <a:ln w="9525" cmpd="sng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  <a:effectLst>
            <a:softEdge rad="12700"/>
          </a:effectLst>
        </p:spPr>
        <p:txBody>
          <a:bodyPr wrap="square" rtlCol="0">
            <a:spAutoFit/>
          </a:bodyPr>
          <a:lstStyle/>
          <a:p>
            <a:r>
              <a:rPr lang="pt-BR" sz="1400" dirty="0"/>
              <a:t>VALOR PÚBLICO &gt;</a:t>
            </a:r>
          </a:p>
        </p:txBody>
      </p:sp>
    </p:spTree>
    <p:extLst>
      <p:ext uri="{BB962C8B-B14F-4D97-AF65-F5344CB8AC3E}">
        <p14:creationId xmlns:p14="http://schemas.microsoft.com/office/powerpoint/2010/main" val="218681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836BF1-41D0-A742-7F11-E8695C0F8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0688F2CA-6D5F-05C5-AA7F-C58BC4D006F0}"/>
              </a:ext>
            </a:extLst>
          </p:cNvPr>
          <p:cNvSpPr txBox="1"/>
          <p:nvPr/>
        </p:nvSpPr>
        <p:spPr>
          <a:xfrm>
            <a:off x="771362" y="2644170"/>
            <a:ext cx="8265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>
                <a:solidFill>
                  <a:srgbClr val="173EFF"/>
                </a:solidFill>
                <a:latin typeface="Rawline" pitchFamily="2" charset="77"/>
                <a:ea typeface="Verdana" panose="020B0604030504040204" pitchFamily="34" charset="0"/>
                <a:cs typeface="Posterama" panose="020B0504020200020000" pitchFamily="34" charset="0"/>
              </a:rPr>
              <a:t>ESTRATÉGIA</a:t>
            </a:r>
          </a:p>
        </p:txBody>
      </p:sp>
    </p:spTree>
    <p:extLst>
      <p:ext uri="{BB962C8B-B14F-4D97-AF65-F5344CB8AC3E}">
        <p14:creationId xmlns:p14="http://schemas.microsoft.com/office/powerpoint/2010/main" val="4036827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B6FCA7-2954-5C8D-84FE-B2C7E2495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66E1C83-14C0-62E4-A40A-674E255E3CD0}"/>
              </a:ext>
            </a:extLst>
          </p:cNvPr>
          <p:cNvSpPr txBox="1"/>
          <p:nvPr/>
        </p:nvSpPr>
        <p:spPr>
          <a:xfrm>
            <a:off x="801413" y="539235"/>
            <a:ext cx="98296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Mapa estratégico e objetivos estratégicos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5D31FEB-D9A8-F75E-43C8-884DCF0BC4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5243019"/>
              </p:ext>
            </p:extLst>
          </p:nvPr>
        </p:nvGraphicFramePr>
        <p:xfrm>
          <a:off x="3048000" y="17807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0250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A16D52-C900-BB82-4289-B218C2AE2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F6D8FFE-892F-1D87-798A-3C22EAB7AC82}"/>
              </a:ext>
            </a:extLst>
          </p:cNvPr>
          <p:cNvSpPr txBox="1"/>
          <p:nvPr/>
        </p:nvSpPr>
        <p:spPr>
          <a:xfrm>
            <a:off x="801413" y="539235"/>
            <a:ext cx="98296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Painel de indicadores estratégicos e metas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AA4F9203-916C-2C81-DAA5-18D562EBBB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6610535"/>
              </p:ext>
            </p:extLst>
          </p:nvPr>
        </p:nvGraphicFramePr>
        <p:xfrm>
          <a:off x="3048000" y="176645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7622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7B68D7-96AC-46A5-A3DA-152183F87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7184C4D-ADE9-637B-D522-96030B9112FD}"/>
              </a:ext>
            </a:extLst>
          </p:cNvPr>
          <p:cNvSpPr txBox="1"/>
          <p:nvPr/>
        </p:nvSpPr>
        <p:spPr>
          <a:xfrm>
            <a:off x="801413" y="539235"/>
            <a:ext cx="98296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173EFF"/>
                </a:solidFill>
                <a:latin typeface="Rawline" pitchFamily="2" charset="77"/>
              </a:rPr>
              <a:t>Portfólio de projetos estratégicos</a:t>
            </a:r>
            <a:endParaRPr lang="pt-BR" sz="1800" dirty="0">
              <a:solidFill>
                <a:srgbClr val="173EFF"/>
              </a:solidFill>
              <a:latin typeface="Rawline" pitchFamily="2" charset="77"/>
            </a:endParaRP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F5776F1-CF76-12D9-7795-6533EFD036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876103"/>
              </p:ext>
            </p:extLst>
          </p:nvPr>
        </p:nvGraphicFramePr>
        <p:xfrm>
          <a:off x="2355097" y="1937546"/>
          <a:ext cx="7340992" cy="3562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03202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89B2C52DDC25846988728A01BFB2609" ma:contentTypeVersion="8" ma:contentTypeDescription="Crie um novo documento." ma:contentTypeScope="" ma:versionID="3123f4629be6ffb9e6ce5bb22b78695b">
  <xsd:schema xmlns:xsd="http://www.w3.org/2001/XMLSchema" xmlns:xs="http://www.w3.org/2001/XMLSchema" xmlns:p="http://schemas.microsoft.com/office/2006/metadata/properties" xmlns:ns1="http://schemas.microsoft.com/sharepoint/v3" xmlns:ns2="bedcc3a7-85b5-4050-bb35-f76dd767a6e6" xmlns:ns3="4390badb-2fd7-4db1-993a-3b9b81f06903" targetNamespace="http://schemas.microsoft.com/office/2006/metadata/properties" ma:root="true" ma:fieldsID="f4ef46491a30f5969adc79088b0abab5" ns1:_="" ns2:_="" ns3:_="">
    <xsd:import namespace="http://schemas.microsoft.com/sharepoint/v3"/>
    <xsd:import namespace="bedcc3a7-85b5-4050-bb35-f76dd767a6e6"/>
    <xsd:import namespace="4390badb-2fd7-4db1-993a-3b9b81f069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dcc3a7-85b5-4050-bb35-f76dd767a6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90badb-2fd7-4db1-993a-3b9b81f0690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D84C79-AD4F-4D77-B3B7-76150F45AC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edcc3a7-85b5-4050-bb35-f76dd767a6e6"/>
    <ds:schemaRef ds:uri="4390badb-2fd7-4db1-993a-3b9b81f069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DEE916-F807-4E6B-8CF3-5E3FE839533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9E948294-D937-4D1E-8F70-6E66685152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598</Words>
  <Application>Microsoft Office PowerPoint</Application>
  <PresentationFormat>Widescreen</PresentationFormat>
  <Paragraphs>76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Padre Aguiar</dc:creator>
  <cp:lastModifiedBy>Marcelo Leandro Ferreira</cp:lastModifiedBy>
  <cp:revision>17</cp:revision>
  <dcterms:created xsi:type="dcterms:W3CDTF">2024-04-19T20:23:10Z</dcterms:created>
  <dcterms:modified xsi:type="dcterms:W3CDTF">2025-12-15T20:30:40Z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0x010100589B2C52DDC25846988728A01BFB2609</vt:lpwstr>
  </property>
</Properties>
</file>