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94" r:id="rId7"/>
    <p:sldId id="269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90" r:id="rId21"/>
    <p:sldId id="291" r:id="rId22"/>
    <p:sldId id="292" r:id="rId23"/>
    <p:sldId id="293" r:id="rId24"/>
    <p:sldId id="268" r:id="rId2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EFF"/>
    <a:srgbClr val="94E068"/>
    <a:srgbClr val="7DC1FF"/>
    <a:srgbClr val="3E4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94"/>
  </p:normalViewPr>
  <p:slideViewPr>
    <p:cSldViewPr snapToGrid="0">
      <p:cViewPr varScale="1">
        <p:scale>
          <a:sx n="117" d="100"/>
          <a:sy n="117" d="100"/>
        </p:scale>
        <p:origin x="3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83CB33-AC3E-954F-6436-5D6E02E234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E2686B-C4E0-7BA0-050B-3B3EB6557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EF2A19-B970-8E3F-7E9D-D9B8FD384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A0C7CF-974C-4D29-E8AA-E6B1B2BFB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723515-B423-ED96-9CEC-CE56CE671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966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1E9E10-BE9A-2114-31BC-BD4400917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4D47C15-C076-E0A3-0175-25979809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A9940D-9B24-0CA5-5A1B-8A7B368F7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EF70E5-4A53-23E7-6B7D-21249BADD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C87E38-59EE-91E9-2529-180423776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66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DEAC24-BF8F-9CC1-5127-E23F9FD367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AEDD632-0EDD-ECAC-CF98-E22D61748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36FEA5-9442-6163-0A8E-411A437BA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7BBA3C-B96C-414D-BA47-103412829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6F8663-DD3F-4BA5-2123-09AD0E6E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949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78BD3-3F47-D7B7-6F44-A9DEA9B2C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184D8D-B06A-3092-5E3B-83ED127BE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BCBB49-18D8-3ECA-965E-B6B2EAEED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A3934C-957D-AE10-B2C2-C337059F7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8A3131-3BF5-8784-381D-59AF5DA9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22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DA0E66-92EE-D51C-DF28-278F903A8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E3172A5-9DB6-1870-C4AC-1C33A56C5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5BB62F-57C7-214F-0A46-744E1A305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7E2DA3-3D1C-3475-5642-CEDB70B1D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4AF22F-43BF-3AF1-6ABF-4D6ACC4D1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5663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702EE5-1599-AB14-6CE1-F484AA26F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138AD7-FAE7-0AC7-5AE3-1571FAD270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331BE53-F48B-9C87-905F-AF705AE8FF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D6D6F74-07B3-C5B8-7821-086468080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5867ADB-6711-C3C4-55B6-3421146A6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222C54-D1E5-85C0-96B9-C951842E8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36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626ADB-2545-47EC-6D35-B3F9584A0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8E164EB-0CBD-9DED-6D8C-537153EE3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E8D99FC-7C9E-E2DC-AE70-99786D42E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BFC8FCD-44D7-A0F8-5765-A9BB2EA3DD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B449CA2-D4B5-A903-F2F3-1C0EA66E98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599DDD8-EE5F-B4C0-39D9-10BE373BB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FB432E4-95A6-3B93-BFA2-4C00B202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2154C67-AF9D-B6B6-CA33-04136D29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95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5C95BE-78DA-55B6-3E2A-CE8749C3B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79B5D64-57E1-198A-DE4E-EB5A47AEE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65A9405-8B88-95C3-99D2-1FC2A5EBA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15D2B4D-9679-B11C-4415-5E91AF3AE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2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DB21E07-AF17-7D75-803F-93008A91F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9CE376D-A6B4-7D8E-086F-8105E529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EA2C763-137F-2F73-C8B1-C622F7DBA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704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6D7ADB-3A6A-6E13-B2F5-276F4803E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EA606C-7B18-53E9-0E6E-07CE583B5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FD4007D-FBC3-0655-2770-33F6DED7E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4361A8-634B-F69D-B4FE-AD051085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923AB14-ADCA-0A2A-46EE-077C510E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B61DE28-6300-5603-FF21-D2E14BE37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989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F3F63-5C34-5010-66C2-D3E8149FD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52340E3-11B6-18E4-032C-B8D13DF267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4FA54D3-E40C-4ADB-C1E4-81C96B07A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480C9F8-A33A-A742-96F8-9F529221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D263AE7-2D03-38C4-3B9A-B9E994742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14C01CA-60DE-FFF2-DADE-EBC7773ED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87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245F516-DB40-E2EA-DCDE-D08281615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891192-CC81-5EB1-E40F-291A6707B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DFE270-8254-1C1C-108E-062B9AB3ED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221F6B-5E56-48C7-8C54-C6C1B8C36695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882665-AAAC-663A-7330-3F2C3BA5AA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E058D3-5C0A-6516-1CFB-D27C689F1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3540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wnload.finep.gov.br/Agentes_Financeiros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wnload.finep.gov.br/Agentes_Financeiros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B1C2F21-02FD-8719-AD6D-913FD48C4E76}"/>
              </a:ext>
            </a:extLst>
          </p:cNvPr>
          <p:cNvSpPr txBox="1"/>
          <p:nvPr/>
        </p:nvSpPr>
        <p:spPr>
          <a:xfrm>
            <a:off x="759170" y="2644170"/>
            <a:ext cx="866241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>
                <a:solidFill>
                  <a:schemeClr val="bg1"/>
                </a:solidFill>
                <a:latin typeface="Rawline" pitchFamily="2" charset="77"/>
                <a:ea typeface="Verdana" panose="020B0604030504040204" pitchFamily="34" charset="0"/>
                <a:cs typeface="Posterama" panose="020B0504020200020000" pitchFamily="34" charset="0"/>
              </a:rPr>
              <a:t>CADERNO DE PROGRAMAS</a:t>
            </a:r>
          </a:p>
          <a:p>
            <a:r>
              <a:rPr lang="pt-BR" sz="2800" b="1" dirty="0">
                <a:solidFill>
                  <a:schemeClr val="bg1"/>
                </a:solidFill>
                <a:latin typeface="Rawline" pitchFamily="2" charset="77"/>
                <a:ea typeface="Verdana" panose="020B0604030504040204" pitchFamily="34" charset="0"/>
                <a:cs typeface="Posterama" panose="020B0504020200020000" pitchFamily="34" charset="0"/>
              </a:rPr>
              <a:t>Fundo para o Desenvolvimento Tecnológico das Telecomunicações – Funttel </a:t>
            </a:r>
          </a:p>
          <a:p>
            <a:endParaRPr lang="pt-BR" sz="2800" b="1" dirty="0">
              <a:solidFill>
                <a:schemeClr val="bg1"/>
              </a:solidFill>
              <a:latin typeface="Rawline" pitchFamily="2" charset="77"/>
              <a:ea typeface="Verdana" panose="020B0604030504040204" pitchFamily="34" charset="0"/>
              <a:cs typeface="Posterama" panose="020B0504020200020000" pitchFamily="34" charset="0"/>
            </a:endParaRPr>
          </a:p>
          <a:p>
            <a:r>
              <a:rPr lang="pt-BR" b="1" dirty="0">
                <a:solidFill>
                  <a:schemeClr val="bg1"/>
                </a:solidFill>
                <a:latin typeface="Rawline" pitchFamily="2" charset="77"/>
                <a:ea typeface="Verdana" panose="020B0604030504040204" pitchFamily="34" charset="0"/>
                <a:cs typeface="Posterama" panose="020B0504020200020000" pitchFamily="34" charset="0"/>
              </a:rPr>
              <a:t>Outubro de 2025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A84F599-4A5F-0C73-97C8-BA0780087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170" y="5827776"/>
            <a:ext cx="2544001" cy="57194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F45F9237-5300-3CD6-2DD2-8034894312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2929" y="5790266"/>
            <a:ext cx="2819901" cy="646960"/>
          </a:xfrm>
          <a:prstGeom prst="rect">
            <a:avLst/>
          </a:prstGeom>
        </p:spPr>
      </p:pic>
      <p:pic>
        <p:nvPicPr>
          <p:cNvPr id="2" name="Imagem 1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8BAB2A82-3B58-9949-9BFF-99B9D594C6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0125" y="342900"/>
            <a:ext cx="2543175" cy="206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155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5C5A03-E4CD-C3CC-FF51-4F9F9A4CA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E969BD9-9AF2-86DC-297A-7927840FDCAC}"/>
              </a:ext>
            </a:extLst>
          </p:cNvPr>
          <p:cNvSpPr txBox="1"/>
          <p:nvPr/>
        </p:nvSpPr>
        <p:spPr>
          <a:xfrm>
            <a:off x="801413" y="539235"/>
            <a:ext cx="10195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3. Finep Aquisição Inovadora Telecom 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95BFA2F-1978-83FE-8236-028DAB74329E}"/>
              </a:ext>
            </a:extLst>
          </p:cNvPr>
          <p:cNvSpPr txBox="1"/>
          <p:nvPr/>
        </p:nvSpPr>
        <p:spPr>
          <a:xfrm>
            <a:off x="801413" y="1412314"/>
            <a:ext cx="10718393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Despesas financiáveis</a:t>
            </a:r>
            <a:r>
              <a:rPr lang="pt-BR" sz="2400" dirty="0">
                <a:latin typeface="Rawline" pitchFamily="2" charset="77"/>
              </a:rPr>
              <a:t>: despesas com a aquisição, comercialização e exportação de</a:t>
            </a:r>
          </a:p>
          <a:p>
            <a:pPr algn="just"/>
            <a:r>
              <a:rPr lang="pt-BR" sz="2400" dirty="0">
                <a:latin typeface="Rawline" pitchFamily="2" charset="77"/>
              </a:rPr>
              <a:t> </a:t>
            </a:r>
          </a:p>
          <a:p>
            <a:pPr marL="971550" lvl="1" indent="-514350" algn="just">
              <a:buAutoNum type="romanLcParenBoth"/>
            </a:pPr>
            <a:r>
              <a:rPr lang="pt-BR" u="sng" dirty="0">
                <a:latin typeface="Rawline" pitchFamily="2" charset="77"/>
              </a:rPr>
              <a:t>equipamentos de telecomunicações reconhecidos como bens desenvolvidos no País</a:t>
            </a:r>
            <a:r>
              <a:rPr lang="pt-BR" dirty="0">
                <a:latin typeface="Rawline" pitchFamily="2" charset="77"/>
              </a:rPr>
              <a:t> pelo Ministério da Ciência, Tecnologia e Inovações (MCTI), nos termos da Portaria MCT nº 950/2006 e da Portaria MCTI nº 4.514/2021, e que pertençam à posição NCM 8517;</a:t>
            </a:r>
          </a:p>
          <a:p>
            <a:pPr marL="971550" lvl="1" indent="-514350" algn="just">
              <a:buAutoNum type="romanLcParenBoth"/>
            </a:pPr>
            <a:endParaRPr lang="pt-BR" dirty="0">
              <a:latin typeface="Rawline" pitchFamily="2" charset="77"/>
            </a:endParaRPr>
          </a:p>
          <a:p>
            <a:pPr marL="971550" lvl="1" indent="-514350" algn="just">
              <a:buAutoNum type="romanLcParenBoth"/>
            </a:pPr>
            <a:r>
              <a:rPr lang="pt-BR" u="sng" dirty="0">
                <a:latin typeface="Rawline" pitchFamily="2" charset="77"/>
              </a:rPr>
              <a:t>equipamentos de telecomunicações produzidos localmente</a:t>
            </a:r>
            <a:r>
              <a:rPr lang="pt-BR" dirty="0">
                <a:latin typeface="Rawline" pitchFamily="2" charset="77"/>
              </a:rPr>
              <a:t>, que cumpram o Processo Produtivo Básico (PPB) e que pertençam à posição NCM 8517; e</a:t>
            </a:r>
          </a:p>
          <a:p>
            <a:pPr marL="971550" lvl="1" indent="-514350" algn="just">
              <a:buAutoNum type="romanLcParenBoth"/>
            </a:pPr>
            <a:endParaRPr lang="pt-BR" dirty="0">
              <a:latin typeface="Rawline" pitchFamily="2" charset="77"/>
            </a:endParaRPr>
          </a:p>
          <a:p>
            <a:pPr marL="971550" lvl="1" indent="-514350" algn="just">
              <a:buAutoNum type="romanLcParenBoth"/>
            </a:pPr>
            <a:r>
              <a:rPr lang="pt-BR" u="sng" dirty="0">
                <a:latin typeface="Rawline" pitchFamily="2" charset="77"/>
              </a:rPr>
              <a:t>cabos de fibra ótica produzidos localmente</a:t>
            </a:r>
            <a:r>
              <a:rPr lang="pt-BR" dirty="0">
                <a:latin typeface="Rawline" pitchFamily="2" charset="77"/>
              </a:rPr>
              <a:t>, pertencentes à posição NCM 8544.70.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400" b="1" dirty="0">
                <a:latin typeface="Rawline" pitchFamily="2" charset="77"/>
              </a:rPr>
              <a:t>Mínimo de 30% do valor do projeto deve ser destinado a financiar equipamentos que atendam a descrição do item (i). Restante do financiamento deve ser destinado a financiar bens e equipamentos descritos nos itens (</a:t>
            </a:r>
            <a:r>
              <a:rPr lang="pt-BR" sz="1400" b="1" dirty="0" err="1">
                <a:latin typeface="Rawline" pitchFamily="2" charset="77"/>
              </a:rPr>
              <a:t>ii</a:t>
            </a:r>
            <a:r>
              <a:rPr lang="pt-BR" sz="1400" b="1" dirty="0">
                <a:latin typeface="Rawline" pitchFamily="2" charset="77"/>
              </a:rPr>
              <a:t>) e (</a:t>
            </a:r>
            <a:r>
              <a:rPr lang="pt-BR" sz="1400" b="1" dirty="0" err="1">
                <a:latin typeface="Rawline" pitchFamily="2" charset="77"/>
              </a:rPr>
              <a:t>iii</a:t>
            </a:r>
            <a:r>
              <a:rPr lang="pt-BR" sz="1400" b="1" dirty="0">
                <a:latin typeface="Rawline" pitchFamily="2" charset="77"/>
              </a:rPr>
              <a:t>). 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endParaRPr lang="pt-BR" sz="2400" dirty="0">
              <a:latin typeface="Rawline" pitchFamily="2" charset="77"/>
            </a:endParaRPr>
          </a:p>
          <a:p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5514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A7BE65-87ED-0468-D996-6BC58AC2E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F73471F-713E-CECE-4046-32D06B133E83}"/>
              </a:ext>
            </a:extLst>
          </p:cNvPr>
          <p:cNvSpPr txBox="1"/>
          <p:nvPr/>
        </p:nvSpPr>
        <p:spPr>
          <a:xfrm>
            <a:off x="801413" y="539235"/>
            <a:ext cx="10195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3. Finep Aquisição Inovadora Telecom 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AA0FB7D-9721-8FE5-EEC5-284E917F7396}"/>
              </a:ext>
            </a:extLst>
          </p:cNvPr>
          <p:cNvSpPr txBox="1"/>
          <p:nvPr/>
        </p:nvSpPr>
        <p:spPr>
          <a:xfrm>
            <a:off x="801413" y="1412314"/>
            <a:ext cx="1071839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Condições de financiamento:</a:t>
            </a:r>
            <a:endParaRPr lang="pt-BR" sz="2400" dirty="0">
              <a:latin typeface="Rawline" pitchFamily="2" charset="77"/>
            </a:endParaRPr>
          </a:p>
          <a:p>
            <a:pPr algn="just"/>
            <a:endParaRPr lang="pt-BR" sz="2400" u="sng" dirty="0">
              <a:latin typeface="Rawline" pitchFamily="2" charset="77"/>
            </a:endParaRP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valor máximo de financiamento: até R$ 15 milhões;</a:t>
            </a: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endParaRPr lang="pt-BR" sz="2000" dirty="0">
              <a:latin typeface="Rawline" pitchFamily="2" charset="77"/>
            </a:endParaRP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taxa de juros de até TR + 7,083% ao ano;</a:t>
            </a: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endParaRPr lang="pt-BR" sz="2000" dirty="0">
              <a:latin typeface="Rawline" pitchFamily="2" charset="77"/>
            </a:endParaRP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carência de até 24 meses;</a:t>
            </a: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endParaRPr lang="pt-BR" sz="2000" dirty="0">
              <a:latin typeface="Rawline" pitchFamily="2" charset="77"/>
            </a:endParaRP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prazo total de até 120 meses;</a:t>
            </a: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endParaRPr lang="pt-BR" sz="2000" dirty="0">
              <a:latin typeface="Rawline" pitchFamily="2" charset="77"/>
            </a:endParaRP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financiamento de até 100% do valor da operação; e</a:t>
            </a: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endParaRPr lang="pt-BR" sz="2000" dirty="0">
              <a:latin typeface="Rawline" pitchFamily="2" charset="77"/>
            </a:endParaRPr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financiamento de capital de giro associado ao projeto limitado a 30% do valor dos equipamentos financiados.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endParaRPr lang="pt-BR" sz="2400" dirty="0">
              <a:latin typeface="Rawline" pitchFamily="2" charset="77"/>
            </a:endParaRPr>
          </a:p>
          <a:p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39917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B1F0EB-6587-9BE5-5291-46013D452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DCF337D-A9EA-964F-E5C7-31E12C9327F5}"/>
              </a:ext>
            </a:extLst>
          </p:cNvPr>
          <p:cNvSpPr txBox="1"/>
          <p:nvPr/>
        </p:nvSpPr>
        <p:spPr>
          <a:xfrm>
            <a:off x="801413" y="539235"/>
            <a:ext cx="10195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4. FIP Inova Empresa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899DE45-2F4E-4B6C-655B-E55BE641F647}"/>
              </a:ext>
            </a:extLst>
          </p:cNvPr>
          <p:cNvSpPr txBox="1"/>
          <p:nvPr/>
        </p:nvSpPr>
        <p:spPr>
          <a:xfrm>
            <a:off x="801413" y="1412314"/>
            <a:ext cx="10718393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Objetivo</a:t>
            </a:r>
            <a:r>
              <a:rPr lang="pt-BR" sz="2400" dirty="0">
                <a:latin typeface="Rawline" pitchFamily="2" charset="77"/>
              </a:rPr>
              <a:t>: aquisição de participação societária em empresas inovadoras brasileiras que desenvolvam tecnologias estratégicas e/ou relevantes para o País.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r>
              <a:rPr lang="pt-BR" sz="2400" u="sng" dirty="0">
                <a:latin typeface="Rawline" pitchFamily="2" charset="77"/>
              </a:rPr>
              <a:t>Critérios de elegibilidade</a:t>
            </a:r>
            <a:r>
              <a:rPr lang="pt-BR" sz="2400" dirty="0">
                <a:latin typeface="Rawline" pitchFamily="2" charset="77"/>
              </a:rPr>
              <a:t>: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600" dirty="0">
                <a:latin typeface="Rawline" pitchFamily="2" charset="77"/>
              </a:rPr>
              <a:t>empresa constituída como sociedade por ações;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600" dirty="0">
                <a:latin typeface="Rawline" pitchFamily="2" charset="77"/>
              </a:rPr>
              <a:t>ter o investimento em inovação como fator relevante de sua estratégia de crescimento, como desenvolvimento de projetos de inovação (</a:t>
            </a:r>
            <a:r>
              <a:rPr lang="pt-BR" sz="1600" dirty="0" err="1">
                <a:latin typeface="Rawline" pitchFamily="2" charset="77"/>
              </a:rPr>
              <a:t>ex</a:t>
            </a:r>
            <a:r>
              <a:rPr lang="pt-BR" sz="1600" dirty="0">
                <a:latin typeface="Rawline" pitchFamily="2" charset="77"/>
              </a:rPr>
              <a:t>: P&amp;D, preparação para produção e lançamento no mercado) e estruturação de prática de inovação continuada;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600" dirty="0">
                <a:latin typeface="Rawline" pitchFamily="2" charset="77"/>
              </a:rPr>
              <a:t>ter perspectiva de crescimento do negócio e condições de buscar e atingir posições de liderança em seus mercados de atuação;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600" dirty="0">
                <a:latin typeface="Rawline" pitchFamily="2" charset="77"/>
              </a:rPr>
              <a:t>possuir receita operacional bruta igual ou superior a R$ 20.000.000,00 (vinte milhões de reais) no exercício imediatamente anterior ao pedido de investimento; e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600" dirty="0">
                <a:latin typeface="Rawline" pitchFamily="2" charset="77"/>
              </a:rPr>
              <a:t>ter Conselho de Administração estruturado, ou que venha a ser constituído por ocasião da assinatura do Acordo de Acionistas, e apresentar plano de adoção de padrões mínimos de governança, de acordo com as exigências da Finep.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54832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8B0E14-2B28-F43B-9C7E-D2699FD9B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9EB10BF-030E-AD2F-6B55-D8ECB4ABA1B3}"/>
              </a:ext>
            </a:extLst>
          </p:cNvPr>
          <p:cNvSpPr txBox="1"/>
          <p:nvPr/>
        </p:nvSpPr>
        <p:spPr>
          <a:xfrm>
            <a:off x="801413" y="539235"/>
            <a:ext cx="10195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5. Finep Startup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02454DD-8C27-ABD7-989E-C7A502F2D3D0}"/>
              </a:ext>
            </a:extLst>
          </p:cNvPr>
          <p:cNvSpPr txBox="1"/>
          <p:nvPr/>
        </p:nvSpPr>
        <p:spPr>
          <a:xfrm>
            <a:off x="801413" y="1412314"/>
            <a:ext cx="1071839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Objetivo</a:t>
            </a:r>
            <a:r>
              <a:rPr lang="pt-BR" sz="2400" dirty="0">
                <a:latin typeface="Rawline" pitchFamily="2" charset="77"/>
              </a:rPr>
              <a:t>: promover o investimento em micro e pequenas empresas inovadoras, por meio de aporte de capital via contrato de opção de compra de ações (subscrição de cotas do capital social).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r>
              <a:rPr lang="pt-BR" sz="2400" u="sng" dirty="0">
                <a:latin typeface="Rawline" pitchFamily="2" charset="77"/>
              </a:rPr>
              <a:t>Aporte de capital</a:t>
            </a:r>
            <a:r>
              <a:rPr lang="pt-BR" sz="2400" dirty="0">
                <a:latin typeface="Rawline" pitchFamily="2" charset="77"/>
              </a:rPr>
              <a:t>: até R$ 2 milhões.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r>
              <a:rPr lang="pt-BR" sz="2400" u="sng" dirty="0">
                <a:latin typeface="Rawline" pitchFamily="2" charset="77"/>
              </a:rPr>
              <a:t>Critérios de elegibilidade</a:t>
            </a:r>
            <a:r>
              <a:rPr lang="pt-BR" sz="2400" dirty="0">
                <a:latin typeface="Rawline" pitchFamily="2" charset="77"/>
              </a:rPr>
              <a:t>: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600" dirty="0">
                <a:latin typeface="Rawline" pitchFamily="2" charset="77"/>
              </a:rPr>
              <a:t>empresas que já tenham concluído o desenvolvimento de seu produto ou serviço e estejam buscando recursos para ganho de escala em mercados com alto potencial de crescimento;</a:t>
            </a:r>
          </a:p>
          <a:p>
            <a:pPr lvl="1" algn="just"/>
            <a:endParaRPr lang="pt-BR" sz="1600" dirty="0">
              <a:latin typeface="Rawline" pitchFamily="2" charset="77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600" dirty="0">
                <a:latin typeface="Rawline" pitchFamily="2" charset="77"/>
              </a:rPr>
              <a:t>empresas que desenvolvam tecnologia inovadora proprietária; e/ou</a:t>
            </a:r>
          </a:p>
          <a:p>
            <a:pPr lvl="1" algn="just"/>
            <a:endParaRPr lang="pt-BR" sz="1600" dirty="0">
              <a:latin typeface="Rawline" pitchFamily="2" charset="77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1600" dirty="0">
                <a:latin typeface="Rawline" pitchFamily="2" charset="77"/>
              </a:rPr>
              <a:t>empresas cujos produtos e serviços objetos principais do aporte de recursos contribuam para solução de problema relevante e de grande abrangência.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38591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DA19AA-6B3D-20AF-361B-159D0FF75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85374C7-D827-13EE-482D-46455C49A944}"/>
              </a:ext>
            </a:extLst>
          </p:cNvPr>
          <p:cNvSpPr txBox="1"/>
          <p:nvPr/>
        </p:nvSpPr>
        <p:spPr>
          <a:xfrm>
            <a:off x="771362" y="2644170"/>
            <a:ext cx="78093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173EFF"/>
                </a:solidFill>
                <a:latin typeface="Rawline" pitchFamily="2" charset="77"/>
                <a:ea typeface="Verdana" panose="020B0604030504040204" pitchFamily="34" charset="0"/>
                <a:cs typeface="Posterama" panose="020B0504020200020000" pitchFamily="34" charset="0"/>
              </a:rPr>
              <a:t>Programas</a:t>
            </a:r>
          </a:p>
          <a:p>
            <a:r>
              <a:rPr lang="pt-BR" sz="4800" b="1" dirty="0">
                <a:solidFill>
                  <a:srgbClr val="173EFF"/>
                </a:solidFill>
                <a:latin typeface="Rawline" pitchFamily="2" charset="77"/>
                <a:ea typeface="Verdana" panose="020B0604030504040204" pitchFamily="34" charset="0"/>
                <a:cs typeface="Posterama" panose="020B0504020200020000" pitchFamily="34" charset="0"/>
              </a:rPr>
              <a:t>BNDES</a:t>
            </a:r>
          </a:p>
        </p:txBody>
      </p:sp>
      <p:pic>
        <p:nvPicPr>
          <p:cNvPr id="2" name="Imagem 1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4C3A635C-BE43-3EE3-8824-FEB15C4836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6410" y="1466850"/>
            <a:ext cx="347599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659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FE5FEA-04FE-C878-A632-C8FA30093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779A5B9-9B4C-8E5F-A0F3-CEC641B1FBF2}"/>
              </a:ext>
            </a:extLst>
          </p:cNvPr>
          <p:cNvSpPr txBox="1"/>
          <p:nvPr/>
        </p:nvSpPr>
        <p:spPr>
          <a:xfrm>
            <a:off x="801413" y="539235"/>
            <a:ext cx="101958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1. Planos de Inovação de Fornecedores e Operadoras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BDDF997-6307-5890-BB5C-37918B66D2EA}"/>
              </a:ext>
            </a:extLst>
          </p:cNvPr>
          <p:cNvSpPr txBox="1"/>
          <p:nvPr/>
        </p:nvSpPr>
        <p:spPr>
          <a:xfrm>
            <a:off x="801413" y="1959320"/>
            <a:ext cx="10718393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Objetivo</a:t>
            </a:r>
            <a:r>
              <a:rPr lang="pt-BR" sz="2400" dirty="0">
                <a:latin typeface="Rawline" pitchFamily="2" charset="77"/>
              </a:rPr>
              <a:t>: fortalecimento das competências e competitividade de empresas inovadoras por meio do financiamento de planos de inovação.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r>
              <a:rPr lang="pt-BR" sz="2400" u="sng" dirty="0">
                <a:latin typeface="Rawline" pitchFamily="2" charset="77"/>
              </a:rPr>
              <a:t>Condições de financiamento</a:t>
            </a:r>
            <a:r>
              <a:rPr lang="pt-BR" sz="2400" dirty="0">
                <a:latin typeface="Rawline" pitchFamily="2" charset="77"/>
              </a:rPr>
              <a:t>: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custo financeiro igual a Taxa Referencial (TR);</a:t>
            </a: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remuneração do BNDES limitada a 2,5% ao ano;</a:t>
            </a: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taxas de risco e taxas específicas variáveis conforme políticas e normas vigentes do BNDES;</a:t>
            </a: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prazo de financiamento de até 10 anos;</a:t>
            </a: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participação do BNDES: até 100% dos itens financiáveis; e</a:t>
            </a: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financiamento de capital de giro associado ao projeto limitado a 30% do valor financiado, conforme política operacional do BNDES.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endParaRPr lang="pt-BR" sz="2400" dirty="0">
              <a:latin typeface="Rawline" pitchFamily="2" charset="77"/>
            </a:endParaRPr>
          </a:p>
          <a:p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84841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B43F2F-EC63-2162-B0B0-81D890115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C9E548E-E05E-D653-1BC7-E67E5C7B3EA9}"/>
              </a:ext>
            </a:extLst>
          </p:cNvPr>
          <p:cNvSpPr txBox="1"/>
          <p:nvPr/>
        </p:nvSpPr>
        <p:spPr>
          <a:xfrm>
            <a:off x="801413" y="539235"/>
            <a:ext cx="101958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2. Ampliação da Capacidade Produtiva para Bens e Serviços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0A99CCB-D118-6254-D434-E98832F5D507}"/>
              </a:ext>
            </a:extLst>
          </p:cNvPr>
          <p:cNvSpPr txBox="1"/>
          <p:nvPr/>
        </p:nvSpPr>
        <p:spPr>
          <a:xfrm>
            <a:off x="801413" y="1959320"/>
            <a:ext cx="10718393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Objetivo</a:t>
            </a:r>
            <a:r>
              <a:rPr lang="pt-BR" sz="2400" dirty="0">
                <a:latin typeface="Rawline" pitchFamily="2" charset="77"/>
              </a:rPr>
              <a:t>: financiamento de projetos de modernização e de expansão de capacidade produtiva, incluindo o apoio à implementação e adequação de </a:t>
            </a:r>
            <a:r>
              <a:rPr lang="pt-BR" sz="2400" i="1" dirty="0">
                <a:latin typeface="Rawline" pitchFamily="2" charset="77"/>
              </a:rPr>
              <a:t>datacenters</a:t>
            </a:r>
            <a:r>
              <a:rPr lang="pt-BR" sz="2400" dirty="0">
                <a:latin typeface="Rawline" pitchFamily="2" charset="77"/>
              </a:rPr>
              <a:t> e redes privativas.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r>
              <a:rPr lang="pt-BR" sz="2400" u="sng" dirty="0">
                <a:latin typeface="Rawline" pitchFamily="2" charset="77"/>
              </a:rPr>
              <a:t>Condições de financiamento</a:t>
            </a:r>
            <a:r>
              <a:rPr lang="pt-BR" sz="2400" dirty="0">
                <a:latin typeface="Rawline" pitchFamily="2" charset="77"/>
              </a:rPr>
              <a:t>:</a:t>
            </a: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custo financeiro igual a Taxa Referencial (TR);</a:t>
            </a: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remuneração do BNDES limitada a 2,5% ao ano;</a:t>
            </a: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taxas de risco e taxas específicas variáveis conforme políticas e normas vigentes do BNDES;</a:t>
            </a: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prazo de financiamento de até 10 anos;</a:t>
            </a: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participação do BNDES: até 100% dos itens financiáveis; e</a:t>
            </a:r>
          </a:p>
          <a:p>
            <a:pPr marL="742950" lvl="2" indent="-285750" algn="just">
              <a:buFont typeface="Wingdings" panose="05000000000000000000" pitchFamily="2" charset="2"/>
              <a:buChar char="§"/>
            </a:pPr>
            <a:r>
              <a:rPr lang="pt-BR" sz="2000" dirty="0">
                <a:latin typeface="Rawline" pitchFamily="2" charset="77"/>
              </a:rPr>
              <a:t>financiamento de capital de giro associado ao projeto limitado a 30% do valor financiado, conforme política operacional do BNDES.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722033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857069-1362-5D7C-C00E-EF91194DF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689CAF4-2ECD-54B6-C95C-251C0CBB3F31}"/>
              </a:ext>
            </a:extLst>
          </p:cNvPr>
          <p:cNvSpPr txBox="1"/>
          <p:nvPr/>
        </p:nvSpPr>
        <p:spPr>
          <a:xfrm>
            <a:off x="801413" y="539235"/>
            <a:ext cx="101958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3. Aquisição de Equipamentos Desenvolvidos ou Produzidos no Brasil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6D1B9CA-D0F9-10D4-31E8-4865AE913816}"/>
              </a:ext>
            </a:extLst>
          </p:cNvPr>
          <p:cNvSpPr txBox="1"/>
          <p:nvPr/>
        </p:nvSpPr>
        <p:spPr>
          <a:xfrm>
            <a:off x="801413" y="1959320"/>
            <a:ext cx="107183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Objetivo</a:t>
            </a:r>
            <a:r>
              <a:rPr lang="pt-BR" sz="2400" dirty="0">
                <a:latin typeface="Rawline" pitchFamily="2" charset="77"/>
              </a:rPr>
              <a:t>: financiamento à aquisição, comercialização e exportação de equipamentos de telecomunicações produzidos e desenvolvidos no País, visando o fortalecimento de desenvolvedores locais de tecnologia e o apoio à modernização e ampliação das redes de telecomunicações.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32817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EA7B13-5E72-8DFF-365D-1D3D45B8A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28AE544-8730-9195-939A-C8FC3DEC9E11}"/>
              </a:ext>
            </a:extLst>
          </p:cNvPr>
          <p:cNvSpPr txBox="1"/>
          <p:nvPr/>
        </p:nvSpPr>
        <p:spPr>
          <a:xfrm>
            <a:off x="801413" y="539235"/>
            <a:ext cx="101958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3. Aquisição de Equipamentos Desenvolvidos ou Produzidos no Brasil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B285B33-E208-13B2-FEFC-A4BF2ADD6B0D}"/>
              </a:ext>
            </a:extLst>
          </p:cNvPr>
          <p:cNvSpPr txBox="1"/>
          <p:nvPr/>
        </p:nvSpPr>
        <p:spPr>
          <a:xfrm>
            <a:off x="801413" y="1959320"/>
            <a:ext cx="1071839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Despesas financiáveis</a:t>
            </a:r>
            <a:r>
              <a:rPr lang="pt-BR" sz="2400" dirty="0">
                <a:latin typeface="Rawline" pitchFamily="2" charset="77"/>
              </a:rPr>
              <a:t>: despesas com a aquisição, comercialização e exportação de</a:t>
            </a:r>
          </a:p>
          <a:p>
            <a:pPr algn="just"/>
            <a:r>
              <a:rPr lang="pt-BR" sz="2800" dirty="0">
                <a:latin typeface="Rawline" pitchFamily="2" charset="77"/>
              </a:rPr>
              <a:t> </a:t>
            </a:r>
          </a:p>
          <a:p>
            <a:pPr marL="514350" indent="-514350" algn="just">
              <a:buAutoNum type="romanLcParenBoth"/>
            </a:pPr>
            <a:r>
              <a:rPr lang="pt-BR" u="sng" dirty="0">
                <a:latin typeface="Rawline" pitchFamily="2" charset="77"/>
              </a:rPr>
              <a:t>equipamentos de telecomunicações reconhecidos como bens desenvolvidos no País</a:t>
            </a:r>
            <a:r>
              <a:rPr lang="pt-BR" dirty="0">
                <a:latin typeface="Rawline" pitchFamily="2" charset="77"/>
              </a:rPr>
              <a:t> pelo Ministério da Ciência, Tecnologia e Inovações (MCTI), nos termos da Portaria MCT nº 950/2006 e da Portaria MCTI nº 4.514/2021, e que pertençam à posição NCM 8517;</a:t>
            </a:r>
          </a:p>
          <a:p>
            <a:pPr marL="514350" indent="-514350" algn="just">
              <a:buAutoNum type="romanLcParenBoth"/>
            </a:pPr>
            <a:endParaRPr lang="pt-BR" dirty="0">
              <a:latin typeface="Rawline" pitchFamily="2" charset="77"/>
            </a:endParaRPr>
          </a:p>
          <a:p>
            <a:pPr marL="514350" indent="-514350" algn="just">
              <a:buAutoNum type="romanLcParenBoth"/>
            </a:pPr>
            <a:r>
              <a:rPr lang="pt-BR" u="sng" dirty="0">
                <a:latin typeface="Rawline" pitchFamily="2" charset="77"/>
              </a:rPr>
              <a:t>equipamentos de telecomunicações produzidos localmente</a:t>
            </a:r>
            <a:r>
              <a:rPr lang="pt-BR" dirty="0">
                <a:latin typeface="Rawline" pitchFamily="2" charset="77"/>
              </a:rPr>
              <a:t>, que cumpram o Processo Produtivo Básico (PPB) e que pertençam à posição NCM 8517; e</a:t>
            </a:r>
          </a:p>
          <a:p>
            <a:pPr marL="514350" indent="-514350" algn="just">
              <a:buAutoNum type="romanLcParenBoth"/>
            </a:pPr>
            <a:endParaRPr lang="pt-BR" dirty="0">
              <a:latin typeface="Rawline" pitchFamily="2" charset="77"/>
            </a:endParaRPr>
          </a:p>
          <a:p>
            <a:pPr marL="514350" indent="-514350" algn="just">
              <a:buAutoNum type="romanLcParenBoth"/>
            </a:pPr>
            <a:r>
              <a:rPr lang="pt-BR" u="sng" dirty="0">
                <a:latin typeface="Rawline" pitchFamily="2" charset="77"/>
              </a:rPr>
              <a:t>cabos de fibra ótica produzidos localmente</a:t>
            </a:r>
            <a:r>
              <a:rPr lang="pt-BR" dirty="0">
                <a:latin typeface="Rawline" pitchFamily="2" charset="77"/>
              </a:rPr>
              <a:t>, pertencentes à posição NCM 8544.70.</a:t>
            </a:r>
          </a:p>
          <a:p>
            <a:pPr algn="just"/>
            <a:endParaRPr lang="pt-BR" sz="2800" dirty="0">
              <a:latin typeface="Rawline" pitchFamily="2" charset="77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400" b="1" dirty="0">
                <a:latin typeface="Rawline" pitchFamily="2" charset="77"/>
              </a:rPr>
              <a:t>Mínimo de 30% do valor do projeto deve ser destinado a financiar equipamentos que atendam a descrição do item (i). Restante do financiamento deve ser destinado a financiar bens e equipamentos descritos nos itens (</a:t>
            </a:r>
            <a:r>
              <a:rPr lang="pt-BR" sz="1400" b="1" dirty="0" err="1">
                <a:latin typeface="Rawline" pitchFamily="2" charset="77"/>
              </a:rPr>
              <a:t>ii</a:t>
            </a:r>
            <a:r>
              <a:rPr lang="pt-BR" sz="1400" b="1" dirty="0">
                <a:latin typeface="Rawline" pitchFamily="2" charset="77"/>
              </a:rPr>
              <a:t>) e (</a:t>
            </a:r>
            <a:r>
              <a:rPr lang="pt-BR" sz="1400" b="1" dirty="0" err="1">
                <a:latin typeface="Rawline" pitchFamily="2" charset="77"/>
              </a:rPr>
              <a:t>iii</a:t>
            </a:r>
            <a:r>
              <a:rPr lang="pt-BR" sz="1400" b="1" dirty="0">
                <a:latin typeface="Rawline" pitchFamily="2" charset="77"/>
              </a:rPr>
              <a:t>). </a:t>
            </a:r>
          </a:p>
          <a:p>
            <a:pPr algn="just"/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55614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3CEF86-B231-B45A-FA06-2EFB2E16F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1C84DF-1C66-EDC2-3332-3E28F9733B25}"/>
              </a:ext>
            </a:extLst>
          </p:cNvPr>
          <p:cNvSpPr txBox="1"/>
          <p:nvPr/>
        </p:nvSpPr>
        <p:spPr>
          <a:xfrm>
            <a:off x="801413" y="539235"/>
            <a:ext cx="101958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3. Aquisição de Equipamentos Desenvolvidos ou Produzidos no Brasil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BF7B070-4D5C-AB99-376F-7048912E8B5E}"/>
              </a:ext>
            </a:extLst>
          </p:cNvPr>
          <p:cNvSpPr txBox="1"/>
          <p:nvPr/>
        </p:nvSpPr>
        <p:spPr>
          <a:xfrm>
            <a:off x="801413" y="1959320"/>
            <a:ext cx="10718393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Condições de financiamento na modalidade direta e por fundos de investimento em direitos creditórios</a:t>
            </a:r>
            <a:r>
              <a:rPr lang="pt-BR" sz="2400" dirty="0">
                <a:latin typeface="Rawline" pitchFamily="2" charset="77"/>
              </a:rPr>
              <a:t>:</a:t>
            </a:r>
          </a:p>
          <a:p>
            <a:pPr algn="just"/>
            <a:r>
              <a:rPr lang="pt-BR" sz="2800" dirty="0">
                <a:latin typeface="Rawline" pitchFamily="2" charset="77"/>
              </a:rPr>
              <a:t> 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custo financeiro igual a Taxa Referencial (TR);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remuneração do BNDES limitada a 2,5% ao ano;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taxas de risco e taxas específicas variáveis conforme políticas e normas vigentes do BNDES;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prazo de financiamento de até 10 anos;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participação do BNDES: até 100% dos itens financiáveis; e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financiamento de capital de giro associado ao projeto limitado a 30% do valor dos equipamentos financiados.</a:t>
            </a:r>
          </a:p>
        </p:txBody>
      </p:sp>
    </p:spTree>
    <p:extLst>
      <p:ext uri="{BB962C8B-B14F-4D97-AF65-F5344CB8AC3E}">
        <p14:creationId xmlns:p14="http://schemas.microsoft.com/office/powerpoint/2010/main" val="82092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3850EED-7B82-3CF3-1E27-B123C2DAA6C2}"/>
              </a:ext>
            </a:extLst>
          </p:cNvPr>
          <p:cNvSpPr txBox="1"/>
          <p:nvPr/>
        </p:nvSpPr>
        <p:spPr>
          <a:xfrm>
            <a:off x="801414" y="539235"/>
            <a:ext cx="74281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Introdução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2593CD5-E362-0EC6-D606-66302E28A079}"/>
              </a:ext>
            </a:extLst>
          </p:cNvPr>
          <p:cNvSpPr txBox="1"/>
          <p:nvPr/>
        </p:nvSpPr>
        <p:spPr>
          <a:xfrm>
            <a:off x="801413" y="1412314"/>
            <a:ext cx="1064491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Rawline" pitchFamily="2" charset="77"/>
              </a:rPr>
              <a:t>O Fundo para o Desenvolvimento Tecnológico das Telecomunicações – Funttel tem por objetivo estimular o processo de inovação tecnológica, incentivar a capacitação de recursos humanos, fomentar a geração de empregos e promover o acesso de pequenas e médias empresas a recursos de capital, de modo a ampliar a competitividade da indústria brasileira de telecomunicações.</a:t>
            </a:r>
          </a:p>
          <a:p>
            <a:pPr algn="just"/>
            <a:r>
              <a:rPr lang="pt-BR" sz="2400" dirty="0">
                <a:latin typeface="Rawline" pitchFamily="2" charset="77"/>
              </a:rPr>
              <a:t> </a:t>
            </a:r>
          </a:p>
          <a:p>
            <a:pPr algn="just"/>
            <a:r>
              <a:rPr lang="pt-BR" sz="2400" dirty="0">
                <a:latin typeface="Rawline" pitchFamily="2" charset="77"/>
              </a:rPr>
              <a:t>A Financiadora de Estudos e Projetos – Finep e o Banco Nacional de Desenvolvimento Econômico e Social – BNDES são agentes financeiros do Funttel e operam programas de crédito e investimento (</a:t>
            </a:r>
            <a:r>
              <a:rPr lang="pt-BR" sz="2400" i="1" dirty="0" err="1">
                <a:latin typeface="Rawline" pitchFamily="2" charset="77"/>
              </a:rPr>
              <a:t>equity</a:t>
            </a:r>
            <a:r>
              <a:rPr lang="pt-BR" sz="2400" dirty="0">
                <a:latin typeface="Rawline" pitchFamily="2" charset="77"/>
              </a:rPr>
              <a:t>) para apoiar empresas do setor de telecomunicações.</a:t>
            </a:r>
          </a:p>
        </p:txBody>
      </p:sp>
    </p:spTree>
    <p:extLst>
      <p:ext uri="{BB962C8B-B14F-4D97-AF65-F5344CB8AC3E}">
        <p14:creationId xmlns:p14="http://schemas.microsoft.com/office/powerpoint/2010/main" val="14362525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39933F-0C8A-5FFC-6E40-1728350BD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82644F6-C5BD-E0B7-36EB-6CC4FD7258BB}"/>
              </a:ext>
            </a:extLst>
          </p:cNvPr>
          <p:cNvSpPr txBox="1"/>
          <p:nvPr/>
        </p:nvSpPr>
        <p:spPr>
          <a:xfrm>
            <a:off x="801413" y="539235"/>
            <a:ext cx="1019587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3. Aquisição de Equipamentos Desenvolvidos ou Produzidos no Brasil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3AF55CE-9A42-A3ED-E681-9C119A444633}"/>
              </a:ext>
            </a:extLst>
          </p:cNvPr>
          <p:cNvSpPr txBox="1"/>
          <p:nvPr/>
        </p:nvSpPr>
        <p:spPr>
          <a:xfrm>
            <a:off x="801413" y="1959320"/>
            <a:ext cx="10718393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Condições de financiamento na modalidade indireta (por meio de agentes financeiros credenciados)</a:t>
            </a:r>
            <a:r>
              <a:rPr lang="pt-BR" sz="2400" dirty="0">
                <a:latin typeface="Rawline" pitchFamily="2" charset="77"/>
              </a:rPr>
              <a:t>:</a:t>
            </a:r>
          </a:p>
          <a:p>
            <a:pPr algn="just"/>
            <a:r>
              <a:rPr lang="pt-BR" sz="2800" dirty="0">
                <a:latin typeface="Rawline" pitchFamily="2" charset="77"/>
              </a:rPr>
              <a:t> 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custo financeiro igual a Taxa Referencial (TR) ou taxa fixa baseada em TR (TFBTR);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remuneração do BNDES limitada a 2,5% ao ano;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taxas de risco e taxas específicas variáveis conforme políticas e normas vigentes do BNDES;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remuneração máxima do agente financeiro credenciado a ser negociada entre o BNDES e o agente credenciado;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prazo de financiamento de até 10 anos;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participação do BNDES: até 100% dos itens financiáveis; e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r>
              <a:rPr lang="pt-BR" dirty="0">
                <a:latin typeface="Rawline" pitchFamily="2" charset="77"/>
              </a:rPr>
              <a:t>financiamento de capital de giro associado ao projeto limitado a 30% do valor dos equipamentos financiados.</a:t>
            </a:r>
          </a:p>
          <a:p>
            <a:pPr marL="742950" lvl="3" indent="-285750" algn="just">
              <a:buFont typeface="Wingdings" panose="05000000000000000000" pitchFamily="2" charset="2"/>
              <a:buChar char="§"/>
            </a:pPr>
            <a:endParaRPr lang="pt-BR" dirty="0">
              <a:latin typeface="Rawline" pitchFamily="2" charset="77"/>
            </a:endParaRPr>
          </a:p>
          <a:p>
            <a:pPr marL="0" lvl="2" algn="just"/>
            <a:r>
              <a:rPr lang="pt-BR" dirty="0">
                <a:latin typeface="Rawline" pitchFamily="2" charset="77"/>
              </a:rPr>
              <a:t>A lista de agentes credenciados pode ser consultada em </a:t>
            </a:r>
            <a:r>
              <a:rPr lang="pt-BR" u="sng" dirty="0"/>
              <a:t>https://www.bndes.gov.br/wps/portal/site/home/instituicoes-financeiras-credenciadas/</a:t>
            </a:r>
          </a:p>
        </p:txBody>
      </p:sp>
    </p:spTree>
    <p:extLst>
      <p:ext uri="{BB962C8B-B14F-4D97-AF65-F5344CB8AC3E}">
        <p14:creationId xmlns:p14="http://schemas.microsoft.com/office/powerpoint/2010/main" val="2033865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533F30-5CD1-1449-5524-67652B1EE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836179F-E4CC-9C9E-013E-564B6148A3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8964" y="2996064"/>
            <a:ext cx="3774071" cy="86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588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825543-B984-768C-58CA-CB2412781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BA866BF5-3BAE-A428-8B36-73F003D138BB}"/>
              </a:ext>
            </a:extLst>
          </p:cNvPr>
          <p:cNvSpPr txBox="1"/>
          <p:nvPr/>
        </p:nvSpPr>
        <p:spPr>
          <a:xfrm>
            <a:off x="771362" y="2644170"/>
            <a:ext cx="78093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173EFF"/>
                </a:solidFill>
                <a:latin typeface="Rawline" pitchFamily="2" charset="77"/>
                <a:ea typeface="Verdana" panose="020B0604030504040204" pitchFamily="34" charset="0"/>
                <a:cs typeface="Posterama" panose="020B0504020200020000" pitchFamily="34" charset="0"/>
              </a:rPr>
              <a:t>Programas</a:t>
            </a:r>
          </a:p>
          <a:p>
            <a:r>
              <a:rPr lang="pt-BR" sz="4800" b="1" dirty="0">
                <a:solidFill>
                  <a:srgbClr val="173EFF"/>
                </a:solidFill>
                <a:latin typeface="Rawline" pitchFamily="2" charset="77"/>
                <a:ea typeface="Verdana" panose="020B0604030504040204" pitchFamily="34" charset="0"/>
                <a:cs typeface="Posterama" panose="020B0504020200020000" pitchFamily="34" charset="0"/>
              </a:rPr>
              <a:t>Finep</a:t>
            </a:r>
          </a:p>
        </p:txBody>
      </p:sp>
      <p:pic>
        <p:nvPicPr>
          <p:cNvPr id="2" name="Imagem 1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F81DA8DF-76F5-7FE5-E970-C567677459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6410" y="1533525"/>
            <a:ext cx="347599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99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0CFD54-F69F-D0FE-070B-2415CF989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ABCFAA6-A0A1-8360-E103-B88ED4597CC0}"/>
              </a:ext>
            </a:extLst>
          </p:cNvPr>
          <p:cNvSpPr txBox="1"/>
          <p:nvPr/>
        </p:nvSpPr>
        <p:spPr>
          <a:xfrm>
            <a:off x="801413" y="539235"/>
            <a:ext cx="10195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1. Finep Telecom – Apoio Direto à Inovação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DBAC85-B245-0606-69ED-FBE033DFD3EA}"/>
              </a:ext>
            </a:extLst>
          </p:cNvPr>
          <p:cNvSpPr txBox="1"/>
          <p:nvPr/>
        </p:nvSpPr>
        <p:spPr>
          <a:xfrm>
            <a:off x="801413" y="1412314"/>
            <a:ext cx="1071839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Objetivo</a:t>
            </a:r>
            <a:r>
              <a:rPr lang="pt-BR" sz="2400" dirty="0">
                <a:latin typeface="Rawline" pitchFamily="2" charset="77"/>
              </a:rPr>
              <a:t>: apoiar as atividades inovativas de empresas brasileiras do setor de telecomunicações, estruturadas por meio de Planos Estratégicos de Inovação, inclusive nas áreas de semicondutores, Internet das Coisas e sistemas e equipamentos de telecomunicações.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r>
              <a:rPr lang="pt-BR" sz="2400" dirty="0">
                <a:latin typeface="Rawline" pitchFamily="2" charset="77"/>
              </a:rPr>
              <a:t>As atividades inovativas apoiadas compreendem P&amp;D interno, aquisição externa de P&amp;D, aquisição de outros conhecimentos externos, aquisição de </a:t>
            </a:r>
            <a:r>
              <a:rPr lang="pt-BR" sz="2400" i="1" dirty="0">
                <a:latin typeface="Rawline" pitchFamily="2" charset="77"/>
              </a:rPr>
              <a:t>software</a:t>
            </a:r>
            <a:r>
              <a:rPr lang="pt-BR" sz="2400" dirty="0">
                <a:latin typeface="Rawline" pitchFamily="2" charset="77"/>
              </a:rPr>
              <a:t>, treinamento, introdução de inovações tecnológicas no mercado, aquisição de máquinas e equipamentos, produção pioneira e outras preparações para a produção e distribuição, e fusões e aquisições.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7866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8A289A-771A-6477-D79F-CB36A5C3D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E77D6A0-DD86-EB95-ADE3-E9C76F60E945}"/>
              </a:ext>
            </a:extLst>
          </p:cNvPr>
          <p:cNvSpPr txBox="1"/>
          <p:nvPr/>
        </p:nvSpPr>
        <p:spPr>
          <a:xfrm>
            <a:off x="801413" y="539235"/>
            <a:ext cx="10195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1. Finep Telecom – Apoio Direto à Inovação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1C14A3D-6B0F-DB73-3E55-64DD433D842D}"/>
              </a:ext>
            </a:extLst>
          </p:cNvPr>
          <p:cNvSpPr txBox="1"/>
          <p:nvPr/>
        </p:nvSpPr>
        <p:spPr>
          <a:xfrm>
            <a:off x="801413" y="1412314"/>
            <a:ext cx="1071839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Despesas financiáveis</a:t>
            </a:r>
            <a:r>
              <a:rPr lang="pt-BR" sz="2400" dirty="0">
                <a:latin typeface="Rawline" pitchFamily="2" charset="77"/>
              </a:rPr>
              <a:t>:  despesas incorridas com obras civis e instalações; equipamentos; material de consumo; equipe própria; treinamento; serviços de consultoria; </a:t>
            </a:r>
            <a:r>
              <a:rPr lang="pt-BR" sz="2400" i="1" dirty="0">
                <a:latin typeface="Rawline" pitchFamily="2" charset="77"/>
              </a:rPr>
              <a:t>software</a:t>
            </a:r>
            <a:r>
              <a:rPr lang="pt-BR" sz="2400" dirty="0">
                <a:latin typeface="Rawline" pitchFamily="2" charset="77"/>
              </a:rPr>
              <a:t>; passagens e diárias; serviços de terceiros; e outros gastos necessários para a realização do projeto.</a:t>
            </a:r>
          </a:p>
          <a:p>
            <a:pPr algn="just"/>
            <a:endParaRPr lang="pt-BR" sz="2400" u="sng" dirty="0">
              <a:latin typeface="Rawline" pitchFamily="2" charset="77"/>
            </a:endParaRPr>
          </a:p>
          <a:p>
            <a:pPr algn="just"/>
            <a:r>
              <a:rPr lang="pt-BR" sz="2400" u="sng" dirty="0">
                <a:latin typeface="Rawline" pitchFamily="2" charset="77"/>
              </a:rPr>
              <a:t>Público-alvo</a:t>
            </a:r>
            <a:r>
              <a:rPr lang="pt-BR" sz="2400" dirty="0">
                <a:latin typeface="Rawline" pitchFamily="2" charset="77"/>
              </a:rPr>
              <a:t>: empresas brasileiras do setor de telecomunicações, de qualquer porte, com prioridade para aquelas com receita operacional bruta anual ou anualizada igual ou superior a R$ 90 milhões*.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r>
              <a:rPr lang="pt-BR" sz="2400" dirty="0">
                <a:latin typeface="Rawline" pitchFamily="2" charset="77"/>
              </a:rPr>
              <a:t>*</a:t>
            </a:r>
            <a:r>
              <a:rPr lang="pt-BR" sz="1600" dirty="0">
                <a:latin typeface="Rawline" pitchFamily="2" charset="77"/>
              </a:rPr>
              <a:t> Empresas com receita operacional bruta anual ou anualizada inferior a R$ 90 milhões podem acessar o Finep </a:t>
            </a:r>
            <a:r>
              <a:rPr lang="pt-BR" sz="1600" dirty="0" err="1">
                <a:latin typeface="Rawline" pitchFamily="2" charset="77"/>
              </a:rPr>
              <a:t>Inovacred</a:t>
            </a:r>
            <a:r>
              <a:rPr lang="pt-BR" sz="1600" dirty="0">
                <a:latin typeface="Rawline" pitchFamily="2" charset="77"/>
              </a:rPr>
              <a:t> Telecom, operado através de agentes financeiros regionais credenciados pela Finep.</a:t>
            </a:r>
          </a:p>
        </p:txBody>
      </p:sp>
    </p:spTree>
    <p:extLst>
      <p:ext uri="{BB962C8B-B14F-4D97-AF65-F5344CB8AC3E}">
        <p14:creationId xmlns:p14="http://schemas.microsoft.com/office/powerpoint/2010/main" val="382744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6E7A33-F351-070C-4AA4-C4B1583DC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106FDBB-50A1-6248-59E0-C6905D9A0CFD}"/>
              </a:ext>
            </a:extLst>
          </p:cNvPr>
          <p:cNvSpPr txBox="1"/>
          <p:nvPr/>
        </p:nvSpPr>
        <p:spPr>
          <a:xfrm>
            <a:off x="801413" y="539235"/>
            <a:ext cx="10195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1. Finep Telecom – Apoio Direto à Inovação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B29AA2E-22A3-3EA8-1EF0-44D7EDE47D26}"/>
              </a:ext>
            </a:extLst>
          </p:cNvPr>
          <p:cNvSpPr txBox="1"/>
          <p:nvPr/>
        </p:nvSpPr>
        <p:spPr>
          <a:xfrm>
            <a:off x="801413" y="1412314"/>
            <a:ext cx="1071839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Condições de financiamento:</a:t>
            </a:r>
            <a:endParaRPr lang="pt-BR" sz="2400" dirty="0">
              <a:latin typeface="Rawline" pitchFamily="2" charset="77"/>
            </a:endParaRPr>
          </a:p>
          <a:p>
            <a:pPr algn="just"/>
            <a:endParaRPr lang="pt-BR" sz="2400" u="sng" dirty="0">
              <a:latin typeface="Rawline" pitchFamily="2" charset="77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Rawline" pitchFamily="2" charset="77"/>
              </a:rPr>
              <a:t>taxa de juros de até TR + 6,7% ao ano;</a:t>
            </a:r>
          </a:p>
          <a:p>
            <a:pPr lvl="1" algn="just"/>
            <a:endParaRPr lang="pt-BR" sz="2400" dirty="0">
              <a:latin typeface="Rawline" pitchFamily="2" charset="77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Rawline" pitchFamily="2" charset="77"/>
              </a:rPr>
              <a:t>financiamento de até 100% do valor da operação;</a:t>
            </a:r>
          </a:p>
          <a:p>
            <a:pPr lvl="1" algn="just"/>
            <a:endParaRPr lang="pt-BR" sz="2400" dirty="0">
              <a:latin typeface="Rawline" pitchFamily="2" charset="77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Rawline" pitchFamily="2" charset="77"/>
              </a:rPr>
              <a:t>carência de até 48 meses; e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endParaRPr lang="pt-BR" sz="2400" dirty="0">
              <a:latin typeface="Rawline" pitchFamily="2" charset="77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Rawline" pitchFamily="2" charset="77"/>
              </a:rPr>
              <a:t>prazo total de até 240 meses.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45880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BB3A7E-FBD6-674A-0115-050A9E870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2DFDD0-3252-AA8F-B490-B26C46363588}"/>
              </a:ext>
            </a:extLst>
          </p:cNvPr>
          <p:cNvSpPr txBox="1"/>
          <p:nvPr/>
        </p:nvSpPr>
        <p:spPr>
          <a:xfrm>
            <a:off x="801413" y="539235"/>
            <a:ext cx="10195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2. Finep </a:t>
            </a:r>
            <a:r>
              <a:rPr lang="pt-BR" sz="3600" b="1" dirty="0" err="1">
                <a:solidFill>
                  <a:srgbClr val="173EFF"/>
                </a:solidFill>
                <a:latin typeface="Rawline" pitchFamily="2" charset="77"/>
              </a:rPr>
              <a:t>Inovacred</a:t>
            </a:r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 Telecom 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BCC84E1-E6F1-7E91-6B4E-9C290E302EFE}"/>
              </a:ext>
            </a:extLst>
          </p:cNvPr>
          <p:cNvSpPr txBox="1"/>
          <p:nvPr/>
        </p:nvSpPr>
        <p:spPr>
          <a:xfrm>
            <a:off x="801413" y="1412314"/>
            <a:ext cx="10718393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Objetivo</a:t>
            </a:r>
            <a:r>
              <a:rPr lang="pt-BR" sz="2400" dirty="0">
                <a:latin typeface="Rawline" pitchFamily="2" charset="77"/>
              </a:rPr>
              <a:t>: apoiar as atividades inovativas de empresas brasileiras do setor de telecomunicações, com receita operacional bruta anual ou anualizada de até R$ 300 milhões.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r>
              <a:rPr lang="pt-BR" sz="2400" dirty="0">
                <a:latin typeface="Rawline" pitchFamily="2" charset="77"/>
              </a:rPr>
              <a:t>Esse Programa é operado por agentes financeiros credenciados pela Finep. A lista de agentes financeiros credenciados pode ser acessada em </a:t>
            </a:r>
            <a:r>
              <a:rPr lang="pt-BR" sz="2600" u="sng" dirty="0">
                <a:hlinkClick r:id="rId3"/>
              </a:rPr>
              <a:t>https://download.finep.gov.br/Agentes_Financeiros.pdf</a:t>
            </a:r>
            <a:endParaRPr lang="pt-BR" sz="2400" u="sng" dirty="0"/>
          </a:p>
          <a:p>
            <a:pPr algn="just"/>
            <a:endParaRPr lang="pt-BR" sz="2400" u="sng" dirty="0">
              <a:latin typeface="Rawline" pitchFamily="2" charset="77"/>
            </a:endParaRPr>
          </a:p>
          <a:p>
            <a:pPr algn="just"/>
            <a:r>
              <a:rPr lang="pt-BR" sz="2400" dirty="0">
                <a:latin typeface="Rawline" pitchFamily="2" charset="77"/>
              </a:rPr>
              <a:t>Caso seu estado não possua nenhum agente financeiro credenciado, o pedido de financiamento poderá ser encaminhado diretamente à Finep. 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7204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94F313-CDAA-22BD-0324-3A10A0500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D50A1D-6FA6-11D4-3A83-36C48AD454A8}"/>
              </a:ext>
            </a:extLst>
          </p:cNvPr>
          <p:cNvSpPr txBox="1"/>
          <p:nvPr/>
        </p:nvSpPr>
        <p:spPr>
          <a:xfrm>
            <a:off x="801413" y="539235"/>
            <a:ext cx="10195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2. Finep </a:t>
            </a:r>
            <a:r>
              <a:rPr lang="pt-BR" sz="3600" b="1" dirty="0" err="1">
                <a:solidFill>
                  <a:srgbClr val="173EFF"/>
                </a:solidFill>
                <a:latin typeface="Rawline" pitchFamily="2" charset="77"/>
              </a:rPr>
              <a:t>Inovacred</a:t>
            </a:r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 Telecom 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C001A79-AC3D-96BE-3B92-54973D4D9723}"/>
              </a:ext>
            </a:extLst>
          </p:cNvPr>
          <p:cNvSpPr txBox="1"/>
          <p:nvPr/>
        </p:nvSpPr>
        <p:spPr>
          <a:xfrm>
            <a:off x="801413" y="1412314"/>
            <a:ext cx="1071839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Despesas financiáveis</a:t>
            </a:r>
            <a:r>
              <a:rPr lang="pt-BR" sz="2400" dirty="0">
                <a:latin typeface="Rawline" pitchFamily="2" charset="77"/>
              </a:rPr>
              <a:t>: despesas incorridas com obras civis e instalações, equipamentos nacionais, equipamentos importados, </a:t>
            </a:r>
            <a:r>
              <a:rPr lang="pt-BR" sz="2400" i="1" dirty="0">
                <a:latin typeface="Rawline" pitchFamily="2" charset="77"/>
              </a:rPr>
              <a:t>softwares</a:t>
            </a:r>
            <a:r>
              <a:rPr lang="pt-BR" sz="2400" dirty="0">
                <a:latin typeface="Rawline" pitchFamily="2" charset="77"/>
              </a:rPr>
              <a:t>, matérias-primas e material de consumo, equipe própria, treinamentos, serviços de terceiros, passagens e diárias, encargos associados ao acesso a fundo garantidor de crédito, e outros gastos para a realização do projeto.</a:t>
            </a:r>
          </a:p>
          <a:p>
            <a:pPr algn="just"/>
            <a:endParaRPr lang="pt-BR" sz="2400" u="sng" dirty="0">
              <a:latin typeface="Rawline" pitchFamily="2" charset="77"/>
            </a:endParaRPr>
          </a:p>
          <a:p>
            <a:pPr algn="just"/>
            <a:r>
              <a:rPr lang="pt-BR" sz="2400" u="sng" dirty="0">
                <a:latin typeface="Rawline" pitchFamily="2" charset="77"/>
              </a:rPr>
              <a:t>Condições de financiamento:</a:t>
            </a:r>
            <a:endParaRPr lang="pt-BR" sz="2400" dirty="0">
              <a:latin typeface="Rawline" pitchFamily="2" charset="77"/>
            </a:endParaRPr>
          </a:p>
          <a:p>
            <a:pPr algn="just"/>
            <a:endParaRPr lang="pt-BR" sz="2400" u="sng" dirty="0">
              <a:latin typeface="Rawline" pitchFamily="2" charset="77"/>
            </a:endParaRP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Rawline" pitchFamily="2" charset="77"/>
              </a:rPr>
              <a:t>valor máximo de financiamento: até R$ 15 milhões;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Rawline" pitchFamily="2" charset="77"/>
              </a:rPr>
              <a:t>taxa de juros de até TR + 6,605% ao ano;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Rawline" pitchFamily="2" charset="77"/>
              </a:rPr>
              <a:t>carência de até 24 meses;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Rawline" pitchFamily="2" charset="77"/>
              </a:rPr>
              <a:t>prazo total de até 96 meses; e</a:t>
            </a:r>
          </a:p>
          <a:p>
            <a:pPr marL="800100" lvl="1" indent="-342900" algn="just">
              <a:buFont typeface="Wingdings" panose="05000000000000000000" pitchFamily="2" charset="2"/>
              <a:buChar char="§"/>
            </a:pPr>
            <a:r>
              <a:rPr lang="pt-BR" sz="2400" dirty="0">
                <a:latin typeface="Rawline" pitchFamily="2" charset="77"/>
              </a:rPr>
              <a:t>financiamento de até 100% do valor da operação.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74220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3EB99F-E13F-960D-7CBE-718EE0C50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CCEDD1A-5C5F-F35C-A62F-B7E340BA15B8}"/>
              </a:ext>
            </a:extLst>
          </p:cNvPr>
          <p:cNvSpPr txBox="1"/>
          <p:nvPr/>
        </p:nvSpPr>
        <p:spPr>
          <a:xfrm>
            <a:off x="801413" y="539235"/>
            <a:ext cx="1019587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3. Finep Aquisição Inovadora Telecom 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B7B5D46-BC6C-8624-64C1-C9D82D9CC321}"/>
              </a:ext>
            </a:extLst>
          </p:cNvPr>
          <p:cNvSpPr txBox="1"/>
          <p:nvPr/>
        </p:nvSpPr>
        <p:spPr>
          <a:xfrm>
            <a:off x="801413" y="1412314"/>
            <a:ext cx="10718393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u="sng" dirty="0">
                <a:latin typeface="Rawline" pitchFamily="2" charset="77"/>
              </a:rPr>
              <a:t>Objetivo</a:t>
            </a:r>
            <a:r>
              <a:rPr lang="pt-BR" sz="2400" dirty="0">
                <a:latin typeface="Rawline" pitchFamily="2" charset="77"/>
              </a:rPr>
              <a:t>: fomentar a aquisição de equipamentos de telecomunicações desenvolvidos no País. 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r>
              <a:rPr lang="pt-BR" sz="2400" dirty="0">
                <a:latin typeface="Rawline" pitchFamily="2" charset="77"/>
              </a:rPr>
              <a:t>Esse Programa é operado por agentes financeiros credenciados pela Finep. A lista de agentes financeiros credenciados pode ser acessada em </a:t>
            </a:r>
            <a:r>
              <a:rPr lang="pt-BR" sz="2600" u="sng" dirty="0">
                <a:hlinkClick r:id="rId3"/>
              </a:rPr>
              <a:t>https://download.finep.gov.br/Agentes_Financeiros.pdf</a:t>
            </a:r>
            <a:r>
              <a:rPr lang="pt-BR" sz="2400" u="sng" dirty="0"/>
              <a:t>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154479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89B2C52DDC25846988728A01BFB2609" ma:contentTypeVersion="8" ma:contentTypeDescription="Crie um novo documento." ma:contentTypeScope="" ma:versionID="3123f4629be6ffb9e6ce5bb22b78695b">
  <xsd:schema xmlns:xsd="http://www.w3.org/2001/XMLSchema" xmlns:xs="http://www.w3.org/2001/XMLSchema" xmlns:p="http://schemas.microsoft.com/office/2006/metadata/properties" xmlns:ns1="http://schemas.microsoft.com/sharepoint/v3" xmlns:ns2="bedcc3a7-85b5-4050-bb35-f76dd767a6e6" xmlns:ns3="4390badb-2fd7-4db1-993a-3b9b81f06903" targetNamespace="http://schemas.microsoft.com/office/2006/metadata/properties" ma:root="true" ma:fieldsID="f4ef46491a30f5969adc79088b0abab5" ns1:_="" ns2:_="" ns3:_="">
    <xsd:import namespace="http://schemas.microsoft.com/sharepoint/v3"/>
    <xsd:import namespace="bedcc3a7-85b5-4050-bb35-f76dd767a6e6"/>
    <xsd:import namespace="4390badb-2fd7-4db1-993a-3b9b81f069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Propriedades da Política de Conformidade Unificada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Ação de Interface do Usuário da Política de Conformidade Unificada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dcc3a7-85b5-4050-bb35-f76dd767a6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90badb-2fd7-4db1-993a-3b9b81f0690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F2E79B-CAD9-4D1C-A94F-5C2147F4126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FC9759A-58A7-4B47-9547-78C0AC32CE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98B691-82E9-40E4-98E2-C63DF249C8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edcc3a7-85b5-4050-bb35-f76dd767a6e6"/>
    <ds:schemaRef ds:uri="4390badb-2fd7-4db1-993a-3b9b81f069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1823</Words>
  <Application>Microsoft Office PowerPoint</Application>
  <PresentationFormat>Widescreen</PresentationFormat>
  <Paragraphs>157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Padre Aguiar</dc:creator>
  <cp:lastModifiedBy>Marcelo Leandro Ferreira</cp:lastModifiedBy>
  <cp:revision>18</cp:revision>
  <dcterms:created xsi:type="dcterms:W3CDTF">2024-04-19T20:23:10Z</dcterms:created>
  <dcterms:modified xsi:type="dcterms:W3CDTF">2025-11-28T12:21:06Z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0x010100589B2C52DDC25846988728A01BFB2609</vt:lpwstr>
  </property>
</Properties>
</file>