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9.png" ContentType="image/png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_rels/presentation.xml.rels" ContentType="application/vnd.openxmlformats-package.relationships+xml"/>
  <Override PartName="/ppt/slides/slide26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25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9.xml.rels" ContentType="application/vnd.openxmlformats-package.relationships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  <Override PartName="/ppt/slides/_rels/slide21.xml.rels" ContentType="application/vnd.openxmlformats-package.relationships+xml"/>
  <Override PartName="/ppt/slides/_rels/slide22.xml.rels" ContentType="application/vnd.openxmlformats-package.relationships+xml"/>
  <Override PartName="/ppt/slides/_rels/slide23.xml.rels" ContentType="application/vnd.openxmlformats-package.relationships+xml"/>
  <Override PartName="/ppt/slides/_rels/slide24.xml.rels" ContentType="application/vnd.openxmlformats-package.relationships+xml"/>
  <Override PartName="/ppt/slides/_rels/slide25.xml.rels" ContentType="application/vnd.openxmlformats-package.relationships+xml"/>
  <Override PartName="/ppt/slides/_rels/slide26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</p:sldIdLst>
  <p:sldSz cx="12193587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37" Type="http://schemas.openxmlformats.org/officeDocument/2006/relationships/slide" Target="slides/slide33.xml"/><Relationship Id="rId38" Type="http://schemas.openxmlformats.org/officeDocument/2006/relationships/slide" Target="slides/slide34.xml"/><Relationship Id="rId39" Type="http://schemas.openxmlformats.org/officeDocument/2006/relationships/slide" Target="slides/slide35.xml"/><Relationship Id="rId40" Type="http://schemas.openxmlformats.org/officeDocument/2006/relationships/slide" Target="slides/slide36.xml"/><Relationship Id="rId41" Type="http://schemas.openxmlformats.org/officeDocument/2006/relationships/slide" Target="slides/slide3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32000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803052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432000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803052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609480" y="273240"/>
            <a:ext cx="10973160" cy="5309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32000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803052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75" name="PlaceHolder 6"/>
          <p:cNvSpPr>
            <a:spLocks noGrp="1"/>
          </p:cNvSpPr>
          <p:nvPr>
            <p:ph type="body"/>
          </p:nvPr>
        </p:nvSpPr>
        <p:spPr>
          <a:xfrm>
            <a:off x="432000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76" name="PlaceHolder 7"/>
          <p:cNvSpPr>
            <a:spLocks noGrp="1"/>
          </p:cNvSpPr>
          <p:nvPr>
            <p:ph type="body"/>
          </p:nvPr>
        </p:nvSpPr>
        <p:spPr>
          <a:xfrm>
            <a:off x="803052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subTitle"/>
          </p:nvPr>
        </p:nvSpPr>
        <p:spPr>
          <a:xfrm>
            <a:off x="609480" y="273240"/>
            <a:ext cx="10973160" cy="5309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9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32000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8030520" y="160452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15" name="PlaceHolder 6"/>
          <p:cNvSpPr>
            <a:spLocks noGrp="1"/>
          </p:cNvSpPr>
          <p:nvPr>
            <p:ph type="body"/>
          </p:nvPr>
        </p:nvSpPr>
        <p:spPr>
          <a:xfrm>
            <a:off x="432000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16" name="PlaceHolder 7"/>
          <p:cNvSpPr>
            <a:spLocks noGrp="1"/>
          </p:cNvSpPr>
          <p:nvPr>
            <p:ph type="body"/>
          </p:nvPr>
        </p:nvSpPr>
        <p:spPr>
          <a:xfrm>
            <a:off x="8030520" y="3682080"/>
            <a:ext cx="35334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09480" y="273240"/>
            <a:ext cx="10973160" cy="5309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6232680" y="368208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232680" y="1604520"/>
            <a:ext cx="53550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352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Imagem 2" descr=""/>
          <p:cNvPicPr/>
          <p:nvPr/>
        </p:nvPicPr>
        <p:blipFill>
          <a:blip r:embed="rId2"/>
          <a:stretch/>
        </p:blipFill>
        <p:spPr>
          <a:xfrm>
            <a:off x="0" y="0"/>
            <a:ext cx="12225960" cy="6873840"/>
          </a:xfrm>
          <a:prstGeom prst="rect">
            <a:avLst/>
          </a:prstGeom>
          <a:ln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latin typeface="Arial"/>
              </a:rPr>
              <a:t>Clique para editar o formato do texto do título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latin typeface="Arial"/>
              </a:rPr>
              <a:t>Clique para editar o formato do texto da estrutura de tópicos</a:t>
            </a:r>
            <a:endParaRPr b="0" lang="pt-B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latin typeface="Arial"/>
              </a:rPr>
              <a:t>2.º nível da estrutura de tópicos</a:t>
            </a:r>
            <a:endParaRPr b="0" lang="pt-B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latin typeface="Arial"/>
              </a:rPr>
              <a:t>3.º nível da estrutura de tópicos</a:t>
            </a:r>
            <a:endParaRPr b="0" lang="pt-B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latin typeface="Arial"/>
              </a:rPr>
              <a:t>4.º nível da estrutura de tópicos</a:t>
            </a:r>
            <a:endParaRPr b="0" lang="pt-B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5.º nível da estrutura de tópicos</a:t>
            </a:r>
            <a:endParaRPr b="0" lang="pt-B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6.º nível da estrutura de tópicos</a:t>
            </a:r>
            <a:endParaRPr b="0" lang="pt-B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7.º nível da estrutura de tópicos</a:t>
            </a:r>
            <a:endParaRPr b="0" lang="pt-B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352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pt-BR" sz="4400" spc="-1" strike="noStrike">
                <a:latin typeface="Arial"/>
              </a:rPr>
              <a:t>Clique para editar o formato do texto do título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latin typeface="Arial"/>
              </a:rPr>
              <a:t>Clique para editar o formato do texto da estrutura de tópicos</a:t>
            </a:r>
            <a:endParaRPr b="0" lang="pt-B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latin typeface="Arial"/>
              </a:rPr>
              <a:t>2.º nível da estrutura de tópicos</a:t>
            </a:r>
            <a:endParaRPr b="0" lang="pt-B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latin typeface="Arial"/>
              </a:rPr>
              <a:t>3.º nível da estrutura de tópicos</a:t>
            </a:r>
            <a:endParaRPr b="0" lang="pt-B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latin typeface="Arial"/>
              </a:rPr>
              <a:t>4.º nível da estrutura de tópicos</a:t>
            </a:r>
            <a:endParaRPr b="0" lang="pt-B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5.º nível da estrutura de tópicos</a:t>
            </a:r>
            <a:endParaRPr b="0" lang="pt-B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6.º nível da estrutura de tópicos</a:t>
            </a:r>
            <a:endParaRPr b="0" lang="pt-B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7.º nível da estrutura de tópicos</a:t>
            </a:r>
            <a:endParaRPr b="0" lang="pt-B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576000" y="504000"/>
            <a:ext cx="11806200" cy="718200"/>
          </a:xfrm>
          <a:prstGeom prst="rect">
            <a:avLst/>
          </a:prstGeom>
          <a:solidFill>
            <a:srgbClr val="023752">
              <a:alpha val="20000"/>
            </a:srgb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CustomShape 2"/>
          <p:cNvSpPr/>
          <p:nvPr/>
        </p:nvSpPr>
        <p:spPr>
          <a:xfrm>
            <a:off x="-72000" y="216000"/>
            <a:ext cx="10438200" cy="718200"/>
          </a:xfrm>
          <a:prstGeom prst="rect">
            <a:avLst/>
          </a:prstGeom>
          <a:solidFill>
            <a:srgbClr val="046ea3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PlaceHolder 3"/>
          <p:cNvSpPr>
            <a:spLocks noGrp="1"/>
          </p:cNvSpPr>
          <p:nvPr>
            <p:ph type="title"/>
          </p:nvPr>
        </p:nvSpPr>
        <p:spPr>
          <a:xfrm>
            <a:off x="609480" y="273240"/>
            <a:ext cx="10973160" cy="11451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pt-BR" sz="1800" spc="-1" strike="noStrike">
                <a:latin typeface="Arial"/>
              </a:rPr>
              <a:t>Clique para editar o formato do texto do título</a:t>
            </a:r>
            <a:endParaRPr b="0" lang="pt-BR" sz="18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352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latin typeface="Arial"/>
              </a:rPr>
              <a:t>Clique para editar o formato do texto da estrutura de tópicos</a:t>
            </a:r>
            <a:endParaRPr b="0" lang="pt-BR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latin typeface="Arial"/>
              </a:rPr>
              <a:t>2.º nível da estrutura de tópicos</a:t>
            </a:r>
            <a:endParaRPr b="0" lang="pt-BR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latin typeface="Arial"/>
              </a:rPr>
              <a:t>3.º nível da estrutura de tópicos</a:t>
            </a:r>
            <a:endParaRPr b="0" lang="pt-BR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latin typeface="Arial"/>
              </a:rPr>
              <a:t>4.º nível da estrutura de tópicos</a:t>
            </a:r>
            <a:endParaRPr b="0" lang="pt-BR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5.º nível da estrutura de tópicos</a:t>
            </a:r>
            <a:endParaRPr b="0" lang="pt-BR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6.º nível da estrutura de tópicos</a:t>
            </a:r>
            <a:endParaRPr b="0" lang="pt-BR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latin typeface="Arial"/>
              </a:rPr>
              <a:t>7.º nível da estrutura de tópicos</a:t>
            </a:r>
            <a:endParaRPr b="0" lang="pt-BR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slideLayout" Target="../slideLayouts/slideLayout2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CustomShape 1"/>
          <p:cNvSpPr/>
          <p:nvPr/>
        </p:nvSpPr>
        <p:spPr>
          <a:xfrm>
            <a:off x="936000" y="4320000"/>
            <a:ext cx="10294200" cy="115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>
              <a:lnSpc>
                <a:spcPct val="100000"/>
              </a:lnSpc>
            </a:pPr>
            <a:r>
              <a:rPr b="1" lang="pt-BR" sz="4400" spc="-1" strike="noStrike">
                <a:solidFill>
                  <a:srgbClr val="ffffff"/>
                </a:solidFill>
                <a:latin typeface="Segoe UI"/>
                <a:ea typeface="DejaVu Sans"/>
              </a:rPr>
              <a:t>Lei Geral de Proteção de Dados Pessoais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118" name="CustomShape 2"/>
          <p:cNvSpPr/>
          <p:nvPr/>
        </p:nvSpPr>
        <p:spPr>
          <a:xfrm>
            <a:off x="864000" y="5544000"/>
            <a:ext cx="10366200" cy="603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100000"/>
              </a:lnSpc>
            </a:pPr>
            <a:r>
              <a:rPr b="0" lang="pt-BR" sz="2400" spc="-1" strike="noStrike">
                <a:solidFill>
                  <a:srgbClr val="ffffff"/>
                </a:solidFill>
                <a:latin typeface="Segoe UI"/>
                <a:ea typeface="DejaVu Sans"/>
              </a:rPr>
              <a:t>Lei nº 13.709, de Agosto de 2018</a:t>
            </a:r>
            <a:endParaRPr b="0" lang="pt-BR" sz="2400" spc="-1" strike="noStrike">
              <a:latin typeface="Arial"/>
            </a:endParaRPr>
          </a:p>
        </p:txBody>
      </p:sp>
      <p:sp>
        <p:nvSpPr>
          <p:cNvPr id="119" name="TextShape 3"/>
          <p:cNvSpPr txBox="1"/>
          <p:nvPr/>
        </p:nvSpPr>
        <p:spPr>
          <a:xfrm>
            <a:off x="609480" y="273600"/>
            <a:ext cx="10973520" cy="1144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endParaRPr b="0" lang="pt-BR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Conceitos básicos (art. 5):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42" name="CustomShape 2"/>
          <p:cNvSpPr/>
          <p:nvPr/>
        </p:nvSpPr>
        <p:spPr>
          <a:xfrm>
            <a:off x="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lvl="2" marL="648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Tratamento: qualquer operação que envolva os seus dados pessoais.</a:t>
            </a:r>
            <a:endParaRPr b="0" lang="pt-BR" sz="2800" spc="-1" strike="noStrike">
              <a:latin typeface="Arial"/>
            </a:endParaRPr>
          </a:p>
          <a:p>
            <a:pPr lvl="2" marL="648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Consentimento: é a sua livre manifestação de admissão ao tratamento dos seus dados pessoais.</a:t>
            </a:r>
            <a:endParaRPr b="0" lang="pt-BR" sz="2800" spc="-1" strike="noStrike">
              <a:latin typeface="Arial"/>
            </a:endParaRPr>
          </a:p>
          <a:p>
            <a:pPr lvl="2" marL="648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Titular dos direitos: é qualquer pessoa natural possuidor e interessado sobre os dados pessoais usados no tratamento, ou seja, você.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endParaRPr b="0" lang="pt-BR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Conceitos básicos (art. 5):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44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Controlador: é a pessoa natural ou jurídica da gestão pública ou privada que fica responsável pelas decisões relacionados aos seus dados pessoais.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Operador: é a pessoa natural ou jurídica da gestão pública ou privada que fica responsável em nome do controlador para efetuar o tratamento dos seus dados.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Agentes de tratamento: o controlador e o operador.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Conceitos básicos (art. 5):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46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4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Encarregado: pessoa escolhida pelo controlador e operador para realizar a comunicação entre o controlador, os titulares dos dados e a ANPD.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Autoridade Nacional de Proteção de Dados (ANPD): cargo responsável pela fiscalização desta Lei.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 </a:t>
            </a: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Órgão de pesquisa: órgão ou entidade da administração pública ou pessoa jurídica de direito privado sem fins lucrativos que se enquadre nas leis.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Conceitos básicos (art. 5):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48" name="CustomShape 2"/>
          <p:cNvSpPr/>
          <p:nvPr/>
        </p:nvSpPr>
        <p:spPr>
          <a:xfrm>
            <a:off x="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lvl="2" marL="648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Bancos de dados: é o conjunto de dados pessoais, sendo em meios digitais ou físicos.</a:t>
            </a:r>
            <a:endParaRPr b="0" lang="pt-BR" sz="2800" spc="-1" strike="noStrike">
              <a:latin typeface="Arial"/>
            </a:endParaRPr>
          </a:p>
          <a:p>
            <a:pPr lvl="2" marL="648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Anonimização: são técnicas que tornam os seus dados incapazes de identificá-lo.</a:t>
            </a:r>
            <a:endParaRPr b="0" lang="pt-BR" sz="2800" spc="-1" strike="noStrike">
              <a:latin typeface="Arial"/>
            </a:endParaRPr>
          </a:p>
          <a:p>
            <a:pPr lvl="2" marL="648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Eliminação: exclusão de dados do banco de dados.</a:t>
            </a:r>
            <a:endParaRPr b="0" lang="pt-BR" sz="2800" spc="-1" strike="noStrike">
              <a:latin typeface="Arial"/>
            </a:endParaRPr>
          </a:p>
          <a:p>
            <a:pPr lvl="2" marL="648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Bloqueio: suspensão temporária de dados.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Conceitos básicos (art. 5):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50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lvl="1" marL="432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Transferências de dados pessoais: é a transferência de dados pessoais para outros países ou órgãos que sejam membros.</a:t>
            </a:r>
            <a:endParaRPr b="0" lang="pt-BR" sz="2800" spc="-1" strike="noStrike">
              <a:latin typeface="Arial"/>
            </a:endParaRPr>
          </a:p>
          <a:p>
            <a:pPr lvl="1" marL="432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Uso compartilhado de dados: qualquer tipo de compartilhamento de dados.</a:t>
            </a:r>
            <a:endParaRPr b="0" lang="pt-BR" sz="2800" spc="-1" strike="noStrike">
              <a:latin typeface="Arial"/>
            </a:endParaRPr>
          </a:p>
          <a:p>
            <a:pPr lvl="1" marL="432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Relatório de impacto à proteção de dados pessoais: documento que tem descrições do tratamento que podem causar riscos.</a:t>
            </a:r>
            <a:endParaRPr b="0" lang="pt-BR" sz="28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1417"/>
              </a:spcBef>
            </a:pP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Tratamento de dados pessoais é qualquer operação efetuada com os seus dados pessoais: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Coleta, produção, recepção, classificação, utilização, acesso, reprodução, transmissão, distribuição, processamento, arquivamento, armazenamento, eliminação, avaliação, controle da informação, modificação, comunicação, transferência, difusão ou extração.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53" name="Google Shape;295;p65" descr=""/>
          <p:cNvPicPr/>
          <p:nvPr/>
        </p:nvPicPr>
        <p:blipFill>
          <a:blip r:embed="rId1"/>
          <a:stretch/>
        </p:blipFill>
        <p:spPr>
          <a:xfrm>
            <a:off x="10836000" y="526104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Requisitos para o tratamento de dados pessoais: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55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Com o seu consentimento.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Para cumprimento de obrigação pelo controlador.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Para uso compartilhado de dados precisos para execução de políticas públicas previstas em leis.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Para órgão de pesquisa com o fim de estudo, mantendo os seus dados anonimizados.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56" name="Google Shape;302;p66" descr=""/>
          <p:cNvPicPr/>
          <p:nvPr/>
        </p:nvPicPr>
        <p:blipFill>
          <a:blip r:embed="rId1"/>
          <a:stretch/>
        </p:blipFill>
        <p:spPr>
          <a:xfrm>
            <a:off x="10800000" y="533304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Requisitos para o tratamento de dados pessoais: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58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1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pedido por você quando estiver relacionado com algum contrato.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Para o funcionamento regular dos seus direitos em processos.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Para a proteção e segurança da sua vida ou de terceiros.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Para a tutela da saúde quando o procedimento for realizado por serviços e profissionais da saúde ou autoridade sanitária.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Atender, se necessário, o interesse legítimo do controlador ou terceiros.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Proteção de crédito. 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Responsabilidades dos agentes de tratamento: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60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Controlador e operador devem manter registros das operações feitas.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Controlador deverá preparar relatório de impacto solicitado pela autoridade nacional.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Operador deve seguir orientações de tratamento do controlador.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Encarregado dever ser indicado pelo controlador.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causar danos a você, o controlador e operador responderão solidariamente e terão que repará-los. </a:t>
            </a:r>
            <a:endParaRPr b="0" lang="pt-BR" sz="2800" spc="-1" strike="noStrike">
              <a:latin typeface="Arial"/>
            </a:endParaRPr>
          </a:p>
          <a:p>
            <a:pPr>
              <a:lnSpc>
                <a:spcPct val="115000"/>
              </a:lnSpc>
              <a:spcBef>
                <a:spcPts val="1417"/>
              </a:spcBef>
            </a:pPr>
            <a:endParaRPr b="0" lang="pt-BR" sz="2800" spc="-1" strike="noStrike">
              <a:latin typeface="Arial"/>
            </a:endParaRPr>
          </a:p>
        </p:txBody>
      </p:sp>
      <p:pic>
        <p:nvPicPr>
          <p:cNvPr id="161" name="Google Shape;315;p68" descr=""/>
          <p:cNvPicPr/>
          <p:nvPr/>
        </p:nvPicPr>
        <p:blipFill>
          <a:blip r:embed="rId1"/>
          <a:stretch/>
        </p:blipFill>
        <p:spPr>
          <a:xfrm>
            <a:off x="10872000" y="532800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Responsabilidades dos agentes de tratamento: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49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Agentes de tratamento devem tomar medidas técnicas para garantir a segurança dos seus dados pessoais.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ocorrer fato atípico deve o controlador avisar ao titular, ou seja, você e a autoridade nacional.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É opcional, o controlador e o operador criarem regras de boa prática ou governança sobre o regime de funcionamento e organização do tratamento.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necessário comunicar/ compartilhar dados com outros controladores, o controlador deve obter seu consentimento específico 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houver interesse legítimo, pode o controlador sem o seu consentimento tratar os dados.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Objetivo da lei: 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“</a:t>
            </a: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Esta Lei dispõe sobre o tratamento de dados pessoais, inclusive nos meio digitais, por pessoa natural ou por pessoa jurídica de direito público ou privado, com objetivo de proteger os direitos fundamentais de liberdade e de privacidade e o livre desenvolvimento da personalidade da pessoa natural (art.1)”. 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22" name="Google Shape;218;p53" descr=""/>
          <p:cNvPicPr/>
          <p:nvPr/>
        </p:nvPicPr>
        <p:blipFill>
          <a:blip r:embed="rId1"/>
          <a:stretch/>
        </p:blipFill>
        <p:spPr>
          <a:xfrm>
            <a:off x="10908000" y="5362200"/>
            <a:ext cx="1117800" cy="1117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sensíveis: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Ocorre somente: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Com o seu consentimento ou do responsável legal de forma específica e com propósito.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Sem o seu consentimento. 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66" name="Google Shape;328;p70" descr=""/>
          <p:cNvPicPr/>
          <p:nvPr/>
        </p:nvPicPr>
        <p:blipFill>
          <a:blip r:embed="rId1"/>
          <a:stretch/>
        </p:blipFill>
        <p:spPr>
          <a:xfrm>
            <a:off x="10836000" y="525600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sensíveis: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68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5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Sem o seu consentimento quando: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Há obrigação legal ou regulatória a ser cumprida pelo controlador.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 tratamento dos dados que são compartilhados pela administração e para políticas públicas de acordo com a leis.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É realizado para estudo de órgão pesquisador, mantendo os seus dados anonimizados.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É objetivado o funcionamento regular dos seus direitos em processos.   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sensíveis: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70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Sem o seu consentimento quando: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tratar da proteção da sua vida ou sua integridade física ou de terceiro.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tratar sobre tutela de saúde acerca de procedimentos realizados por profissionais e serviços de saúde ou autoridade sanitária.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É assegurado a garantia de prevenção dos seus dados nos meios digitais.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de crianças e adolescentes: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Só será realizado para o se melhor interesse com consentimento dos pais ou responsável legal de forma específica.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 controlador tem que manter o tratamento público.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Poderá utilizar sem consentimento para proteção ou contatar os pais ou responsável.  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73" name="Google Shape;347;p73" descr=""/>
          <p:cNvPicPr/>
          <p:nvPr/>
        </p:nvPicPr>
        <p:blipFill>
          <a:blip r:embed="rId1"/>
          <a:stretch/>
        </p:blipFill>
        <p:spPr>
          <a:xfrm>
            <a:off x="10872000" y="540000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de crianças e adolescentes: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75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Os dados não deverão ser utilizados para outro fim senão da atividade necessária.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 controlador se esforçará para verificar o consentimento. 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As informações do tratamento de dados devem ser dadas de forma simples, clara e acessível observando as características inerentes do usuário, que seja entendida pela criança e pelo pais/responsáveis. 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Direitos do titular, ou seja, seus direitos (art. 18):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77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Confirmar se existe o tratamento.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Acesso aos seus dados.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Correção dos seus dados quando incompletos, inexatos ou desatualizados.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Anonimização, bloqueio ou eliminação dos seus dados.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78" name="Google Shape;360;p75" descr=""/>
          <p:cNvPicPr/>
          <p:nvPr/>
        </p:nvPicPr>
        <p:blipFill>
          <a:blip r:embed="rId1"/>
          <a:stretch/>
        </p:blipFill>
        <p:spPr>
          <a:xfrm>
            <a:off x="10902600" y="543600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Direitos do titular, ou seja, seus direitos (art. 18):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80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85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Portabilidade dos seus dados a outro fornecedor de acordo com a Lei.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Eliminar os seus dados pessoais que os tenha concedido.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Informação sobre as entidades com as quais o controlador compartilhou os seus dados.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Informações e consequências sobre o seu não consentimento.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Revogação do seu consentimento a qualquer momento de forma expressa. 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pelo poder Público: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82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1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Realizado por pessoas jurídicas com fins de atendimento e interesse público para executar ou cumprir competências e atribuições legais.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Nos casos de: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Na prática de sua competência, realizam o tratamento transmitindo as informações legais, a sua finalidade e o procedimento usadas para a execução de atividades por meio de fácil acesso.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Indicação de um encarregado na realização de operação de tratamento.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83" name="Google Shape;373;p77" descr=""/>
          <p:cNvPicPr/>
          <p:nvPr/>
        </p:nvPicPr>
        <p:blipFill>
          <a:blip r:embed="rId1"/>
          <a:stretch/>
        </p:blipFill>
        <p:spPr>
          <a:xfrm>
            <a:off x="10866600" y="529200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pelo poder Público: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85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Autoridade nacional pode decidir sobre a forma de publicidade e poderá pedir ao Poder Público realização de operação de tratamento, informações e outros detalhes se desejar, podendo também definir normas complementares. Já os prazos e modo de execução dos direitos do titular deve seguir de acordo com as demais leis.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pelo poder Público: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87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 Poder Público não pode transferir dados que tenha acesso para entidades privadas, com exceção:</a:t>
            </a:r>
            <a:endParaRPr b="0" lang="pt-BR" sz="2800" spc="-1" strike="noStrike">
              <a:latin typeface="Arial"/>
            </a:endParaRPr>
          </a:p>
          <a:p>
            <a:pPr lvl="3" marL="864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Exija transferência em casos de atividades descentralizadas da atividade pública com fim específico.</a:t>
            </a:r>
            <a:endParaRPr b="0" lang="pt-BR" sz="2800" spc="-1" strike="noStrike">
              <a:latin typeface="Arial"/>
            </a:endParaRPr>
          </a:p>
          <a:p>
            <a:pPr lvl="3" marL="864000" indent="-21600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Com previsão legal ou em contratos, convênios e instrumentos congêneres.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Aplicação desta Lei: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4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É aplicada em todo tratamento que envolva os seus dados pessoais por pessoa natural ou por pessoa jurídica de direito público ou privado.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Possui dimensão extraterritorial, pode ser aplicada fora dos limites do país, desde que a :</a:t>
            </a:r>
            <a:endParaRPr b="0" lang="pt-BR" sz="2800" spc="-1" strike="noStrike">
              <a:latin typeface="Arial"/>
            </a:endParaRPr>
          </a:p>
          <a:p>
            <a:pPr marL="2160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Operação de tratamento, atividade de tratamento com finalidade de consumo e coleta de dados sejam efetuados no Brasil (art. 3). 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25" name="Google Shape;225;p54" descr=""/>
          <p:cNvPicPr/>
          <p:nvPr/>
        </p:nvPicPr>
        <p:blipFill>
          <a:blip r:embed="rId1"/>
          <a:stretch/>
        </p:blipFill>
        <p:spPr>
          <a:xfrm>
            <a:off x="10872000" y="5446080"/>
            <a:ext cx="1218960" cy="1033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Tratamento de dados pessoais pelo poder Público: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89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 Poder Público não pode transferir dados que tenha acesso para entidades privadas, com exceção:</a:t>
            </a:r>
            <a:endParaRPr b="0" lang="pt-BR" sz="2800" spc="-1" strike="noStrike">
              <a:latin typeface="Arial"/>
            </a:endParaRPr>
          </a:p>
          <a:p>
            <a:pPr lvl="3" marL="864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Para proteção e resguardo, prevenção de fraudes ou irregularidade é aceito transferência de dados.</a:t>
            </a:r>
            <a:endParaRPr b="0" lang="pt-BR" sz="2800" spc="-1" strike="noStrike">
              <a:latin typeface="Arial"/>
            </a:endParaRPr>
          </a:p>
          <a:p>
            <a:pPr lvl="3" marL="864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Caso haja infração desta Lei por causa do tratamento de dados operado pelo Poder Público, pode a autoridade enviar medidas para acabar com violação.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Transferência internacional de dados pessoais (art. 33):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91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Só será permitido se: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Países ou organismos internacionais proporcionarem proteção adequada. A ANPD deverá observar: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Normas gerais e setoriais da legislação em vigor.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Natureza dos dados.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Os princípios e direitos gerais dos dados e titular.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92" name="Google Shape;398;p81" descr=""/>
          <p:cNvPicPr/>
          <p:nvPr/>
        </p:nvPicPr>
        <p:blipFill>
          <a:blip r:embed="rId1"/>
          <a:stretch/>
        </p:blipFill>
        <p:spPr>
          <a:xfrm>
            <a:off x="10836000" y="533304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Transferência internacional de dados pessoais (art. 33):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94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Só será permitido se: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Países ou organismos internacionais proporcionem proteção adequada. A ANPD deverá observar: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 </a:t>
            </a: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Uso de medidas de segurança.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 </a:t>
            </a: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Garantias judiciais e institucionais aos direitos de proteção de dados.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Outros circunstâncias sobre transferência.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Transferência internacional de dados pessoais (art. 33):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96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Só será permitido se: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 controlador garantindo e provando o cumprimento dos princípios e direitos gerais do tratamento, através de:</a:t>
            </a:r>
            <a:endParaRPr b="0" lang="pt-BR" sz="2800" spc="-1" strike="noStrike">
              <a:latin typeface="Arial"/>
            </a:endParaRPr>
          </a:p>
          <a:p>
            <a:pPr lvl="8" marL="1944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Cláusulas contratuais específicas para determinada transferências, cláusulas-padrão contratuais, normas corporativas globais e selos, certificados e códigos de conduta regularmente emitidos.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Transferência internacional de dados pessoais (art. 33):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198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4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Só será permitido se: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Necessária para a cooperação jurídica internacional.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É necessário para segurança do titular ou terceiro.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Quando a autoridade nacional autorizar.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for assumido compromisso em acordo de cooperação internacional.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Execução de política pública ou atribuição legal do serviço público.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Sanções administrativas: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200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Caso haja violação dessa Lei a autoridade nacional aplicará aos agentes as seguintes sanções: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Advertências.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Multa simples de até 2 % do faturamento.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Multa diária.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 torna pública a infração depois da ocorrência for apurada e confirmada.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201" name="Google Shape;423;p85" descr=""/>
          <p:cNvPicPr/>
          <p:nvPr/>
        </p:nvPicPr>
        <p:blipFill>
          <a:blip r:embed="rId1"/>
          <a:stretch/>
        </p:blipFill>
        <p:spPr>
          <a:xfrm>
            <a:off x="10800000" y="526104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Sanções administrativas:</a:t>
            </a:r>
            <a:endParaRPr b="0" lang="pt-BR" sz="36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3600" spc="-1" strike="noStrike">
              <a:latin typeface="Arial"/>
            </a:endParaRPr>
          </a:p>
        </p:txBody>
      </p:sp>
      <p:sp>
        <p:nvSpPr>
          <p:cNvPr id="203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Bloqueio e eliminação dos dados relacionados com a infração.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Suspensão parcial do funcionamento do banco de dados de no máximo de seis meses, podendo ser prorrogável até que o controlador regularize a atividade.</a:t>
            </a:r>
            <a:endParaRPr b="0" lang="pt-BR" sz="2800" spc="-1" strike="noStrike">
              <a:latin typeface="Arial"/>
            </a:endParaRPr>
          </a:p>
          <a:p>
            <a:pPr lvl="2" marL="648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Proibição parcial ou total do exercício de atividades relacionadas a tratamento de dados.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CustomShape 1"/>
          <p:cNvSpPr/>
          <p:nvPr/>
        </p:nvSpPr>
        <p:spPr>
          <a:xfrm>
            <a:off x="-72000" y="0"/>
            <a:ext cx="12264840" cy="6856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CustomShape 2"/>
          <p:cNvSpPr/>
          <p:nvPr/>
        </p:nvSpPr>
        <p:spPr>
          <a:xfrm>
            <a:off x="0" y="5184000"/>
            <a:ext cx="12191400" cy="16722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6" name="CustomShape 3"/>
          <p:cNvSpPr/>
          <p:nvPr/>
        </p:nvSpPr>
        <p:spPr>
          <a:xfrm>
            <a:off x="4320000" y="5640840"/>
            <a:ext cx="3598920" cy="76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r">
              <a:lnSpc>
                <a:spcPct val="100000"/>
              </a:lnSpc>
            </a:pPr>
            <a:r>
              <a:rPr b="0" lang="pt-BR" sz="2000" spc="-1" strike="noStrike">
                <a:solidFill>
                  <a:srgbClr val="546e7a"/>
                </a:solidFill>
                <a:latin typeface="Segoe UI Light"/>
                <a:ea typeface="DejaVu Sans"/>
              </a:rPr>
              <a:t>NOME DA</a:t>
            </a:r>
            <a:endParaRPr b="0" lang="pt-BR" sz="2000" spc="-1" strike="noStrike">
              <a:latin typeface="Arial"/>
            </a:endParaRPr>
          </a:p>
          <a:p>
            <a:pPr algn="r">
              <a:lnSpc>
                <a:spcPct val="100000"/>
              </a:lnSpc>
            </a:pPr>
            <a:r>
              <a:rPr b="0" lang="pt-BR" sz="2000" spc="-1" strike="noStrike">
                <a:solidFill>
                  <a:srgbClr val="546e7a"/>
                </a:solidFill>
                <a:latin typeface="Segoe UI Light"/>
                <a:ea typeface="DejaVu Sans"/>
              </a:rPr>
              <a:t>DIRETORIA</a:t>
            </a:r>
            <a:endParaRPr b="0" lang="pt-BR" sz="2000" spc="-1" strike="noStrike">
              <a:latin typeface="Arial"/>
            </a:endParaRPr>
          </a:p>
        </p:txBody>
      </p:sp>
      <p:grpSp>
        <p:nvGrpSpPr>
          <p:cNvPr id="207" name="Group 4"/>
          <p:cNvGrpSpPr/>
          <p:nvPr/>
        </p:nvGrpSpPr>
        <p:grpSpPr>
          <a:xfrm>
            <a:off x="3888000" y="2682000"/>
            <a:ext cx="4822920" cy="630360"/>
            <a:chOff x="3888000" y="2682000"/>
            <a:chExt cx="4822920" cy="630360"/>
          </a:xfrm>
        </p:grpSpPr>
        <p:pic>
          <p:nvPicPr>
            <p:cNvPr id="208" name="Imagem 124" descr=""/>
            <p:cNvPicPr/>
            <p:nvPr/>
          </p:nvPicPr>
          <p:blipFill>
            <a:blip r:embed="rId1"/>
            <a:stretch/>
          </p:blipFill>
          <p:spPr>
            <a:xfrm>
              <a:off x="3888000" y="2754000"/>
              <a:ext cx="502920" cy="502920"/>
            </a:xfrm>
            <a:prstGeom prst="rect">
              <a:avLst/>
            </a:prstGeom>
            <a:ln>
              <a:noFill/>
            </a:ln>
          </p:spPr>
        </p:pic>
        <p:sp>
          <p:nvSpPr>
            <p:cNvPr id="209" name="CustomShape 5"/>
            <p:cNvSpPr/>
            <p:nvPr/>
          </p:nvSpPr>
          <p:spPr>
            <a:xfrm>
              <a:off x="4608000" y="2682000"/>
              <a:ext cx="4102920" cy="6303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>
              <a:noAutofit/>
            </a:bodyPr>
            <a:p>
              <a:pPr>
                <a:lnSpc>
                  <a:spcPct val="100000"/>
                </a:lnSpc>
              </a:pPr>
              <a:r>
                <a:rPr b="0" lang="pt-BR" sz="3200" spc="-1" strike="noStrike">
                  <a:solidFill>
                    <a:srgbClr val="046ea3"/>
                  </a:solidFill>
                  <a:latin typeface="Segoe UI"/>
                  <a:ea typeface="DejaVu Sans"/>
                </a:rPr>
                <a:t>www.inss.gov.br</a:t>
              </a:r>
              <a:endParaRPr b="0" lang="pt-BR" sz="3200" spc="-1" strike="noStrike">
                <a:latin typeface="Arial"/>
              </a:endParaRPr>
            </a:p>
          </p:txBody>
        </p:sp>
      </p:grpSp>
      <p:grpSp>
        <p:nvGrpSpPr>
          <p:cNvPr id="210" name="Group 6"/>
          <p:cNvGrpSpPr/>
          <p:nvPr/>
        </p:nvGrpSpPr>
        <p:grpSpPr>
          <a:xfrm>
            <a:off x="3888000" y="3528000"/>
            <a:ext cx="4822920" cy="646920"/>
            <a:chOff x="3888000" y="3528000"/>
            <a:chExt cx="4822920" cy="646920"/>
          </a:xfrm>
        </p:grpSpPr>
        <p:pic>
          <p:nvPicPr>
            <p:cNvPr id="211" name="Imagem 127" descr=""/>
            <p:cNvPicPr/>
            <p:nvPr/>
          </p:nvPicPr>
          <p:blipFill>
            <a:blip r:embed="rId2"/>
            <a:stretch/>
          </p:blipFill>
          <p:spPr>
            <a:xfrm>
              <a:off x="3888000" y="3672000"/>
              <a:ext cx="502920" cy="502920"/>
            </a:xfrm>
            <a:prstGeom prst="rect">
              <a:avLst/>
            </a:prstGeom>
            <a:ln>
              <a:noFill/>
            </a:ln>
          </p:spPr>
        </p:pic>
        <p:sp>
          <p:nvSpPr>
            <p:cNvPr id="212" name="CustomShape 7"/>
            <p:cNvSpPr/>
            <p:nvPr/>
          </p:nvSpPr>
          <p:spPr>
            <a:xfrm>
              <a:off x="4608000" y="3528000"/>
              <a:ext cx="4102920" cy="630360"/>
            </a:xfrm>
            <a:prstGeom prst="rect">
              <a:avLst/>
            </a:prstGeom>
            <a:noFill/>
            <a:ln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>
              <a:noAutofit/>
            </a:bodyPr>
            <a:p>
              <a:pPr>
                <a:lnSpc>
                  <a:spcPct val="100000"/>
                </a:lnSpc>
              </a:pPr>
              <a:r>
                <a:rPr b="0" lang="pt-BR" sz="3200" spc="-1" strike="noStrike">
                  <a:solidFill>
                    <a:srgbClr val="046ea3"/>
                  </a:solidFill>
                  <a:latin typeface="Segoe UI"/>
                  <a:ea typeface="DejaVu Sans"/>
                </a:rPr>
                <a:t>e-mail@inss.gov.br</a:t>
              </a:r>
              <a:endParaRPr b="0" lang="pt-BR" sz="3200" spc="-1" strike="noStrike">
                <a:latin typeface="Arial"/>
              </a:endParaRPr>
            </a:p>
          </p:txBody>
        </p:sp>
      </p:grpSp>
      <p:sp>
        <p:nvSpPr>
          <p:cNvPr id="213" name="CustomShape 8"/>
          <p:cNvSpPr/>
          <p:nvPr/>
        </p:nvSpPr>
        <p:spPr>
          <a:xfrm>
            <a:off x="1008000" y="792000"/>
            <a:ext cx="10078920" cy="764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ctr">
              <a:lnSpc>
                <a:spcPct val="100000"/>
              </a:lnSpc>
            </a:pPr>
            <a:r>
              <a:rPr b="0" lang="pt-BR" sz="4000" spc="-1" strike="noStrike">
                <a:solidFill>
                  <a:srgbClr val="546e7a"/>
                </a:solidFill>
                <a:latin typeface="Segoe UI Light"/>
                <a:ea typeface="DejaVu Sans"/>
              </a:rPr>
              <a:t>Agradecemos a atenção</a:t>
            </a:r>
            <a:endParaRPr b="0" lang="pt-BR" sz="4000" spc="-1" strike="noStrike">
              <a:latin typeface="Arial"/>
            </a:endParaRPr>
          </a:p>
        </p:txBody>
      </p:sp>
      <p:pic>
        <p:nvPicPr>
          <p:cNvPr id="214" name="Imagem 130" descr=""/>
          <p:cNvPicPr/>
          <p:nvPr/>
        </p:nvPicPr>
        <p:blipFill>
          <a:blip r:embed="rId3"/>
          <a:stretch/>
        </p:blipFill>
        <p:spPr>
          <a:xfrm>
            <a:off x="8388000" y="5587920"/>
            <a:ext cx="2778840" cy="855000"/>
          </a:xfrm>
          <a:prstGeom prst="rect">
            <a:avLst/>
          </a:prstGeom>
          <a:ln>
            <a:noFill/>
          </a:ln>
        </p:spPr>
      </p:pic>
      <p:sp>
        <p:nvSpPr>
          <p:cNvPr id="215" name="CustomShape 9"/>
          <p:cNvSpPr/>
          <p:nvPr/>
        </p:nvSpPr>
        <p:spPr>
          <a:xfrm>
            <a:off x="2628000" y="5640840"/>
            <a:ext cx="3598920" cy="76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r">
              <a:lnSpc>
                <a:spcPct val="100000"/>
              </a:lnSpc>
            </a:pPr>
            <a:r>
              <a:rPr b="0" lang="pt-BR" sz="2000" spc="-1" strike="noStrike">
                <a:solidFill>
                  <a:srgbClr val="546e7a"/>
                </a:solidFill>
                <a:latin typeface="Segoe UI Light"/>
                <a:ea typeface="DejaVu Sans"/>
              </a:rPr>
              <a:t> </a:t>
            </a:r>
            <a:r>
              <a:rPr b="0" lang="pt-BR" sz="2000" spc="-1" strike="noStrike">
                <a:solidFill>
                  <a:srgbClr val="546e7a"/>
                </a:solidFill>
                <a:latin typeface="Segoe UI Light"/>
                <a:ea typeface="DejaVu Sans"/>
              </a:rPr>
              <a:t>Coordenação-Geral de Administração de Informações de Segurados - CGAIS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216" name="CustomShape 10"/>
          <p:cNvSpPr/>
          <p:nvPr/>
        </p:nvSpPr>
        <p:spPr>
          <a:xfrm>
            <a:off x="609480" y="273600"/>
            <a:ext cx="10973160" cy="1144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Mas fique ligado!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27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Essa Lei não se aplica ao tratamento dos seus dados quando (art. 4):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Realizado por pessoa natural para fins exclusivamente particulares e não econômicos.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Realizado para fins exclusivamente jornalístico e artísticos ou acadêmicos, aplicando-se esta hipótese os arts. 7º e 11 desta Lei.  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28" name="Google Shape;232;p55" descr=""/>
          <p:cNvPicPr/>
          <p:nvPr/>
        </p:nvPicPr>
        <p:blipFill>
          <a:blip r:embed="rId1"/>
          <a:stretch/>
        </p:blipFill>
        <p:spPr>
          <a:xfrm>
            <a:off x="10872000" y="525600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Mas fique ligado!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73000"/>
          </a:bodyPr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Realizado para fins exclusivos de segurança pública, defesa nacional, segurança do Estado, atividades de investigação e repressão de infrações penais.</a:t>
            </a:r>
            <a:endParaRPr b="0" lang="pt-BR" sz="2800" spc="-1" strike="noStrike">
              <a:latin typeface="Arial"/>
            </a:endParaRPr>
          </a:p>
          <a:p>
            <a:pPr lvl="5" marL="1296000" indent="-21564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Ou provenientes de fora do território nacional e que não sejam objeto de comunicação, uso compartilhado de dados com agentes de tratamento brasileiros ou objeto de transferência internacional de dados com outro país que não o de proveniência, desde que o país de proveniência proporcione grau de proteção de dados pessoais adequado ao previsto nesta Lei.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Princípios (art. 6):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Finalidade: a realização do tratamento teve possuir propósitos legítimos, específicos e explícitos, sendo você avisado, não podendo ser utilizado para tratamento com outro fim.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Adequação: o tratamento tem que ser compatível com as finalidades informadas a você.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Necessidade: utilizar apenas os seus dados que sejam necessários para realizar as finalidades informadas.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33" name="Google Shape;245;p57" descr=""/>
          <p:cNvPicPr/>
          <p:nvPr/>
        </p:nvPicPr>
        <p:blipFill>
          <a:blip r:embed="rId1"/>
          <a:stretch/>
        </p:blipFill>
        <p:spPr>
          <a:xfrm>
            <a:off x="10872000" y="5261040"/>
            <a:ext cx="1218960" cy="1218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Princípios (art. 6):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35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1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Livre acesso: é garantido a consulta fácil, gratuita e a integralidade dos seus dados acerca do tratamento.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Qualidade dos dados: é garantido exatidão, clareza, relevância e atualização dos seus dados em relação ao tratamento de dados.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Transparência: as informações dever ser claras, precisas e acessíveis sobre tudo que abrange o tratamento dos seus dados pessoais.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Segurança: atuação de ações administrativas e técnicas cabíveis para proteção dos seus dados em quaisquer situações fora do uso típico.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Princípios (art. 6:)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37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Prevenção: uso de medidas que previnam danos em decorrência do tratamento dos seus dados pessoais.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Não discriminatório: é impedido de realizar tratamento com fim discriminatório ilícito ou abusivo.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Responsabilização e prestação de contas: o agente deve apresentar o uso de medidas eficazes e capazes de provar o cumprimento das regras que constituem a proteção de dados pessoais. </a:t>
            </a:r>
            <a:endParaRPr b="0" lang="pt-B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CustomShape 1"/>
          <p:cNvSpPr/>
          <p:nvPr/>
        </p:nvSpPr>
        <p:spPr>
          <a:xfrm>
            <a:off x="609480" y="273600"/>
            <a:ext cx="10972440" cy="114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>
              <a:lnSpc>
                <a:spcPct val="100000"/>
              </a:lnSpc>
            </a:pPr>
            <a:r>
              <a:rPr b="0" lang="pt-BR" sz="3600" spc="-1" strike="noStrike">
                <a:solidFill>
                  <a:srgbClr val="3465a4"/>
                </a:solidFill>
                <a:latin typeface="Segoe UI Light"/>
                <a:ea typeface="DejaVu Sans"/>
              </a:rPr>
              <a:t>Conceitos básicos (art. 5):</a:t>
            </a:r>
            <a:endParaRPr b="0" lang="pt-BR" sz="3600" spc="-1" strike="noStrike">
              <a:latin typeface="Arial"/>
            </a:endParaRPr>
          </a:p>
        </p:txBody>
      </p:sp>
      <p:sp>
        <p:nvSpPr>
          <p:cNvPr id="139" name="CustomShape 2"/>
          <p:cNvSpPr/>
          <p:nvPr/>
        </p:nvSpPr>
        <p:spPr>
          <a:xfrm>
            <a:off x="216000" y="1604520"/>
            <a:ext cx="11365920" cy="4586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4000"/>
          </a:bodyPr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Dado pessoal: é uma informação que pode tornar possível a sua identificação ou que seja capaz de identificá-lo, por exemplo, RG, CPF,  endereço residencial, renda, entre outros.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Dado pessoal sensível: está conectado com o seu dado pessoal, mas são informações adicionais que podem causar discriminação, por exemplo, origem racial ou étnica, convicção religiosa, opinião política, entre outros.</a:t>
            </a:r>
            <a:endParaRPr b="0" lang="pt-BR" sz="2800" spc="-1" strike="noStrike">
              <a:latin typeface="Arial"/>
            </a:endParaRPr>
          </a:p>
          <a:p>
            <a:pPr marL="432000" indent="-322920">
              <a:lnSpc>
                <a:spcPct val="11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pc="-1" strike="noStrike">
                <a:solidFill>
                  <a:srgbClr val="455a64"/>
                </a:solidFill>
                <a:latin typeface="Segoe UI"/>
                <a:ea typeface="DejaVu Sans"/>
              </a:rPr>
              <a:t>Dado anonimizado: é o dado que não permite sua identificação.</a:t>
            </a:r>
            <a:endParaRPr b="0" lang="pt-BR" sz="2800" spc="-1" strike="noStrike">
              <a:latin typeface="Arial"/>
            </a:endParaRPr>
          </a:p>
        </p:txBody>
      </p:sp>
      <p:pic>
        <p:nvPicPr>
          <p:cNvPr id="140" name="Google Shape;264;p60" descr=""/>
          <p:cNvPicPr/>
          <p:nvPr/>
        </p:nvPicPr>
        <p:blipFill>
          <a:blip r:embed="rId1"/>
          <a:stretch/>
        </p:blipFill>
        <p:spPr>
          <a:xfrm>
            <a:off x="10836000" y="5472000"/>
            <a:ext cx="1092960" cy="1092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Application>LibreOffice/6.2.0.3$Windows_X86_64 LibreOffice_project/98c6a8a1c6c7b144ce3cc729e34964b47ce25d62</Application>
  <Words>96</Words>
  <Paragraphs>11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2019-03-27T11:39:22Z</dcterms:created>
  <dc:creator>Larissa Ferreira</dc:creator>
  <dc:description/>
  <dc:language>pt-BR</dc:language>
  <cp:lastModifiedBy/>
  <dcterms:modified xsi:type="dcterms:W3CDTF">2021-03-05T10:29:08Z</dcterms:modified>
  <cp:revision>58</cp:revision>
  <dc:subject/>
  <dc:title>Bright Blue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Data de grava??o">
    <vt:filetime>2019-03-28T00:00:00Z</vt:filetime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Personalizar</vt:lpwstr>
  </property>
  <property fmtid="{D5CDD505-2E9C-101B-9397-08002B2CF9AE}" pid="10" name="Propriet?rio">
    <vt:lpwstr>INSS</vt:lpwstr>
  </property>
  <property fmtid="{D5CDD505-2E9C-101B-9397-08002B2CF9AE}" pid="11" name="ScaleCrop">
    <vt:bool>0</vt:bool>
  </property>
  <property fmtid="{D5CDD505-2E9C-101B-9397-08002B2CF9AE}" pid="12" name="ShareDoc">
    <vt:bool>0</vt:bool>
  </property>
  <property fmtid="{D5CDD505-2E9C-101B-9397-08002B2CF9AE}" pid="13" name="Slides">
    <vt:i4>3</vt:i4>
  </property>
</Properties>
</file>