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1035" r:id="rId2"/>
    <p:sldId id="256" r:id="rId3"/>
    <p:sldId id="257" r:id="rId4"/>
    <p:sldId id="286" r:id="rId5"/>
    <p:sldId id="279" r:id="rId6"/>
    <p:sldId id="280" r:id="rId7"/>
    <p:sldId id="285" r:id="rId8"/>
    <p:sldId id="1037" r:id="rId9"/>
    <p:sldId id="1038" r:id="rId10"/>
    <p:sldId id="343" r:id="rId11"/>
    <p:sldId id="1023" r:id="rId12"/>
    <p:sldId id="1024" r:id="rId13"/>
    <p:sldId id="1040" r:id="rId14"/>
    <p:sldId id="259" r:id="rId15"/>
    <p:sldId id="1039" r:id="rId16"/>
    <p:sldId id="293" r:id="rId17"/>
    <p:sldId id="300" r:id="rId18"/>
    <p:sldId id="301" r:id="rId19"/>
    <p:sldId id="290" r:id="rId20"/>
    <p:sldId id="283" r:id="rId21"/>
    <p:sldId id="260" r:id="rId22"/>
    <p:sldId id="294" r:id="rId23"/>
    <p:sldId id="295" r:id="rId24"/>
    <p:sldId id="296" r:id="rId25"/>
    <p:sldId id="261" r:id="rId26"/>
    <p:sldId id="292" r:id="rId27"/>
    <p:sldId id="264" r:id="rId28"/>
    <p:sldId id="265" r:id="rId29"/>
    <p:sldId id="330" r:id="rId30"/>
    <p:sldId id="297" r:id="rId31"/>
    <p:sldId id="519" r:id="rId32"/>
    <p:sldId id="505" r:id="rId33"/>
    <p:sldId id="1011" r:id="rId34"/>
    <p:sldId id="1016" r:id="rId35"/>
    <p:sldId id="1017" r:id="rId36"/>
    <p:sldId id="1018" r:id="rId37"/>
    <p:sldId id="303" r:id="rId38"/>
    <p:sldId id="332" r:id="rId39"/>
    <p:sldId id="331" r:id="rId40"/>
    <p:sldId id="1031" r:id="rId41"/>
    <p:sldId id="1032" r:id="rId42"/>
    <p:sldId id="1033" r:id="rId43"/>
    <p:sldId id="969" r:id="rId44"/>
    <p:sldId id="998" r:id="rId45"/>
    <p:sldId id="1041" r:id="rId46"/>
    <p:sldId id="1025" r:id="rId47"/>
    <p:sldId id="1027" r:id="rId48"/>
    <p:sldId id="1030" r:id="rId49"/>
    <p:sldId id="1028" r:id="rId50"/>
    <p:sldId id="1026" r:id="rId51"/>
    <p:sldId id="1029" r:id="rId52"/>
    <p:sldId id="363" r:id="rId53"/>
    <p:sldId id="1020" r:id="rId54"/>
    <p:sldId id="391" r:id="rId55"/>
    <p:sldId id="406" r:id="rId56"/>
    <p:sldId id="402" r:id="rId57"/>
    <p:sldId id="385" r:id="rId58"/>
    <p:sldId id="392" r:id="rId59"/>
    <p:sldId id="405" r:id="rId60"/>
    <p:sldId id="409" r:id="rId61"/>
    <p:sldId id="393" r:id="rId62"/>
    <p:sldId id="380" r:id="rId63"/>
    <p:sldId id="1034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6DB95D-E0A9-45B6-B0E7-38EF2F83051C}" type="doc">
      <dgm:prSet loTypeId="urn:microsoft.com/office/officeart/2005/8/layout/radial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B92D6C5F-7FC8-4B87-B1F1-85BDF5AC7F7E}">
      <dgm:prSet phldrT="[Texto]"/>
      <dgm:spPr/>
      <dgm:t>
        <a:bodyPr/>
        <a:lstStyle/>
        <a:p>
          <a:r>
            <a:rPr lang="pt-BR" dirty="0">
              <a:latin typeface="Comic Sans MS" pitchFamily="66" charset="0"/>
            </a:rPr>
            <a:t>Fitoterápico</a:t>
          </a:r>
        </a:p>
      </dgm:t>
    </dgm:pt>
    <dgm:pt modelId="{45858F59-46D7-4F47-9F69-6B89CF4EC0BE}" type="parTrans" cxnId="{214A0A83-72EE-464E-BFEB-3A2BC4EC9681}">
      <dgm:prSet/>
      <dgm:spPr/>
      <dgm:t>
        <a:bodyPr/>
        <a:lstStyle/>
        <a:p>
          <a:endParaRPr lang="pt-BR"/>
        </a:p>
      </dgm:t>
    </dgm:pt>
    <dgm:pt modelId="{17D6D239-3D61-46BB-91C2-F5BDEF93CFF5}" type="sibTrans" cxnId="{214A0A83-72EE-464E-BFEB-3A2BC4EC9681}">
      <dgm:prSet/>
      <dgm:spPr/>
      <dgm:t>
        <a:bodyPr/>
        <a:lstStyle/>
        <a:p>
          <a:endParaRPr lang="pt-BR"/>
        </a:p>
      </dgm:t>
    </dgm:pt>
    <dgm:pt modelId="{0C0F27B1-A0A8-41B7-830C-044B7632D84B}">
      <dgm:prSet phldrT="[Texto]" custT="1"/>
      <dgm:spPr/>
      <dgm:t>
        <a:bodyPr/>
        <a:lstStyle/>
        <a:p>
          <a:r>
            <a:rPr lang="pt-BR" sz="2400" dirty="0">
              <a:latin typeface="Comic Sans MS" pitchFamily="66" charset="0"/>
            </a:rPr>
            <a:t>Segurança</a:t>
          </a:r>
        </a:p>
      </dgm:t>
    </dgm:pt>
    <dgm:pt modelId="{58C7BB4E-0899-4E32-885A-8260EF09D302}" type="parTrans" cxnId="{6DBF235F-1101-4009-9F54-FDF852467210}">
      <dgm:prSet/>
      <dgm:spPr/>
      <dgm:t>
        <a:bodyPr/>
        <a:lstStyle/>
        <a:p>
          <a:endParaRPr lang="pt-BR"/>
        </a:p>
      </dgm:t>
    </dgm:pt>
    <dgm:pt modelId="{41252D29-9FAF-4FC1-9FE6-B51EDB5078DE}" type="sibTrans" cxnId="{6DBF235F-1101-4009-9F54-FDF852467210}">
      <dgm:prSet/>
      <dgm:spPr/>
      <dgm:t>
        <a:bodyPr/>
        <a:lstStyle/>
        <a:p>
          <a:endParaRPr lang="pt-BR"/>
        </a:p>
      </dgm:t>
    </dgm:pt>
    <dgm:pt modelId="{1278083F-C53E-4BC5-9B6B-BA89B742FC93}">
      <dgm:prSet phldrT="[Texto]"/>
      <dgm:spPr/>
      <dgm:t>
        <a:bodyPr/>
        <a:lstStyle/>
        <a:p>
          <a:r>
            <a:rPr lang="pt-BR" dirty="0">
              <a:latin typeface="Comic Sans MS" pitchFamily="66" charset="0"/>
            </a:rPr>
            <a:t>Eficácia</a:t>
          </a:r>
        </a:p>
      </dgm:t>
    </dgm:pt>
    <dgm:pt modelId="{42F78F28-9830-42EC-B855-A1FAED9074D4}" type="parTrans" cxnId="{64607521-E18F-4F1F-A77E-22BB56DE0BAF}">
      <dgm:prSet/>
      <dgm:spPr/>
      <dgm:t>
        <a:bodyPr/>
        <a:lstStyle/>
        <a:p>
          <a:endParaRPr lang="pt-BR"/>
        </a:p>
      </dgm:t>
    </dgm:pt>
    <dgm:pt modelId="{F79CCC6B-4D45-426A-B831-BC5E0A5F3882}" type="sibTrans" cxnId="{64607521-E18F-4F1F-A77E-22BB56DE0BAF}">
      <dgm:prSet/>
      <dgm:spPr/>
      <dgm:t>
        <a:bodyPr/>
        <a:lstStyle/>
        <a:p>
          <a:endParaRPr lang="pt-BR"/>
        </a:p>
      </dgm:t>
    </dgm:pt>
    <dgm:pt modelId="{917D1948-5773-42BC-B8B5-53F0E8F633DB}">
      <dgm:prSet phldrT="[Texto]"/>
      <dgm:spPr/>
      <dgm:t>
        <a:bodyPr/>
        <a:lstStyle/>
        <a:p>
          <a:r>
            <a:rPr lang="pt-BR" dirty="0">
              <a:latin typeface="Comic Sans MS" pitchFamily="66" charset="0"/>
            </a:rPr>
            <a:t>Controle de qualidade</a:t>
          </a:r>
        </a:p>
      </dgm:t>
    </dgm:pt>
    <dgm:pt modelId="{B8A3114B-A92A-40F0-852B-5A8FBFB1296D}" type="parTrans" cxnId="{6C160750-E110-422E-A0D8-8F88FBE3E91D}">
      <dgm:prSet/>
      <dgm:spPr/>
      <dgm:t>
        <a:bodyPr/>
        <a:lstStyle/>
        <a:p>
          <a:endParaRPr lang="pt-BR"/>
        </a:p>
      </dgm:t>
    </dgm:pt>
    <dgm:pt modelId="{11DB8B7D-AC63-44E8-B0A0-5B0427B56545}" type="sibTrans" cxnId="{6C160750-E110-422E-A0D8-8F88FBE3E91D}">
      <dgm:prSet/>
      <dgm:spPr/>
      <dgm:t>
        <a:bodyPr/>
        <a:lstStyle/>
        <a:p>
          <a:endParaRPr lang="pt-BR"/>
        </a:p>
      </dgm:t>
    </dgm:pt>
    <dgm:pt modelId="{593B3441-9374-48A8-B671-4EFA164EE3C2}" type="pres">
      <dgm:prSet presAssocID="{6E6DB95D-E0A9-45B6-B0E7-38EF2F83051C}" presName="composite" presStyleCnt="0">
        <dgm:presLayoutVars>
          <dgm:chMax val="1"/>
          <dgm:dir/>
          <dgm:resizeHandles val="exact"/>
        </dgm:presLayoutVars>
      </dgm:prSet>
      <dgm:spPr/>
    </dgm:pt>
    <dgm:pt modelId="{963D6207-064E-48EF-BA7E-ADB16679DDED}" type="pres">
      <dgm:prSet presAssocID="{6E6DB95D-E0A9-45B6-B0E7-38EF2F83051C}" presName="radial" presStyleCnt="0">
        <dgm:presLayoutVars>
          <dgm:animLvl val="ctr"/>
        </dgm:presLayoutVars>
      </dgm:prSet>
      <dgm:spPr/>
    </dgm:pt>
    <dgm:pt modelId="{0C3B57AF-3BB3-41DE-ADB8-B68F5F08E43B}" type="pres">
      <dgm:prSet presAssocID="{B92D6C5F-7FC8-4B87-B1F1-85BDF5AC7F7E}" presName="centerShape" presStyleLbl="vennNode1" presStyleIdx="0" presStyleCnt="4"/>
      <dgm:spPr/>
    </dgm:pt>
    <dgm:pt modelId="{527C0393-DD18-44B4-AC08-A74F19BAA34D}" type="pres">
      <dgm:prSet presAssocID="{0C0F27B1-A0A8-41B7-830C-044B7632D84B}" presName="node" presStyleLbl="vennNode1" presStyleIdx="1" presStyleCnt="4" custScaleX="183247" custScaleY="123914">
        <dgm:presLayoutVars>
          <dgm:bulletEnabled val="1"/>
        </dgm:presLayoutVars>
      </dgm:prSet>
      <dgm:spPr/>
    </dgm:pt>
    <dgm:pt modelId="{ACDAA70F-979E-4331-A1A6-2F2879B11005}" type="pres">
      <dgm:prSet presAssocID="{1278083F-C53E-4BC5-9B6B-BA89B742FC93}" presName="node" presStyleLbl="vennNode1" presStyleIdx="2" presStyleCnt="4" custScaleX="134002">
        <dgm:presLayoutVars>
          <dgm:bulletEnabled val="1"/>
        </dgm:presLayoutVars>
      </dgm:prSet>
      <dgm:spPr/>
    </dgm:pt>
    <dgm:pt modelId="{10B24C60-2CCE-4157-B368-55FD517009A2}" type="pres">
      <dgm:prSet presAssocID="{917D1948-5773-42BC-B8B5-53F0E8F633DB}" presName="node" presStyleLbl="vennNode1" presStyleIdx="3" presStyleCnt="4" custScaleX="170135">
        <dgm:presLayoutVars>
          <dgm:bulletEnabled val="1"/>
        </dgm:presLayoutVars>
      </dgm:prSet>
      <dgm:spPr/>
    </dgm:pt>
  </dgm:ptLst>
  <dgm:cxnLst>
    <dgm:cxn modelId="{64607521-E18F-4F1F-A77E-22BB56DE0BAF}" srcId="{B92D6C5F-7FC8-4B87-B1F1-85BDF5AC7F7E}" destId="{1278083F-C53E-4BC5-9B6B-BA89B742FC93}" srcOrd="1" destOrd="0" parTransId="{42F78F28-9830-42EC-B855-A1FAED9074D4}" sibTransId="{F79CCC6B-4D45-426A-B831-BC5E0A5F3882}"/>
    <dgm:cxn modelId="{6DBF235F-1101-4009-9F54-FDF852467210}" srcId="{B92D6C5F-7FC8-4B87-B1F1-85BDF5AC7F7E}" destId="{0C0F27B1-A0A8-41B7-830C-044B7632D84B}" srcOrd="0" destOrd="0" parTransId="{58C7BB4E-0899-4E32-885A-8260EF09D302}" sibTransId="{41252D29-9FAF-4FC1-9FE6-B51EDB5078DE}"/>
    <dgm:cxn modelId="{6C160750-E110-422E-A0D8-8F88FBE3E91D}" srcId="{B92D6C5F-7FC8-4B87-B1F1-85BDF5AC7F7E}" destId="{917D1948-5773-42BC-B8B5-53F0E8F633DB}" srcOrd="2" destOrd="0" parTransId="{B8A3114B-A92A-40F0-852B-5A8FBFB1296D}" sibTransId="{11DB8B7D-AC63-44E8-B0A0-5B0427B56545}"/>
    <dgm:cxn modelId="{D8497651-907F-49C2-9740-847232D41342}" type="presOf" srcId="{917D1948-5773-42BC-B8B5-53F0E8F633DB}" destId="{10B24C60-2CCE-4157-B368-55FD517009A2}" srcOrd="0" destOrd="0" presId="urn:microsoft.com/office/officeart/2005/8/layout/radial3"/>
    <dgm:cxn modelId="{C5A00856-190E-47DC-BF9E-A154EDC490F8}" type="presOf" srcId="{6E6DB95D-E0A9-45B6-B0E7-38EF2F83051C}" destId="{593B3441-9374-48A8-B671-4EFA164EE3C2}" srcOrd="0" destOrd="0" presId="urn:microsoft.com/office/officeart/2005/8/layout/radial3"/>
    <dgm:cxn modelId="{214A0A83-72EE-464E-BFEB-3A2BC4EC9681}" srcId="{6E6DB95D-E0A9-45B6-B0E7-38EF2F83051C}" destId="{B92D6C5F-7FC8-4B87-B1F1-85BDF5AC7F7E}" srcOrd="0" destOrd="0" parTransId="{45858F59-46D7-4F47-9F69-6B89CF4EC0BE}" sibTransId="{17D6D239-3D61-46BB-91C2-F5BDEF93CFF5}"/>
    <dgm:cxn modelId="{BE94028A-C391-47FC-B4DD-469878443294}" type="presOf" srcId="{B92D6C5F-7FC8-4B87-B1F1-85BDF5AC7F7E}" destId="{0C3B57AF-3BB3-41DE-ADB8-B68F5F08E43B}" srcOrd="0" destOrd="0" presId="urn:microsoft.com/office/officeart/2005/8/layout/radial3"/>
    <dgm:cxn modelId="{F06C0F8C-7A32-46B6-B67A-076EAFA0A1AA}" type="presOf" srcId="{1278083F-C53E-4BC5-9B6B-BA89B742FC93}" destId="{ACDAA70F-979E-4331-A1A6-2F2879B11005}" srcOrd="0" destOrd="0" presId="urn:microsoft.com/office/officeart/2005/8/layout/radial3"/>
    <dgm:cxn modelId="{F14921AA-9818-40A6-859E-70E976EE1E95}" type="presOf" srcId="{0C0F27B1-A0A8-41B7-830C-044B7632D84B}" destId="{527C0393-DD18-44B4-AC08-A74F19BAA34D}" srcOrd="0" destOrd="0" presId="urn:microsoft.com/office/officeart/2005/8/layout/radial3"/>
    <dgm:cxn modelId="{7040C180-359F-4557-ADDC-A5B537CBA0C2}" type="presParOf" srcId="{593B3441-9374-48A8-B671-4EFA164EE3C2}" destId="{963D6207-064E-48EF-BA7E-ADB16679DDED}" srcOrd="0" destOrd="0" presId="urn:microsoft.com/office/officeart/2005/8/layout/radial3"/>
    <dgm:cxn modelId="{D6BF3E4C-4E0B-4F9B-A674-A79EBB6B5498}" type="presParOf" srcId="{963D6207-064E-48EF-BA7E-ADB16679DDED}" destId="{0C3B57AF-3BB3-41DE-ADB8-B68F5F08E43B}" srcOrd="0" destOrd="0" presId="urn:microsoft.com/office/officeart/2005/8/layout/radial3"/>
    <dgm:cxn modelId="{02087467-1CF5-4C48-B3E4-DF86E790A41A}" type="presParOf" srcId="{963D6207-064E-48EF-BA7E-ADB16679DDED}" destId="{527C0393-DD18-44B4-AC08-A74F19BAA34D}" srcOrd="1" destOrd="0" presId="urn:microsoft.com/office/officeart/2005/8/layout/radial3"/>
    <dgm:cxn modelId="{B9D1AE68-B70E-41FC-B31A-F97D70D2595E}" type="presParOf" srcId="{963D6207-064E-48EF-BA7E-ADB16679DDED}" destId="{ACDAA70F-979E-4331-A1A6-2F2879B11005}" srcOrd="2" destOrd="0" presId="urn:microsoft.com/office/officeart/2005/8/layout/radial3"/>
    <dgm:cxn modelId="{AFB211E1-4908-4168-9619-4B6DDAAE088A}" type="presParOf" srcId="{963D6207-064E-48EF-BA7E-ADB16679DDED}" destId="{10B24C60-2CCE-4157-B368-55FD517009A2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FB2A42-B940-4AAC-A90C-409123548DFC}" type="doc">
      <dgm:prSet loTypeId="urn:microsoft.com/office/officeart/2005/8/layout/default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5D1B02E-26FD-4030-B46D-EDC5D2D3EE69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 err="1">
              <a:solidFill>
                <a:srgbClr val="002060"/>
              </a:solidFill>
              <a:latin typeface="Berlin Sans FB" pitchFamily="34" charset="0"/>
            </a:rPr>
            <a:t>Ervanaria</a:t>
          </a:r>
          <a:endParaRPr lang="pt-BR" dirty="0">
            <a:solidFill>
              <a:srgbClr val="002060"/>
            </a:solidFill>
            <a:latin typeface="Berlin Sans FB" pitchFamily="34" charset="0"/>
          </a:endParaRPr>
        </a:p>
      </dgm:t>
    </dgm:pt>
    <dgm:pt modelId="{8624AB1B-2B8E-44D9-98B2-F7F0FC676D94}" type="parTrans" cxnId="{0175BD1F-8094-438F-B0BA-55F96B01E4BE}">
      <dgm:prSet/>
      <dgm:spPr/>
      <dgm:t>
        <a:bodyPr/>
        <a:lstStyle/>
        <a:p>
          <a:endParaRPr lang="pt-BR">
            <a:latin typeface="Berlin Sans FB" pitchFamily="34" charset="0"/>
          </a:endParaRPr>
        </a:p>
      </dgm:t>
    </dgm:pt>
    <dgm:pt modelId="{7D91EF5D-ADC3-45D7-BA95-B937613FB332}" type="sibTrans" cxnId="{0175BD1F-8094-438F-B0BA-55F96B01E4BE}">
      <dgm:prSet/>
      <dgm:spPr/>
      <dgm:t>
        <a:bodyPr/>
        <a:lstStyle/>
        <a:p>
          <a:endParaRPr lang="pt-BR">
            <a:latin typeface="Berlin Sans FB" pitchFamily="34" charset="0"/>
          </a:endParaRPr>
        </a:p>
      </dgm:t>
    </dgm:pt>
    <dgm:pt modelId="{FE332820-ED76-41C1-85A6-F61E6093126D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BR" dirty="0">
              <a:solidFill>
                <a:schemeClr val="accent1"/>
              </a:solidFill>
              <a:latin typeface="Berlin Sans FB" pitchFamily="34" charset="0"/>
            </a:rPr>
            <a:t>Farmácia de Manipulação</a:t>
          </a:r>
        </a:p>
      </dgm:t>
    </dgm:pt>
    <dgm:pt modelId="{29FE0CA2-8626-4207-8E4A-47C0093755D8}" type="parTrans" cxnId="{A902854F-3872-4399-8DD1-7395C8B9CBB1}">
      <dgm:prSet/>
      <dgm:spPr/>
      <dgm:t>
        <a:bodyPr/>
        <a:lstStyle/>
        <a:p>
          <a:endParaRPr lang="pt-BR">
            <a:latin typeface="Berlin Sans FB" pitchFamily="34" charset="0"/>
          </a:endParaRPr>
        </a:p>
      </dgm:t>
    </dgm:pt>
    <dgm:pt modelId="{6A6BD545-5E21-4CC7-BC4F-FDFA95D9231C}" type="sibTrans" cxnId="{A902854F-3872-4399-8DD1-7395C8B9CBB1}">
      <dgm:prSet/>
      <dgm:spPr/>
      <dgm:t>
        <a:bodyPr/>
        <a:lstStyle/>
        <a:p>
          <a:endParaRPr lang="pt-BR">
            <a:latin typeface="Berlin Sans FB" pitchFamily="34" charset="0"/>
          </a:endParaRPr>
        </a:p>
      </dgm:t>
    </dgm:pt>
    <dgm:pt modelId="{8F0CC93F-49D0-4751-819D-D02AB152A58B}">
      <dgm:prSet phldrT="[Texto]"/>
      <dgm:spPr>
        <a:solidFill>
          <a:srgbClr val="7030A0"/>
        </a:solidFill>
      </dgm:spPr>
      <dgm:t>
        <a:bodyPr/>
        <a:lstStyle/>
        <a:p>
          <a:r>
            <a:rPr lang="pt-BR" dirty="0">
              <a:solidFill>
                <a:schemeClr val="bg2"/>
              </a:solidFill>
              <a:latin typeface="Berlin Sans FB" pitchFamily="34" charset="0"/>
            </a:rPr>
            <a:t>Farmácia viva</a:t>
          </a:r>
        </a:p>
      </dgm:t>
    </dgm:pt>
    <dgm:pt modelId="{F596946E-894B-4A1D-9A67-B443A6DB5AE2}" type="parTrans" cxnId="{9F03204A-C78C-4FBC-BF46-86A8EBF524D3}">
      <dgm:prSet/>
      <dgm:spPr/>
      <dgm:t>
        <a:bodyPr/>
        <a:lstStyle/>
        <a:p>
          <a:endParaRPr lang="pt-BR">
            <a:latin typeface="Berlin Sans FB" pitchFamily="34" charset="0"/>
          </a:endParaRPr>
        </a:p>
      </dgm:t>
    </dgm:pt>
    <dgm:pt modelId="{9AD2488D-9229-450E-B11C-97A3BA227478}" type="sibTrans" cxnId="{9F03204A-C78C-4FBC-BF46-86A8EBF524D3}">
      <dgm:prSet/>
      <dgm:spPr/>
      <dgm:t>
        <a:bodyPr/>
        <a:lstStyle/>
        <a:p>
          <a:endParaRPr lang="pt-BR">
            <a:latin typeface="Berlin Sans FB" pitchFamily="34" charset="0"/>
          </a:endParaRPr>
        </a:p>
      </dgm:t>
    </dgm:pt>
    <dgm:pt modelId="{C492635E-BDEE-46F1-903F-0FC366760C2B}">
      <dgm:prSet/>
      <dgm:spPr>
        <a:solidFill>
          <a:srgbClr val="92D050"/>
        </a:solidFill>
      </dgm:spPr>
      <dgm:t>
        <a:bodyPr/>
        <a:lstStyle/>
        <a:p>
          <a:r>
            <a:rPr lang="pt-BR" dirty="0">
              <a:latin typeface="Berlin Sans FB" pitchFamily="34" charset="0"/>
            </a:rPr>
            <a:t>Indústria de medicamentos</a:t>
          </a:r>
        </a:p>
      </dgm:t>
    </dgm:pt>
    <dgm:pt modelId="{5CB092C6-160E-4C05-A5BA-841A28955EBD}" type="parTrans" cxnId="{5C9E6D60-9923-4CD2-B562-7B2DDF00B7E6}">
      <dgm:prSet/>
      <dgm:spPr/>
      <dgm:t>
        <a:bodyPr/>
        <a:lstStyle/>
        <a:p>
          <a:endParaRPr lang="pt-BR">
            <a:latin typeface="Berlin Sans FB" pitchFamily="34" charset="0"/>
          </a:endParaRPr>
        </a:p>
      </dgm:t>
    </dgm:pt>
    <dgm:pt modelId="{04E15D32-2FF5-4703-9872-1326F9A65F02}" type="sibTrans" cxnId="{5C9E6D60-9923-4CD2-B562-7B2DDF00B7E6}">
      <dgm:prSet/>
      <dgm:spPr/>
      <dgm:t>
        <a:bodyPr/>
        <a:lstStyle/>
        <a:p>
          <a:endParaRPr lang="pt-BR">
            <a:latin typeface="Berlin Sans FB" pitchFamily="34" charset="0"/>
          </a:endParaRPr>
        </a:p>
      </dgm:t>
    </dgm:pt>
    <dgm:pt modelId="{7FCD4813-1620-4F31-AEEE-BFA9F78C4010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dirty="0"/>
            <a:t>Fornecedor de insumos</a:t>
          </a:r>
        </a:p>
      </dgm:t>
    </dgm:pt>
    <dgm:pt modelId="{82609283-D883-4AD1-B079-F3BAE16653CB}" type="parTrans" cxnId="{D3674F27-8991-4BB7-9E24-6AB5BC791DB9}">
      <dgm:prSet/>
      <dgm:spPr/>
      <dgm:t>
        <a:bodyPr/>
        <a:lstStyle/>
        <a:p>
          <a:endParaRPr lang="pt-BR"/>
        </a:p>
      </dgm:t>
    </dgm:pt>
    <dgm:pt modelId="{465F4BC1-EC6E-46EA-8C27-37A8EC9A9349}" type="sibTrans" cxnId="{D3674F27-8991-4BB7-9E24-6AB5BC791DB9}">
      <dgm:prSet/>
      <dgm:spPr/>
      <dgm:t>
        <a:bodyPr/>
        <a:lstStyle/>
        <a:p>
          <a:endParaRPr lang="pt-BR"/>
        </a:p>
      </dgm:t>
    </dgm:pt>
    <dgm:pt modelId="{4D9B638D-B976-442C-AFD4-DFA402226A17}" type="pres">
      <dgm:prSet presAssocID="{A4FB2A42-B940-4AAC-A90C-409123548DFC}" presName="diagram" presStyleCnt="0">
        <dgm:presLayoutVars>
          <dgm:dir/>
          <dgm:resizeHandles val="exact"/>
        </dgm:presLayoutVars>
      </dgm:prSet>
      <dgm:spPr/>
    </dgm:pt>
    <dgm:pt modelId="{F66F544E-7B3C-47EC-BB43-BAC7785F0239}" type="pres">
      <dgm:prSet presAssocID="{85D1B02E-26FD-4030-B46D-EDC5D2D3EE69}" presName="node" presStyleLbl="node1" presStyleIdx="0" presStyleCnt="5" custLinFactNeighborX="-2936" custLinFactNeighborY="-44723">
        <dgm:presLayoutVars>
          <dgm:bulletEnabled val="1"/>
        </dgm:presLayoutVars>
      </dgm:prSet>
      <dgm:spPr/>
    </dgm:pt>
    <dgm:pt modelId="{F3892B8C-27B2-4E33-B8D4-5DC2C954369B}" type="pres">
      <dgm:prSet presAssocID="{7D91EF5D-ADC3-45D7-BA95-B937613FB332}" presName="sibTrans" presStyleCnt="0"/>
      <dgm:spPr/>
    </dgm:pt>
    <dgm:pt modelId="{DACBAFBF-59D0-4861-A111-1B2BD73F0DAB}" type="pres">
      <dgm:prSet presAssocID="{FE332820-ED76-41C1-85A6-F61E6093126D}" presName="node" presStyleLbl="node1" presStyleIdx="1" presStyleCnt="5" custLinFactX="4312" custLinFactNeighborX="100000" custLinFactNeighborY="-44723">
        <dgm:presLayoutVars>
          <dgm:bulletEnabled val="1"/>
        </dgm:presLayoutVars>
      </dgm:prSet>
      <dgm:spPr/>
    </dgm:pt>
    <dgm:pt modelId="{434365DE-C3AD-4D64-94F6-530C167BFAA6}" type="pres">
      <dgm:prSet presAssocID="{6A6BD545-5E21-4CC7-BC4F-FDFA95D9231C}" presName="sibTrans" presStyleCnt="0"/>
      <dgm:spPr/>
    </dgm:pt>
    <dgm:pt modelId="{81F00403-9113-45FC-AE4E-3CF31C684585}" type="pres">
      <dgm:prSet presAssocID="{8F0CC93F-49D0-4751-819D-D02AB152A58B}" presName="node" presStyleLbl="node1" presStyleIdx="2" presStyleCnt="5" custLinFactNeighborX="-32105" custLinFactNeighborY="60333">
        <dgm:presLayoutVars>
          <dgm:bulletEnabled val="1"/>
        </dgm:presLayoutVars>
      </dgm:prSet>
      <dgm:spPr/>
    </dgm:pt>
    <dgm:pt modelId="{B001A3E5-B8B5-4C3B-8BB2-D15C5A0148CD}" type="pres">
      <dgm:prSet presAssocID="{9AD2488D-9229-450E-B11C-97A3BA227478}" presName="sibTrans" presStyleCnt="0"/>
      <dgm:spPr/>
    </dgm:pt>
    <dgm:pt modelId="{0D6648ED-C724-4E35-9E58-067E82CED982}" type="pres">
      <dgm:prSet presAssocID="{7FCD4813-1620-4F31-AEEE-BFA9F78C4010}" presName="node" presStyleLbl="node1" presStyleIdx="3" presStyleCnt="5" custLinFactNeighborX="-16265" custLinFactNeighborY="-51531">
        <dgm:presLayoutVars>
          <dgm:bulletEnabled val="1"/>
        </dgm:presLayoutVars>
      </dgm:prSet>
      <dgm:spPr/>
    </dgm:pt>
    <dgm:pt modelId="{97CFAFB3-5DBA-4498-8614-37138D50C512}" type="pres">
      <dgm:prSet presAssocID="{465F4BC1-EC6E-46EA-8C27-37A8EC9A9349}" presName="sibTrans" presStyleCnt="0"/>
      <dgm:spPr/>
    </dgm:pt>
    <dgm:pt modelId="{0110D26F-A153-4958-A617-14E8C3AC1B3C}" type="pres">
      <dgm:prSet presAssocID="{C492635E-BDEE-46F1-903F-0FC366760C2B}" presName="node" presStyleLbl="node1" presStyleIdx="4" presStyleCnt="5" custLinFactNeighborX="-52661" custLinFactNeighborY="53901">
        <dgm:presLayoutVars>
          <dgm:bulletEnabled val="1"/>
        </dgm:presLayoutVars>
      </dgm:prSet>
      <dgm:spPr/>
    </dgm:pt>
  </dgm:ptLst>
  <dgm:cxnLst>
    <dgm:cxn modelId="{A2190F1F-AF5D-404A-8EAA-C5C770FA2E62}" type="presOf" srcId="{7FCD4813-1620-4F31-AEEE-BFA9F78C4010}" destId="{0D6648ED-C724-4E35-9E58-067E82CED982}" srcOrd="0" destOrd="0" presId="urn:microsoft.com/office/officeart/2005/8/layout/default#5"/>
    <dgm:cxn modelId="{0175BD1F-8094-438F-B0BA-55F96B01E4BE}" srcId="{A4FB2A42-B940-4AAC-A90C-409123548DFC}" destId="{85D1B02E-26FD-4030-B46D-EDC5D2D3EE69}" srcOrd="0" destOrd="0" parTransId="{8624AB1B-2B8E-44D9-98B2-F7F0FC676D94}" sibTransId="{7D91EF5D-ADC3-45D7-BA95-B937613FB332}"/>
    <dgm:cxn modelId="{D3674F27-8991-4BB7-9E24-6AB5BC791DB9}" srcId="{A4FB2A42-B940-4AAC-A90C-409123548DFC}" destId="{7FCD4813-1620-4F31-AEEE-BFA9F78C4010}" srcOrd="3" destOrd="0" parTransId="{82609283-D883-4AD1-B079-F3BAE16653CB}" sibTransId="{465F4BC1-EC6E-46EA-8C27-37A8EC9A9349}"/>
    <dgm:cxn modelId="{74783F29-D13E-4CFC-BC14-8BE9205DF984}" type="presOf" srcId="{A4FB2A42-B940-4AAC-A90C-409123548DFC}" destId="{4D9B638D-B976-442C-AFD4-DFA402226A17}" srcOrd="0" destOrd="0" presId="urn:microsoft.com/office/officeart/2005/8/layout/default#5"/>
    <dgm:cxn modelId="{5C9E6D60-9923-4CD2-B562-7B2DDF00B7E6}" srcId="{A4FB2A42-B940-4AAC-A90C-409123548DFC}" destId="{C492635E-BDEE-46F1-903F-0FC366760C2B}" srcOrd="4" destOrd="0" parTransId="{5CB092C6-160E-4C05-A5BA-841A28955EBD}" sibTransId="{04E15D32-2FF5-4703-9872-1326F9A65F02}"/>
    <dgm:cxn modelId="{9F03204A-C78C-4FBC-BF46-86A8EBF524D3}" srcId="{A4FB2A42-B940-4AAC-A90C-409123548DFC}" destId="{8F0CC93F-49D0-4751-819D-D02AB152A58B}" srcOrd="2" destOrd="0" parTransId="{F596946E-894B-4A1D-9A67-B443A6DB5AE2}" sibTransId="{9AD2488D-9229-450E-B11C-97A3BA227478}"/>
    <dgm:cxn modelId="{A902854F-3872-4399-8DD1-7395C8B9CBB1}" srcId="{A4FB2A42-B940-4AAC-A90C-409123548DFC}" destId="{FE332820-ED76-41C1-85A6-F61E6093126D}" srcOrd="1" destOrd="0" parTransId="{29FE0CA2-8626-4207-8E4A-47C0093755D8}" sibTransId="{6A6BD545-5E21-4CC7-BC4F-FDFA95D9231C}"/>
    <dgm:cxn modelId="{D2799F8C-AABE-40D9-8E00-B0A5DC61EF06}" type="presOf" srcId="{85D1B02E-26FD-4030-B46D-EDC5D2D3EE69}" destId="{F66F544E-7B3C-47EC-BB43-BAC7785F0239}" srcOrd="0" destOrd="0" presId="urn:microsoft.com/office/officeart/2005/8/layout/default#5"/>
    <dgm:cxn modelId="{512D7D9C-C904-46E7-8BC5-2ABEE74B61CF}" type="presOf" srcId="{C492635E-BDEE-46F1-903F-0FC366760C2B}" destId="{0110D26F-A153-4958-A617-14E8C3AC1B3C}" srcOrd="0" destOrd="0" presId="urn:microsoft.com/office/officeart/2005/8/layout/default#5"/>
    <dgm:cxn modelId="{6F388A9F-FD54-42E5-A018-7832968F2497}" type="presOf" srcId="{FE332820-ED76-41C1-85A6-F61E6093126D}" destId="{DACBAFBF-59D0-4861-A111-1B2BD73F0DAB}" srcOrd="0" destOrd="0" presId="urn:microsoft.com/office/officeart/2005/8/layout/default#5"/>
    <dgm:cxn modelId="{2C4520AC-859C-4526-8F12-4354DDA3ED1B}" type="presOf" srcId="{8F0CC93F-49D0-4751-819D-D02AB152A58B}" destId="{81F00403-9113-45FC-AE4E-3CF31C684585}" srcOrd="0" destOrd="0" presId="urn:microsoft.com/office/officeart/2005/8/layout/default#5"/>
    <dgm:cxn modelId="{396A7416-B30C-490D-BE86-819F6B4AE609}" type="presParOf" srcId="{4D9B638D-B976-442C-AFD4-DFA402226A17}" destId="{F66F544E-7B3C-47EC-BB43-BAC7785F0239}" srcOrd="0" destOrd="0" presId="urn:microsoft.com/office/officeart/2005/8/layout/default#5"/>
    <dgm:cxn modelId="{9CDAFFF0-6751-4714-8216-1CDBDD6786B7}" type="presParOf" srcId="{4D9B638D-B976-442C-AFD4-DFA402226A17}" destId="{F3892B8C-27B2-4E33-B8D4-5DC2C954369B}" srcOrd="1" destOrd="0" presId="urn:microsoft.com/office/officeart/2005/8/layout/default#5"/>
    <dgm:cxn modelId="{DA64D8F1-D61D-45D2-B497-D1A7FAB2D844}" type="presParOf" srcId="{4D9B638D-B976-442C-AFD4-DFA402226A17}" destId="{DACBAFBF-59D0-4861-A111-1B2BD73F0DAB}" srcOrd="2" destOrd="0" presId="urn:microsoft.com/office/officeart/2005/8/layout/default#5"/>
    <dgm:cxn modelId="{3240B6A0-ADF8-4BFF-8A0C-F9D31D79747B}" type="presParOf" srcId="{4D9B638D-B976-442C-AFD4-DFA402226A17}" destId="{434365DE-C3AD-4D64-94F6-530C167BFAA6}" srcOrd="3" destOrd="0" presId="urn:microsoft.com/office/officeart/2005/8/layout/default#5"/>
    <dgm:cxn modelId="{02895271-7367-4CCD-B3C7-FFB49C227973}" type="presParOf" srcId="{4D9B638D-B976-442C-AFD4-DFA402226A17}" destId="{81F00403-9113-45FC-AE4E-3CF31C684585}" srcOrd="4" destOrd="0" presId="urn:microsoft.com/office/officeart/2005/8/layout/default#5"/>
    <dgm:cxn modelId="{91F98ECA-20E8-4C20-9518-DFCBEC28CEAE}" type="presParOf" srcId="{4D9B638D-B976-442C-AFD4-DFA402226A17}" destId="{B001A3E5-B8B5-4C3B-8BB2-D15C5A0148CD}" srcOrd="5" destOrd="0" presId="urn:microsoft.com/office/officeart/2005/8/layout/default#5"/>
    <dgm:cxn modelId="{F4C0DCCD-EC95-4C80-936E-06BF5B98F670}" type="presParOf" srcId="{4D9B638D-B976-442C-AFD4-DFA402226A17}" destId="{0D6648ED-C724-4E35-9E58-067E82CED982}" srcOrd="6" destOrd="0" presId="urn:microsoft.com/office/officeart/2005/8/layout/default#5"/>
    <dgm:cxn modelId="{1EEDA229-0AAA-4B67-903A-E45FE0602BED}" type="presParOf" srcId="{4D9B638D-B976-442C-AFD4-DFA402226A17}" destId="{97CFAFB3-5DBA-4498-8614-37138D50C512}" srcOrd="7" destOrd="0" presId="urn:microsoft.com/office/officeart/2005/8/layout/default#5"/>
    <dgm:cxn modelId="{72267538-1092-40A5-A4DD-201608F719F6}" type="presParOf" srcId="{4D9B638D-B976-442C-AFD4-DFA402226A17}" destId="{0110D26F-A153-4958-A617-14E8C3AC1B3C}" srcOrd="8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A0CB61-94B9-412C-93FA-F7BC6A73EF80}" type="doc">
      <dgm:prSet loTypeId="urn:microsoft.com/office/officeart/2005/8/layout/cycle2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pt-BR"/>
        </a:p>
      </dgm:t>
    </dgm:pt>
    <dgm:pt modelId="{887541F9-F8E9-4D35-A712-FCE3C4DA9289}">
      <dgm:prSet phldrT="[Texto]" custT="1"/>
      <dgm:spPr>
        <a:solidFill>
          <a:srgbClr val="00B0F0"/>
        </a:solidFill>
      </dgm:spPr>
      <dgm:t>
        <a:bodyPr/>
        <a:lstStyle/>
        <a:p>
          <a:r>
            <a:rPr lang="pt-BR" sz="2400" dirty="0">
              <a:latin typeface="Berlin Sans FB" pitchFamily="34" charset="0"/>
            </a:rPr>
            <a:t>EIXO 1 VIVEIRO E HORTO</a:t>
          </a:r>
        </a:p>
      </dgm:t>
    </dgm:pt>
    <dgm:pt modelId="{17EFF775-ADED-4A2B-B2B6-C54BA45E04B4}" type="parTrans" cxnId="{3E6BFCD9-9049-4C89-9FE4-A6A28F56E6F4}">
      <dgm:prSet/>
      <dgm:spPr/>
      <dgm:t>
        <a:bodyPr/>
        <a:lstStyle/>
        <a:p>
          <a:endParaRPr lang="pt-BR" sz="3600">
            <a:latin typeface="Berlin Sans FB" pitchFamily="34" charset="0"/>
          </a:endParaRPr>
        </a:p>
      </dgm:t>
    </dgm:pt>
    <dgm:pt modelId="{5FEAD27F-F355-4662-BF56-19C75E63F1AA}" type="sibTrans" cxnId="{3E6BFCD9-9049-4C89-9FE4-A6A28F56E6F4}">
      <dgm:prSet custT="1"/>
      <dgm:spPr>
        <a:solidFill>
          <a:srgbClr val="FFC000"/>
        </a:solidFill>
      </dgm:spPr>
      <dgm:t>
        <a:bodyPr/>
        <a:lstStyle/>
        <a:p>
          <a:endParaRPr lang="pt-BR" sz="1600">
            <a:latin typeface="Berlin Sans FB" pitchFamily="34" charset="0"/>
          </a:endParaRPr>
        </a:p>
      </dgm:t>
    </dgm:pt>
    <dgm:pt modelId="{1B2D0C55-435D-4839-AE74-9FA364849CD2}">
      <dgm:prSet phldrT="[Texto]" custT="1"/>
      <dgm:spPr>
        <a:solidFill>
          <a:srgbClr val="7030A0"/>
        </a:solidFill>
      </dgm:spPr>
      <dgm:t>
        <a:bodyPr/>
        <a:lstStyle/>
        <a:p>
          <a:r>
            <a:rPr lang="pt-BR" sz="2400" dirty="0">
              <a:latin typeface="Berlin Sans FB" pitchFamily="34" charset="0"/>
            </a:rPr>
            <a:t>EIXO 2 Capacitação</a:t>
          </a:r>
        </a:p>
      </dgm:t>
    </dgm:pt>
    <dgm:pt modelId="{09FFFF74-6D41-415F-99E0-4EA276E8CF38}" type="parTrans" cxnId="{443FC4AA-2BC1-45F7-83FA-97754819135F}">
      <dgm:prSet/>
      <dgm:spPr/>
      <dgm:t>
        <a:bodyPr/>
        <a:lstStyle/>
        <a:p>
          <a:endParaRPr lang="pt-BR" sz="3600">
            <a:latin typeface="Berlin Sans FB" pitchFamily="34" charset="0"/>
          </a:endParaRPr>
        </a:p>
      </dgm:t>
    </dgm:pt>
    <dgm:pt modelId="{B0475E56-B7D2-4D4E-B558-B229CD591F94}" type="sibTrans" cxnId="{443FC4AA-2BC1-45F7-83FA-97754819135F}">
      <dgm:prSet custT="1"/>
      <dgm:spPr>
        <a:solidFill>
          <a:srgbClr val="003399"/>
        </a:solidFill>
      </dgm:spPr>
      <dgm:t>
        <a:bodyPr/>
        <a:lstStyle/>
        <a:p>
          <a:endParaRPr lang="pt-BR" sz="1600">
            <a:latin typeface="Berlin Sans FB" pitchFamily="34" charset="0"/>
          </a:endParaRPr>
        </a:p>
      </dgm:t>
    </dgm:pt>
    <dgm:pt modelId="{210CFF97-DB56-4E68-A9DE-0612C09876B0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2400" dirty="0">
              <a:latin typeface="Berlin Sans FB" pitchFamily="34" charset="0"/>
            </a:rPr>
            <a:t>EIXO 3</a:t>
          </a:r>
        </a:p>
        <a:p>
          <a:r>
            <a:rPr lang="pt-BR" sz="2400" dirty="0">
              <a:latin typeface="Berlin Sans FB" pitchFamily="34" charset="0"/>
            </a:rPr>
            <a:t> Droga vegetal </a:t>
          </a:r>
        </a:p>
      </dgm:t>
    </dgm:pt>
    <dgm:pt modelId="{5AA4B61F-8CB8-4607-BC79-231B1B3BF88F}" type="parTrans" cxnId="{079C6EBB-1DDC-4C7E-A1A1-5F365B478BF9}">
      <dgm:prSet/>
      <dgm:spPr/>
      <dgm:t>
        <a:bodyPr/>
        <a:lstStyle/>
        <a:p>
          <a:endParaRPr lang="pt-BR" sz="3600">
            <a:latin typeface="Berlin Sans FB" pitchFamily="34" charset="0"/>
          </a:endParaRPr>
        </a:p>
      </dgm:t>
    </dgm:pt>
    <dgm:pt modelId="{9DF71973-31E4-48DE-BF30-79FC35E268A4}" type="sibTrans" cxnId="{079C6EBB-1DDC-4C7E-A1A1-5F365B478BF9}">
      <dgm:prSet custT="1"/>
      <dgm:spPr>
        <a:solidFill>
          <a:srgbClr val="4A9C00"/>
        </a:solidFill>
      </dgm:spPr>
      <dgm:t>
        <a:bodyPr/>
        <a:lstStyle/>
        <a:p>
          <a:endParaRPr lang="pt-BR" sz="1600">
            <a:latin typeface="Berlin Sans FB" pitchFamily="34" charset="0"/>
          </a:endParaRPr>
        </a:p>
      </dgm:t>
    </dgm:pt>
    <dgm:pt modelId="{0E04F796-BECE-4C9F-BC90-237E4A16D144}">
      <dgm:prSet phldrT="[Texto]" custT="1"/>
      <dgm:spPr>
        <a:solidFill>
          <a:srgbClr val="4A9C00"/>
        </a:solidFill>
      </dgm:spPr>
      <dgm:t>
        <a:bodyPr/>
        <a:lstStyle/>
        <a:p>
          <a:r>
            <a:rPr lang="pt-BR" sz="2400" dirty="0">
              <a:latin typeface="Berlin Sans FB" pitchFamily="34" charset="0"/>
            </a:rPr>
            <a:t>EIXO 4 dispensação de Fitoterápico </a:t>
          </a:r>
        </a:p>
      </dgm:t>
    </dgm:pt>
    <dgm:pt modelId="{DD14B7A2-2531-4C20-B2F0-133B1439B23C}" type="parTrans" cxnId="{3BC0E139-C4DA-484D-9EF1-2363BC5B1FA5}">
      <dgm:prSet/>
      <dgm:spPr/>
      <dgm:t>
        <a:bodyPr/>
        <a:lstStyle/>
        <a:p>
          <a:endParaRPr lang="pt-BR" sz="3600">
            <a:latin typeface="Berlin Sans FB" pitchFamily="34" charset="0"/>
          </a:endParaRPr>
        </a:p>
      </dgm:t>
    </dgm:pt>
    <dgm:pt modelId="{67721DE1-AC89-4251-8E66-9562F6DFA846}" type="sibTrans" cxnId="{3BC0E139-C4DA-484D-9EF1-2363BC5B1FA5}">
      <dgm:prSet custT="1"/>
      <dgm:spPr>
        <a:solidFill>
          <a:srgbClr val="00B0F0"/>
        </a:solidFill>
      </dgm:spPr>
      <dgm:t>
        <a:bodyPr/>
        <a:lstStyle/>
        <a:p>
          <a:endParaRPr lang="pt-BR" sz="1600">
            <a:latin typeface="Berlin Sans FB" pitchFamily="34" charset="0"/>
          </a:endParaRPr>
        </a:p>
      </dgm:t>
    </dgm:pt>
    <dgm:pt modelId="{E11E2575-5B3F-43AB-A8AE-15DCC532EFA4}" type="pres">
      <dgm:prSet presAssocID="{A8A0CB61-94B9-412C-93FA-F7BC6A73EF80}" presName="cycle" presStyleCnt="0">
        <dgm:presLayoutVars>
          <dgm:dir/>
          <dgm:resizeHandles val="exact"/>
        </dgm:presLayoutVars>
      </dgm:prSet>
      <dgm:spPr/>
    </dgm:pt>
    <dgm:pt modelId="{ED76FD51-BA31-409E-A0B1-10DECC5BBC97}" type="pres">
      <dgm:prSet presAssocID="{887541F9-F8E9-4D35-A712-FCE3C4DA9289}" presName="node" presStyleLbl="node1" presStyleIdx="0" presStyleCnt="4" custScaleX="146386">
        <dgm:presLayoutVars>
          <dgm:bulletEnabled val="1"/>
        </dgm:presLayoutVars>
      </dgm:prSet>
      <dgm:spPr/>
    </dgm:pt>
    <dgm:pt modelId="{DE319C61-733B-429B-8158-E3F78C009219}" type="pres">
      <dgm:prSet presAssocID="{5FEAD27F-F355-4662-BF56-19C75E63F1AA}" presName="sibTrans" presStyleLbl="sibTrans2D1" presStyleIdx="0" presStyleCnt="4"/>
      <dgm:spPr/>
    </dgm:pt>
    <dgm:pt modelId="{E1661DDB-1CE3-4D2D-868E-75995001A23B}" type="pres">
      <dgm:prSet presAssocID="{5FEAD27F-F355-4662-BF56-19C75E63F1AA}" presName="connectorText" presStyleLbl="sibTrans2D1" presStyleIdx="0" presStyleCnt="4"/>
      <dgm:spPr/>
    </dgm:pt>
    <dgm:pt modelId="{A80AA37B-C602-47E0-AFAE-D564EFCC54E0}" type="pres">
      <dgm:prSet presAssocID="{1B2D0C55-435D-4839-AE74-9FA364849CD2}" presName="node" presStyleLbl="node1" presStyleIdx="1" presStyleCnt="4" custScaleX="145541" custRadScaleRad="87970" custRadScaleInc="-2512">
        <dgm:presLayoutVars>
          <dgm:bulletEnabled val="1"/>
        </dgm:presLayoutVars>
      </dgm:prSet>
      <dgm:spPr/>
    </dgm:pt>
    <dgm:pt modelId="{EE9E368A-7439-4D79-83AF-AEA1ED715A6E}" type="pres">
      <dgm:prSet presAssocID="{B0475E56-B7D2-4D4E-B558-B229CD591F94}" presName="sibTrans" presStyleLbl="sibTrans2D1" presStyleIdx="1" presStyleCnt="4"/>
      <dgm:spPr/>
    </dgm:pt>
    <dgm:pt modelId="{A9C0777D-0F39-489C-AE53-4B0A67DBECD8}" type="pres">
      <dgm:prSet presAssocID="{B0475E56-B7D2-4D4E-B558-B229CD591F94}" presName="connectorText" presStyleLbl="sibTrans2D1" presStyleIdx="1" presStyleCnt="4"/>
      <dgm:spPr/>
    </dgm:pt>
    <dgm:pt modelId="{216B7B85-17F2-4D9D-A6CF-84FDBA8D279D}" type="pres">
      <dgm:prSet presAssocID="{210CFF97-DB56-4E68-A9DE-0612C09876B0}" presName="node" presStyleLbl="node1" presStyleIdx="2" presStyleCnt="4" custScaleX="136823">
        <dgm:presLayoutVars>
          <dgm:bulletEnabled val="1"/>
        </dgm:presLayoutVars>
      </dgm:prSet>
      <dgm:spPr/>
    </dgm:pt>
    <dgm:pt modelId="{B5ADB843-8ED2-48CE-9266-D13019BC47DC}" type="pres">
      <dgm:prSet presAssocID="{9DF71973-31E4-48DE-BF30-79FC35E268A4}" presName="sibTrans" presStyleLbl="sibTrans2D1" presStyleIdx="2" presStyleCnt="4"/>
      <dgm:spPr/>
    </dgm:pt>
    <dgm:pt modelId="{1C6CE0B1-699B-4262-84AA-C17768FECB19}" type="pres">
      <dgm:prSet presAssocID="{9DF71973-31E4-48DE-BF30-79FC35E268A4}" presName="connectorText" presStyleLbl="sibTrans2D1" presStyleIdx="2" presStyleCnt="4"/>
      <dgm:spPr/>
    </dgm:pt>
    <dgm:pt modelId="{54C7D7DC-DE8B-48AA-8F09-C1C7ED31A853}" type="pres">
      <dgm:prSet presAssocID="{0E04F796-BECE-4C9F-BC90-237E4A16D144}" presName="node" presStyleLbl="node1" presStyleIdx="3" presStyleCnt="4" custScaleX="150030" custRadScaleRad="130890" custRadScaleInc="8801">
        <dgm:presLayoutVars>
          <dgm:bulletEnabled val="1"/>
        </dgm:presLayoutVars>
      </dgm:prSet>
      <dgm:spPr/>
    </dgm:pt>
    <dgm:pt modelId="{AFDF7C54-2A8B-4373-B722-37564A840929}" type="pres">
      <dgm:prSet presAssocID="{67721DE1-AC89-4251-8E66-9562F6DFA846}" presName="sibTrans" presStyleLbl="sibTrans2D1" presStyleIdx="3" presStyleCnt="4"/>
      <dgm:spPr/>
    </dgm:pt>
    <dgm:pt modelId="{EC3B6CAB-47C0-49E4-84D3-CFC5E4A0357A}" type="pres">
      <dgm:prSet presAssocID="{67721DE1-AC89-4251-8E66-9562F6DFA846}" presName="connectorText" presStyleLbl="sibTrans2D1" presStyleIdx="3" presStyleCnt="4"/>
      <dgm:spPr/>
    </dgm:pt>
  </dgm:ptLst>
  <dgm:cxnLst>
    <dgm:cxn modelId="{1A865E0C-A38A-412B-8934-85193981FACF}" type="presOf" srcId="{A8A0CB61-94B9-412C-93FA-F7BC6A73EF80}" destId="{E11E2575-5B3F-43AB-A8AE-15DCC532EFA4}" srcOrd="0" destOrd="0" presId="urn:microsoft.com/office/officeart/2005/8/layout/cycle2"/>
    <dgm:cxn modelId="{2AF5E61D-2733-4F86-AE4C-8470AD9A2EDD}" type="presOf" srcId="{9DF71973-31E4-48DE-BF30-79FC35E268A4}" destId="{B5ADB843-8ED2-48CE-9266-D13019BC47DC}" srcOrd="0" destOrd="0" presId="urn:microsoft.com/office/officeart/2005/8/layout/cycle2"/>
    <dgm:cxn modelId="{C5144B25-CB2D-40AA-B861-DB763385BC41}" type="presOf" srcId="{5FEAD27F-F355-4662-BF56-19C75E63F1AA}" destId="{DE319C61-733B-429B-8158-E3F78C009219}" srcOrd="0" destOrd="0" presId="urn:microsoft.com/office/officeart/2005/8/layout/cycle2"/>
    <dgm:cxn modelId="{B4C8F132-79A9-49A9-A6E4-41D7ABD52E68}" type="presOf" srcId="{9DF71973-31E4-48DE-BF30-79FC35E268A4}" destId="{1C6CE0B1-699B-4262-84AA-C17768FECB19}" srcOrd="1" destOrd="0" presId="urn:microsoft.com/office/officeart/2005/8/layout/cycle2"/>
    <dgm:cxn modelId="{3BC0E139-C4DA-484D-9EF1-2363BC5B1FA5}" srcId="{A8A0CB61-94B9-412C-93FA-F7BC6A73EF80}" destId="{0E04F796-BECE-4C9F-BC90-237E4A16D144}" srcOrd="3" destOrd="0" parTransId="{DD14B7A2-2531-4C20-B2F0-133B1439B23C}" sibTransId="{67721DE1-AC89-4251-8E66-9562F6DFA846}"/>
    <dgm:cxn modelId="{13D03460-5D80-4458-967E-D2F1BB241A9E}" type="presOf" srcId="{67721DE1-AC89-4251-8E66-9562F6DFA846}" destId="{AFDF7C54-2A8B-4373-B722-37564A840929}" srcOrd="0" destOrd="0" presId="urn:microsoft.com/office/officeart/2005/8/layout/cycle2"/>
    <dgm:cxn modelId="{07861F42-92EE-45A5-A072-9445BD462D08}" type="presOf" srcId="{1B2D0C55-435D-4839-AE74-9FA364849CD2}" destId="{A80AA37B-C602-47E0-AFAE-D564EFCC54E0}" srcOrd="0" destOrd="0" presId="urn:microsoft.com/office/officeart/2005/8/layout/cycle2"/>
    <dgm:cxn modelId="{5C738644-0090-4694-871B-F8C56A869592}" type="presOf" srcId="{887541F9-F8E9-4D35-A712-FCE3C4DA9289}" destId="{ED76FD51-BA31-409E-A0B1-10DECC5BBC97}" srcOrd="0" destOrd="0" presId="urn:microsoft.com/office/officeart/2005/8/layout/cycle2"/>
    <dgm:cxn modelId="{5B0A1F57-ABB4-41C6-9151-38DF7E565625}" type="presOf" srcId="{5FEAD27F-F355-4662-BF56-19C75E63F1AA}" destId="{E1661DDB-1CE3-4D2D-868E-75995001A23B}" srcOrd="1" destOrd="0" presId="urn:microsoft.com/office/officeart/2005/8/layout/cycle2"/>
    <dgm:cxn modelId="{FF6D98A8-F9C4-48AF-8E03-32668889B86A}" type="presOf" srcId="{210CFF97-DB56-4E68-A9DE-0612C09876B0}" destId="{216B7B85-17F2-4D9D-A6CF-84FDBA8D279D}" srcOrd="0" destOrd="0" presId="urn:microsoft.com/office/officeart/2005/8/layout/cycle2"/>
    <dgm:cxn modelId="{443FC4AA-2BC1-45F7-83FA-97754819135F}" srcId="{A8A0CB61-94B9-412C-93FA-F7BC6A73EF80}" destId="{1B2D0C55-435D-4839-AE74-9FA364849CD2}" srcOrd="1" destOrd="0" parTransId="{09FFFF74-6D41-415F-99E0-4EA276E8CF38}" sibTransId="{B0475E56-B7D2-4D4E-B558-B229CD591F94}"/>
    <dgm:cxn modelId="{079C6EBB-1DDC-4C7E-A1A1-5F365B478BF9}" srcId="{A8A0CB61-94B9-412C-93FA-F7BC6A73EF80}" destId="{210CFF97-DB56-4E68-A9DE-0612C09876B0}" srcOrd="2" destOrd="0" parTransId="{5AA4B61F-8CB8-4607-BC79-231B1B3BF88F}" sibTransId="{9DF71973-31E4-48DE-BF30-79FC35E268A4}"/>
    <dgm:cxn modelId="{33ECB9C5-D3C2-410B-8CBE-51518E7BF757}" type="presOf" srcId="{B0475E56-B7D2-4D4E-B558-B229CD591F94}" destId="{EE9E368A-7439-4D79-83AF-AEA1ED715A6E}" srcOrd="0" destOrd="0" presId="urn:microsoft.com/office/officeart/2005/8/layout/cycle2"/>
    <dgm:cxn modelId="{3E6BFCD9-9049-4C89-9FE4-A6A28F56E6F4}" srcId="{A8A0CB61-94B9-412C-93FA-F7BC6A73EF80}" destId="{887541F9-F8E9-4D35-A712-FCE3C4DA9289}" srcOrd="0" destOrd="0" parTransId="{17EFF775-ADED-4A2B-B2B6-C54BA45E04B4}" sibTransId="{5FEAD27F-F355-4662-BF56-19C75E63F1AA}"/>
    <dgm:cxn modelId="{ADD048EB-C05E-4BB4-AB4A-64851FF1EF50}" type="presOf" srcId="{0E04F796-BECE-4C9F-BC90-237E4A16D144}" destId="{54C7D7DC-DE8B-48AA-8F09-C1C7ED31A853}" srcOrd="0" destOrd="0" presId="urn:microsoft.com/office/officeart/2005/8/layout/cycle2"/>
    <dgm:cxn modelId="{F31CABF6-FC8C-4D53-8A76-A8576F6CC140}" type="presOf" srcId="{B0475E56-B7D2-4D4E-B558-B229CD591F94}" destId="{A9C0777D-0F39-489C-AE53-4B0A67DBECD8}" srcOrd="1" destOrd="0" presId="urn:microsoft.com/office/officeart/2005/8/layout/cycle2"/>
    <dgm:cxn modelId="{7FBC57FB-72A8-454B-8244-3C4D9F2C76BE}" type="presOf" srcId="{67721DE1-AC89-4251-8E66-9562F6DFA846}" destId="{EC3B6CAB-47C0-49E4-84D3-CFC5E4A0357A}" srcOrd="1" destOrd="0" presId="urn:microsoft.com/office/officeart/2005/8/layout/cycle2"/>
    <dgm:cxn modelId="{07A72F1D-C964-4868-931E-5ACFF73639C0}" type="presParOf" srcId="{E11E2575-5B3F-43AB-A8AE-15DCC532EFA4}" destId="{ED76FD51-BA31-409E-A0B1-10DECC5BBC97}" srcOrd="0" destOrd="0" presId="urn:microsoft.com/office/officeart/2005/8/layout/cycle2"/>
    <dgm:cxn modelId="{8B7021A2-AB00-4DD6-9E77-CF6C6524E164}" type="presParOf" srcId="{E11E2575-5B3F-43AB-A8AE-15DCC532EFA4}" destId="{DE319C61-733B-429B-8158-E3F78C009219}" srcOrd="1" destOrd="0" presId="urn:microsoft.com/office/officeart/2005/8/layout/cycle2"/>
    <dgm:cxn modelId="{22B90ED7-A038-46FC-8219-E1D9E653DE9B}" type="presParOf" srcId="{DE319C61-733B-429B-8158-E3F78C009219}" destId="{E1661DDB-1CE3-4D2D-868E-75995001A23B}" srcOrd="0" destOrd="0" presId="urn:microsoft.com/office/officeart/2005/8/layout/cycle2"/>
    <dgm:cxn modelId="{34BC71BA-608A-408F-A0A8-907BFC748F63}" type="presParOf" srcId="{E11E2575-5B3F-43AB-A8AE-15DCC532EFA4}" destId="{A80AA37B-C602-47E0-AFAE-D564EFCC54E0}" srcOrd="2" destOrd="0" presId="urn:microsoft.com/office/officeart/2005/8/layout/cycle2"/>
    <dgm:cxn modelId="{57219058-D988-4D0E-9A3E-2314575B0696}" type="presParOf" srcId="{E11E2575-5B3F-43AB-A8AE-15DCC532EFA4}" destId="{EE9E368A-7439-4D79-83AF-AEA1ED715A6E}" srcOrd="3" destOrd="0" presId="urn:microsoft.com/office/officeart/2005/8/layout/cycle2"/>
    <dgm:cxn modelId="{4699999C-AEE7-4806-8F32-E25D463700F3}" type="presParOf" srcId="{EE9E368A-7439-4D79-83AF-AEA1ED715A6E}" destId="{A9C0777D-0F39-489C-AE53-4B0A67DBECD8}" srcOrd="0" destOrd="0" presId="urn:microsoft.com/office/officeart/2005/8/layout/cycle2"/>
    <dgm:cxn modelId="{86D18CB8-1726-4D8E-A872-1221359FFBE1}" type="presParOf" srcId="{E11E2575-5B3F-43AB-A8AE-15DCC532EFA4}" destId="{216B7B85-17F2-4D9D-A6CF-84FDBA8D279D}" srcOrd="4" destOrd="0" presId="urn:microsoft.com/office/officeart/2005/8/layout/cycle2"/>
    <dgm:cxn modelId="{33776D3C-4E70-4B82-BF9A-5947E93A09EB}" type="presParOf" srcId="{E11E2575-5B3F-43AB-A8AE-15DCC532EFA4}" destId="{B5ADB843-8ED2-48CE-9266-D13019BC47DC}" srcOrd="5" destOrd="0" presId="urn:microsoft.com/office/officeart/2005/8/layout/cycle2"/>
    <dgm:cxn modelId="{800A3EB0-A6DA-42BA-BBCD-98D420B4F114}" type="presParOf" srcId="{B5ADB843-8ED2-48CE-9266-D13019BC47DC}" destId="{1C6CE0B1-699B-4262-84AA-C17768FECB19}" srcOrd="0" destOrd="0" presId="urn:microsoft.com/office/officeart/2005/8/layout/cycle2"/>
    <dgm:cxn modelId="{BC6ECC73-D9A8-4334-97E0-0DB109B828D4}" type="presParOf" srcId="{E11E2575-5B3F-43AB-A8AE-15DCC532EFA4}" destId="{54C7D7DC-DE8B-48AA-8F09-C1C7ED31A853}" srcOrd="6" destOrd="0" presId="urn:microsoft.com/office/officeart/2005/8/layout/cycle2"/>
    <dgm:cxn modelId="{9630E2CB-B8D6-4B1B-82D6-99AAB3D9C624}" type="presParOf" srcId="{E11E2575-5B3F-43AB-A8AE-15DCC532EFA4}" destId="{AFDF7C54-2A8B-4373-B722-37564A840929}" srcOrd="7" destOrd="0" presId="urn:microsoft.com/office/officeart/2005/8/layout/cycle2"/>
    <dgm:cxn modelId="{B8F7F88A-B18F-4E02-A90C-716983968A6F}" type="presParOf" srcId="{AFDF7C54-2A8B-4373-B722-37564A840929}" destId="{EC3B6CAB-47C0-49E4-84D3-CFC5E4A0357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B57AF-3BB3-41DE-ADB8-B68F5F08E43B}">
      <dsp:nvSpPr>
        <dsp:cNvPr id="0" name=""/>
        <dsp:cNvSpPr/>
      </dsp:nvSpPr>
      <dsp:spPr>
        <a:xfrm>
          <a:off x="4119006" y="1408211"/>
          <a:ext cx="2780108" cy="278010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Comic Sans MS" pitchFamily="66" charset="0"/>
            </a:rPr>
            <a:t>Fitoterápico</a:t>
          </a:r>
        </a:p>
      </dsp:txBody>
      <dsp:txXfrm>
        <a:off x="4526143" y="1815348"/>
        <a:ext cx="1965834" cy="1965834"/>
      </dsp:txXfrm>
    </dsp:sp>
    <dsp:sp modelId="{527C0393-DD18-44B4-AC08-A74F19BAA34D}">
      <dsp:nvSpPr>
        <dsp:cNvPr id="0" name=""/>
        <dsp:cNvSpPr/>
      </dsp:nvSpPr>
      <dsp:spPr>
        <a:xfrm>
          <a:off x="4235444" y="128309"/>
          <a:ext cx="2547232" cy="172247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Comic Sans MS" pitchFamily="66" charset="0"/>
            </a:rPr>
            <a:t>Segurança</a:t>
          </a:r>
        </a:p>
      </dsp:txBody>
      <dsp:txXfrm>
        <a:off x="4608477" y="380559"/>
        <a:ext cx="1801166" cy="1217971"/>
      </dsp:txXfrm>
    </dsp:sp>
    <dsp:sp modelId="{ACDAA70F-979E-4331-A1A6-2F2879B11005}">
      <dsp:nvSpPr>
        <dsp:cNvPr id="0" name=""/>
        <dsp:cNvSpPr/>
      </dsp:nvSpPr>
      <dsp:spPr>
        <a:xfrm>
          <a:off x="6144108" y="3007598"/>
          <a:ext cx="1862700" cy="139005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Comic Sans MS" pitchFamily="66" charset="0"/>
            </a:rPr>
            <a:t>Eficácia</a:t>
          </a:r>
        </a:p>
      </dsp:txBody>
      <dsp:txXfrm>
        <a:off x="6416894" y="3211167"/>
        <a:ext cx="1317128" cy="982916"/>
      </dsp:txXfrm>
    </dsp:sp>
    <dsp:sp modelId="{10B24C60-2CCE-4157-B368-55FD517009A2}">
      <dsp:nvSpPr>
        <dsp:cNvPr id="0" name=""/>
        <dsp:cNvSpPr/>
      </dsp:nvSpPr>
      <dsp:spPr>
        <a:xfrm>
          <a:off x="2760178" y="3007598"/>
          <a:ext cx="2364968" cy="139005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Comic Sans MS" pitchFamily="66" charset="0"/>
            </a:rPr>
            <a:t>Controle de qualidade</a:t>
          </a:r>
        </a:p>
      </dsp:txBody>
      <dsp:txXfrm>
        <a:off x="3106520" y="3211167"/>
        <a:ext cx="1672284" cy="9829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F544E-7B3C-47EC-BB43-BAC7785F0239}">
      <dsp:nvSpPr>
        <dsp:cNvPr id="0" name=""/>
        <dsp:cNvSpPr/>
      </dsp:nvSpPr>
      <dsp:spPr>
        <a:xfrm>
          <a:off x="0" y="103561"/>
          <a:ext cx="2452772" cy="147166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 err="1">
              <a:solidFill>
                <a:srgbClr val="002060"/>
              </a:solidFill>
              <a:latin typeface="Berlin Sans FB" pitchFamily="34" charset="0"/>
            </a:rPr>
            <a:t>Ervanaria</a:t>
          </a:r>
          <a:endParaRPr lang="pt-BR" sz="2900" kern="1200" dirty="0">
            <a:solidFill>
              <a:srgbClr val="002060"/>
            </a:solidFill>
            <a:latin typeface="Berlin Sans FB" pitchFamily="34" charset="0"/>
          </a:endParaRPr>
        </a:p>
      </dsp:txBody>
      <dsp:txXfrm>
        <a:off x="0" y="103561"/>
        <a:ext cx="2452772" cy="1471663"/>
      </dsp:txXfrm>
    </dsp:sp>
    <dsp:sp modelId="{DACBAFBF-59D0-4861-A111-1B2BD73F0DAB}">
      <dsp:nvSpPr>
        <dsp:cNvPr id="0" name=""/>
        <dsp:cNvSpPr/>
      </dsp:nvSpPr>
      <dsp:spPr>
        <a:xfrm>
          <a:off x="5256585" y="103561"/>
          <a:ext cx="2452772" cy="147166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>
              <a:solidFill>
                <a:schemeClr val="accent1"/>
              </a:solidFill>
              <a:latin typeface="Berlin Sans FB" pitchFamily="34" charset="0"/>
            </a:rPr>
            <a:t>Farmácia de Manipulação</a:t>
          </a:r>
        </a:p>
      </dsp:txBody>
      <dsp:txXfrm>
        <a:off x="5256585" y="103561"/>
        <a:ext cx="2452772" cy="1471663"/>
      </dsp:txXfrm>
    </dsp:sp>
    <dsp:sp modelId="{81F00403-9113-45FC-AE4E-3CF31C684585}">
      <dsp:nvSpPr>
        <dsp:cNvPr id="0" name=""/>
        <dsp:cNvSpPr/>
      </dsp:nvSpPr>
      <dsp:spPr>
        <a:xfrm>
          <a:off x="4608636" y="1649632"/>
          <a:ext cx="2452772" cy="147166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>
              <a:solidFill>
                <a:schemeClr val="bg2"/>
              </a:solidFill>
              <a:latin typeface="Berlin Sans FB" pitchFamily="34" charset="0"/>
            </a:rPr>
            <a:t>Farmácia viva</a:t>
          </a:r>
        </a:p>
      </dsp:txBody>
      <dsp:txXfrm>
        <a:off x="4608636" y="1649632"/>
        <a:ext cx="2452772" cy="1471663"/>
      </dsp:txXfrm>
    </dsp:sp>
    <dsp:sp modelId="{0D6648ED-C724-4E35-9E58-067E82CED982}">
      <dsp:nvSpPr>
        <dsp:cNvPr id="0" name=""/>
        <dsp:cNvSpPr/>
      </dsp:nvSpPr>
      <dsp:spPr>
        <a:xfrm>
          <a:off x="950081" y="1720311"/>
          <a:ext cx="2452772" cy="1471663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Fornecedor de insumos</a:t>
          </a:r>
        </a:p>
      </dsp:txBody>
      <dsp:txXfrm>
        <a:off x="950081" y="1720311"/>
        <a:ext cx="2452772" cy="1471663"/>
      </dsp:txXfrm>
    </dsp:sp>
    <dsp:sp modelId="{0110D26F-A153-4958-A617-14E8C3AC1B3C}">
      <dsp:nvSpPr>
        <dsp:cNvPr id="0" name=""/>
        <dsp:cNvSpPr/>
      </dsp:nvSpPr>
      <dsp:spPr>
        <a:xfrm>
          <a:off x="2755420" y="3240408"/>
          <a:ext cx="2452772" cy="1471663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>
              <a:latin typeface="Berlin Sans FB" pitchFamily="34" charset="0"/>
            </a:rPr>
            <a:t>Indústria de medicamentos</a:t>
          </a:r>
        </a:p>
      </dsp:txBody>
      <dsp:txXfrm>
        <a:off x="2755420" y="3240408"/>
        <a:ext cx="2452772" cy="14716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6FD51-BA31-409E-A0B1-10DECC5BBC97}">
      <dsp:nvSpPr>
        <dsp:cNvPr id="0" name=""/>
        <dsp:cNvSpPr/>
      </dsp:nvSpPr>
      <dsp:spPr>
        <a:xfrm>
          <a:off x="2366851" y="814"/>
          <a:ext cx="2724900" cy="1861448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erlin Sans FB" pitchFamily="34" charset="0"/>
            </a:rPr>
            <a:t>EIXO 1 VIVEIRO E HORTO</a:t>
          </a:r>
        </a:p>
      </dsp:txBody>
      <dsp:txXfrm>
        <a:off x="2765903" y="273417"/>
        <a:ext cx="1926796" cy="1316242"/>
      </dsp:txXfrm>
    </dsp:sp>
    <dsp:sp modelId="{DE319C61-733B-429B-8158-E3F78C009219}">
      <dsp:nvSpPr>
        <dsp:cNvPr id="0" name=""/>
        <dsp:cNvSpPr/>
      </dsp:nvSpPr>
      <dsp:spPr>
        <a:xfrm rot="2890169">
          <a:off x="4468142" y="1585252"/>
          <a:ext cx="254862" cy="62823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>
            <a:latin typeface="Berlin Sans FB" pitchFamily="34" charset="0"/>
          </a:endParaRPr>
        </a:p>
      </dsp:txBody>
      <dsp:txXfrm>
        <a:off x="4480875" y="1682414"/>
        <a:ext cx="178403" cy="376943"/>
      </dsp:txXfrm>
    </dsp:sp>
    <dsp:sp modelId="{A80AA37B-C602-47E0-AFAE-D564EFCC54E0}">
      <dsp:nvSpPr>
        <dsp:cNvPr id="0" name=""/>
        <dsp:cNvSpPr/>
      </dsp:nvSpPr>
      <dsp:spPr>
        <a:xfrm>
          <a:off x="4115756" y="1945975"/>
          <a:ext cx="2709171" cy="1861448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erlin Sans FB" pitchFamily="34" charset="0"/>
            </a:rPr>
            <a:t>EIXO 2 Capacitação</a:t>
          </a:r>
        </a:p>
      </dsp:txBody>
      <dsp:txXfrm>
        <a:off x="4512505" y="2218578"/>
        <a:ext cx="1915673" cy="1316242"/>
      </dsp:txXfrm>
    </dsp:sp>
    <dsp:sp modelId="{EE9E368A-7439-4D79-83AF-AEA1ED715A6E}">
      <dsp:nvSpPr>
        <dsp:cNvPr id="0" name=""/>
        <dsp:cNvSpPr/>
      </dsp:nvSpPr>
      <dsp:spPr>
        <a:xfrm rot="7850655">
          <a:off x="4450047" y="3569800"/>
          <a:ext cx="299054" cy="628239"/>
        </a:xfrm>
        <a:prstGeom prst="rightArrow">
          <a:avLst>
            <a:gd name="adj1" fmla="val 60000"/>
            <a:gd name="adj2" fmla="val 50000"/>
          </a:avLst>
        </a:prstGeom>
        <a:solidFill>
          <a:srgbClr val="0033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>
            <a:latin typeface="Berlin Sans FB" pitchFamily="34" charset="0"/>
          </a:endParaRPr>
        </a:p>
      </dsp:txBody>
      <dsp:txXfrm rot="10800000">
        <a:off x="4524242" y="3661513"/>
        <a:ext cx="209338" cy="376943"/>
      </dsp:txXfrm>
    </dsp:sp>
    <dsp:sp modelId="{216B7B85-17F2-4D9D-A6CF-84FDBA8D279D}">
      <dsp:nvSpPr>
        <dsp:cNvPr id="0" name=""/>
        <dsp:cNvSpPr/>
      </dsp:nvSpPr>
      <dsp:spPr>
        <a:xfrm>
          <a:off x="2455856" y="3959843"/>
          <a:ext cx="2546890" cy="1861448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erlin Sans FB" pitchFamily="34" charset="0"/>
            </a:rPr>
            <a:t>EIXO 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erlin Sans FB" pitchFamily="34" charset="0"/>
            </a:rPr>
            <a:t> Droga vegetal </a:t>
          </a:r>
        </a:p>
      </dsp:txBody>
      <dsp:txXfrm>
        <a:off x="2828839" y="4232446"/>
        <a:ext cx="1800924" cy="1316242"/>
      </dsp:txXfrm>
    </dsp:sp>
    <dsp:sp modelId="{B5ADB843-8ED2-48CE-9266-D13019BC47DC}">
      <dsp:nvSpPr>
        <dsp:cNvPr id="0" name=""/>
        <dsp:cNvSpPr/>
      </dsp:nvSpPr>
      <dsp:spPr>
        <a:xfrm rot="13366528">
          <a:off x="2324568" y="3519722"/>
          <a:ext cx="525185" cy="628239"/>
        </a:xfrm>
        <a:prstGeom prst="rightArrow">
          <a:avLst>
            <a:gd name="adj1" fmla="val 60000"/>
            <a:gd name="adj2" fmla="val 50000"/>
          </a:avLst>
        </a:prstGeom>
        <a:solidFill>
          <a:srgbClr val="4A9C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>
            <a:latin typeface="Berlin Sans FB" pitchFamily="34" charset="0"/>
          </a:endParaRPr>
        </a:p>
      </dsp:txBody>
      <dsp:txXfrm rot="10800000">
        <a:off x="2461170" y="3698870"/>
        <a:ext cx="367630" cy="376943"/>
      </dsp:txXfrm>
    </dsp:sp>
    <dsp:sp modelId="{54C7D7DC-DE8B-48AA-8F09-C1C7ED31A853}">
      <dsp:nvSpPr>
        <dsp:cNvPr id="0" name=""/>
        <dsp:cNvSpPr/>
      </dsp:nvSpPr>
      <dsp:spPr>
        <a:xfrm>
          <a:off x="0" y="1801375"/>
          <a:ext cx="2792731" cy="1861448"/>
        </a:xfrm>
        <a:prstGeom prst="ellipse">
          <a:avLst/>
        </a:prstGeom>
        <a:solidFill>
          <a:srgbClr val="4A9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erlin Sans FB" pitchFamily="34" charset="0"/>
            </a:rPr>
            <a:t>EIXO 4 dispensação de Fitoterápico </a:t>
          </a:r>
        </a:p>
      </dsp:txBody>
      <dsp:txXfrm>
        <a:off x="408986" y="2073978"/>
        <a:ext cx="1974759" cy="1316242"/>
      </dsp:txXfrm>
    </dsp:sp>
    <dsp:sp modelId="{AFDF7C54-2A8B-4373-B722-37564A840929}">
      <dsp:nvSpPr>
        <dsp:cNvPr id="0" name=""/>
        <dsp:cNvSpPr/>
      </dsp:nvSpPr>
      <dsp:spPr>
        <a:xfrm rot="19340342">
          <a:off x="2386760" y="1519956"/>
          <a:ext cx="346300" cy="628239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>
            <a:latin typeface="Berlin Sans FB" pitchFamily="34" charset="0"/>
          </a:endParaRPr>
        </a:p>
      </dsp:txBody>
      <dsp:txXfrm>
        <a:off x="2397583" y="1677342"/>
        <a:ext cx="242410" cy="376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5T00:12:11.6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1EDC3-22F1-4517-82F6-F5C57039E3DE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6BDC3-CB94-421A-9777-CE9B689BD9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48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0D1E6DC-3681-41FB-A678-4D45C1C7506F}" type="slidenum">
              <a:rPr lang="pt-BR" smtClean="0">
                <a:ea typeface="Lucida Sans Unicode" pitchFamily="34" charset="0"/>
                <a:cs typeface="Lucida Sans Unicode" pitchFamily="34" charset="0"/>
              </a:rPr>
              <a:pPr/>
              <a:t>43</a:t>
            </a:fld>
            <a:endParaRPr lang="pt-BR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noFill/>
          <a:ln/>
        </p:spPr>
        <p:txBody>
          <a:bodyPr wrap="none" anchor="ctr"/>
          <a:lstStyle/>
          <a:p>
            <a:endParaRPr lang="pt-P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07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EEA86D-8C95-4CA1-A330-B8A38C06E1CE}" type="slidenum">
              <a:rPr lang="pt-BR" smtClean="0"/>
              <a:pPr/>
              <a:t>44</a:t>
            </a:fld>
            <a:endParaRPr lang="pt-BR"/>
          </a:p>
        </p:txBody>
      </p:sp>
      <p:sp>
        <p:nvSpPr>
          <p:cNvPr id="216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P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5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:a16="http://schemas.microsoft.com/office/drawing/2014/main" id="{8DE6808D-E8DA-50ED-5415-E5E1BA25D5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>
            <a:extLst>
              <a:ext uri="{FF2B5EF4-FFF2-40B4-BE49-F238E27FC236}">
                <a16:creationId xmlns:a16="http://schemas.microsoft.com/office/drawing/2014/main" id="{00E0A83D-3247-EE84-8AAE-854BB1954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5844" name="Espaço Reservado para Número de Slide 3">
            <a:extLst>
              <a:ext uri="{FF2B5EF4-FFF2-40B4-BE49-F238E27FC236}">
                <a16:creationId xmlns:a16="http://schemas.microsoft.com/office/drawing/2014/main" id="{BEB2C4A0-E516-1544-E68C-FF63B5EE1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A11B50-5A35-4575-BB67-27EADD288578}" type="slidenum">
              <a:rPr lang="pt-BR" altLang="pt-BR"/>
              <a:pPr eaLnBrk="1" hangingPunct="1"/>
              <a:t>52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488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EB42-E8AB-00C8-AC74-11F464AAB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5DE5A0-3033-4062-3BE8-842EFEB6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E0DCC1-8766-4EA5-1AF3-E264AE6D7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2C2DFB-9D5F-A9FA-AF53-6D9E76D0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625EBA-3491-A379-B04B-8B2C3782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6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98DDC-C69D-1A87-57A6-7B6FE64C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5DC659-2795-9EAE-0AB5-9BF5398B3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3B6182-9BC6-72ED-2B8E-6676FE58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F7F811-FC6C-5711-3163-552DD979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8680F9-DA98-5AC0-05DA-1968DDFD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36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C6F719-6E42-3C8E-C6E2-E4111999C4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26DAC9-4228-A926-032E-3A9422BA2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8D4F4-7FDE-6FB6-9F58-4BDCAAA0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E5E0D3-1B39-9393-3668-78AC0BEA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391446-FB37-E00E-1152-FA14AD21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708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A91F3-0383-45B1-A4F2-29FFF2F588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60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0556C-35C2-473E-F162-476E4C6D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A7B0E9-2656-A5CC-9FD1-3A79B3022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DBE210-F84C-6D54-4003-9FE5E85B5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7DBC69-8395-52ED-9084-C71BDBD5A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0B9F14-63BA-3FCB-9D55-889D4FAA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80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75D6B-7E4D-68BE-46EE-FC4685247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080A41-F19C-0053-00EE-FA7817B73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F7AFC1-308B-DD2A-3DC7-168FB519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AD8686-6CA1-C043-94CA-A3A2F92DF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4D488F-8F72-B0AB-BAE4-680B70084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557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5F471-5CEF-E889-B313-E0AF40AA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74DF71-D794-E96B-A14C-286E43B01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7D6B0A-4F78-CA71-9309-8AF9ABAE6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F9D460-85C7-D821-062B-2C16E986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2D7BCE-FAA1-AF6B-407E-D5FD32B9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F36AD2-914F-5F14-9908-7C8FBC24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84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A8A9C-56E0-6111-9BE3-E39793CA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DDC93F-AA81-686E-AFD1-40DFE45E7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633911A-F5DF-74C8-A801-4DE7A0A22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45E99E9-8D07-FC6E-9D6A-9794720DE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4786DBA-FBC7-741E-8E38-595F9AB7A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13AEFF4-4A59-A54C-BDBA-E71AB774D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CDC1BB0-F3C1-903E-AC55-240D0B19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37BAA32-7533-A370-339F-DF0E9232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72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163FF-4ABD-A9B1-A3B1-5C8DE793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ADA415C-A787-9E5F-9628-3D3C38A9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712D46-98F2-8104-EEB5-850E8CBC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D1B8BF3-0A74-05CC-AD19-36EDEC3C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58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C66CAA-38AC-7D7F-56A4-ECCFF8AB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48FBD3F-B2ED-75F6-E064-E49F6C66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AEBFF5-7E0B-33E5-0602-55F08CB0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0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6A24A-DD8C-E0B7-1865-78FD5E6D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2259D1-1161-A9BF-88F7-E411795AD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ACCAA0-144A-561F-7298-4080DAEB5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CD2FA3-AE25-2F96-92AD-142F0B53E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0ADE1F-B8CD-FEBD-B801-30E04C9F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996979-B161-8B9C-8415-9FB87F55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25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BC391-19CC-1565-A025-ABCCFBDC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44290AE-19D9-8428-FD71-BC2AE1D15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C45078-69A3-F83F-B2B0-A449C6F51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3AC400-FC44-C4A7-A804-0A600352E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7F5CA1-875C-ACA5-70A5-09BDC571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493BCC-057F-113E-5802-E350907A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75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FF81C62-FC77-A4F4-8035-7DD8167A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5E6380-AFB1-8ED6-EC6D-E73F4E847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EEBC78-0BAB-7606-E15C-909CBC2C8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FC28-5862-498D-9CD1-BF986986406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D0A6F0-51E2-6275-B8B4-1CA4F4637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514ADA-BD80-1302-E141-F8154C7C8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11FA-42FA-4022-83BB-35C82B1000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75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jpeg"/><Relationship Id="rId3" Type="http://schemas.openxmlformats.org/officeDocument/2006/relationships/image" Target="../media/image9.png"/><Relationship Id="rId7" Type="http://schemas.openxmlformats.org/officeDocument/2006/relationships/hyperlink" Target="http://images.google.com.br/imgres?imgurl=http://bp3.blogger.com/_xIYkaul1-wo/SDdmAzTHpNI/AAAAAAAAAEU/ajU1sRlV81M/s400/Morphine.jpg&amp;imgrefurl=http://quimica-cap-22abc.blogspot.com/2008_05_01_archive.html&amp;usg=__1ItiNcse8GUZLtcL0HXoQtNkWQY=&amp;h=218&amp;w=250&amp;sz=12&amp;hl=pt-BR&amp;start=4&amp;tbnid=-N4ACfxiJMMhdM:&amp;tbnh=97&amp;tbnw=111&amp;prev=/images?q%3Dmorfina%26gbv%3D2%26hl%3Dpt-BR%26sa%3DG" TargetMode="External"/><Relationship Id="rId12" Type="http://schemas.openxmlformats.org/officeDocument/2006/relationships/image" Target="../media/image16.jpeg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hyperlink" Target="http://images.google.com.br/imgres?imgurl=http://www.infoescola.com/Modules/Articles/Images/65ddheroina2.jpg&amp;imgrefurl=http://www.infoescola.com/drogas/heroina/&amp;usg=__GhP1dW-XnkP4nXADOyeNPiSVrSY=&amp;h=450&amp;w=364&amp;sz=30&amp;hl=pt-BR&amp;start=14&amp;tbnid=Xi7-BUTRvG1ZlM:&amp;tbnh=127&amp;tbnw=103&amp;prev=/images?q%3Dmorfina%26gbv%3D2%26hl%3Dpt-BR%26sa%3DG" TargetMode="Externa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volume/1748-9326/14" TargetMode="External"/><Relationship Id="rId2" Type="http://schemas.openxmlformats.org/officeDocument/2006/relationships/hyperlink" Target="https://iopscience.iop.org/journal/1748-932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7/978-3-030-38948-2_36-1" TargetMode="External"/><Relationship Id="rId4" Type="http://schemas.openxmlformats.org/officeDocument/2006/relationships/hyperlink" Target="https://iopscience.iop.org/issue/1748-9326/14/1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978-3-030-38948-2_36-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978-3-030-38948-2_36-1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030-38948-2_36-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C158C88-354C-88A9-0AA1-81A98E387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24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551074"/>
              </p:ext>
            </p:extLst>
          </p:nvPr>
        </p:nvGraphicFramePr>
        <p:xfrm>
          <a:off x="393290" y="843117"/>
          <a:ext cx="107669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482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181"/>
            <a:ext cx="306705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45" y="4333875"/>
            <a:ext cx="3938421" cy="27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51" y="187038"/>
            <a:ext cx="2004392" cy="21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11" y="410062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583744"/>
            <a:ext cx="3222176" cy="198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Morphin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800" y="410062"/>
            <a:ext cx="201612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65ddheroina2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99" y="1900724"/>
            <a:ext cx="1757362" cy="210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5" descr="DSC01285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25965"/>
            <a:ext cx="2274813" cy="170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http://www.produtomed.com.br/plantaservas/image/Cordia-verbenace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15908" y="5323079"/>
            <a:ext cx="2159843" cy="1463480"/>
          </a:xfrm>
          <a:prstGeom prst="rect">
            <a:avLst/>
          </a:prstGeom>
          <a:noFill/>
        </p:spPr>
      </p:pic>
      <p:pic>
        <p:nvPicPr>
          <p:cNvPr id="13" name="Picture 18" descr="http://www.ache.com.br/RelatorioAnual-2012/img/pesquisa_pagin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39251" y="5251638"/>
            <a:ext cx="1256110" cy="1606362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2760600"/>
            <a:ext cx="2157412" cy="22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Resultado de imagem para schinus terebinthifolius radd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2706" y="2450144"/>
            <a:ext cx="22733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Resultado de imagem para kios hebr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00" y="3119373"/>
            <a:ext cx="1331036" cy="144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9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1BC9A-DA27-82F8-6AF9-7201D6CCC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26" y="2766218"/>
            <a:ext cx="4847303" cy="1325563"/>
          </a:xfrm>
        </p:spPr>
        <p:txBody>
          <a:bodyPr>
            <a:noAutofit/>
          </a:bodyPr>
          <a:lstStyle/>
          <a:p>
            <a:r>
              <a:rPr lang="pt-BR" sz="6600" b="1" dirty="0"/>
              <a:t>PANTANAL</a:t>
            </a:r>
          </a:p>
        </p:txBody>
      </p:sp>
    </p:spTree>
    <p:extLst>
      <p:ext uri="{BB962C8B-B14F-4D97-AF65-F5344CB8AC3E}">
        <p14:creationId xmlns:p14="http://schemas.microsoft.com/office/powerpoint/2010/main" val="86656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CC2C872-7408-2520-7B00-93C775D9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0" y="-81279"/>
            <a:ext cx="12517120" cy="71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5ED45-DB7C-ED45-2DE3-9CFEC9FA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714" y="74112"/>
            <a:ext cx="2091612" cy="717226"/>
          </a:xfrm>
        </p:spPr>
        <p:txBody>
          <a:bodyPr>
            <a:normAutofit/>
          </a:bodyPr>
          <a:lstStyle/>
          <a:p>
            <a:r>
              <a:rPr lang="pt-BR" sz="2800" b="1" dirty="0"/>
              <a:t>PANTANAL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3C620D9-1A26-0550-0949-71F4E86C382C}"/>
              </a:ext>
            </a:extLst>
          </p:cNvPr>
          <p:cNvSpPr txBox="1"/>
          <p:nvPr/>
        </p:nvSpPr>
        <p:spPr>
          <a:xfrm>
            <a:off x="35835" y="645750"/>
            <a:ext cx="119633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Localizado na América do Sul, o Pantanal é </a:t>
            </a:r>
            <a:r>
              <a:rPr lang="pt-BR" sz="2400" dirty="0">
                <a:highlight>
                  <a:srgbClr val="FF00FF"/>
                </a:highlight>
              </a:rPr>
              <a:t>a maior área úmida contínua do mundo</a:t>
            </a:r>
            <a:r>
              <a:rPr lang="pt-BR" sz="2400" dirty="0"/>
              <a:t>. Ocupa parte dos estados de Mato Grosso do Sul (52%), Mato Grosso (28 %) </a:t>
            </a:r>
            <a:r>
              <a:rPr lang="pt-BR" sz="2400" dirty="0">
                <a:highlight>
                  <a:srgbClr val="FF00FF"/>
                </a:highlight>
              </a:rPr>
              <a:t>no Brasil (~1,6%) </a:t>
            </a:r>
            <a:r>
              <a:rPr lang="pt-BR" sz="2400" dirty="0"/>
              <a:t>e estende-se pela Bolívia (15%) e Paraguai (5%), cobrindo uma área de </a:t>
            </a:r>
            <a:r>
              <a:rPr lang="pt-BR" sz="2400" b="1" dirty="0">
                <a:solidFill>
                  <a:srgbClr val="FF0000"/>
                </a:solidFill>
              </a:rPr>
              <a:t>147.574 km</a:t>
            </a:r>
            <a:r>
              <a:rPr lang="pt-BR" sz="2400" b="1" baseline="30000" dirty="0">
                <a:solidFill>
                  <a:srgbClr val="FF0000"/>
                </a:solidFill>
              </a:rPr>
              <a:t>2 </a:t>
            </a:r>
            <a:r>
              <a:rPr lang="pt-BR" sz="2400" b="1" dirty="0">
                <a:solidFill>
                  <a:srgbClr val="FF0000"/>
                </a:solidFill>
              </a:rPr>
              <a:t>, </a:t>
            </a:r>
            <a:r>
              <a:rPr lang="en-US" sz="2400" dirty="0"/>
              <a:t>latitude 15° 30’-22° 30’S e longitude 54° 45’-58° 30’ W</a:t>
            </a:r>
            <a:r>
              <a:rPr lang="pt-BR" sz="2400" b="1" baseline="30000" dirty="0">
                <a:solidFill>
                  <a:srgbClr val="FF0000"/>
                </a:solidFill>
              </a:rPr>
              <a:t> </a:t>
            </a:r>
            <a:r>
              <a:rPr lang="pt-BR" sz="2400" dirty="0"/>
              <a:t>(Alho, 2007).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 região concentra uma </a:t>
            </a:r>
            <a:r>
              <a:rPr lang="pt-BR" sz="2400" dirty="0">
                <a:highlight>
                  <a:srgbClr val="FF00FF"/>
                </a:highlight>
              </a:rPr>
              <a:t>rica biodiversidade </a:t>
            </a:r>
            <a:r>
              <a:rPr lang="pt-BR" sz="2400" dirty="0"/>
              <a:t>e suas funções ecológicas incluem a formação de aquíferos e um importante papel na regulação do controle dos rios e das chuvas. Durante a estação chuvosa, onde o Pantanal recebe água em forma de precipitação proveniente da Amazônia, a área inundada da massa de água atinge 21.409 km</a:t>
            </a:r>
            <a:r>
              <a:rPr lang="pt-BR" sz="2400" baseline="30000" dirty="0"/>
              <a:t>2</a:t>
            </a:r>
            <a:r>
              <a:rPr lang="pt-BR" sz="2400" dirty="0"/>
              <a:t> e reduz-se para 3.358 km</a:t>
            </a:r>
            <a:r>
              <a:rPr lang="pt-BR" sz="2400" baseline="30000" dirty="0"/>
              <a:t>2 </a:t>
            </a:r>
            <a:r>
              <a:rPr lang="pt-BR" sz="2400" dirty="0"/>
              <a:t>na estação seca.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Reconhecido </a:t>
            </a:r>
            <a:r>
              <a:rPr lang="pt-BR" sz="2400" b="0" i="0" dirty="0">
                <a:effectLst/>
                <a:latin typeface="Söhne"/>
              </a:rPr>
              <a:t>por uma longa tradição de habitantes humanos </a:t>
            </a:r>
            <a:r>
              <a:rPr lang="pt-BR" sz="2400" b="0" i="0" dirty="0">
                <a:effectLst/>
                <a:highlight>
                  <a:srgbClr val="FF00FF"/>
                </a:highlight>
                <a:latin typeface="Söhne"/>
              </a:rPr>
              <a:t>(</a:t>
            </a:r>
            <a:r>
              <a:rPr lang="pt-BR" sz="2400" b="0" i="0" dirty="0" err="1">
                <a:effectLst/>
                <a:highlight>
                  <a:srgbClr val="FF00FF"/>
                </a:highlight>
                <a:latin typeface="Söhne"/>
              </a:rPr>
              <a:t>sociodiversidade</a:t>
            </a:r>
            <a:r>
              <a:rPr lang="pt-BR" sz="2400" b="0" i="0" dirty="0">
                <a:effectLst/>
                <a:highlight>
                  <a:srgbClr val="FF00FF"/>
                </a:highlight>
                <a:latin typeface="Söhne"/>
              </a:rPr>
              <a:t>) </a:t>
            </a:r>
            <a:r>
              <a:rPr lang="pt-BR" sz="2400" b="0" i="0" dirty="0">
                <a:effectLst/>
                <a:latin typeface="Söhne"/>
              </a:rPr>
              <a:t>que viviam de forma harmônica e sustentável ao ritmo do pulso natural de inundação, utilizando recursos naturais como plantas nativas, peixes e pastagens (</a:t>
            </a:r>
            <a:r>
              <a:rPr lang="pt-BR" sz="2400" b="0" i="0" dirty="0" err="1">
                <a:effectLst/>
                <a:latin typeface="Söhne"/>
              </a:rPr>
              <a:t>Wantzen</a:t>
            </a:r>
            <a:r>
              <a:rPr lang="pt-BR" sz="2400" b="0" i="0" dirty="0">
                <a:effectLst/>
                <a:latin typeface="Söhne"/>
              </a:rPr>
              <a:t> et al. 2022a, b)</a:t>
            </a:r>
            <a:r>
              <a:rPr lang="pt-BR" sz="2400" dirty="0"/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7A8776-55A1-DAC6-9EC2-A7DA91B0F086}"/>
              </a:ext>
            </a:extLst>
          </p:cNvPr>
          <p:cNvSpPr txBox="1"/>
          <p:nvPr/>
        </p:nvSpPr>
        <p:spPr>
          <a:xfrm>
            <a:off x="307911" y="5860145"/>
            <a:ext cx="11576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333333"/>
                </a:solidFill>
                <a:latin typeface="-apple-system"/>
              </a:rPr>
              <a:t>Sarah J Ivory </a:t>
            </a:r>
            <a:r>
              <a:rPr lang="pt-BR" sz="1400" i="1" dirty="0">
                <a:solidFill>
                  <a:srgbClr val="333333"/>
                </a:solidFill>
                <a:latin typeface="inherit"/>
              </a:rPr>
              <a:t>et al</a:t>
            </a:r>
            <a:r>
              <a:rPr lang="pt-BR" sz="1400" dirty="0">
                <a:solidFill>
                  <a:srgbClr val="333333"/>
                </a:solidFill>
                <a:latin typeface="-apple-system"/>
              </a:rPr>
              <a:t> 2019. </a:t>
            </a:r>
            <a:r>
              <a:rPr lang="en-US" sz="1400" dirty="0"/>
              <a:t>Vegetation, rainfall, and pulsing hydrology in the Pantanal, the world’s largest tropical wetland </a:t>
            </a:r>
            <a:r>
              <a:rPr lang="pt-BR" sz="14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pt-BR" sz="1400" b="0" i="0" u="sng" dirty="0">
                <a:solidFill>
                  <a:srgbClr val="006EB2"/>
                </a:solidFill>
                <a:effectLst/>
                <a:latin typeface="inherit"/>
                <a:hlinkClick r:id="rId2"/>
              </a:rPr>
              <a:t>Environmental </a:t>
            </a:r>
            <a:r>
              <a:rPr lang="pt-BR" sz="1400" b="0" i="0" u="sng" dirty="0" err="1">
                <a:solidFill>
                  <a:srgbClr val="006EB2"/>
                </a:solidFill>
                <a:effectLst/>
                <a:latin typeface="inherit"/>
                <a:hlinkClick r:id="rId2"/>
              </a:rPr>
              <a:t>Research</a:t>
            </a:r>
            <a:r>
              <a:rPr lang="pt-BR" sz="1400" b="0" i="0" u="sng" dirty="0">
                <a:solidFill>
                  <a:srgbClr val="006EB2"/>
                </a:solidFill>
                <a:effectLst/>
                <a:latin typeface="inherit"/>
                <a:hlinkClick r:id="rId2"/>
              </a:rPr>
              <a:t> </a:t>
            </a:r>
            <a:r>
              <a:rPr lang="pt-BR" sz="1400" b="0" i="0" u="sng" dirty="0" err="1">
                <a:solidFill>
                  <a:srgbClr val="006EB2"/>
                </a:solidFill>
                <a:effectLst/>
                <a:latin typeface="inherit"/>
                <a:hlinkClick r:id="rId2"/>
              </a:rPr>
              <a:t>Letters</a:t>
            </a:r>
            <a:r>
              <a:rPr lang="pt-BR" sz="1400" b="0" i="0" dirty="0">
                <a:solidFill>
                  <a:srgbClr val="333333"/>
                </a:solidFill>
                <a:effectLst/>
                <a:latin typeface="-apple-system"/>
              </a:rPr>
              <a:t>, </a:t>
            </a:r>
            <a:r>
              <a:rPr lang="pt-BR" sz="1400" b="0" i="0" u="sng" dirty="0">
                <a:solidFill>
                  <a:srgbClr val="006EB2"/>
                </a:solidFill>
                <a:effectLst/>
                <a:latin typeface="inherit"/>
                <a:hlinkClick r:id="rId3"/>
              </a:rPr>
              <a:t>Volume 14</a:t>
            </a:r>
            <a:r>
              <a:rPr lang="pt-BR" sz="1400" b="0" i="0" dirty="0">
                <a:solidFill>
                  <a:srgbClr val="333333"/>
                </a:solidFill>
                <a:effectLst/>
                <a:latin typeface="-apple-system"/>
              </a:rPr>
              <a:t>, </a:t>
            </a:r>
            <a:r>
              <a:rPr lang="pt-BR" sz="1400" b="0" i="0" u="sng" dirty="0" err="1">
                <a:solidFill>
                  <a:srgbClr val="006EB2"/>
                </a:solidFill>
                <a:effectLst/>
                <a:latin typeface="inherit"/>
                <a:hlinkClick r:id="rId4"/>
              </a:rPr>
              <a:t>Number</a:t>
            </a:r>
            <a:r>
              <a:rPr lang="pt-BR" sz="1400" b="0" i="0" u="sng" dirty="0">
                <a:solidFill>
                  <a:srgbClr val="006EB2"/>
                </a:solidFill>
                <a:effectLst/>
                <a:latin typeface="inherit"/>
                <a:hlinkClick r:id="rId4"/>
              </a:rPr>
              <a:t> 12</a:t>
            </a:r>
            <a:r>
              <a:rPr lang="pt-BR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pt-BR" sz="1400" b="1" i="0" dirty="0">
                <a:solidFill>
                  <a:srgbClr val="333333"/>
                </a:solidFill>
                <a:effectLst/>
                <a:latin typeface="inherit"/>
              </a:rPr>
              <a:t>DOI</a:t>
            </a:r>
            <a:r>
              <a:rPr lang="pt-BR" sz="1400" b="0" i="0" dirty="0">
                <a:solidFill>
                  <a:srgbClr val="333333"/>
                </a:solidFill>
                <a:effectLst/>
                <a:latin typeface="-apple-system"/>
              </a:rPr>
              <a:t> 10.1088/1748-9326/ab4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FF3A0F-AE9F-8D9F-46D4-FE7DC0FD00BF}"/>
              </a:ext>
            </a:extLst>
          </p:cNvPr>
          <p:cNvSpPr txBox="1"/>
          <p:nvPr/>
        </p:nvSpPr>
        <p:spPr>
          <a:xfrm>
            <a:off x="307911" y="6334780"/>
            <a:ext cx="11311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S. K. Ikeda-</a:t>
            </a:r>
            <a:r>
              <a:rPr lang="pt-BR" sz="1400" dirty="0" err="1"/>
              <a:t>Castrillon</a:t>
            </a:r>
            <a:r>
              <a:rPr lang="pt-BR" sz="1400" dirty="0"/>
              <a:t> et al. 2022. </a:t>
            </a:r>
            <a:r>
              <a:rPr lang="en-US" sz="1400" dirty="0"/>
              <a:t>The Pantanal: A Seasonal Neotropical Wetland Under Threat.</a:t>
            </a:r>
            <a:r>
              <a:rPr lang="pt-BR" sz="1400" dirty="0"/>
              <a:t> In: </a:t>
            </a:r>
            <a:r>
              <a:rPr lang="en-US" sz="1400" dirty="0"/>
              <a:t>The Palgrave Handbook of  Global Sustainability, pp. 1-27.  </a:t>
            </a:r>
            <a:r>
              <a:rPr lang="en-US" sz="1400" dirty="0">
                <a:hlinkClick r:id="rId5"/>
              </a:rPr>
              <a:t>https://doi.org/10.1007/978-3-030-38948-2_36-1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43495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8095DFC-A87E-E74A-9DA1-8BC6F8BEC540}"/>
              </a:ext>
            </a:extLst>
          </p:cNvPr>
          <p:cNvSpPr txBox="1"/>
          <p:nvPr/>
        </p:nvSpPr>
        <p:spPr>
          <a:xfrm>
            <a:off x="317533" y="352616"/>
            <a:ext cx="530542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374151"/>
                </a:solidFill>
                <a:effectLst/>
                <a:latin typeface="Söhne"/>
              </a:rPr>
              <a:t>No Mato Grosso do Sul:</a:t>
            </a:r>
            <a:endParaRPr lang="pt-BR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Corumbá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Aquidauana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Anastácio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Miranda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Ladário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Porto Murtinho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Bonito (parte do território)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Bodoquena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Jardim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Bela Vista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Caracol</a:t>
            </a:r>
          </a:p>
          <a:p>
            <a:pPr algn="l"/>
            <a:endParaRPr lang="pt-BR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pt-BR" b="1" i="0" dirty="0">
                <a:solidFill>
                  <a:srgbClr val="374151"/>
                </a:solidFill>
                <a:effectLst/>
                <a:latin typeface="Söhne"/>
              </a:rPr>
              <a:t>No Mato Grosso:</a:t>
            </a:r>
            <a:endParaRPr lang="pt-BR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Poconé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Barão de Melgaço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Cáceres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Nossa Senhora do Livramento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Várzea Grande (parte do território)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Santo Antônio de Leverger</a:t>
            </a:r>
          </a:p>
          <a:p>
            <a:pPr algn="l">
              <a:buFont typeface="+mj-lt"/>
              <a:buAutoNum type="arabicPeriod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Rosário Oeste (parte do território)</a:t>
            </a:r>
          </a:p>
        </p:txBody>
      </p:sp>
    </p:spTree>
    <p:extLst>
      <p:ext uri="{BB962C8B-B14F-4D97-AF65-F5344CB8AC3E}">
        <p14:creationId xmlns:p14="http://schemas.microsoft.com/office/powerpoint/2010/main" val="2761403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72A6EBF-68FF-3F24-FEBC-81CE7C2F4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43" y="201386"/>
            <a:ext cx="5305425" cy="6591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EDF7D99-2A17-F7CC-F49C-3DAE6480D5E1}"/>
              </a:ext>
            </a:extLst>
          </p:cNvPr>
          <p:cNvSpPr txBox="1"/>
          <p:nvPr/>
        </p:nvSpPr>
        <p:spPr>
          <a:xfrm>
            <a:off x="6077631" y="6423354"/>
            <a:ext cx="1651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Fig. 1.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2ACD7D-BDB8-8BB1-4544-0C2895140A03}"/>
              </a:ext>
            </a:extLst>
          </p:cNvPr>
          <p:cNvSpPr txBox="1"/>
          <p:nvPr/>
        </p:nvSpPr>
        <p:spPr>
          <a:xfrm>
            <a:off x="317532" y="6084800"/>
            <a:ext cx="563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Fernandes et al. Biodiversidade no Pantanal de Poconé. Cuiabá : Centro de Pesquisa do Pantanal, 2010. 196 p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5EC9958-4884-066B-AE74-ABEACDD1FC33}"/>
              </a:ext>
            </a:extLst>
          </p:cNvPr>
          <p:cNvSpPr txBox="1"/>
          <p:nvPr/>
        </p:nvSpPr>
        <p:spPr>
          <a:xfrm>
            <a:off x="189711" y="2369575"/>
            <a:ext cx="6093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PANTANAL: 10 SUB-REGIÕES FITOECOLÓGICAS</a:t>
            </a:r>
          </a:p>
        </p:txBody>
      </p:sp>
    </p:spTree>
    <p:extLst>
      <p:ext uri="{BB962C8B-B14F-4D97-AF65-F5344CB8AC3E}">
        <p14:creationId xmlns:p14="http://schemas.microsoft.com/office/powerpoint/2010/main" val="202034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CA371AD-F56C-7E2B-03C8-E9D100B17055}"/>
              </a:ext>
            </a:extLst>
          </p:cNvPr>
          <p:cNvSpPr txBox="1"/>
          <p:nvPr/>
        </p:nvSpPr>
        <p:spPr>
          <a:xfrm>
            <a:off x="186611" y="280119"/>
            <a:ext cx="63261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374151"/>
                </a:solidFill>
                <a:latin typeface="Söhne"/>
              </a:rPr>
              <a:t>P</a:t>
            </a:r>
            <a:r>
              <a:rPr lang="pt-BR" sz="2800" b="1" i="0" dirty="0">
                <a:solidFill>
                  <a:srgbClr val="374151"/>
                </a:solidFill>
                <a:effectLst/>
                <a:latin typeface="Söhne"/>
              </a:rPr>
              <a:t>rincipais rios que alimentam o Pantanal (de norte a sul): </a:t>
            </a:r>
          </a:p>
          <a:p>
            <a:r>
              <a:rPr lang="pt-BR" sz="2800" b="1" i="0" dirty="0">
                <a:solidFill>
                  <a:srgbClr val="FF0000"/>
                </a:solidFill>
                <a:effectLst/>
                <a:latin typeface="Söhne"/>
              </a:rPr>
              <a:t>Paraguai</a:t>
            </a:r>
          </a:p>
          <a:p>
            <a:r>
              <a:rPr lang="pt-BR" sz="2800" b="1" i="0" dirty="0">
                <a:solidFill>
                  <a:srgbClr val="FF0000"/>
                </a:solidFill>
                <a:effectLst/>
                <a:latin typeface="Söhne"/>
              </a:rPr>
              <a:t>Bento Gomes</a:t>
            </a:r>
          </a:p>
          <a:p>
            <a:r>
              <a:rPr lang="pt-BR" sz="2800" b="1" i="0" dirty="0">
                <a:solidFill>
                  <a:srgbClr val="FF0000"/>
                </a:solidFill>
                <a:effectLst/>
                <a:latin typeface="Söhne"/>
              </a:rPr>
              <a:t>Cuiabá</a:t>
            </a:r>
          </a:p>
          <a:p>
            <a:r>
              <a:rPr lang="pt-BR" sz="2800" b="1" i="0" dirty="0">
                <a:solidFill>
                  <a:srgbClr val="FF0000"/>
                </a:solidFill>
                <a:effectLst/>
                <a:latin typeface="Söhne"/>
              </a:rPr>
              <a:t>São Lourenço-Itiquira</a:t>
            </a:r>
            <a:endParaRPr lang="pt-BR" sz="2800" b="1" dirty="0">
              <a:solidFill>
                <a:srgbClr val="FF0000"/>
              </a:solidFill>
              <a:latin typeface="Söhne"/>
            </a:endParaRPr>
          </a:p>
          <a:p>
            <a:r>
              <a:rPr lang="pt-BR" sz="2800" b="1" i="0" dirty="0">
                <a:solidFill>
                  <a:srgbClr val="FF0000"/>
                </a:solidFill>
                <a:effectLst/>
                <a:latin typeface="Söhne"/>
              </a:rPr>
              <a:t>Taquari</a:t>
            </a:r>
          </a:p>
          <a:p>
            <a:r>
              <a:rPr lang="pt-BR" sz="2800" b="0" i="0" dirty="0">
                <a:solidFill>
                  <a:srgbClr val="002060"/>
                </a:solidFill>
                <a:effectLst/>
                <a:latin typeface="Söhne"/>
              </a:rPr>
              <a:t>Negro</a:t>
            </a:r>
          </a:p>
          <a:p>
            <a:r>
              <a:rPr lang="pt-BR" sz="2800" b="0" i="0" dirty="0">
                <a:solidFill>
                  <a:srgbClr val="002060"/>
                </a:solidFill>
                <a:effectLst/>
                <a:latin typeface="Söhne"/>
              </a:rPr>
              <a:t>Aquidauana-Miranda</a:t>
            </a:r>
          </a:p>
          <a:p>
            <a:r>
              <a:rPr lang="pt-BR" sz="2800" b="0" i="0" dirty="0" err="1">
                <a:solidFill>
                  <a:srgbClr val="002060"/>
                </a:solidFill>
                <a:effectLst/>
                <a:latin typeface="Söhne"/>
              </a:rPr>
              <a:t>Nabileque</a:t>
            </a:r>
            <a:endParaRPr lang="pt-BR" sz="2800" b="0" i="0" dirty="0">
              <a:solidFill>
                <a:srgbClr val="002060"/>
              </a:solidFill>
              <a:effectLst/>
              <a:latin typeface="Söhne"/>
            </a:endParaRPr>
          </a:p>
          <a:p>
            <a:r>
              <a:rPr lang="pt-BR" sz="2800" b="0" i="0" dirty="0" err="1">
                <a:solidFill>
                  <a:srgbClr val="002060"/>
                </a:solidFill>
                <a:effectLst/>
                <a:latin typeface="Söhne"/>
              </a:rPr>
              <a:t>Apa</a:t>
            </a:r>
            <a:endParaRPr lang="pt-BR" sz="2800" dirty="0">
              <a:solidFill>
                <a:srgbClr val="00206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7DEADA-EF5E-A8D4-09D4-54000D41B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66" y="0"/>
            <a:ext cx="562957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39387E89-27FB-87F2-BD43-21F1C878A6ED}"/>
                  </a:ext>
                </a:extLst>
              </p14:cNvPr>
              <p14:cNvContentPartPr/>
              <p14:nvPr/>
            </p14:nvContentPartPr>
            <p14:xfrm>
              <a:off x="699098" y="5878161"/>
              <a:ext cx="360" cy="36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39387E89-27FB-87F2-BD43-21F1C878A6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458" y="5770161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aixaDeTexto 8">
            <a:extLst>
              <a:ext uri="{FF2B5EF4-FFF2-40B4-BE49-F238E27FC236}">
                <a16:creationId xmlns:a16="http://schemas.microsoft.com/office/drawing/2014/main" id="{25FB9B20-53B6-1F4E-F5F0-0A4E6E706465}"/>
              </a:ext>
            </a:extLst>
          </p:cNvPr>
          <p:cNvSpPr txBox="1"/>
          <p:nvPr/>
        </p:nvSpPr>
        <p:spPr>
          <a:xfrm>
            <a:off x="49664" y="5392330"/>
            <a:ext cx="198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Em vermelho – MT</a:t>
            </a:r>
          </a:p>
          <a:p>
            <a:r>
              <a:rPr lang="pt-BR" b="1" dirty="0">
                <a:solidFill>
                  <a:srgbClr val="002060"/>
                </a:solidFill>
              </a:rPr>
              <a:t>Em Azul - MS</a:t>
            </a:r>
          </a:p>
        </p:txBody>
      </p:sp>
    </p:spTree>
    <p:extLst>
      <p:ext uri="{BB962C8B-B14F-4D97-AF65-F5344CB8AC3E}">
        <p14:creationId xmlns:p14="http://schemas.microsoft.com/office/powerpoint/2010/main" val="3844081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AD959BD-CD96-031A-079C-B5F6CCA27BBD}"/>
              </a:ext>
            </a:extLst>
          </p:cNvPr>
          <p:cNvSpPr txBox="1"/>
          <p:nvPr/>
        </p:nvSpPr>
        <p:spPr>
          <a:xfrm>
            <a:off x="0" y="588884"/>
            <a:ext cx="1204582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/>
              <a:t>Impactos na captação: </a:t>
            </a:r>
            <a:r>
              <a:rPr lang="pt-BR" sz="2800" dirty="0"/>
              <a:t>represamento, fragmentação, assoreamento, pesticidas.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/>
              <a:t>Impactos das cidades: p</a:t>
            </a:r>
            <a:r>
              <a:rPr lang="pt-BR" sz="2800" dirty="0"/>
              <a:t>oluição (química, esgotos, plásticos).</a:t>
            </a:r>
          </a:p>
          <a:p>
            <a:endParaRPr lang="pt-BR" sz="2800" dirty="0"/>
          </a:p>
          <a:p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/>
              <a:t>Impactos dentro do Pantanal: </a:t>
            </a:r>
            <a:r>
              <a:rPr lang="pt-BR" sz="2800" dirty="0"/>
              <a:t>conversão da terra, perda de habitat, </a:t>
            </a:r>
          </a:p>
          <a:p>
            <a:r>
              <a:rPr lang="pt-BR" sz="2800" dirty="0"/>
              <a:t>abandono cultural, contaminação por mercúrio dos garimpos.</a:t>
            </a:r>
          </a:p>
          <a:p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/>
              <a:t>Impactos regionais: </a:t>
            </a:r>
            <a:r>
              <a:rPr lang="pt-BR" sz="2800" dirty="0"/>
              <a:t>hidrovia Paraná-Paraguai, fogo ilegal.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/>
              <a:t>Impactos das mudanças climáticas: </a:t>
            </a:r>
            <a:r>
              <a:rPr lang="pt-BR" sz="2800" dirty="0"/>
              <a:t>períodos de seca graves, prolongados e inoportunos, inundações reduzidas.</a:t>
            </a:r>
          </a:p>
          <a:p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ECBC1E-C280-FFB3-5E82-2EEC1452B66F}"/>
              </a:ext>
            </a:extLst>
          </p:cNvPr>
          <p:cNvSpPr txBox="1"/>
          <p:nvPr/>
        </p:nvSpPr>
        <p:spPr>
          <a:xfrm>
            <a:off x="2856873" y="127219"/>
            <a:ext cx="483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AMEAÇAS AO PANTANAL</a:t>
            </a:r>
          </a:p>
        </p:txBody>
      </p:sp>
    </p:spTree>
    <p:extLst>
      <p:ext uri="{BB962C8B-B14F-4D97-AF65-F5344CB8AC3E}">
        <p14:creationId xmlns:p14="http://schemas.microsoft.com/office/powerpoint/2010/main" val="1183163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C271BDA-EFC4-FA64-941C-2F2A4FC11050}"/>
              </a:ext>
            </a:extLst>
          </p:cNvPr>
          <p:cNvSpPr txBox="1"/>
          <p:nvPr/>
        </p:nvSpPr>
        <p:spPr>
          <a:xfrm>
            <a:off x="614265" y="1347128"/>
            <a:ext cx="109634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0" i="0" dirty="0">
                <a:effectLst/>
                <a:latin typeface="Söhne"/>
              </a:rPr>
              <a:t>Com seu valor único e universal, </a:t>
            </a:r>
            <a:r>
              <a:rPr lang="pt-BR" sz="2800" dirty="0">
                <a:latin typeface="Söhne"/>
              </a:rPr>
              <a:t>é</a:t>
            </a:r>
            <a:r>
              <a:rPr lang="pt-BR" sz="2800" b="0" i="0" dirty="0">
                <a:effectLst/>
                <a:latin typeface="Söhne"/>
              </a:rPr>
              <a:t> considerado Patrimônio Nacional pela Constituição Federal Brasileira (1988) e Reserva da Biosfera pelo </a:t>
            </a:r>
            <a:r>
              <a:rPr lang="pt-BR" sz="2800" b="0" i="0" dirty="0">
                <a:effectLst/>
                <a:latin typeface="system-ui"/>
              </a:rPr>
              <a:t>IACBR da</a:t>
            </a:r>
            <a:r>
              <a:rPr lang="pt-BR" sz="2800" b="0" i="0" dirty="0">
                <a:effectLst/>
                <a:latin typeface="Söhne"/>
              </a:rPr>
              <a:t> UNESCO (2000; 2017). Em sua região, diferentes porções deste território ganharam diferentes status de proteção e foram nomeadas como Patrimônio Natural da Humanidade e Sítios </a:t>
            </a:r>
            <a:r>
              <a:rPr lang="pt-BR" sz="2800" b="0" i="0" dirty="0" err="1">
                <a:effectLst/>
                <a:latin typeface="Söhne"/>
              </a:rPr>
              <a:t>Ramsar</a:t>
            </a:r>
            <a:r>
              <a:rPr lang="pt-BR" sz="2800" b="0" i="0" dirty="0">
                <a:effectLst/>
                <a:latin typeface="Söhne"/>
              </a:rPr>
              <a:t>, como o Parque Nacional do Pantanal Mato-grossense (1992), a Reserva Particular do Patrimônio Natural SESC Pantanal (2003), a Reserva Particular do Patrimônio Natural Fazenda Rio Negro (2009) e a Estação Ecológica </a:t>
            </a:r>
            <a:r>
              <a:rPr lang="pt-BR" sz="2800" b="0" i="0" dirty="0" err="1">
                <a:effectLst/>
                <a:latin typeface="Söhne"/>
              </a:rPr>
              <a:t>Taiamã</a:t>
            </a:r>
            <a:r>
              <a:rPr lang="pt-BR" sz="2800" b="0" i="0" dirty="0">
                <a:effectLst/>
                <a:latin typeface="Söhne"/>
              </a:rPr>
              <a:t> (2018).</a:t>
            </a:r>
            <a:endParaRPr lang="pt-BR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15D74AC-238E-19D3-D4F0-B82696EA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06" y="449101"/>
            <a:ext cx="3145972" cy="717226"/>
          </a:xfrm>
        </p:spPr>
        <p:txBody>
          <a:bodyPr>
            <a:normAutofit/>
          </a:bodyPr>
          <a:lstStyle/>
          <a:p>
            <a:r>
              <a:rPr lang="pt-BR" sz="2800" b="1" dirty="0"/>
              <a:t>PANTANAL (Cont.)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030746-BFAC-8AD8-6F9E-2CE84D839D21}"/>
              </a:ext>
            </a:extLst>
          </p:cNvPr>
          <p:cNvSpPr txBox="1"/>
          <p:nvPr/>
        </p:nvSpPr>
        <p:spPr>
          <a:xfrm>
            <a:off x="614265" y="6132730"/>
            <a:ext cx="11132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S. K. Ikeda-</a:t>
            </a:r>
            <a:r>
              <a:rPr lang="pt-BR" sz="1200" dirty="0" err="1"/>
              <a:t>Castrillon</a:t>
            </a:r>
            <a:r>
              <a:rPr lang="pt-BR" sz="1200" dirty="0"/>
              <a:t> et al. 2022. </a:t>
            </a:r>
            <a:r>
              <a:rPr lang="en-US" sz="1200" dirty="0"/>
              <a:t>The Pantanal: A Seasonal Neotropical Wetland Under Threat.</a:t>
            </a:r>
            <a:r>
              <a:rPr lang="pt-BR" sz="1200" dirty="0"/>
              <a:t> In: </a:t>
            </a:r>
            <a:r>
              <a:rPr lang="en-US" sz="1200" dirty="0"/>
              <a:t>The Palgrave Handbook of  Global Sustainability, pp. 1-27.  </a:t>
            </a:r>
            <a:r>
              <a:rPr lang="en-US" sz="1200" dirty="0">
                <a:hlinkClick r:id="rId2"/>
              </a:rPr>
              <a:t>https://doi.org/10.1007/978-3-030-38948-2_36-1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42702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048DAD1-8BCF-3C46-0461-7DF4B5F49D43}"/>
              </a:ext>
            </a:extLst>
          </p:cNvPr>
          <p:cNvSpPr txBox="1"/>
          <p:nvPr/>
        </p:nvSpPr>
        <p:spPr>
          <a:xfrm>
            <a:off x="940591" y="3690215"/>
            <a:ext cx="10342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000000"/>
                </a:solidFill>
                <a:effectLst/>
                <a:latin typeface="Algerian" panose="04020705040A02060702" pitchFamily="82" charset="0"/>
              </a:rPr>
              <a:t>BIODIVERSIDADE DO PANTANAL COMO FONTE DE FITOTERÁPICOS E FITOFÁRMACOS</a:t>
            </a:r>
            <a:endParaRPr lang="pt-BR" b="1" dirty="0">
              <a:latin typeface="Algerian" panose="04020705040A02060702" pitchFamily="82" charset="0"/>
            </a:endParaRPr>
          </a:p>
        </p:txBody>
      </p:sp>
      <p:pic>
        <p:nvPicPr>
          <p:cNvPr id="1028" name="Picture 4" descr="Instituto Nacional de Pesquisa do Pantanal | Cuiabá MT">
            <a:extLst>
              <a:ext uri="{FF2B5EF4-FFF2-40B4-BE49-F238E27FC236}">
                <a16:creationId xmlns:a16="http://schemas.microsoft.com/office/drawing/2014/main" id="{D20F4E2F-30F7-98A8-4B09-3DA13F5AA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76" y="5949803"/>
            <a:ext cx="849862" cy="84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4CF3EC-41EA-0311-A06B-1E1FF9C95386}"/>
              </a:ext>
            </a:extLst>
          </p:cNvPr>
          <p:cNvSpPr txBox="1"/>
          <p:nvPr/>
        </p:nvSpPr>
        <p:spPr>
          <a:xfrm>
            <a:off x="839753" y="4328086"/>
            <a:ext cx="961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PROF. DR. DOMINGOS TABAJARA DE OLIVEIRA MARTINS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C0B1877-6F2E-6350-DED0-ADB7990985FB}"/>
              </a:ext>
            </a:extLst>
          </p:cNvPr>
          <p:cNvSpPr txBox="1"/>
          <p:nvPr/>
        </p:nvSpPr>
        <p:spPr>
          <a:xfrm>
            <a:off x="4449728" y="5116916"/>
            <a:ext cx="432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CUIABÁ-MT, 19 DE OUTUBRO DE 2023</a:t>
            </a:r>
          </a:p>
        </p:txBody>
      </p:sp>
      <p:pic>
        <p:nvPicPr>
          <p:cNvPr id="1034" name="Picture 10" descr="CNPq recebe R$ 100 milhões do FNDCT para Chamada Universal ...">
            <a:extLst>
              <a:ext uri="{FF2B5EF4-FFF2-40B4-BE49-F238E27FC236}">
                <a16:creationId xmlns:a16="http://schemas.microsoft.com/office/drawing/2014/main" id="{670B1E39-6A73-9B61-F25B-4C5318A2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74" y="5653994"/>
            <a:ext cx="1089252" cy="12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go">
            <a:extLst>
              <a:ext uri="{FF2B5EF4-FFF2-40B4-BE49-F238E27FC236}">
                <a16:creationId xmlns:a16="http://schemas.microsoft.com/office/drawing/2014/main" id="{728F5573-D4EC-BCE8-2F20-2DDEA0CC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062" y="6066447"/>
            <a:ext cx="1461263" cy="44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NPE - Instituto Nacional de Pesquisas Espaciais">
            <a:extLst>
              <a:ext uri="{FF2B5EF4-FFF2-40B4-BE49-F238E27FC236}">
                <a16:creationId xmlns:a16="http://schemas.microsoft.com/office/drawing/2014/main" id="{004916E9-2856-A44C-AA9C-89153D7F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82" y="5249485"/>
            <a:ext cx="1665805" cy="140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B358D5B-0C88-1E5D-446A-98AA59BC913B}"/>
              </a:ext>
            </a:extLst>
          </p:cNvPr>
          <p:cNvSpPr txBox="1"/>
          <p:nvPr/>
        </p:nvSpPr>
        <p:spPr>
          <a:xfrm>
            <a:off x="2412738" y="1463520"/>
            <a:ext cx="7096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UNIVERSIDADE FEDERAL DE MATO GROSSO</a:t>
            </a:r>
          </a:p>
          <a:p>
            <a:pPr algn="ctr"/>
            <a:r>
              <a:rPr lang="pt-BR" dirty="0"/>
              <a:t>FACULDADE DE MEDICINA</a:t>
            </a:r>
          </a:p>
          <a:p>
            <a:pPr algn="ctr"/>
            <a:r>
              <a:rPr lang="pt-BR" dirty="0"/>
              <a:t>DEPARTAMENTO DE CIÊNCIAS BÁSICAS EM SAÚDE</a:t>
            </a:r>
          </a:p>
          <a:p>
            <a:pPr algn="ctr"/>
            <a:r>
              <a:rPr lang="pt-BR" dirty="0"/>
              <a:t>ÁREA DE FARMACOLOGIA</a:t>
            </a:r>
          </a:p>
        </p:txBody>
      </p:sp>
      <p:pic>
        <p:nvPicPr>
          <p:cNvPr id="1040" name="Picture 16" descr="Repositorio Institucional: Faculdade de Medicina - FM">
            <a:extLst>
              <a:ext uri="{FF2B5EF4-FFF2-40B4-BE49-F238E27FC236}">
                <a16:creationId xmlns:a16="http://schemas.microsoft.com/office/drawing/2014/main" id="{0B883507-65BD-7F7E-BF7B-C4F56052B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83033"/>
            <a:ext cx="8382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80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8F9AC2C-E605-B80B-9FF4-AC6AAD371608}"/>
              </a:ext>
            </a:extLst>
          </p:cNvPr>
          <p:cNvSpPr txBox="1"/>
          <p:nvPr/>
        </p:nvSpPr>
        <p:spPr>
          <a:xfrm>
            <a:off x="160176" y="707883"/>
            <a:ext cx="1160106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b="0" i="0" dirty="0">
                <a:effectLst/>
                <a:latin typeface="Söhne"/>
              </a:rPr>
              <a:t>A vegetação no Pantanal é controlada por um padrão </a:t>
            </a:r>
            <a:r>
              <a:rPr lang="pt-BR" sz="2800" b="1" i="0" dirty="0">
                <a:solidFill>
                  <a:srgbClr val="FF0000"/>
                </a:solidFill>
                <a:effectLst/>
                <a:latin typeface="Söhne"/>
              </a:rPr>
              <a:t>complexo de clima, intensidade de inundações, topografia e tipo de solo</a:t>
            </a:r>
            <a:r>
              <a:rPr lang="pt-BR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algn="just"/>
            <a:endParaRPr lang="pt-BR" sz="2600" dirty="0">
              <a:solidFill>
                <a:srgbClr val="374151"/>
              </a:solidFill>
              <a:latin typeface="Söhn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/>
              <a:t>Os dados da flora pantaneira em sua maioria estão bem definidos somente em termos de listas de espécies.</a:t>
            </a:r>
            <a:endParaRPr lang="pt-BR" sz="26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F8BB722-50C0-0ECA-7918-559CB86D6F07}"/>
              </a:ext>
            </a:extLst>
          </p:cNvPr>
          <p:cNvSpPr txBox="1"/>
          <p:nvPr/>
        </p:nvSpPr>
        <p:spPr>
          <a:xfrm>
            <a:off x="3303036" y="0"/>
            <a:ext cx="494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VEGETAÇÃO DO PANTANAL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2C6812-479E-2B0A-F432-0FAE22FDB53D}"/>
              </a:ext>
            </a:extLst>
          </p:cNvPr>
          <p:cNvSpPr txBox="1"/>
          <p:nvPr/>
        </p:nvSpPr>
        <p:spPr>
          <a:xfrm>
            <a:off x="0" y="3228545"/>
            <a:ext cx="11989837" cy="3732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dirty="0"/>
              <a:t>A flora e fauna do Pantanal são influenciadas pelos biomas que as contornam: Floresta Amazônica, Mata Atlântica, Chaco e Cerrado.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dirty="0">
                <a:latin typeface="Söhne"/>
              </a:rPr>
              <a:t>36% das plantas do Pantanal são espécies do</a:t>
            </a:r>
            <a:r>
              <a:rPr lang="pt-BR" sz="2700" b="1" dirty="0">
                <a:latin typeface="Söhne"/>
              </a:rPr>
              <a:t> Cerrado </a:t>
            </a:r>
            <a:r>
              <a:rPr lang="pt-BR" sz="2700" dirty="0">
                <a:latin typeface="Söhne"/>
              </a:rPr>
              <a:t>(Silva et al., 2000). Nas 10 sub-regiões </a:t>
            </a:r>
            <a:r>
              <a:rPr lang="pt-BR" sz="2700" dirty="0" err="1">
                <a:latin typeface="Söhne"/>
              </a:rPr>
              <a:t>fitoecológicas</a:t>
            </a:r>
            <a:r>
              <a:rPr lang="pt-BR" sz="2700" dirty="0">
                <a:latin typeface="Söhne"/>
              </a:rPr>
              <a:t> são </a:t>
            </a:r>
            <a:r>
              <a:rPr lang="pt-BR" sz="2400" b="1" dirty="0">
                <a:solidFill>
                  <a:srgbClr val="FF0000"/>
                </a:solidFill>
                <a:latin typeface="Söhne"/>
              </a:rPr>
              <a:t>1.863 </a:t>
            </a:r>
            <a:r>
              <a:rPr lang="pt-BR" sz="2700" dirty="0"/>
              <a:t>espécies de </a:t>
            </a:r>
            <a:r>
              <a:rPr lang="pt-BR" sz="2700" b="1" dirty="0">
                <a:solidFill>
                  <a:srgbClr val="FF0000"/>
                </a:solidFill>
              </a:rPr>
              <a:t>plantas </a:t>
            </a:r>
            <a:r>
              <a:rPr lang="pt-BR" sz="2700" b="1" dirty="0" err="1">
                <a:solidFill>
                  <a:srgbClr val="FF0000"/>
                </a:solidFill>
              </a:rPr>
              <a:t>fanerógramas</a:t>
            </a:r>
            <a:r>
              <a:rPr lang="pt-BR" sz="2700" b="1" dirty="0">
                <a:solidFill>
                  <a:srgbClr val="FF0000"/>
                </a:solidFill>
              </a:rPr>
              <a:t> (1656 terrestres), </a:t>
            </a:r>
            <a:r>
              <a:rPr lang="pt-BR" sz="2700" dirty="0"/>
              <a:t>a</a:t>
            </a:r>
            <a:r>
              <a:rPr lang="pt-BR" sz="2700" dirty="0">
                <a:latin typeface="Söhne"/>
              </a:rPr>
              <a:t> maioria é lenhosa (756), seguida de herbáceas (458), </a:t>
            </a:r>
            <a:r>
              <a:rPr lang="pt-BR" sz="2700" dirty="0" err="1">
                <a:latin typeface="Söhne"/>
              </a:rPr>
              <a:t>graminoides</a:t>
            </a:r>
            <a:r>
              <a:rPr lang="pt-BR" sz="2700" dirty="0">
                <a:latin typeface="Söhne"/>
              </a:rPr>
              <a:t> (278), trepadeiras (138); parasitas (15) e epífitas (11). </a:t>
            </a:r>
            <a:r>
              <a:rPr lang="pt-BR" sz="2700" b="1" dirty="0">
                <a:solidFill>
                  <a:srgbClr val="FF0000"/>
                </a:solidFill>
                <a:latin typeface="Söhne"/>
              </a:rPr>
              <a:t>Macrófitas aquáticas </a:t>
            </a:r>
            <a:r>
              <a:rPr lang="pt-BR" sz="2700" dirty="0">
                <a:latin typeface="Söhne"/>
              </a:rPr>
              <a:t>são </a:t>
            </a:r>
            <a:r>
              <a:rPr lang="pt-BR" sz="2700" b="1" dirty="0">
                <a:solidFill>
                  <a:srgbClr val="FF0000"/>
                </a:solidFill>
                <a:latin typeface="Söhne"/>
              </a:rPr>
              <a:t>280, </a:t>
            </a:r>
            <a:r>
              <a:rPr lang="pt-BR" sz="2700" dirty="0">
                <a:latin typeface="Söhne"/>
              </a:rPr>
              <a:t>além de 3.400 espécies vegetais que se distribuem na Bacia do Alto </a:t>
            </a:r>
            <a:r>
              <a:rPr lang="pt-BR" sz="2700" dirty="0"/>
              <a:t>Paraguai (</a:t>
            </a:r>
            <a:r>
              <a:rPr lang="pt-BR" sz="2700" dirty="0" err="1"/>
              <a:t>Junk</a:t>
            </a:r>
            <a:r>
              <a:rPr lang="pt-BR" sz="2700" dirty="0"/>
              <a:t> et al., 2006; </a:t>
            </a:r>
            <a:r>
              <a:rPr lang="pt-BR" sz="2700" dirty="0" err="1"/>
              <a:t>Pott</a:t>
            </a:r>
            <a:r>
              <a:rPr lang="pt-BR" sz="2700" dirty="0"/>
              <a:t> et al., 2011).</a:t>
            </a:r>
            <a:r>
              <a:rPr lang="pt-BR" sz="2700" dirty="0">
                <a:latin typeface="Söhne"/>
              </a:rPr>
              <a:t> </a:t>
            </a:r>
            <a:endParaRPr lang="pt-BR" sz="2700" dirty="0"/>
          </a:p>
        </p:txBody>
      </p:sp>
    </p:spTree>
    <p:extLst>
      <p:ext uri="{BB962C8B-B14F-4D97-AF65-F5344CB8AC3E}">
        <p14:creationId xmlns:p14="http://schemas.microsoft.com/office/powerpoint/2010/main" val="4249650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6E6928-7A2C-2898-C2B1-F42C0F9D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39" y="220825"/>
            <a:ext cx="7176796" cy="606178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0CC92E-C030-887C-B156-747659CA3B34}"/>
              </a:ext>
            </a:extLst>
          </p:cNvPr>
          <p:cNvSpPr txBox="1"/>
          <p:nvPr/>
        </p:nvSpPr>
        <p:spPr>
          <a:xfrm>
            <a:off x="1733939" y="6282614"/>
            <a:ext cx="985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Junk</a:t>
            </a:r>
            <a:r>
              <a:rPr lang="pt-BR" sz="1400" dirty="0"/>
              <a:t> et al. 2014.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Helvetica Neue"/>
              </a:rPr>
              <a:t>Brazilian wetlands: Their definition, delineation, and classification for research, sustainable management, and protection. Aquatic Conservation: Marine and Freshwater Ecosystems. 24 (1): 5-22.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318025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7D8197A-559B-A6CC-5F1E-04A003A5C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64" y="0"/>
            <a:ext cx="4400550" cy="63912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3B4B89E-BCB7-C523-9EA3-DAEA0099C810}"/>
              </a:ext>
            </a:extLst>
          </p:cNvPr>
          <p:cNvSpPr txBox="1"/>
          <p:nvPr/>
        </p:nvSpPr>
        <p:spPr>
          <a:xfrm>
            <a:off x="-42510" y="5969279"/>
            <a:ext cx="7484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Fig. 3. Ambientes secos na estação seca e inundados na estação das águas. </a:t>
            </a:r>
            <a:r>
              <a:rPr lang="pt-BR" sz="1600" dirty="0" err="1"/>
              <a:t>Landizal</a:t>
            </a:r>
            <a:r>
              <a:rPr lang="pt-BR" sz="1600" dirty="0"/>
              <a:t> (A e B), </a:t>
            </a:r>
            <a:r>
              <a:rPr lang="pt-BR" sz="1600" dirty="0" err="1"/>
              <a:t>Cambarazal</a:t>
            </a:r>
            <a:r>
              <a:rPr lang="pt-BR" sz="1600" dirty="0"/>
              <a:t> (C e D), Campo de Murundus (E </a:t>
            </a:r>
            <a:r>
              <a:rPr lang="pt-BR" sz="1600" dirty="0" err="1"/>
              <a:t>e</a:t>
            </a:r>
            <a:r>
              <a:rPr lang="pt-BR" sz="1600" dirty="0"/>
              <a:t> F) e Campos Limpos (G e H). Fotos: Izaias M. Fernandes (A, B, E, G e H), Mônica </a:t>
            </a:r>
            <a:r>
              <a:rPr lang="pt-BR" sz="1600" dirty="0" err="1"/>
              <a:t>Aragona</a:t>
            </a:r>
            <a:r>
              <a:rPr lang="pt-BR" sz="1600" dirty="0"/>
              <a:t> (C, D ) e Cleiton A. Signor (F).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FDFC89-85FF-9E79-5E2C-2FB7D9AF76BB}"/>
              </a:ext>
            </a:extLst>
          </p:cNvPr>
          <p:cNvSpPr txBox="1"/>
          <p:nvPr/>
        </p:nvSpPr>
        <p:spPr>
          <a:xfrm>
            <a:off x="7278559" y="6338611"/>
            <a:ext cx="4913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Fernandes et al. Biodiversidade no Pantanal de Poconé. Cuiabá : Centro de Pesquisa do Pantanal, 2010. 196 p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1B15FCD-A57E-9049-BED7-64414F30CCEA}"/>
              </a:ext>
            </a:extLst>
          </p:cNvPr>
          <p:cNvSpPr txBox="1"/>
          <p:nvPr/>
        </p:nvSpPr>
        <p:spPr>
          <a:xfrm>
            <a:off x="61464" y="3166854"/>
            <a:ext cx="73806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Savana de térmitas sazonalmente inundável com </a:t>
            </a:r>
            <a:r>
              <a:rPr lang="pt-BR" i="1" dirty="0" err="1"/>
              <a:t>Curatella</a:t>
            </a:r>
            <a:r>
              <a:rPr lang="pt-BR" i="1" dirty="0"/>
              <a:t> americana </a:t>
            </a:r>
            <a:r>
              <a:rPr lang="pt-BR" dirty="0"/>
              <a:t>(lixeira)</a:t>
            </a:r>
            <a:r>
              <a:rPr lang="pt-BR" i="1" dirty="0"/>
              <a:t> </a:t>
            </a:r>
            <a:r>
              <a:rPr lang="pt-BR" dirty="0"/>
              <a:t>+ Floresta </a:t>
            </a:r>
            <a:r>
              <a:rPr lang="pt-BR" dirty="0" err="1"/>
              <a:t>semi-sempre</a:t>
            </a:r>
            <a:r>
              <a:rPr lang="pt-BR" dirty="0"/>
              <a:t> verde sazonalmente inundável com </a:t>
            </a:r>
            <a:r>
              <a:rPr lang="pt-BR" i="1" dirty="0" err="1"/>
              <a:t>Vochysia</a:t>
            </a:r>
            <a:r>
              <a:rPr lang="pt-BR" i="1" dirty="0"/>
              <a:t> </a:t>
            </a:r>
            <a:r>
              <a:rPr lang="pt-BR" i="1" dirty="0" err="1"/>
              <a:t>divergens</a:t>
            </a:r>
            <a:r>
              <a:rPr lang="pt-BR" i="1" dirty="0"/>
              <a:t> </a:t>
            </a:r>
            <a:r>
              <a:rPr lang="pt-BR" dirty="0"/>
              <a:t>e </a:t>
            </a:r>
            <a:r>
              <a:rPr lang="pt-BR" i="1" dirty="0" err="1"/>
              <a:t>Licania</a:t>
            </a:r>
            <a:r>
              <a:rPr lang="pt-BR" i="1" dirty="0"/>
              <a:t> </a:t>
            </a:r>
            <a:r>
              <a:rPr lang="pt-BR" i="1" dirty="0" err="1"/>
              <a:t>paravifolia</a:t>
            </a:r>
            <a:r>
              <a:rPr lang="pt-BR" dirty="0"/>
              <a:t>, ambas invasoras de campos: vegetação com estrato herbáceo ralo a denso, tendo a espécie </a:t>
            </a:r>
            <a:r>
              <a:rPr lang="pt-BR" i="1" dirty="0" err="1"/>
              <a:t>Axonopus</a:t>
            </a:r>
            <a:r>
              <a:rPr lang="pt-BR" i="1" dirty="0"/>
              <a:t> </a:t>
            </a:r>
            <a:r>
              <a:rPr lang="pt-BR" i="1" dirty="0" err="1"/>
              <a:t>purpusii</a:t>
            </a:r>
            <a:r>
              <a:rPr lang="pt-BR" i="1" dirty="0"/>
              <a:t> </a:t>
            </a:r>
            <a:r>
              <a:rPr lang="pt-BR" dirty="0"/>
              <a:t>o maior valor de cobertura.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27974C-AEAF-3FDB-2FD9-54403B78DB3F}"/>
              </a:ext>
            </a:extLst>
          </p:cNvPr>
          <p:cNvSpPr txBox="1"/>
          <p:nvPr/>
        </p:nvSpPr>
        <p:spPr>
          <a:xfrm>
            <a:off x="125660" y="1594673"/>
            <a:ext cx="72522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Savana de térmitas sazonalmente inundável com </a:t>
            </a:r>
            <a:r>
              <a:rPr lang="pt-BR" sz="2000" i="1" dirty="0" err="1"/>
              <a:t>Vochysia</a:t>
            </a:r>
            <a:r>
              <a:rPr lang="pt-BR" sz="2000" i="1" dirty="0"/>
              <a:t> </a:t>
            </a:r>
            <a:r>
              <a:rPr lang="pt-BR" sz="2000" i="1" dirty="0" err="1"/>
              <a:t>divergens</a:t>
            </a:r>
            <a:r>
              <a:rPr lang="pt-BR" sz="2000" dirty="0"/>
              <a:t> e </a:t>
            </a:r>
            <a:r>
              <a:rPr lang="pt-BR" sz="2000" i="1" dirty="0" err="1"/>
              <a:t>Licania</a:t>
            </a:r>
            <a:r>
              <a:rPr lang="pt-BR" sz="2000" i="1" dirty="0"/>
              <a:t> </a:t>
            </a:r>
            <a:r>
              <a:rPr lang="pt-BR" sz="2000" i="1" dirty="0" err="1"/>
              <a:t>parvifolia</a:t>
            </a:r>
            <a:r>
              <a:rPr lang="pt-BR" sz="2000" dirty="0"/>
              <a:t>, ambas invasoras nestes campos: vegetação com estrato herbáceo bastante ralo, tendo as espécies </a:t>
            </a:r>
            <a:r>
              <a:rPr lang="pt-BR" sz="2000" i="1" dirty="0" err="1"/>
              <a:t>Sipanea</a:t>
            </a:r>
            <a:r>
              <a:rPr lang="pt-BR" sz="2000" i="1" dirty="0"/>
              <a:t> biflora </a:t>
            </a:r>
            <a:r>
              <a:rPr lang="pt-BR" sz="2000" dirty="0"/>
              <a:t>e </a:t>
            </a:r>
            <a:r>
              <a:rPr lang="pt-BR" sz="2000" i="1" dirty="0" err="1"/>
              <a:t>Axonopus</a:t>
            </a:r>
            <a:r>
              <a:rPr lang="pt-BR" sz="2000" i="1" dirty="0"/>
              <a:t> </a:t>
            </a:r>
            <a:r>
              <a:rPr lang="pt-BR" sz="2000" i="1" dirty="0" err="1"/>
              <a:t>purpusii</a:t>
            </a:r>
            <a:r>
              <a:rPr lang="pt-BR" sz="2000" dirty="0"/>
              <a:t> os maiores valores de cobertura .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15DD1F-9BFF-2B0B-EFA5-0F9E606E282A}"/>
              </a:ext>
            </a:extLst>
          </p:cNvPr>
          <p:cNvSpPr txBox="1"/>
          <p:nvPr/>
        </p:nvSpPr>
        <p:spPr>
          <a:xfrm>
            <a:off x="125660" y="-36543"/>
            <a:ext cx="75913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Vegetação </a:t>
            </a:r>
            <a:r>
              <a:rPr lang="pt-BR" sz="2000" dirty="0" err="1"/>
              <a:t>semi-sempre</a:t>
            </a:r>
            <a:r>
              <a:rPr lang="pt-BR" sz="2000" dirty="0"/>
              <a:t> verde</a:t>
            </a:r>
          </a:p>
          <a:p>
            <a:r>
              <a:rPr lang="pt-BR" sz="2000" dirty="0"/>
              <a:t>Predomínio no estrato arbóreo da pimenteira </a:t>
            </a:r>
            <a:r>
              <a:rPr lang="pt-BR" sz="2000" i="1" dirty="0" err="1"/>
              <a:t>Licania</a:t>
            </a:r>
            <a:r>
              <a:rPr lang="pt-BR" sz="2000" i="1" dirty="0"/>
              <a:t> </a:t>
            </a:r>
            <a:r>
              <a:rPr lang="pt-BR" sz="2000" i="1" dirty="0" err="1"/>
              <a:t>parvifolia</a:t>
            </a:r>
            <a:r>
              <a:rPr lang="pt-BR" sz="2000" i="1" dirty="0"/>
              <a:t> </a:t>
            </a:r>
            <a:r>
              <a:rPr lang="pt-BR" sz="2000" dirty="0"/>
              <a:t>e do guanandi </a:t>
            </a:r>
            <a:r>
              <a:rPr lang="pt-BR" sz="2000" i="1" dirty="0" err="1"/>
              <a:t>Calophyllum</a:t>
            </a:r>
            <a:r>
              <a:rPr lang="pt-BR" sz="2000" i="1" dirty="0"/>
              <a:t> brasiliense.</a:t>
            </a:r>
            <a:r>
              <a:rPr lang="pt-BR" sz="2000" dirty="0"/>
              <a:t> </a:t>
            </a:r>
          </a:p>
          <a:p>
            <a:r>
              <a:rPr lang="pt-BR" sz="2000" dirty="0"/>
              <a:t>Estrato herbáceo ralo, tendo as espécies </a:t>
            </a:r>
            <a:r>
              <a:rPr lang="pt-BR" sz="2000" i="1" dirty="0" err="1"/>
              <a:t>Sipanea</a:t>
            </a:r>
            <a:r>
              <a:rPr lang="pt-BR" sz="2000" i="1" dirty="0"/>
              <a:t> biflora (</a:t>
            </a:r>
            <a:r>
              <a:rPr lang="pt-BR" sz="2000" dirty="0" err="1"/>
              <a:t>sipanea</a:t>
            </a:r>
            <a:r>
              <a:rPr lang="pt-BR" sz="2000" dirty="0"/>
              <a:t>) </a:t>
            </a:r>
            <a:r>
              <a:rPr lang="pt-BR" sz="2000" i="1" dirty="0"/>
              <a:t> </a:t>
            </a:r>
            <a:r>
              <a:rPr lang="pt-BR" sz="2000" dirty="0"/>
              <a:t>e </a:t>
            </a:r>
            <a:r>
              <a:rPr lang="pt-BR" sz="2000" i="1" dirty="0" err="1"/>
              <a:t>Axonopus</a:t>
            </a:r>
            <a:r>
              <a:rPr lang="pt-BR" sz="2000" i="1" dirty="0"/>
              <a:t> </a:t>
            </a:r>
            <a:r>
              <a:rPr lang="pt-BR" sz="2000" i="1" dirty="0" err="1"/>
              <a:t>purpusii</a:t>
            </a:r>
            <a:r>
              <a:rPr lang="pt-BR" sz="2000" i="1" dirty="0"/>
              <a:t> </a:t>
            </a:r>
            <a:r>
              <a:rPr lang="pt-BR" sz="2000" dirty="0"/>
              <a:t>(mimosinho) os maiores valores de cobertura.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27BB191-4A87-FED6-DBC2-4F6F1115AD95}"/>
              </a:ext>
            </a:extLst>
          </p:cNvPr>
          <p:cNvSpPr txBox="1"/>
          <p:nvPr/>
        </p:nvSpPr>
        <p:spPr>
          <a:xfrm>
            <a:off x="0" y="4716549"/>
            <a:ext cx="756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303030"/>
                </a:solidFill>
                <a:latin typeface="Trebuchet MS" panose="020B0603020202020204" pitchFamily="34" charset="0"/>
              </a:rPr>
              <a:t>Em locais nunca alagados, aparecem árvores grandes, como o </a:t>
            </a:r>
            <a:r>
              <a:rPr lang="pt-BR" b="0" i="1" dirty="0" err="1">
                <a:effectLst/>
                <a:latin typeface="Arial" panose="020B0604020202020204" pitchFamily="34" charset="0"/>
              </a:rPr>
              <a:t>Copernicia</a:t>
            </a:r>
            <a:r>
              <a:rPr lang="pt-BR" b="0" i="1" dirty="0">
                <a:effectLst/>
                <a:latin typeface="Arial" panose="020B0604020202020204" pitchFamily="34" charset="0"/>
              </a:rPr>
              <a:t> alba </a:t>
            </a:r>
            <a:r>
              <a:rPr lang="pt-BR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pt-BR" dirty="0">
                <a:solidFill>
                  <a:srgbClr val="303030"/>
                </a:solidFill>
                <a:latin typeface="Trebuchet MS" panose="020B0603020202020204" pitchFamily="34" charset="0"/>
              </a:rPr>
              <a:t>carandá), </a:t>
            </a:r>
            <a:r>
              <a:rPr lang="pt-BR" b="0" i="1" dirty="0" err="1">
                <a:solidFill>
                  <a:srgbClr val="202124"/>
                </a:solidFill>
                <a:effectLst/>
                <a:latin typeface="Google Sans"/>
              </a:rPr>
              <a:t>Mauritia</a:t>
            </a:r>
            <a:r>
              <a:rPr lang="pt-BR" b="0" i="1" dirty="0">
                <a:solidFill>
                  <a:srgbClr val="202124"/>
                </a:solidFill>
                <a:effectLst/>
                <a:latin typeface="Google Sans"/>
              </a:rPr>
              <a:t> flexuosa 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pt-BR" dirty="0">
                <a:solidFill>
                  <a:srgbClr val="303030"/>
                </a:solidFill>
                <a:latin typeface="Trebuchet MS" panose="020B0603020202020204" pitchFamily="34" charset="0"/>
              </a:rPr>
              <a:t>buriti) e ipês (</a:t>
            </a:r>
            <a:r>
              <a:rPr lang="pt-BR" i="1" dirty="0">
                <a:solidFill>
                  <a:srgbClr val="303030"/>
                </a:solidFill>
                <a:latin typeface="Trebuchet MS" panose="020B0603020202020204" pitchFamily="34" charset="0"/>
              </a:rPr>
              <a:t>Tabebuia </a:t>
            </a:r>
            <a:r>
              <a:rPr lang="pt-BR" dirty="0" err="1">
                <a:solidFill>
                  <a:srgbClr val="303030"/>
                </a:solidFill>
                <a:latin typeface="Trebuchet MS" panose="020B0603020202020204" pitchFamily="34" charset="0"/>
              </a:rPr>
              <a:t>spp</a:t>
            </a:r>
            <a:r>
              <a:rPr lang="pt-BR" dirty="0">
                <a:solidFill>
                  <a:srgbClr val="303030"/>
                </a:solidFill>
                <a:latin typeface="Trebuchet MS" panose="020B0603020202020204" pitchFamily="34" charset="0"/>
              </a:rPr>
              <a:t>). </a:t>
            </a:r>
            <a:r>
              <a:rPr lang="pt-BR" b="0" i="0" dirty="0">
                <a:solidFill>
                  <a:srgbClr val="303030"/>
                </a:solidFill>
                <a:effectLst/>
                <a:latin typeface="Trebuchet MS" panose="020B0603020202020204" pitchFamily="34" charset="0"/>
              </a:rPr>
              <a:t>Nas áreas alagadas raramente, semelhantes aos campos limpos do cerrado, aparecem tapetes de gramíneas, como o mimosinho.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7282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D871B42-9580-E70D-2D06-248E4AD91839}"/>
              </a:ext>
            </a:extLst>
          </p:cNvPr>
          <p:cNvSpPr txBox="1"/>
          <p:nvPr/>
        </p:nvSpPr>
        <p:spPr>
          <a:xfrm>
            <a:off x="64297" y="6403719"/>
            <a:ext cx="7489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Fernandes et al. Biodiversidade no Pantanal de Poconé. Cuiabá : Centro de Pesquisa do Pantanal, 2010. 196 p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487FEE7-420B-1616-1B5D-CCB34A969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2" y="307910"/>
            <a:ext cx="8976049" cy="528112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0097ECC-B8D3-F7D8-F812-F8A064BE9A15}"/>
              </a:ext>
            </a:extLst>
          </p:cNvPr>
          <p:cNvSpPr txBox="1"/>
          <p:nvPr/>
        </p:nvSpPr>
        <p:spPr>
          <a:xfrm>
            <a:off x="64297" y="5942054"/>
            <a:ext cx="11841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Junk et al. 2006. Biodiversity and its conservation in the Pantanal of Mato Grosso, Brazil. </a:t>
            </a:r>
            <a:r>
              <a:rPr lang="pt-BR" sz="1200" dirty="0" err="1"/>
              <a:t>Aquat</a:t>
            </a:r>
            <a:r>
              <a:rPr lang="pt-BR" sz="1200" dirty="0"/>
              <a:t>. </a:t>
            </a:r>
            <a:r>
              <a:rPr lang="pt-BR" sz="1200" dirty="0" err="1"/>
              <a:t>Sci</a:t>
            </a:r>
            <a:r>
              <a:rPr lang="pt-BR" sz="1200" dirty="0"/>
              <a:t>. 68 (2006) 278–309, DOI 10.1007/s00027-006-0851-4.</a:t>
            </a:r>
          </a:p>
        </p:txBody>
      </p:sp>
    </p:spTree>
    <p:extLst>
      <p:ext uri="{BB962C8B-B14F-4D97-AF65-F5344CB8AC3E}">
        <p14:creationId xmlns:p14="http://schemas.microsoft.com/office/powerpoint/2010/main" val="3472319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D0835ABC-8BAA-F157-58EB-79E1CDF359B5}"/>
              </a:ext>
            </a:extLst>
          </p:cNvPr>
          <p:cNvSpPr txBox="1"/>
          <p:nvPr/>
        </p:nvSpPr>
        <p:spPr>
          <a:xfrm>
            <a:off x="97872" y="6430251"/>
            <a:ext cx="6997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Fernandes et al. Biodiversidade no Pantanal de Poconé. Cuiabá : Centro de Pesquisa do Pantanal, 2010. 196 p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6010DD5-F413-EA8C-47B3-A637351C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77" y="0"/>
            <a:ext cx="9629192" cy="590169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D7F23E4-054D-63E8-A5D4-BF2322A7690F}"/>
              </a:ext>
            </a:extLst>
          </p:cNvPr>
          <p:cNvSpPr txBox="1"/>
          <p:nvPr/>
        </p:nvSpPr>
        <p:spPr>
          <a:xfrm>
            <a:off x="93307" y="6077923"/>
            <a:ext cx="11841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Junk et al. 2006. Biodiversity and its conservation in the Pantanal of Mato Grosso, Brazil. </a:t>
            </a:r>
            <a:r>
              <a:rPr lang="pt-BR" sz="1200" dirty="0" err="1"/>
              <a:t>Aquat</a:t>
            </a:r>
            <a:r>
              <a:rPr lang="pt-BR" sz="1200" dirty="0"/>
              <a:t>. </a:t>
            </a:r>
            <a:r>
              <a:rPr lang="pt-BR" sz="1200" dirty="0" err="1"/>
              <a:t>Sci</a:t>
            </a:r>
            <a:r>
              <a:rPr lang="pt-BR" sz="1200" dirty="0"/>
              <a:t>. 68 (2006) 278–309, DOI 10.1007/s00027-006-0851-4.</a:t>
            </a:r>
          </a:p>
        </p:txBody>
      </p:sp>
    </p:spTree>
    <p:extLst>
      <p:ext uri="{BB962C8B-B14F-4D97-AF65-F5344CB8AC3E}">
        <p14:creationId xmlns:p14="http://schemas.microsoft.com/office/powerpoint/2010/main" val="2122525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20ADABA-800E-1C4E-9C5E-8409FC4D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286" y="97972"/>
            <a:ext cx="5457930" cy="60322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D03A30B-E720-EAFC-DB13-114F69B59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22" y="6221046"/>
            <a:ext cx="5829300" cy="56197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801B163-F4D6-7060-930F-6E78E7CA7358}"/>
              </a:ext>
            </a:extLst>
          </p:cNvPr>
          <p:cNvSpPr txBox="1"/>
          <p:nvPr/>
        </p:nvSpPr>
        <p:spPr>
          <a:xfrm>
            <a:off x="0" y="97972"/>
            <a:ext cx="60975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A vegetação no Pantanal mudou fortemente nos últimos anos (depois de 1980) devido ao desmatamento para uma pecuária de pasto intensificada (Miranda et al. 2018; Fig. 4). A </a:t>
            </a:r>
            <a:r>
              <a:rPr lang="pt-BR" sz="2400" b="0" i="0" dirty="0">
                <a:solidFill>
                  <a:srgbClr val="374151"/>
                </a:solidFill>
                <a:effectLst/>
                <a:latin typeface="Söhne"/>
              </a:rPr>
              <a:t>cobertura de vegetação natural caiu de </a:t>
            </a:r>
            <a:r>
              <a:rPr lang="pt-BR" sz="2400" b="1" i="0" dirty="0">
                <a:solidFill>
                  <a:srgbClr val="FF0000"/>
                </a:solidFill>
                <a:effectLst/>
                <a:latin typeface="Söhne"/>
              </a:rPr>
              <a:t>92,65% em 1985 para 84,32% em 2019</a:t>
            </a:r>
            <a:r>
              <a:rPr lang="pt-BR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com valores de conversão de áreas naturais para uso antrópico em taxa anual com uma média de 0,33%. </a:t>
            </a:r>
            <a:endParaRPr lang="pt-BR" sz="2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0629CBB-92BE-6A7C-C0FC-4DF1FBA7A2AD}"/>
              </a:ext>
            </a:extLst>
          </p:cNvPr>
          <p:cNvSpPr txBox="1"/>
          <p:nvPr/>
        </p:nvSpPr>
        <p:spPr>
          <a:xfrm>
            <a:off x="-15550" y="2716382"/>
            <a:ext cx="61115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374151"/>
                </a:solidFill>
                <a:effectLst/>
                <a:latin typeface="Söhne"/>
              </a:rPr>
              <a:t>Pastagem, principalmente com </a:t>
            </a:r>
            <a:r>
              <a:rPr lang="pt-BR" sz="2400" b="0" i="1" dirty="0" err="1">
                <a:solidFill>
                  <a:srgbClr val="374151"/>
                </a:solidFill>
                <a:effectLst/>
                <a:latin typeface="Söhne"/>
              </a:rPr>
              <a:t>Bracchiaria</a:t>
            </a:r>
            <a:r>
              <a:rPr lang="pt-BR" sz="2400" b="0" i="1" dirty="0">
                <a:solidFill>
                  <a:srgbClr val="374151"/>
                </a:solidFill>
                <a:effectLst/>
                <a:latin typeface="Söhne"/>
              </a:rPr>
              <a:t> africana</a:t>
            </a:r>
            <a:r>
              <a:rPr lang="pt-BR" sz="2400" b="0" i="0" dirty="0">
                <a:solidFill>
                  <a:srgbClr val="374151"/>
                </a:solidFill>
                <a:effectLst/>
                <a:latin typeface="Söhne"/>
              </a:rPr>
              <a:t> e adoção de outras práticas como forragem não local e tratamento hormonal (Rossetto et al. 2020; </a:t>
            </a:r>
            <a:r>
              <a:rPr lang="pt-BR" sz="2400" b="0" i="0" dirty="0" err="1">
                <a:solidFill>
                  <a:srgbClr val="374151"/>
                </a:solidFill>
                <a:effectLst/>
                <a:latin typeface="Söhne"/>
              </a:rPr>
              <a:t>Wantzen</a:t>
            </a:r>
            <a:r>
              <a:rPr lang="pt-BR" sz="2400" b="0" i="0" dirty="0">
                <a:solidFill>
                  <a:srgbClr val="374151"/>
                </a:solidFill>
                <a:effectLst/>
                <a:latin typeface="Söhne"/>
              </a:rPr>
              <a:t> et al. 2022a, b). </a:t>
            </a:r>
            <a:r>
              <a:rPr lang="pt-BR" sz="2400" b="1" i="0" dirty="0">
                <a:solidFill>
                  <a:srgbClr val="FF0000"/>
                </a:solidFill>
                <a:effectLst/>
                <a:latin typeface="Söhne"/>
              </a:rPr>
              <a:t>Mais recentemente, técnicas de plantio incompatíveis </a:t>
            </a:r>
            <a:r>
              <a:rPr lang="pt-BR" sz="2400" b="0" i="0" dirty="0">
                <a:solidFill>
                  <a:srgbClr val="374151"/>
                </a:solidFill>
                <a:effectLst/>
                <a:latin typeface="Söhne"/>
              </a:rPr>
              <a:t>com o regime natural de inundações, como </a:t>
            </a:r>
            <a:r>
              <a:rPr lang="pt-BR" sz="2400" b="1" i="0" dirty="0">
                <a:solidFill>
                  <a:srgbClr val="FF0000"/>
                </a:solidFill>
                <a:effectLst/>
                <a:latin typeface="Söhne"/>
              </a:rPr>
              <a:t>cana-de-açúcar e soja, estão avançando das margens externas </a:t>
            </a:r>
            <a:r>
              <a:rPr lang="pt-BR" sz="2400" b="0" i="0" dirty="0">
                <a:solidFill>
                  <a:srgbClr val="374151"/>
                </a:solidFill>
                <a:effectLst/>
                <a:latin typeface="Söhne"/>
              </a:rPr>
              <a:t>da planície de inundação em direção às suas partes internas.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66409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46F29CB-68F3-8BFB-A47C-5EBF14524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3337"/>
            <a:ext cx="7086600" cy="67913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F040D43-E270-3755-AFF3-FF9D8C8D42C1}"/>
              </a:ext>
            </a:extLst>
          </p:cNvPr>
          <p:cNvSpPr txBox="1"/>
          <p:nvPr/>
        </p:nvSpPr>
        <p:spPr>
          <a:xfrm>
            <a:off x="90974" y="1370340"/>
            <a:ext cx="514349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Pequenas</a:t>
            </a:r>
            <a:r>
              <a:rPr lang="en-US" sz="2800" dirty="0"/>
              <a:t> </a:t>
            </a:r>
            <a:r>
              <a:rPr lang="en-US" sz="2800" dirty="0" err="1"/>
              <a:t>hidrelétricas</a:t>
            </a:r>
            <a:r>
              <a:rPr lang="en-US" sz="2800" dirty="0"/>
              <a:t> (180): </a:t>
            </a:r>
          </a:p>
          <a:p>
            <a:r>
              <a:rPr lang="en-US" sz="2800" dirty="0"/>
              <a:t>47 </a:t>
            </a:r>
            <a:r>
              <a:rPr lang="en-US" sz="2800" dirty="0" err="1"/>
              <a:t>instaladas</a:t>
            </a:r>
            <a:endParaRPr lang="en-US" sz="2800" dirty="0"/>
          </a:p>
          <a:p>
            <a:r>
              <a:rPr lang="en-US" sz="2800" dirty="0"/>
              <a:t>13 </a:t>
            </a:r>
            <a:r>
              <a:rPr lang="en-US" sz="2800" dirty="0" err="1"/>
              <a:t>sendo</a:t>
            </a:r>
            <a:r>
              <a:rPr lang="en-US" sz="2800" dirty="0"/>
              <a:t> </a:t>
            </a:r>
            <a:r>
              <a:rPr lang="en-US" sz="2800" dirty="0" err="1"/>
              <a:t>construídas</a:t>
            </a:r>
            <a:r>
              <a:rPr lang="en-US" sz="2800" dirty="0"/>
              <a:t>                 </a:t>
            </a:r>
          </a:p>
          <a:p>
            <a:r>
              <a:rPr lang="en-US" sz="2800" dirty="0"/>
              <a:t>120 </a:t>
            </a:r>
            <a:r>
              <a:rPr lang="en-US" sz="2800" dirty="0" err="1"/>
              <a:t>previstas</a:t>
            </a:r>
            <a:endParaRPr lang="en-US" sz="2800" dirty="0"/>
          </a:p>
          <a:p>
            <a:r>
              <a:rPr lang="en-US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8048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69270-5916-A0A6-0550-60733F80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045" y="148883"/>
            <a:ext cx="5012094" cy="737525"/>
          </a:xfrm>
        </p:spPr>
        <p:txBody>
          <a:bodyPr>
            <a:normAutofit fontScale="90000"/>
          </a:bodyPr>
          <a:lstStyle/>
          <a:p>
            <a:r>
              <a:rPr lang="pt-BR" dirty="0"/>
              <a:t>População do Pantanal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B9B0CD-7D57-B30D-5528-2450C96F104E}"/>
              </a:ext>
            </a:extLst>
          </p:cNvPr>
          <p:cNvSpPr txBox="1"/>
          <p:nvPr/>
        </p:nvSpPr>
        <p:spPr>
          <a:xfrm>
            <a:off x="274476" y="802432"/>
            <a:ext cx="117752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Municípios brasileiros (área urbana e rural): 496.466 habitantes (IBGE, 2021).</a:t>
            </a:r>
          </a:p>
          <a:p>
            <a:r>
              <a:rPr lang="pt-BR" sz="2800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/>
              <a:t>Composição: </a:t>
            </a:r>
            <a:r>
              <a:rPr lang="pt-BR" sz="2800" b="0" i="0" dirty="0">
                <a:effectLst/>
                <a:latin typeface="Söhne"/>
              </a:rPr>
              <a:t>Além dos habitantes das áreas urbanas, existe uma </a:t>
            </a:r>
            <a:r>
              <a:rPr lang="pt-BR" sz="2800" b="1" i="0" dirty="0">
                <a:solidFill>
                  <a:srgbClr val="FF0000"/>
                </a:solidFill>
                <a:effectLst/>
                <a:latin typeface="Söhne"/>
              </a:rPr>
              <a:t>população tradicional do Pantanal</a:t>
            </a:r>
            <a:r>
              <a:rPr lang="pt-BR" sz="2800" b="0" i="0" dirty="0">
                <a:effectLst/>
                <a:latin typeface="Söhne"/>
              </a:rPr>
              <a:t> que reside nas áreas rurais do bioma (Rossetto, 2009; </a:t>
            </a:r>
            <a:r>
              <a:rPr lang="pt-BR" sz="2800" b="0" i="0" dirty="0" err="1">
                <a:effectLst/>
                <a:latin typeface="Söhne"/>
              </a:rPr>
              <a:t>Wantzen</a:t>
            </a:r>
            <a:r>
              <a:rPr lang="pt-BR" sz="2800" b="0" i="0" dirty="0">
                <a:effectLst/>
                <a:latin typeface="Söhne"/>
              </a:rPr>
              <a:t> et al., 2022a, b). Estes últimos são representados por </a:t>
            </a:r>
            <a:r>
              <a:rPr lang="pt-BR" sz="2800" b="1" i="0" dirty="0">
                <a:solidFill>
                  <a:srgbClr val="FF0000"/>
                </a:solidFill>
                <a:effectLst/>
                <a:latin typeface="Söhne"/>
              </a:rPr>
              <a:t>15.108 povos indígenas de diferentes etnias </a:t>
            </a:r>
            <a:r>
              <a:rPr lang="pt-BR" sz="2800" b="0" i="0" dirty="0">
                <a:effectLst/>
                <a:latin typeface="Söhne"/>
              </a:rPr>
              <a:t>(IBGE, 2010), quilombolas, comunidades rurais tradicionais que praticam a pesca artesanal profissional e o cultivo de subsistência, e agricultores familiares camponeses que residem em pequenas áreas denominadas assentamentos rurais e famílias que possuem grandes extensões de terra herdadas por sucessivas gerações, os fazendeiros pantaneiros.</a:t>
            </a:r>
            <a:endParaRPr lang="pt-BR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D154AAC-6E1B-F986-8206-ED80CF4E84C7}"/>
              </a:ext>
            </a:extLst>
          </p:cNvPr>
          <p:cNvSpPr txBox="1"/>
          <p:nvPr/>
        </p:nvSpPr>
        <p:spPr>
          <a:xfrm>
            <a:off x="640312" y="6185897"/>
            <a:ext cx="11043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S. K. Ikeda-</a:t>
            </a:r>
            <a:r>
              <a:rPr lang="pt-BR" sz="1400" dirty="0" err="1"/>
              <a:t>Castrillon</a:t>
            </a:r>
            <a:r>
              <a:rPr lang="pt-BR" sz="1400" dirty="0"/>
              <a:t> et al. </a:t>
            </a:r>
            <a:r>
              <a:rPr lang="en-US" sz="1400" dirty="0"/>
              <a:t>The Pantanal: A Seasonal Neotropical Wetland Under Threat.</a:t>
            </a:r>
            <a:r>
              <a:rPr lang="pt-BR" sz="1400" dirty="0"/>
              <a:t> In: </a:t>
            </a:r>
            <a:r>
              <a:rPr lang="en-US" sz="1400" dirty="0"/>
              <a:t>The Palgrave Handbook of Global Sustainability, pp. 1-27.  </a:t>
            </a:r>
            <a:r>
              <a:rPr lang="en-US" sz="1400" dirty="0">
                <a:hlinkClick r:id="rId2"/>
              </a:rPr>
              <a:t>https://doi.org/10.1007/978-3-030-38948-2_36-1</a:t>
            </a:r>
            <a:r>
              <a:rPr lang="en-US" sz="1400" dirty="0"/>
              <a:t>, 2023.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088580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142A3C5-F962-5A48-6EB3-4ECA81ACE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653" y="105924"/>
            <a:ext cx="7527347" cy="675207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4128DF5-16DD-0D54-5600-03C3FDDFCC93}"/>
              </a:ext>
            </a:extLst>
          </p:cNvPr>
          <p:cNvSpPr txBox="1"/>
          <p:nvPr/>
        </p:nvSpPr>
        <p:spPr>
          <a:xfrm>
            <a:off x="102311" y="105924"/>
            <a:ext cx="48239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Fig. 6. Characterization of the Pantanal based on distinct properties owned by indigenous peoples, </a:t>
            </a:r>
            <a:r>
              <a:rPr lang="en-US" sz="2000" dirty="0" err="1"/>
              <a:t>Quilombolas</a:t>
            </a:r>
            <a:r>
              <a:rPr lang="en-US" sz="2000" dirty="0"/>
              <a:t> (settlements of enslaved Africans who escaped from plantations), conservation units, settlements, and farmers. Data was acquired from https://forest-gis.com/download-deshapefiles/. Organized by the authors.</a:t>
            </a:r>
            <a:endParaRPr lang="pt-BR" sz="20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878841-B9DA-52B2-46C6-B7C200284B65}"/>
              </a:ext>
            </a:extLst>
          </p:cNvPr>
          <p:cNvSpPr txBox="1"/>
          <p:nvPr/>
        </p:nvSpPr>
        <p:spPr>
          <a:xfrm>
            <a:off x="0" y="6334780"/>
            <a:ext cx="8050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S. K. Ikeda-</a:t>
            </a:r>
            <a:r>
              <a:rPr lang="pt-BR" sz="1400" dirty="0" err="1"/>
              <a:t>Castrillon</a:t>
            </a:r>
            <a:r>
              <a:rPr lang="pt-BR" sz="1400" dirty="0"/>
              <a:t> et al. </a:t>
            </a:r>
            <a:r>
              <a:rPr lang="en-US" sz="1400" dirty="0"/>
              <a:t>The Pantanal: A Seasonal Neotropical Wetland Under Threat.</a:t>
            </a:r>
            <a:r>
              <a:rPr lang="pt-BR" sz="1400" dirty="0"/>
              <a:t> In: </a:t>
            </a:r>
            <a:r>
              <a:rPr lang="en-US" sz="1400" dirty="0"/>
              <a:t>The Palgrave</a:t>
            </a:r>
          </a:p>
          <a:p>
            <a:r>
              <a:rPr lang="en-US" sz="1400" dirty="0"/>
              <a:t>Handbook of Global Sustainability, pp. 1-27.  </a:t>
            </a:r>
            <a:r>
              <a:rPr lang="en-US" sz="1400" dirty="0">
                <a:hlinkClick r:id="rId3"/>
              </a:rPr>
              <a:t>https://doi.org/10.1007/978-3-030-38948-2_36-1</a:t>
            </a:r>
            <a:r>
              <a:rPr lang="en-US" sz="1400" dirty="0"/>
              <a:t>, 2023.</a:t>
            </a:r>
            <a:endParaRPr lang="pt-BR" sz="1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E88EE0-247D-FE22-B298-02AAE39E55FC}"/>
              </a:ext>
            </a:extLst>
          </p:cNvPr>
          <p:cNvSpPr txBox="1"/>
          <p:nvPr/>
        </p:nvSpPr>
        <p:spPr>
          <a:xfrm>
            <a:off x="102311" y="2968246"/>
            <a:ext cx="44600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Povos originários no Rio Paraguai: 6.450 a 6.250 a.C. ?</a:t>
            </a:r>
          </a:p>
          <a:p>
            <a:r>
              <a:rPr lang="pt-BR" sz="2400" b="1" dirty="0"/>
              <a:t>no Pantanal: 850 </a:t>
            </a:r>
            <a:r>
              <a:rPr lang="pt-BR" sz="2400" b="1" dirty="0" err="1"/>
              <a:t>a.C</a:t>
            </a:r>
            <a:r>
              <a:rPr lang="pt-BR" sz="2400" b="1" dirty="0"/>
              <a:t> ?</a:t>
            </a:r>
          </a:p>
          <a:p>
            <a:endParaRPr lang="pt-BR" sz="2400" dirty="0"/>
          </a:p>
          <a:p>
            <a:r>
              <a:rPr lang="pt-BR" sz="2400" b="1" dirty="0"/>
              <a:t>Comunidades tradicionais no Pantanal: miscigenação indígenas + brancos + quilombolas: Sécs.  XVII E XVIII</a:t>
            </a:r>
          </a:p>
        </p:txBody>
      </p:sp>
    </p:spTree>
    <p:extLst>
      <p:ext uri="{BB962C8B-B14F-4D97-AF65-F5344CB8AC3E}">
        <p14:creationId xmlns:p14="http://schemas.microsoft.com/office/powerpoint/2010/main" val="878841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1992314" y="333375"/>
            <a:ext cx="59289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/>
              <a:t>ORIGEM DOS MEDICAMENTOS ATUAIS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671504943"/>
              </p:ext>
            </p:extLst>
          </p:nvPr>
        </p:nvGraphicFramePr>
        <p:xfrm>
          <a:off x="1335355" y="1352565"/>
          <a:ext cx="7939273" cy="4904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2" imgW="6229350" imgH="3848100" progId="MSGraph.Chart.8">
                  <p:embed/>
                </p:oleObj>
              </mc:Choice>
              <mc:Fallback>
                <p:oleObj name="Gráfico" r:id="rId2" imgW="6229350" imgH="3848100" progId="MSGraph.Chart.8">
                  <p:embed/>
                  <p:pic>
                    <p:nvPicPr>
                      <p:cNvPr id="205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355" y="1352565"/>
                        <a:ext cx="7939273" cy="490438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10"/>
          <p:cNvSpPr>
            <a:spLocks noChangeArrowheads="1"/>
          </p:cNvSpPr>
          <p:nvPr/>
        </p:nvSpPr>
        <p:spPr bwMode="auto">
          <a:xfrm>
            <a:off x="1992314" y="6374091"/>
            <a:ext cx="42557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/>
              <a:t>Fonte: Phytomedica Achê (Nogueira, 2005)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299C03C-14CD-6261-2785-F3307F15FA9F}"/>
              </a:ext>
            </a:extLst>
          </p:cNvPr>
          <p:cNvSpPr txBox="1"/>
          <p:nvPr/>
        </p:nvSpPr>
        <p:spPr>
          <a:xfrm>
            <a:off x="2435290" y="0"/>
            <a:ext cx="557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Plantas medicinais e fitoterápicos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A2BC8F-B01F-DCA5-D806-256B631FBF9D}"/>
              </a:ext>
            </a:extLst>
          </p:cNvPr>
          <p:cNvSpPr txBox="1"/>
          <p:nvPr/>
        </p:nvSpPr>
        <p:spPr>
          <a:xfrm>
            <a:off x="-1" y="510954"/>
            <a:ext cx="11905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pt-BR" sz="2400" b="1" dirty="0">
                <a:highlight>
                  <a:srgbClr val="FF00FF"/>
                </a:highlight>
              </a:rPr>
              <a:t>Planta medicinal: </a:t>
            </a:r>
            <a:r>
              <a:rPr lang="pt-BR" sz="2400" dirty="0"/>
              <a:t>espécie vegetal, cultivada ou não, utilizada com propósitos terapêuticos. Pode ser fresca ou seca (droga vegetal).</a:t>
            </a:r>
            <a:endParaRPr lang="pt-BR" sz="2400" i="0" dirty="0">
              <a:effectLst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01EA62-9772-1D0E-2FB4-0FB6DD08FDF2}"/>
              </a:ext>
            </a:extLst>
          </p:cNvPr>
          <p:cNvSpPr txBox="1"/>
          <p:nvPr/>
        </p:nvSpPr>
        <p:spPr>
          <a:xfrm>
            <a:off x="0" y="1341951"/>
            <a:ext cx="118376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400" b="1" dirty="0"/>
              <a:t>Fitoterápico: </a:t>
            </a:r>
            <a:r>
              <a:rPr lang="pt-BR" sz="2400" dirty="0"/>
              <a:t>produto obtido de </a:t>
            </a:r>
            <a:r>
              <a:rPr lang="pt-BR" sz="2400" b="1" dirty="0">
                <a:solidFill>
                  <a:srgbClr val="FF0000"/>
                </a:solidFill>
              </a:rPr>
              <a:t>matéria-prima ativa vegetal</a:t>
            </a:r>
            <a:r>
              <a:rPr lang="pt-BR" sz="2400" dirty="0"/>
              <a:t>, exceto substâncias isoladas, com finalidade profilática, curativa ou paliativa, incluindo </a:t>
            </a:r>
            <a:r>
              <a:rPr lang="pt-BR" sz="2400" b="1" dirty="0">
                <a:solidFill>
                  <a:srgbClr val="FF0000"/>
                </a:solidFill>
              </a:rPr>
              <a:t>medicamento fitoterápico </a:t>
            </a:r>
            <a:r>
              <a:rPr lang="pt-BR" sz="2400" dirty="0"/>
              <a:t>e </a:t>
            </a:r>
            <a:r>
              <a:rPr lang="pt-BR" sz="2400" b="1" dirty="0">
                <a:solidFill>
                  <a:srgbClr val="FF0000"/>
                </a:solidFill>
              </a:rPr>
              <a:t>produto tradicional fitoterápico</a:t>
            </a:r>
            <a:r>
              <a:rPr lang="pt-BR" sz="2400" dirty="0"/>
              <a:t>, podendo ser </a:t>
            </a:r>
            <a:r>
              <a:rPr lang="pt-BR" sz="2400" b="1" dirty="0">
                <a:solidFill>
                  <a:srgbClr val="FF0000"/>
                </a:solidFill>
              </a:rPr>
              <a:t>simples, </a:t>
            </a:r>
            <a:r>
              <a:rPr lang="pt-BR" sz="2400" dirty="0"/>
              <a:t>quando o ativo é proveniente de uma única espécie vegetal medicinal, ou </a:t>
            </a:r>
            <a:r>
              <a:rPr lang="pt-BR" sz="2400" b="1" dirty="0">
                <a:solidFill>
                  <a:srgbClr val="FF0000"/>
                </a:solidFill>
              </a:rPr>
              <a:t>composto</a:t>
            </a:r>
            <a:r>
              <a:rPr lang="pt-BR" sz="2400" b="1" dirty="0"/>
              <a:t>, </a:t>
            </a:r>
            <a:r>
              <a:rPr lang="pt-BR" sz="2400" dirty="0"/>
              <a:t>quando o ativo é proveniente de mais de uma espécie vegetal.</a:t>
            </a:r>
          </a:p>
          <a:p>
            <a:pPr algn="just"/>
            <a:endParaRPr lang="pt-BR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400" b="1" dirty="0" err="1">
                <a:highlight>
                  <a:srgbClr val="FF00FF"/>
                </a:highlight>
              </a:rPr>
              <a:t>Fitocomplexo</a:t>
            </a:r>
            <a:r>
              <a:rPr lang="pt-BR" sz="2400" b="1" dirty="0">
                <a:highlight>
                  <a:srgbClr val="FF00FF"/>
                </a:highlight>
              </a:rPr>
              <a:t>: </a:t>
            </a:r>
            <a:r>
              <a:rPr lang="pt-BR" sz="2400" dirty="0"/>
              <a:t>conjunto de todas as substâncias, originadas do </a:t>
            </a:r>
            <a:r>
              <a:rPr lang="pt-BR" sz="2400" b="1" dirty="0">
                <a:solidFill>
                  <a:srgbClr val="FF0000"/>
                </a:solidFill>
              </a:rPr>
              <a:t>metabolismo primário ou secundário</a:t>
            </a:r>
            <a:r>
              <a:rPr lang="pt-BR" sz="2400" dirty="0"/>
              <a:t>, responsáveis, em conjunto, pelos </a:t>
            </a:r>
            <a:r>
              <a:rPr lang="pt-BR" sz="2400" b="1" dirty="0">
                <a:solidFill>
                  <a:srgbClr val="FF0000"/>
                </a:solidFill>
              </a:rPr>
              <a:t>efeitos biológicos </a:t>
            </a:r>
            <a:r>
              <a:rPr lang="pt-BR" sz="2400" dirty="0"/>
              <a:t>de uma planta medicinal ou de seus derivados.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400" b="1" dirty="0">
                <a:highlight>
                  <a:srgbClr val="FF00FF"/>
                </a:highlight>
              </a:rPr>
              <a:t>Marcador: </a:t>
            </a:r>
            <a:r>
              <a:rPr lang="pt-BR" sz="2400" b="1" dirty="0">
                <a:solidFill>
                  <a:srgbClr val="FF0000"/>
                </a:solidFill>
              </a:rPr>
              <a:t>substância</a:t>
            </a:r>
            <a:r>
              <a:rPr lang="pt-BR" sz="2400" dirty="0"/>
              <a:t> (ex. </a:t>
            </a:r>
            <a:r>
              <a:rPr lang="pt-BR" sz="2400" dirty="0" err="1"/>
              <a:t>vitexina</a:t>
            </a:r>
            <a:r>
              <a:rPr lang="pt-BR" sz="2400" dirty="0"/>
              <a:t>) ou </a:t>
            </a:r>
            <a:r>
              <a:rPr lang="pt-BR" sz="2400" b="1" dirty="0">
                <a:solidFill>
                  <a:srgbClr val="FF0000"/>
                </a:solidFill>
              </a:rPr>
              <a:t>classe de substâncias </a:t>
            </a:r>
            <a:r>
              <a:rPr lang="pt-BR" sz="2400" dirty="0"/>
              <a:t>(ex. alcaloides) usada como referência no controle da qualidade da matéria-prima vegetal e do fitoterápico, preferencialmente tendo correlação com o efeito terapêutico. Pode ser do </a:t>
            </a:r>
            <a:r>
              <a:rPr lang="pt-BR" sz="2400" b="1" dirty="0">
                <a:solidFill>
                  <a:srgbClr val="FF0000"/>
                </a:solidFill>
              </a:rPr>
              <a:t>tipo ativo, </a:t>
            </a:r>
            <a:r>
              <a:rPr lang="pt-BR" sz="2400" dirty="0"/>
              <a:t>quando relacionado com a atividade terapêutica do </a:t>
            </a:r>
            <a:r>
              <a:rPr lang="pt-BR" sz="2400" dirty="0" err="1"/>
              <a:t>fitocomplexo</a:t>
            </a:r>
            <a:r>
              <a:rPr lang="pt-BR" sz="2400" dirty="0"/>
              <a:t>, ou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rgbClr val="FF0000"/>
                </a:solidFill>
              </a:rPr>
              <a:t>analítico, </a:t>
            </a:r>
            <a:r>
              <a:rPr lang="pt-BR" sz="2400" dirty="0"/>
              <a:t>quando não demonstrada sua relação com a atividade terapêutica do </a:t>
            </a:r>
            <a:r>
              <a:rPr lang="pt-BR" sz="2400" dirty="0" err="1"/>
              <a:t>fitocomplexo</a:t>
            </a:r>
            <a:r>
              <a:rPr lang="pt-BR" sz="2400" dirty="0"/>
              <a:t>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937952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drug discovery">
            <a:extLst>
              <a:ext uri="{FF2B5EF4-FFF2-40B4-BE49-F238E27FC236}">
                <a16:creationId xmlns:a16="http://schemas.microsoft.com/office/drawing/2014/main" id="{AA49D1DC-12C8-89DB-F476-6191DACA0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7" y="363894"/>
            <a:ext cx="6635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3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4E81E98-DD16-4ECE-8494-8F53879EA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825" y="1457976"/>
            <a:ext cx="6954656" cy="420889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8323BB8-DC1E-4F14-B6E9-5D67811EAF14}"/>
              </a:ext>
            </a:extLst>
          </p:cNvPr>
          <p:cNvSpPr txBox="1"/>
          <p:nvPr/>
        </p:nvSpPr>
        <p:spPr>
          <a:xfrm>
            <a:off x="2819636" y="188640"/>
            <a:ext cx="6552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Pesquisa e Desenvolvimento</a:t>
            </a:r>
          </a:p>
        </p:txBody>
      </p:sp>
      <p:graphicFrame>
        <p:nvGraphicFramePr>
          <p:cNvPr id="8" name="Group 78">
            <a:extLst>
              <a:ext uri="{FF2B5EF4-FFF2-40B4-BE49-F238E27FC236}">
                <a16:creationId xmlns:a16="http://schemas.microsoft.com/office/drawing/2014/main" id="{680C4E2F-81EE-46F3-881B-22928D7E4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54214"/>
              </p:ext>
            </p:extLst>
          </p:nvPr>
        </p:nvGraphicFramePr>
        <p:xfrm>
          <a:off x="2585785" y="5666869"/>
          <a:ext cx="7449696" cy="994126"/>
        </p:xfrm>
        <a:graphic>
          <a:graphicData uri="http://schemas.openxmlformats.org/drawingml/2006/table">
            <a:tbl>
              <a:tblPr/>
              <a:tblGrid>
                <a:gridCol w="2647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Custo em Milhões de US$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Anos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4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MEDICAMENTO SINTÉTICO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600 – 1700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10 – 14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MEDICAMENTO FITOTERÁPICO</a:t>
                      </a: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5 – 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97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FA85065-BD95-4EE0-84FD-E752D160C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35" y="1554737"/>
            <a:ext cx="8979427" cy="51845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FD9DE8-3F09-4989-A82B-71B5182B8C15}"/>
              </a:ext>
            </a:extLst>
          </p:cNvPr>
          <p:cNvSpPr txBox="1"/>
          <p:nvPr/>
        </p:nvSpPr>
        <p:spPr>
          <a:xfrm>
            <a:off x="914984" y="703352"/>
            <a:ext cx="10906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MMFB – Mercado de Medicamentos  Fitoterápicos no Brasil US$ 400 MILHOES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A1EE44-5DCD-40C7-93D6-4C7E7841E483}"/>
              </a:ext>
            </a:extLst>
          </p:cNvPr>
          <p:cNvSpPr txBox="1"/>
          <p:nvPr/>
        </p:nvSpPr>
        <p:spPr>
          <a:xfrm>
            <a:off x="7561379" y="19888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highlight>
                  <a:srgbClr val="FFFF00"/>
                </a:highlight>
              </a:rPr>
              <a:t>MMB – U$ 21 BILHÕES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C032891-8D2B-439E-B9E4-7AC9BE513FB0}"/>
              </a:ext>
            </a:extLst>
          </p:cNvPr>
          <p:cNvSpPr txBox="1"/>
          <p:nvPr/>
        </p:nvSpPr>
        <p:spPr>
          <a:xfrm>
            <a:off x="1362336" y="2077021"/>
            <a:ext cx="319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highlight>
                  <a:srgbClr val="00FF00"/>
                </a:highlight>
              </a:rPr>
              <a:t>MMM – U$ 17,4 TRILHÕES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49FF2F1-94DA-4EF4-9061-FC573F60735E}"/>
              </a:ext>
            </a:extLst>
          </p:cNvPr>
          <p:cNvSpPr txBox="1"/>
          <p:nvPr/>
        </p:nvSpPr>
        <p:spPr>
          <a:xfrm>
            <a:off x="2506240" y="341195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Mercado de Plantas Medicinais e Fitoterápicos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37EE9DB-47BA-8D2E-22A4-A6FE196F3A36}"/>
              </a:ext>
            </a:extLst>
          </p:cNvPr>
          <p:cNvSpPr txBox="1"/>
          <p:nvPr/>
        </p:nvSpPr>
        <p:spPr>
          <a:xfrm>
            <a:off x="914984" y="233473"/>
            <a:ext cx="877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MMM: Mercado Mundial de Medicamentos;  MMB: Mercado Brasileiro de Medicamentos</a:t>
            </a:r>
          </a:p>
        </p:txBody>
      </p:sp>
    </p:spTree>
    <p:extLst>
      <p:ext uri="{BB962C8B-B14F-4D97-AF65-F5344CB8AC3E}">
        <p14:creationId xmlns:p14="http://schemas.microsoft.com/office/powerpoint/2010/main" val="904258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A3DCD48-E4A8-10E1-30D3-FB9597B1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35"/>
            <a:ext cx="12192000" cy="672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45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6C0A7B5-C7FC-A26D-6812-7039DF53C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371"/>
            <a:ext cx="12192000" cy="64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A115ECB-088A-EBE7-0E80-0287C132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79"/>
            <a:ext cx="12192000" cy="64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3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88D1A6-D613-1C67-953A-D08B2370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4" y="0"/>
            <a:ext cx="1198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08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0270" y="1181100"/>
            <a:ext cx="3581400" cy="2164081"/>
          </a:xfr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>
            <a:normAutofit fontScale="85000" lnSpcReduction="1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pt-BR" b="1" dirty="0"/>
              <a:t>Primeiro medicamento desenvolvido com tecnologia 100% brasileira.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6856445" y="1438953"/>
            <a:ext cx="4320000" cy="4589280"/>
            <a:chOff x="4343400" y="1659120"/>
            <a:chExt cx="4320000" cy="4589280"/>
          </a:xfrm>
        </p:grpSpPr>
        <p:pic>
          <p:nvPicPr>
            <p:cNvPr id="5124" name="Picture 4" descr="http://melhorcomflorais.com.br/wp-content/uploads/2015/10/erva-baleeira-Cordia-verbenacea-1000x42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" r="19957" b="4568"/>
            <a:stretch/>
          </p:blipFill>
          <p:spPr bwMode="auto">
            <a:xfrm>
              <a:off x="4343400" y="1659120"/>
              <a:ext cx="4320000" cy="216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http://1.bp.blogspot.com/-djOugKRUCpc/VRmmRyQQF8I/AAAAAAAACzY/i_v9Y2qmwyw/s1600/embalagem-familia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9" t="22664" r="6521" b="19882"/>
            <a:stretch/>
          </p:blipFill>
          <p:spPr bwMode="auto">
            <a:xfrm>
              <a:off x="4343400" y="4084319"/>
              <a:ext cx="4320000" cy="2164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0DE5B655-DB61-401F-8602-150FDBF1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"/>
            <a:ext cx="8229600" cy="1143000"/>
          </a:xfrm>
        </p:spPr>
        <p:txBody>
          <a:bodyPr/>
          <a:lstStyle/>
          <a:p>
            <a:r>
              <a:rPr lang="pt-BR" dirty="0" err="1"/>
              <a:t>Acheflan</a:t>
            </a:r>
            <a:r>
              <a:rPr lang="pt-BR" dirty="0"/>
              <a:t> (Aché)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F34952-3550-2426-A3E4-129EE973D354}"/>
              </a:ext>
            </a:extLst>
          </p:cNvPr>
          <p:cNvSpPr txBox="1"/>
          <p:nvPr/>
        </p:nvSpPr>
        <p:spPr>
          <a:xfrm>
            <a:off x="174948" y="3603032"/>
            <a:ext cx="64684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BR" sz="2800" b="1" dirty="0"/>
              <a:t>Fitoterápico anti-inflamatório preparado a partir de </a:t>
            </a:r>
            <a:r>
              <a:rPr lang="pt-BR" sz="2800" b="1" i="1" dirty="0" err="1"/>
              <a:t>Cordia</a:t>
            </a:r>
            <a:r>
              <a:rPr lang="pt-BR" sz="2800" b="1" i="1" dirty="0"/>
              <a:t> </a:t>
            </a:r>
            <a:r>
              <a:rPr lang="pt-BR" sz="2800" b="1" i="1" dirty="0" err="1"/>
              <a:t>verbenacea</a:t>
            </a:r>
            <a:r>
              <a:rPr lang="pt-BR" sz="2800" b="1" i="1" dirty="0"/>
              <a:t> </a:t>
            </a:r>
            <a:r>
              <a:rPr lang="pt-BR" sz="2800" b="1" dirty="0"/>
              <a:t>DC (erva-baleeira).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sz="2800" b="1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800" b="1" dirty="0"/>
              <a:t>Foi lançado em 2005 e o investimento na fase de desenvolvimento foi de R$ 15 milhões.</a:t>
            </a:r>
          </a:p>
        </p:txBody>
      </p:sp>
    </p:spTree>
    <p:extLst>
      <p:ext uri="{BB962C8B-B14F-4D97-AF65-F5344CB8AC3E}">
        <p14:creationId xmlns:p14="http://schemas.microsoft.com/office/powerpoint/2010/main" val="190703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F3F8FBB-10E4-ABD3-C929-ACF27CDCC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38" y="1638531"/>
            <a:ext cx="10689797" cy="44574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109FE7E-1AFD-4B35-B5D4-3BF84EFB8474}"/>
              </a:ext>
            </a:extLst>
          </p:cNvPr>
          <p:cNvSpPr txBox="1"/>
          <p:nvPr/>
        </p:nvSpPr>
        <p:spPr>
          <a:xfrm>
            <a:off x="658760" y="5362037"/>
            <a:ext cx="129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HEBRON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41E148-9CED-D2F7-FBC0-8B7BB71E7574}"/>
              </a:ext>
            </a:extLst>
          </p:cNvPr>
          <p:cNvSpPr txBox="1"/>
          <p:nvPr/>
        </p:nvSpPr>
        <p:spPr>
          <a:xfrm>
            <a:off x="658760" y="3867265"/>
            <a:ext cx="95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ACHÈ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85B9389-AC88-921C-7B70-DB95AA67E7C3}"/>
              </a:ext>
            </a:extLst>
          </p:cNvPr>
          <p:cNvSpPr txBox="1"/>
          <p:nvPr/>
        </p:nvSpPr>
        <p:spPr>
          <a:xfrm>
            <a:off x="34575" y="4850137"/>
            <a:ext cx="145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HERBARIUM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B134B26-F569-34D6-A7AC-C5E7819A6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0" y="4417283"/>
            <a:ext cx="1329043" cy="43285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50635F-4B36-BC5F-6FDA-610E4357DB7E}"/>
              </a:ext>
            </a:extLst>
          </p:cNvPr>
          <p:cNvSpPr txBox="1"/>
          <p:nvPr/>
        </p:nvSpPr>
        <p:spPr>
          <a:xfrm>
            <a:off x="658760" y="3345674"/>
            <a:ext cx="129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HEBRON</a:t>
            </a:r>
          </a:p>
        </p:txBody>
      </p:sp>
    </p:spTree>
    <p:extLst>
      <p:ext uri="{BB962C8B-B14F-4D97-AF65-F5344CB8AC3E}">
        <p14:creationId xmlns:p14="http://schemas.microsoft.com/office/powerpoint/2010/main" val="3567018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4600EBD-6EBC-A0A4-6D05-E5AA406A9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65" y="440870"/>
            <a:ext cx="9041364" cy="67810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5DED2FB-E4AD-9ABE-3A14-8130A2099A6E}"/>
              </a:ext>
            </a:extLst>
          </p:cNvPr>
          <p:cNvSpPr txBox="1"/>
          <p:nvPr/>
        </p:nvSpPr>
        <p:spPr>
          <a:xfrm>
            <a:off x="3119539" y="6488668"/>
            <a:ext cx="316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/>
              <a:t>Stryphinodendron</a:t>
            </a:r>
            <a:r>
              <a:rPr lang="pt-BR" b="1" i="1" dirty="0"/>
              <a:t> </a:t>
            </a:r>
            <a:r>
              <a:rPr lang="pt-BR" b="1" i="1" dirty="0" err="1"/>
              <a:t>adstringens</a:t>
            </a:r>
            <a:endParaRPr lang="pt-BR" b="1" i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ADF689-0A0F-960C-2D40-16F2BEF2D024}"/>
              </a:ext>
            </a:extLst>
          </p:cNvPr>
          <p:cNvSpPr txBox="1"/>
          <p:nvPr/>
        </p:nvSpPr>
        <p:spPr>
          <a:xfrm>
            <a:off x="2982686" y="3300079"/>
            <a:ext cx="1931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1" dirty="0" err="1">
                <a:effectLst/>
                <a:latin typeface="arial" panose="020B0604020202020204" pitchFamily="34" charset="0"/>
              </a:rPr>
              <a:t>Mentha</a:t>
            </a:r>
            <a:r>
              <a:rPr lang="pt-BR" b="1" i="1" dirty="0">
                <a:effectLst/>
                <a:latin typeface="arial" panose="020B0604020202020204" pitchFamily="34" charset="0"/>
              </a:rPr>
              <a:t> </a:t>
            </a:r>
            <a:r>
              <a:rPr lang="pt-BR" b="1" i="1" dirty="0" err="1">
                <a:effectLst/>
                <a:latin typeface="arial" panose="020B0604020202020204" pitchFamily="34" charset="0"/>
              </a:rPr>
              <a:t>piperita</a:t>
            </a:r>
            <a:endParaRPr lang="pt-BR" b="1" i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09EB3D-0E90-FA44-5CEA-142C12627792}"/>
              </a:ext>
            </a:extLst>
          </p:cNvPr>
          <p:cNvSpPr txBox="1"/>
          <p:nvPr/>
        </p:nvSpPr>
        <p:spPr>
          <a:xfrm>
            <a:off x="6285526" y="3403347"/>
            <a:ext cx="159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/>
              <a:t>Glycine</a:t>
            </a:r>
            <a:r>
              <a:rPr lang="pt-BR" b="1" i="1" dirty="0"/>
              <a:t> </a:t>
            </a:r>
            <a:r>
              <a:rPr lang="pt-BR" b="1" i="1" dirty="0" err="1"/>
              <a:t>max</a:t>
            </a:r>
            <a:endParaRPr lang="pt-BR" b="1" i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BF0C41-9170-5111-4B82-F7D3B9C957AC}"/>
              </a:ext>
            </a:extLst>
          </p:cNvPr>
          <p:cNvSpPr txBox="1"/>
          <p:nvPr/>
        </p:nvSpPr>
        <p:spPr>
          <a:xfrm>
            <a:off x="7878351" y="3244334"/>
            <a:ext cx="3802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Harpagophytum</a:t>
            </a:r>
            <a:r>
              <a:rPr lang="pt-BR" b="1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pt-BR" b="1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procumbens</a:t>
            </a:r>
            <a:r>
              <a:rPr lang="pt-BR" b="1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 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D37183-7C21-0A74-0237-3D4D554E5D55}"/>
              </a:ext>
            </a:extLst>
          </p:cNvPr>
          <p:cNvSpPr txBox="1"/>
          <p:nvPr/>
        </p:nvSpPr>
        <p:spPr>
          <a:xfrm>
            <a:off x="7878351" y="6417130"/>
            <a:ext cx="2231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1" dirty="0" err="1"/>
              <a:t>Boswellia</a:t>
            </a:r>
            <a:r>
              <a:rPr lang="pt-BR" b="1" i="1" dirty="0"/>
              <a:t> </a:t>
            </a:r>
            <a:r>
              <a:rPr lang="pt-BR" b="1" i="1" dirty="0" err="1"/>
              <a:t>serrata</a:t>
            </a:r>
            <a:endParaRPr lang="pt-BR" b="1" i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310BED-D79C-EE11-8FCA-1AD2A5EF3889}"/>
              </a:ext>
            </a:extLst>
          </p:cNvPr>
          <p:cNvSpPr txBox="1"/>
          <p:nvPr/>
        </p:nvSpPr>
        <p:spPr>
          <a:xfrm>
            <a:off x="71034" y="2228671"/>
            <a:ext cx="2052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APSEN</a:t>
            </a:r>
          </a:p>
        </p:txBody>
      </p:sp>
    </p:spTree>
    <p:extLst>
      <p:ext uri="{BB962C8B-B14F-4D97-AF65-F5344CB8AC3E}">
        <p14:creationId xmlns:p14="http://schemas.microsoft.com/office/powerpoint/2010/main" val="163353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C9D9279-8ED3-3136-1BFA-C153C80347AE}"/>
              </a:ext>
            </a:extLst>
          </p:cNvPr>
          <p:cNvSpPr txBox="1"/>
          <p:nvPr/>
        </p:nvSpPr>
        <p:spPr>
          <a:xfrm>
            <a:off x="239484" y="160459"/>
            <a:ext cx="115264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pt-BR" sz="2800" b="1" dirty="0">
                <a:highlight>
                  <a:srgbClr val="FFFF00"/>
                </a:highlight>
              </a:rPr>
              <a:t>Preparações elaboradas de plantas medicinais pelos povos e comunidades tradicionais do país sem fins lucrativos e não industrializadas: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dirty="0">
                <a:highlight>
                  <a:srgbClr val="FF00FF"/>
                </a:highlight>
                <a:latin typeface="Montserrat" panose="00000500000000000000" pitchFamily="2" charset="0"/>
              </a:rPr>
              <a:t>infusão: </a:t>
            </a:r>
            <a:r>
              <a:rPr lang="pt-BR" sz="2400" dirty="0">
                <a:latin typeface="Montserrat" panose="00000500000000000000" pitchFamily="2" charset="0"/>
              </a:rPr>
              <a:t>imersão de parte da planta em água potável fervente, abafada por tempo determinado.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dirty="0">
                <a:highlight>
                  <a:srgbClr val="FF00FF"/>
                </a:highlight>
                <a:latin typeface="Montserrat" panose="00000500000000000000" pitchFamily="2" charset="0"/>
              </a:rPr>
              <a:t>decocção: </a:t>
            </a:r>
            <a:r>
              <a:rPr lang="pt-BR" sz="2400" dirty="0">
                <a:latin typeface="Montserrat" panose="00000500000000000000" pitchFamily="2" charset="0"/>
              </a:rPr>
              <a:t>ebulição da droga vegetal em água potável por tempo determinado.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dirty="0">
                <a:highlight>
                  <a:srgbClr val="FF00FF"/>
                </a:highlight>
                <a:latin typeface="Montserrat" panose="00000500000000000000" pitchFamily="2" charset="0"/>
              </a:rPr>
              <a:t>maceração: </a:t>
            </a:r>
            <a:r>
              <a:rPr lang="pt-BR" sz="2400" dirty="0">
                <a:latin typeface="Montserrat" panose="00000500000000000000" pitchFamily="2" charset="0"/>
              </a:rPr>
              <a:t>processo de contato da droga vegetal com líquido – água ou óleo, em temperatura ambiente por tempo determinado;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2400" b="1" dirty="0">
                <a:highlight>
                  <a:srgbClr val="FF00FF"/>
                </a:highlight>
                <a:latin typeface="Montserrat" panose="00000500000000000000" pitchFamily="2" charset="0"/>
              </a:rPr>
              <a:t>tintura:  </a:t>
            </a:r>
            <a:r>
              <a:rPr lang="pt-BR" sz="2400" dirty="0">
                <a:latin typeface="Montserrat" panose="00000500000000000000" pitchFamily="2" charset="0"/>
              </a:rPr>
              <a:t>maceração de parte da planta com solvente </a:t>
            </a:r>
            <a:r>
              <a:rPr lang="pt-BR" sz="2400" dirty="0" err="1">
                <a:latin typeface="Montserrat" panose="00000500000000000000" pitchFamily="2" charset="0"/>
              </a:rPr>
              <a:t>álcoolico</a:t>
            </a:r>
            <a:r>
              <a:rPr lang="pt-BR" sz="24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24F27D-20F8-4927-BB1D-B23C7BC5571A}"/>
              </a:ext>
            </a:extLst>
          </p:cNvPr>
          <p:cNvSpPr txBox="1"/>
          <p:nvPr/>
        </p:nvSpPr>
        <p:spPr>
          <a:xfrm>
            <a:off x="94024" y="3974841"/>
            <a:ext cx="1209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Produtos de plantas medicinais elaborados por empresas, indústrias e farmácias: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8A3B040-D3F2-3C4B-E7DE-53E4A30621E0}"/>
              </a:ext>
            </a:extLst>
          </p:cNvPr>
          <p:cNvSpPr txBox="1"/>
          <p:nvPr/>
        </p:nvSpPr>
        <p:spPr>
          <a:xfrm>
            <a:off x="239484" y="4757624"/>
            <a:ext cx="11675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highlight>
                  <a:srgbClr val="FF00FF"/>
                </a:highlight>
              </a:rPr>
              <a:t>Matéria-prima vegetal: </a:t>
            </a:r>
            <a:r>
              <a:rPr lang="pt-BR" sz="2400" dirty="0"/>
              <a:t>compreende a planta medicinal, a droga vegetal ou o derivado vegetal.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952F14-B8DF-A0CC-1BEF-F3A10F8CDA12}"/>
              </a:ext>
            </a:extLst>
          </p:cNvPr>
          <p:cNvSpPr txBox="1"/>
          <p:nvPr/>
        </p:nvSpPr>
        <p:spPr>
          <a:xfrm>
            <a:off x="361336" y="5848184"/>
            <a:ext cx="11675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pt-BR" sz="2400" b="1" dirty="0">
                <a:highlight>
                  <a:srgbClr val="FF00FF"/>
                </a:highlight>
              </a:rPr>
              <a:t>Planta medicinal: </a:t>
            </a:r>
            <a:r>
              <a:rPr lang="pt-BR" sz="2400" dirty="0"/>
              <a:t>espécie vegetal, cultivada ou não, utilizada com propósitos terapêuticos. Pode ser fresca ou seca (droga vegetal).</a:t>
            </a:r>
          </a:p>
        </p:txBody>
      </p:sp>
    </p:spTree>
    <p:extLst>
      <p:ext uri="{BB962C8B-B14F-4D97-AF65-F5344CB8AC3E}">
        <p14:creationId xmlns:p14="http://schemas.microsoft.com/office/powerpoint/2010/main" val="3234515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DC42873-9206-8380-4867-ADDBE723A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52" y="650748"/>
            <a:ext cx="9724103" cy="57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93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4EDB8D0-37F2-D63D-993C-DB779D5D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813" y="0"/>
            <a:ext cx="8622582" cy="22407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1105307-E2B8-66DB-8A9C-078A7B73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894" y="4690504"/>
            <a:ext cx="3342661" cy="18728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311BC9-6BB1-058C-1283-1E053E6E8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340" y="2693753"/>
            <a:ext cx="2856423" cy="184213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DE89DD2-C92E-EC67-60A4-7AF79A2CC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697" y="4825558"/>
            <a:ext cx="2327629" cy="189010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56AB7BF-4009-02CB-0D31-AB59FE1B9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896" y="2834630"/>
            <a:ext cx="1732208" cy="199092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3C0411F-7652-5F88-1545-742E4160E82B}"/>
              </a:ext>
            </a:extLst>
          </p:cNvPr>
          <p:cNvSpPr txBox="1"/>
          <p:nvPr/>
        </p:nvSpPr>
        <p:spPr>
          <a:xfrm>
            <a:off x="335903" y="2834630"/>
            <a:ext cx="1810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ACHÈ</a:t>
            </a:r>
          </a:p>
        </p:txBody>
      </p:sp>
    </p:spTree>
    <p:extLst>
      <p:ext uri="{BB962C8B-B14F-4D97-AF65-F5344CB8AC3E}">
        <p14:creationId xmlns:p14="http://schemas.microsoft.com/office/powerpoint/2010/main" val="2360650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778D777-3384-435B-6250-5C1EFA0AB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715" y="383258"/>
            <a:ext cx="6487664" cy="32323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6A501F3-FABF-2724-CB2F-78C9ECC6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258" y="4717177"/>
            <a:ext cx="4022289" cy="20205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5881562-70A2-81F8-7ABE-4A0C61F84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937" y="4717177"/>
            <a:ext cx="3863852" cy="18730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A83D1C3-487C-CA47-39FA-DBBE767A6FCE}"/>
              </a:ext>
            </a:extLst>
          </p:cNvPr>
          <p:cNvSpPr txBox="1"/>
          <p:nvPr/>
        </p:nvSpPr>
        <p:spPr>
          <a:xfrm>
            <a:off x="195944" y="2692282"/>
            <a:ext cx="2780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/>
              <a:t>HEBRON</a:t>
            </a:r>
          </a:p>
        </p:txBody>
      </p:sp>
    </p:spTree>
    <p:extLst>
      <p:ext uri="{BB962C8B-B14F-4D97-AF65-F5344CB8AC3E}">
        <p14:creationId xmlns:p14="http://schemas.microsoft.com/office/powerpoint/2010/main" val="4084576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46137" y="468313"/>
            <a:ext cx="8923338" cy="5795962"/>
            <a:chOff x="-499" y="207"/>
            <a:chExt cx="5621" cy="3651"/>
          </a:xfrm>
        </p:grpSpPr>
        <p:pic>
          <p:nvPicPr>
            <p:cNvPr id="1946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99" y="207"/>
              <a:ext cx="5621" cy="36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469" name="Text Box 3"/>
            <p:cNvSpPr txBox="1">
              <a:spLocks noChangeArrowheads="1"/>
            </p:cNvSpPr>
            <p:nvPr/>
          </p:nvSpPr>
          <p:spPr bwMode="auto">
            <a:xfrm>
              <a:off x="-499" y="207"/>
              <a:ext cx="5621" cy="36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</p:grp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8710613" y="1711325"/>
            <a:ext cx="2000250" cy="1143000"/>
          </a:xfrm>
          <a:prstGeom prst="rect">
            <a:avLst/>
          </a:prstGeom>
          <a:solidFill>
            <a:srgbClr val="00808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>
                <a:solidFill>
                  <a:srgbClr val="FFFFFF"/>
                </a:solidFill>
                <a:latin typeface="Berlin Sans FB" pitchFamily="34" charset="0"/>
              </a:rPr>
              <a:t>Manipulado</a:t>
            </a: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8281989" y="1997076"/>
            <a:ext cx="357187" cy="5000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>
              <a:alpha val="54117"/>
            </a:srgbClr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8710613" y="2997200"/>
            <a:ext cx="2000250" cy="1143000"/>
          </a:xfrm>
          <a:prstGeom prst="rect">
            <a:avLst/>
          </a:prstGeom>
          <a:solidFill>
            <a:srgbClr val="00808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>
                <a:solidFill>
                  <a:srgbClr val="FFFFFF"/>
                </a:solidFill>
                <a:latin typeface="Berlin Sans FB" pitchFamily="34" charset="0"/>
              </a:rPr>
              <a:t>Industrializado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8281989" y="3282951"/>
            <a:ext cx="357187" cy="5000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>
              <a:alpha val="54117"/>
            </a:srgbClr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4281489" y="2997200"/>
            <a:ext cx="2143125" cy="1143000"/>
          </a:xfrm>
          <a:prstGeom prst="ellipse">
            <a:avLst/>
          </a:prstGeom>
          <a:solidFill>
            <a:srgbClr val="FAC09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>
                <a:solidFill>
                  <a:srgbClr val="FFFFFF"/>
                </a:solidFill>
                <a:latin typeface="Berlin Sans FB" pitchFamily="34" charset="0"/>
              </a:rPr>
              <a:t>Insumo</a:t>
            </a: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1782043" y="5947941"/>
            <a:ext cx="2000250" cy="928688"/>
          </a:xfrm>
          <a:prstGeom prst="ellipse">
            <a:avLst/>
          </a:prstGeom>
          <a:solidFill>
            <a:srgbClr val="7030A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>
                <a:solidFill>
                  <a:srgbClr val="FFFFFF"/>
                </a:solidFill>
                <a:latin typeface="Calibri" pitchFamily="34" charset="0"/>
              </a:rPr>
              <a:t>Fitofármaco</a:t>
            </a: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8277945" y="4720829"/>
            <a:ext cx="2360613" cy="1472009"/>
          </a:xfrm>
          <a:prstGeom prst="ellipse">
            <a:avLst/>
          </a:prstGeom>
          <a:solidFill>
            <a:srgbClr val="FF990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>
                <a:solidFill>
                  <a:srgbClr val="FFFFFF"/>
                </a:solidFill>
                <a:latin typeface="Calibri" pitchFamily="34" charset="0"/>
              </a:rPr>
              <a:t>Notificação simplificada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206626" y="1912517"/>
            <a:ext cx="2143125" cy="1931665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>
                <a:solidFill>
                  <a:srgbClr val="000000"/>
                </a:solidFill>
                <a:latin typeface="Berlin Sans FB" pitchFamily="34" charset="0"/>
              </a:rPr>
              <a:t>Produto tradicional fitoterápico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11309" y="306640"/>
            <a:ext cx="19771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t-BR" sz="3000" b="1" cap="all" dirty="0">
                <a:ln/>
                <a:solidFill>
                  <a:schemeClr val="bg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ighlight>
                  <a:srgbClr val="00FF00"/>
                </a:highlight>
              </a:rPr>
              <a:t>Produtos</a:t>
            </a:r>
          </a:p>
        </p:txBody>
      </p:sp>
    </p:spTree>
    <p:extLst>
      <p:ext uri="{BB962C8B-B14F-4D97-AF65-F5344CB8AC3E}">
        <p14:creationId xmlns:p14="http://schemas.microsoft.com/office/powerpoint/2010/main" val="27074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2495600" y="1837283"/>
          <a:ext cx="7848872" cy="471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F1180FEA-4750-4E6C-9536-7660802E66C9}"/>
              </a:ext>
            </a:extLst>
          </p:cNvPr>
          <p:cNvSpPr/>
          <p:nvPr/>
        </p:nvSpPr>
        <p:spPr>
          <a:xfrm>
            <a:off x="2535791" y="492336"/>
            <a:ext cx="2543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Serviços</a:t>
            </a:r>
          </a:p>
        </p:txBody>
      </p:sp>
    </p:spTree>
    <p:extLst>
      <p:ext uri="{BB962C8B-B14F-4D97-AF65-F5344CB8AC3E}">
        <p14:creationId xmlns:p14="http://schemas.microsoft.com/office/powerpoint/2010/main" val="39645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02245-9697-1AD0-B63C-D4C12A00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052" y="159852"/>
            <a:ext cx="5889172" cy="511953"/>
          </a:xfrm>
        </p:spPr>
        <p:txBody>
          <a:bodyPr>
            <a:normAutofit fontScale="90000"/>
          </a:bodyPr>
          <a:lstStyle/>
          <a:p>
            <a:r>
              <a:rPr lang="pt-BR" sz="3600" b="1" dirty="0"/>
              <a:t>CONCLUSÃO E PERSPECTIVAS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2B3EF1-5FE1-D19B-6ACC-34330E3D089B}"/>
              </a:ext>
            </a:extLst>
          </p:cNvPr>
          <p:cNvSpPr txBox="1"/>
          <p:nvPr/>
        </p:nvSpPr>
        <p:spPr>
          <a:xfrm>
            <a:off x="157066" y="580345"/>
            <a:ext cx="118778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A CRIAÇÃO DE UM NÚCLEO DE PESQUISA E DESENVOLVIEMNTO DE MEDICAMENTOS, PODE SER NO INPP,  NO ESTADO OU FEDERAÇÃO OU CONSÓRCIO;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PRCISO ESTIMUMAR NO PANTANAL E ESTADO DE MATO GROSSO A IMPLANTAÇÃO DE FARMÁCIAS VIVAS, JARDINS MEDICINAIS, HORTAS MEDICINAIS, HORTOS MATRIZES E ARRANJOS PRIDUTIVOS LOCAIS DE PLANTAS MEDICINAIS E OUTROS;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CONTEMPLAR NAS ESCOLAS, CENTROS DE PESQUISA E INSTITUIÇOES DE ENSINO SUPERIOR CONTEÚDOS E PRÁTICAS COM PLANTAS MEDICINAIS;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A ABERTURA DE EDITAIS ESPECÍFICOS PARA A PESQUISA E DESENVOLVIMENTO DE PRODUTOS A PARTIR DA BIODIVERSIDADE, NO CASO AQUI, PLANTAS MEDCINAIS, DERTIVADOS DE DROGA VEGETAL, FITOTERÁPICOS E FITOFÁRMACOS;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APOIAR PESQUISAS DETALHADAS DE LEVANTAMENTO E MAPEAMENTO DA BIODIVERSIDADE DO PANTANAL E DO ESTADO DE MT;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IMPLEMENTAR E ESTRUTURAR OS PROGRAMAS ESTADUAL E MUNICIPAIS DE PRÁTICAS INTEGRATIVAS E COMPLEMENTARES EM SAÚDE, INCLUINDO A FITOTERAPIA;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APOIAR E IMPLEMENTAR NOS PROGRAMAS DE PÓS-GRADUAÇÃO, LINHAS E GRUPOS DE PESQUISA QUE ESTEJAM ENVOLVIDOS COM BIOPROSPEÇÃO DA BIODIVERSIDADE, INCLUINDO A PANTANEIRA;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AUMENATR O NÚMERO D EPATENTES E CULTIVARES DE PNATAS MEDICINAIS E OUTRAS;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FORTALECER AS ESTRUTURAS DE SUPORTE Á PESQUSA COM A BIODIVERSIDADE (APOIO A EXCURSÕES NO CAMPO, À BASE DE PESQUISAS DO PANTANAL, OS HERBÁRIOS , BIOTÉRIO, CENTRAIS ANALÍTICAS E BIOINFORMÁTICA;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AUMANTAR AS POSSIBLIDADES DE BOLSAS DE ESTÁGIOS  JUNIOR E DE JOVENS PESQUISADORES NESSA ÁREA;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PRECISO VER A POSSIBLIDADE DE UMA INDÚSTRIA DE FITOTERÁPICOS NO PNATANAL DE MATO GROSSO.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5506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02801F2-569D-B91B-CF85-6AA1C7D0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03" y="73087"/>
            <a:ext cx="4743676" cy="346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0DCE8-10EE-6FF7-6F80-1B20B3326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0" y="3809543"/>
            <a:ext cx="4884204" cy="30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FC81742-3D74-750A-9F8B-AD8DA29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988" y="3230355"/>
            <a:ext cx="3921682" cy="377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845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6433E5-C9E6-6F6C-661F-EC2153B7B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444" y="1866883"/>
            <a:ext cx="6205556" cy="46433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4220C5-0C2A-ABAA-8869-894D979DE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6" y="257790"/>
            <a:ext cx="5851206" cy="39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5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74CE35-6638-EEB7-86FB-06B44711E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90" y="1891941"/>
            <a:ext cx="7442803" cy="48333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EE1693-CDFF-20D7-242F-570E021C7E6D}"/>
              </a:ext>
            </a:extLst>
          </p:cNvPr>
          <p:cNvSpPr txBox="1"/>
          <p:nvPr/>
        </p:nvSpPr>
        <p:spPr>
          <a:xfrm>
            <a:off x="4994678" y="776748"/>
            <a:ext cx="250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ERVANARIA</a:t>
            </a:r>
          </a:p>
        </p:txBody>
      </p:sp>
    </p:spTree>
    <p:extLst>
      <p:ext uri="{BB962C8B-B14F-4D97-AF65-F5344CB8AC3E}">
        <p14:creationId xmlns:p14="http://schemas.microsoft.com/office/powerpoint/2010/main" val="2720944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m somos - Herbarium">
            <a:extLst>
              <a:ext uri="{FF2B5EF4-FFF2-40B4-BE49-F238E27FC236}">
                <a16:creationId xmlns:a16="http://schemas.microsoft.com/office/drawing/2014/main" id="{4BEE2646-80A8-29AB-54FA-0938667C4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28" y="1211784"/>
            <a:ext cx="4584748" cy="261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C11FFB-DAD7-42C5-BE2D-919D173E5B52}"/>
              </a:ext>
            </a:extLst>
          </p:cNvPr>
          <p:cNvSpPr txBox="1"/>
          <p:nvPr/>
        </p:nvSpPr>
        <p:spPr>
          <a:xfrm>
            <a:off x="1799304" y="245806"/>
            <a:ext cx="6066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INDÚSTRIA DE FITOTERÁPICOS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E31398-50FB-A4C2-E436-22AD94027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59" y="1139393"/>
            <a:ext cx="4584748" cy="26865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A274DF1-7ADD-C06E-1240-8BB2A9C0B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808" y="4044254"/>
            <a:ext cx="5062384" cy="28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58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A8FEA35-768F-0895-C6F2-A4D45787F51D}"/>
              </a:ext>
            </a:extLst>
          </p:cNvPr>
          <p:cNvSpPr txBox="1"/>
          <p:nvPr/>
        </p:nvSpPr>
        <p:spPr>
          <a:xfrm>
            <a:off x="0" y="756994"/>
            <a:ext cx="1207225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b="1" dirty="0">
                <a:highlight>
                  <a:srgbClr val="FF00FF"/>
                </a:highlight>
              </a:rPr>
              <a:t>Droga vegetal: </a:t>
            </a:r>
            <a:r>
              <a:rPr lang="pt-BR" sz="2700" dirty="0"/>
              <a:t>planta medicinal, ou suas partes, que contenham as substâncias responsáveis pela ação terapêutica, após processos de coleta/colheita, estabilização, quando aplicável, e </a:t>
            </a:r>
            <a:r>
              <a:rPr lang="pt-BR" sz="2700" b="1" dirty="0">
                <a:solidFill>
                  <a:srgbClr val="FF0000"/>
                </a:solidFill>
              </a:rPr>
              <a:t>secagem</a:t>
            </a:r>
            <a:r>
              <a:rPr lang="pt-BR" sz="2700" dirty="0"/>
              <a:t>, podendo estar na forma íntegra, rasurada, triturada ou pulverizada.</a:t>
            </a:r>
          </a:p>
          <a:p>
            <a:endParaRPr lang="pt-BR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b="1" dirty="0">
                <a:highlight>
                  <a:srgbClr val="FF00FF"/>
                </a:highlight>
              </a:rPr>
              <a:t>Chás medicinais: </a:t>
            </a:r>
            <a:r>
              <a:rPr lang="pt-BR" sz="2700" b="1" dirty="0">
                <a:solidFill>
                  <a:srgbClr val="FF0000"/>
                </a:solidFill>
              </a:rPr>
              <a:t>droga vegetal </a:t>
            </a:r>
            <a:r>
              <a:rPr lang="pt-BR" sz="2700" dirty="0"/>
              <a:t>com fins medicinais a ser preparada por meio de infusão, decocção ou maceração em água pelo consumidor.</a:t>
            </a:r>
          </a:p>
          <a:p>
            <a:endParaRPr lang="pt-BR" sz="2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b="1" dirty="0">
                <a:highlight>
                  <a:srgbClr val="FF00FF"/>
                </a:highlight>
              </a:rPr>
              <a:t>Derivado vegetal: </a:t>
            </a:r>
            <a:r>
              <a:rPr lang="pt-BR" sz="2700" dirty="0"/>
              <a:t>produto da extração da planta medicinal fresca ou da droga vegetal, que contenha as substâncias responsáveis pela ação terapêutica, podendo ocorrer na forma de </a:t>
            </a:r>
            <a:r>
              <a:rPr lang="pt-BR" sz="2700" b="1" dirty="0">
                <a:solidFill>
                  <a:srgbClr val="FF0000"/>
                </a:solidFill>
              </a:rPr>
              <a:t>extrato</a:t>
            </a:r>
            <a:r>
              <a:rPr lang="pt-BR" sz="2700" dirty="0"/>
              <a:t>, </a:t>
            </a:r>
            <a:r>
              <a:rPr lang="pt-BR" sz="2700" b="1" dirty="0">
                <a:solidFill>
                  <a:srgbClr val="FF0000"/>
                </a:solidFill>
              </a:rPr>
              <a:t>óleo fixo e volátil</a:t>
            </a:r>
            <a:r>
              <a:rPr lang="pt-BR" sz="2700" dirty="0"/>
              <a:t>, </a:t>
            </a:r>
            <a:r>
              <a:rPr lang="pt-BR" sz="2700" b="1" dirty="0">
                <a:solidFill>
                  <a:srgbClr val="FF0000"/>
                </a:solidFill>
              </a:rPr>
              <a:t>cera,</a:t>
            </a:r>
            <a:r>
              <a:rPr lang="pt-BR" sz="2700" dirty="0"/>
              <a:t> </a:t>
            </a:r>
            <a:r>
              <a:rPr lang="pt-BR" sz="2700" b="1" dirty="0">
                <a:solidFill>
                  <a:srgbClr val="FF0000"/>
                </a:solidFill>
              </a:rPr>
              <a:t>exsudato</a:t>
            </a:r>
            <a:r>
              <a:rPr lang="pt-BR" sz="2700" dirty="0"/>
              <a:t> e outros.</a:t>
            </a:r>
          </a:p>
          <a:p>
            <a:endParaRPr lang="pt-BR" sz="2800" b="1" dirty="0">
              <a:highlight>
                <a:srgbClr val="FF00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b="1" dirty="0">
                <a:highlight>
                  <a:srgbClr val="FF00FF"/>
                </a:highlight>
              </a:rPr>
              <a:t>Insumo farmacêutico ativo vegetal (IFAV): </a:t>
            </a:r>
            <a:r>
              <a:rPr lang="pt-BR" sz="2700" dirty="0"/>
              <a:t>matéria-prima ativa vegetal, ou seja, </a:t>
            </a:r>
            <a:r>
              <a:rPr lang="pt-BR" sz="2700" b="1" dirty="0">
                <a:solidFill>
                  <a:srgbClr val="FF0000"/>
                </a:solidFill>
              </a:rPr>
              <a:t>droga ou derivado vegetal</a:t>
            </a:r>
            <a:r>
              <a:rPr lang="pt-BR" sz="2700" dirty="0"/>
              <a:t>, utilizada no processo de fabricação de um fitoterápico.</a:t>
            </a:r>
            <a:r>
              <a:rPr lang="pt-BR" sz="2700" b="1" dirty="0"/>
              <a:t> </a:t>
            </a:r>
          </a:p>
          <a:p>
            <a:endParaRPr lang="pt-BR" sz="24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349D18-148B-7FEB-9B42-5B989137E2EB}"/>
              </a:ext>
            </a:extLst>
          </p:cNvPr>
          <p:cNvSpPr txBox="1"/>
          <p:nvPr/>
        </p:nvSpPr>
        <p:spPr>
          <a:xfrm>
            <a:off x="119742" y="96600"/>
            <a:ext cx="120722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highlight>
                  <a:srgbClr val="FFFF00"/>
                </a:highlight>
              </a:rPr>
              <a:t>Produtos de plantas medicinais elaborados por empresas, indústrias e farmácias: Cont.</a:t>
            </a:r>
          </a:p>
        </p:txBody>
      </p:sp>
    </p:spTree>
    <p:extLst>
      <p:ext uri="{BB962C8B-B14F-4D97-AF65-F5344CB8AC3E}">
        <p14:creationId xmlns:p14="http://schemas.microsoft.com/office/powerpoint/2010/main" val="1917628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59F5E4-BA90-9EA5-CFCD-492F026A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991" y="1633471"/>
            <a:ext cx="7348018" cy="55735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39ADCFA-C802-065F-3B14-6FC1425B9FC2}"/>
              </a:ext>
            </a:extLst>
          </p:cNvPr>
          <p:cNvSpPr txBox="1"/>
          <p:nvPr/>
        </p:nvSpPr>
        <p:spPr>
          <a:xfrm>
            <a:off x="3736258" y="560439"/>
            <a:ext cx="4060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FARMÁCIAS MAGISTRAIS</a:t>
            </a:r>
          </a:p>
        </p:txBody>
      </p:sp>
    </p:spTree>
    <p:extLst>
      <p:ext uri="{BB962C8B-B14F-4D97-AF65-F5344CB8AC3E}">
        <p14:creationId xmlns:p14="http://schemas.microsoft.com/office/powerpoint/2010/main" val="2049180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FD71DF-B12B-631B-28E6-11802C364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29" y="1651821"/>
            <a:ext cx="9249742" cy="53094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9AFF24F-426A-6A01-1103-D56FED33C6F9}"/>
              </a:ext>
            </a:extLst>
          </p:cNvPr>
          <p:cNvSpPr txBox="1"/>
          <p:nvPr/>
        </p:nvSpPr>
        <p:spPr>
          <a:xfrm>
            <a:off x="3706761" y="383458"/>
            <a:ext cx="5555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Farmácias e Drogarias</a:t>
            </a:r>
          </a:p>
        </p:txBody>
      </p:sp>
    </p:spTree>
    <p:extLst>
      <p:ext uri="{BB962C8B-B14F-4D97-AF65-F5344CB8AC3E}">
        <p14:creationId xmlns:p14="http://schemas.microsoft.com/office/powerpoint/2010/main" val="8339490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6D58CFB-68F2-91EB-A724-D8B6A2593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350" y="5013326"/>
            <a:ext cx="6400800" cy="1223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b="1" dirty="0"/>
              <a:t>Poconé-MT</a:t>
            </a:r>
          </a:p>
          <a:p>
            <a:pPr>
              <a:defRPr/>
            </a:pPr>
            <a:r>
              <a:rPr lang="pt-BR" b="1" dirty="0"/>
              <a:t>2014</a:t>
            </a:r>
          </a:p>
        </p:txBody>
      </p:sp>
      <p:pic>
        <p:nvPicPr>
          <p:cNvPr id="10243" name="Imagem 1" descr="C:\Users\Usuario\AppData\Local\Temp\LOGOFMFINAL.png">
            <a:extLst>
              <a:ext uri="{FF2B5EF4-FFF2-40B4-BE49-F238E27FC236}">
                <a16:creationId xmlns:a16="http://schemas.microsoft.com/office/drawing/2014/main" id="{F8C552A7-4334-E1B2-C2C6-CC68820E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5876925"/>
            <a:ext cx="6000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logo_fapemat">
            <a:extLst>
              <a:ext uri="{FF2B5EF4-FFF2-40B4-BE49-F238E27FC236}">
                <a16:creationId xmlns:a16="http://schemas.microsoft.com/office/drawing/2014/main" id="{97E24002-3961-9905-4706-45060E44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949951"/>
            <a:ext cx="8763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cnpq3">
            <a:extLst>
              <a:ext uri="{FF2B5EF4-FFF2-40B4-BE49-F238E27FC236}">
                <a16:creationId xmlns:a16="http://schemas.microsoft.com/office/drawing/2014/main" id="{E59E009E-813E-7A90-AE8D-DE8341BC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6165851"/>
            <a:ext cx="10302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6">
            <a:extLst>
              <a:ext uri="{FF2B5EF4-FFF2-40B4-BE49-F238E27FC236}">
                <a16:creationId xmlns:a16="http://schemas.microsoft.com/office/drawing/2014/main" id="{2020AA6D-803D-9325-D58A-600480DD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5949950"/>
            <a:ext cx="62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2">
            <a:extLst>
              <a:ext uri="{FF2B5EF4-FFF2-40B4-BE49-F238E27FC236}">
                <a16:creationId xmlns:a16="http://schemas.microsoft.com/office/drawing/2014/main" id="{DD340F74-51FB-75E8-652D-D0A286E3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789" y="6021388"/>
            <a:ext cx="38417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Imagem 2">
            <a:extLst>
              <a:ext uri="{FF2B5EF4-FFF2-40B4-BE49-F238E27FC236}">
                <a16:creationId xmlns:a16="http://schemas.microsoft.com/office/drawing/2014/main" id="{0978670E-AAC1-4FCB-A7CE-2FCE2938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6021389"/>
            <a:ext cx="8969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Imagem 11" descr="C:\Users\Mariete Alves\AppData\Local\Temp\Rar$DIa0.007\LOGOMARCA Prefeitura 2013 2.jpg">
            <a:extLst>
              <a:ext uri="{FF2B5EF4-FFF2-40B4-BE49-F238E27FC236}">
                <a16:creationId xmlns:a16="http://schemas.microsoft.com/office/drawing/2014/main" id="{02727FB4-A9BE-14D6-8E3C-8773D244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549276"/>
            <a:ext cx="1441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">
            <a:extLst>
              <a:ext uri="{FF2B5EF4-FFF2-40B4-BE49-F238E27FC236}">
                <a16:creationId xmlns:a16="http://schemas.microsoft.com/office/drawing/2014/main" id="{0DEE56FE-CEFD-B04F-622D-FD196C25A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6165850"/>
            <a:ext cx="19796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5">
            <a:extLst>
              <a:ext uri="{FF2B5EF4-FFF2-40B4-BE49-F238E27FC236}">
                <a16:creationId xmlns:a16="http://schemas.microsoft.com/office/drawing/2014/main" id="{6FCD04D2-1A8D-4CF3-2E12-A6E08455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04813"/>
            <a:ext cx="3878262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372097A-CE9F-719B-1BA7-566FB570D3B4}"/>
              </a:ext>
            </a:extLst>
          </p:cNvPr>
          <p:cNvSpPr/>
          <p:nvPr/>
        </p:nvSpPr>
        <p:spPr>
          <a:xfrm>
            <a:off x="2711451" y="3716339"/>
            <a:ext cx="6913563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/>
              <a:t>ARRANJO PRODUTIVO DE PLANTAS MEDICINAIS E FITOTERÁPICOS DE POCONÉ, MATO GROSSO, BRASIL</a:t>
            </a:r>
          </a:p>
        </p:txBody>
      </p:sp>
    </p:spTree>
    <p:extLst>
      <p:ext uri="{BB962C8B-B14F-4D97-AF65-F5344CB8AC3E}">
        <p14:creationId xmlns:p14="http://schemas.microsoft.com/office/powerpoint/2010/main" val="1830214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9E87712-1CF8-D358-E492-3BA0090C6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752475"/>
            <a:ext cx="74104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82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1">
            <a:extLst>
              <a:ext uri="{FF2B5EF4-FFF2-40B4-BE49-F238E27FC236}">
                <a16:creationId xmlns:a16="http://schemas.microsoft.com/office/drawing/2014/main" id="{051FDBD8-D012-CEEC-6D25-CF40929344B3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2567608" y="908721"/>
          <a:ext cx="7416824" cy="5822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9AA8715C-3095-574F-178D-911894B668CD}"/>
              </a:ext>
            </a:extLst>
          </p:cNvPr>
          <p:cNvSpPr txBox="1"/>
          <p:nvPr/>
        </p:nvSpPr>
        <p:spPr>
          <a:xfrm>
            <a:off x="2424113" y="115888"/>
            <a:ext cx="698500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800" dirty="0">
                <a:solidFill>
                  <a:schemeClr val="tx1"/>
                </a:solidFill>
                <a:latin typeface="Berlin Sans FB" pitchFamily="34" charset="0"/>
              </a:rPr>
              <a:t>METODOLOGIA DA FARMÁCIA VIVA </a:t>
            </a:r>
          </a:p>
        </p:txBody>
      </p:sp>
      <p:pic>
        <p:nvPicPr>
          <p:cNvPr id="34822" name="Imagem 2">
            <a:extLst>
              <a:ext uri="{FF2B5EF4-FFF2-40B4-BE49-F238E27FC236}">
                <a16:creationId xmlns:a16="http://schemas.microsoft.com/office/drawing/2014/main" id="{45640734-035C-70D6-E28B-4BE039711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1196975"/>
            <a:ext cx="15843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1008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 descr="C:\Users\SMS-01\Desktop\Relatório Décio\DSC03091.JPG">
            <a:extLst>
              <a:ext uri="{FF2B5EF4-FFF2-40B4-BE49-F238E27FC236}">
                <a16:creationId xmlns:a16="http://schemas.microsoft.com/office/drawing/2014/main" id="{7753C27B-3EB7-F57B-B36C-13A5276D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139826"/>
            <a:ext cx="34385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2" descr="C:\Users\SMS-01\Desktop\Relatório Décio\DSC03096.JPG">
            <a:extLst>
              <a:ext uri="{FF2B5EF4-FFF2-40B4-BE49-F238E27FC236}">
                <a16:creationId xmlns:a16="http://schemas.microsoft.com/office/drawing/2014/main" id="{94248300-1825-6CE9-F65D-A271B7CB5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452939"/>
            <a:ext cx="36004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m 3" descr="C:\Users\SMS-01\Desktop\Relatório Décio\DSC03100.JPG">
            <a:extLst>
              <a:ext uri="{FF2B5EF4-FFF2-40B4-BE49-F238E27FC236}">
                <a16:creationId xmlns:a16="http://schemas.microsoft.com/office/drawing/2014/main" id="{22955E55-9360-19AD-15AD-FFD46C6AE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500188"/>
            <a:ext cx="30241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1">
            <a:extLst>
              <a:ext uri="{FF2B5EF4-FFF2-40B4-BE49-F238E27FC236}">
                <a16:creationId xmlns:a16="http://schemas.microsoft.com/office/drawing/2014/main" id="{068527AC-17DE-3234-D0B4-16516CFDC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996950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595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Comunidade Maravilha</a:t>
            </a:r>
            <a:endParaRPr lang="pt-BR" altLang="pt-BR" sz="2800">
              <a:ea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3A2FEB8-0436-C249-EAF5-848761633345}"/>
              </a:ext>
            </a:extLst>
          </p:cNvPr>
          <p:cNvSpPr txBox="1"/>
          <p:nvPr/>
        </p:nvSpPr>
        <p:spPr>
          <a:xfrm>
            <a:off x="1631950" y="57151"/>
            <a:ext cx="8891588" cy="9239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/>
              <a:t>META A: </a:t>
            </a:r>
          </a:p>
          <a:p>
            <a:pPr algn="ctr">
              <a:defRPr/>
            </a:pPr>
            <a:r>
              <a:rPr lang="pt-BR" b="1" dirty="0"/>
              <a:t>ETAPA A1:  SELEÇÃO DOS 10 AGRICULTORES DE POCONÉ </a:t>
            </a:r>
          </a:p>
          <a:p>
            <a:pPr algn="ctr">
              <a:defRPr/>
            </a:pPr>
            <a:r>
              <a:rPr lang="pt-BR" b="1" dirty="0"/>
              <a:t>VISITA </a:t>
            </a:r>
            <a:r>
              <a:rPr lang="pt-BR" b="1" i="1" dirty="0"/>
              <a:t>IN LOCU</a:t>
            </a:r>
          </a:p>
        </p:txBody>
      </p:sp>
      <p:sp>
        <p:nvSpPr>
          <p:cNvPr id="20487" name="CaixaDeTexto 6">
            <a:extLst>
              <a:ext uri="{FF2B5EF4-FFF2-40B4-BE49-F238E27FC236}">
                <a16:creationId xmlns:a16="http://schemas.microsoft.com/office/drawing/2014/main" id="{52C4AA05-FF89-E94C-009D-89F56822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3948113"/>
            <a:ext cx="280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Comunidade Favo de Mel</a:t>
            </a:r>
          </a:p>
          <a:p>
            <a:pPr eaLnBrk="1" hangingPunct="1"/>
            <a:endParaRPr lang="pt-BR" altLang="pt-BR"/>
          </a:p>
        </p:txBody>
      </p:sp>
      <p:pic>
        <p:nvPicPr>
          <p:cNvPr id="20488" name="Imagem 7" descr="C:\Users\SMS-01\Desktop\Relatório Décio\DSC03097.JPG">
            <a:extLst>
              <a:ext uri="{FF2B5EF4-FFF2-40B4-BE49-F238E27FC236}">
                <a16:creationId xmlns:a16="http://schemas.microsoft.com/office/drawing/2014/main" id="{87F1A64C-8A94-094E-CFDA-E927EDEE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308476"/>
            <a:ext cx="30972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CaixaDeTexto 8">
            <a:extLst>
              <a:ext uri="{FF2B5EF4-FFF2-40B4-BE49-F238E27FC236}">
                <a16:creationId xmlns:a16="http://schemas.microsoft.com/office/drawing/2014/main" id="{35D3BC94-156E-3B02-CF3D-B8C2496D6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3948113"/>
            <a:ext cx="3313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Assentamento Santa Filomena</a:t>
            </a:r>
          </a:p>
          <a:p>
            <a:pPr eaLnBrk="1" hangingPunct="1"/>
            <a:endParaRPr lang="pt-BR" altLang="pt-BR"/>
          </a:p>
        </p:txBody>
      </p:sp>
      <p:sp>
        <p:nvSpPr>
          <p:cNvPr id="20490" name="CaixaDeTexto 9">
            <a:extLst>
              <a:ext uri="{FF2B5EF4-FFF2-40B4-BE49-F238E27FC236}">
                <a16:creationId xmlns:a16="http://schemas.microsoft.com/office/drawing/2014/main" id="{DD34C654-4808-A20C-D07D-FEDA9FD11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996951"/>
            <a:ext cx="3384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Assentamento Nova Esperança</a:t>
            </a:r>
          </a:p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2585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10">
            <a:extLst>
              <a:ext uri="{FF2B5EF4-FFF2-40B4-BE49-F238E27FC236}">
                <a16:creationId xmlns:a16="http://schemas.microsoft.com/office/drawing/2014/main" id="{1AAC085D-9130-FE62-D373-2A994270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44675"/>
            <a:ext cx="3744912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035">
            <a:extLst>
              <a:ext uri="{FF2B5EF4-FFF2-40B4-BE49-F238E27FC236}">
                <a16:creationId xmlns:a16="http://schemas.microsoft.com/office/drawing/2014/main" id="{05262556-1AE8-53D1-9A7B-B962CA3A7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1773239"/>
            <a:ext cx="3968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051">
            <a:extLst>
              <a:ext uri="{FF2B5EF4-FFF2-40B4-BE49-F238E27FC236}">
                <a16:creationId xmlns:a16="http://schemas.microsoft.com/office/drawing/2014/main" id="{446FB232-3B0C-1F31-3343-FC032DA3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4005264"/>
            <a:ext cx="410527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3E9FC0D-1E4E-C27B-9AD6-29BE4364F2B9}"/>
              </a:ext>
            </a:extLst>
          </p:cNvPr>
          <p:cNvSpPr txBox="1"/>
          <p:nvPr/>
        </p:nvSpPr>
        <p:spPr>
          <a:xfrm>
            <a:off x="2135188" y="333376"/>
            <a:ext cx="8532812" cy="1014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/>
              <a:t>META A- ETAPA  A.1:</a:t>
            </a:r>
          </a:p>
          <a:p>
            <a:pPr algn="ctr">
              <a:defRPr/>
            </a:pPr>
            <a:r>
              <a:rPr lang="pt-BR" sz="2000" dirty="0">
                <a:latin typeface="Arial" pitchFamily="34" charset="0"/>
                <a:ea typeface="Times New Roman" pitchFamily="18" charset="0"/>
              </a:rPr>
              <a:t>Capacitação dos agricultores familiares selecionados e cadastrados para o cultivo e beneficiamento de plantas medicinais.</a:t>
            </a:r>
            <a:endParaRPr lang="pt-BR" sz="2000" b="1" dirty="0"/>
          </a:p>
        </p:txBody>
      </p:sp>
      <p:sp>
        <p:nvSpPr>
          <p:cNvPr id="21510" name="CaixaDeTexto 6">
            <a:extLst>
              <a:ext uri="{FF2B5EF4-FFF2-40B4-BE49-F238E27FC236}">
                <a16:creationId xmlns:a16="http://schemas.microsoft.com/office/drawing/2014/main" id="{9F33178E-4A41-E857-5D59-AB2678CE2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5445125"/>
            <a:ext cx="4211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PROF. DR. ILIO MONTANARI JUNIOR</a:t>
            </a:r>
          </a:p>
        </p:txBody>
      </p:sp>
    </p:spTree>
    <p:extLst>
      <p:ext uri="{BB962C8B-B14F-4D97-AF65-F5344CB8AC3E}">
        <p14:creationId xmlns:p14="http://schemas.microsoft.com/office/powerpoint/2010/main" val="21057158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>
            <a:extLst>
              <a:ext uri="{FF2B5EF4-FFF2-40B4-BE49-F238E27FC236}">
                <a16:creationId xmlns:a16="http://schemas.microsoft.com/office/drawing/2014/main" id="{D93AD549-048B-006B-C355-15F6EB0EF4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188914"/>
            <a:ext cx="8229600" cy="9540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pt-BR" dirty="0">
                <a:solidFill>
                  <a:schemeClr val="tx1"/>
                </a:solidFill>
              </a:rPr>
            </a:br>
            <a:r>
              <a:rPr lang="pt-BR" sz="2800" dirty="0"/>
              <a:t> CAPACITAÇÕES 2010-2012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DB4289CE-B308-95FB-6DA8-A02CE1BF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84314"/>
            <a:ext cx="35988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0950CF7C-2497-D0B9-B254-B4564548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1628776"/>
            <a:ext cx="32035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>
            <a:extLst>
              <a:ext uri="{FF2B5EF4-FFF2-40B4-BE49-F238E27FC236}">
                <a16:creationId xmlns:a16="http://schemas.microsoft.com/office/drawing/2014/main" id="{285627D2-4261-9212-9C33-3923CB0C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149725"/>
            <a:ext cx="28924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>
            <a:extLst>
              <a:ext uri="{FF2B5EF4-FFF2-40B4-BE49-F238E27FC236}">
                <a16:creationId xmlns:a16="http://schemas.microsoft.com/office/drawing/2014/main" id="{513A4726-C6DC-F005-0F98-E77854D34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076701"/>
            <a:ext cx="29845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7400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C:\Users\etnofarmacologia\Pictures\PROJETO EM POCONE-MT\fotos curso 5\DSC04354.JPG">
            <a:extLst>
              <a:ext uri="{FF2B5EF4-FFF2-40B4-BE49-F238E27FC236}">
                <a16:creationId xmlns:a16="http://schemas.microsoft.com/office/drawing/2014/main" id="{666AD7C1-F13C-A96C-46BC-7B745502F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1966913"/>
            <a:ext cx="3579812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FFDCB4C-943C-D6E2-ED75-5899C759B536}"/>
              </a:ext>
            </a:extLst>
          </p:cNvPr>
          <p:cNvSpPr/>
          <p:nvPr/>
        </p:nvSpPr>
        <p:spPr>
          <a:xfrm>
            <a:off x="1785839" y="485672"/>
            <a:ext cx="8640960" cy="9541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tx1"/>
                </a:solidFill>
              </a:rPr>
              <a:t>EIXO 4 (Farmácia Viva modelo I):</a:t>
            </a:r>
            <a:br>
              <a:rPr lang="pt-BR" sz="2800" b="1" dirty="0">
                <a:solidFill>
                  <a:schemeClr val="tx1"/>
                </a:solidFill>
              </a:rPr>
            </a:br>
            <a:r>
              <a:rPr lang="pt-BR" sz="2800" b="1" dirty="0">
                <a:solidFill>
                  <a:schemeClr val="tx1"/>
                </a:solidFill>
              </a:rPr>
              <a:t>Implantação  do viveiro e horto municipal </a:t>
            </a:r>
          </a:p>
        </p:txBody>
      </p:sp>
      <p:pic>
        <p:nvPicPr>
          <p:cNvPr id="38918" name="Picture 9" descr="C:\Users\Tabajara\Downloads\DSC01159.JPG">
            <a:extLst>
              <a:ext uri="{FF2B5EF4-FFF2-40B4-BE49-F238E27FC236}">
                <a16:creationId xmlns:a16="http://schemas.microsoft.com/office/drawing/2014/main" id="{45868414-865C-27C1-17AF-0CF4F258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346575"/>
            <a:ext cx="381635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0" descr="C:\Users\Tabajara\Downloads\DSC04329.JPG">
            <a:extLst>
              <a:ext uri="{FF2B5EF4-FFF2-40B4-BE49-F238E27FC236}">
                <a16:creationId xmlns:a16="http://schemas.microsoft.com/office/drawing/2014/main" id="{34C570E6-493C-CC27-DB11-94303AEE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292600"/>
            <a:ext cx="40719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503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 descr="C:\Users\SMS-01\AppData\Local\Microsoft\Windows\Temporary Internet Files\Content.IE5\KA6MAWFR\20140513_145111[1].jpg">
            <a:extLst>
              <a:ext uri="{FF2B5EF4-FFF2-40B4-BE49-F238E27FC236}">
                <a16:creationId xmlns:a16="http://schemas.microsoft.com/office/drawing/2014/main" id="{EAFDF984-3093-D67F-99B6-D24516E59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268414"/>
            <a:ext cx="48990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2" descr="C:\Users\SMS-01\Desktop\Farmácia Viva Fotos\CAM00072.jpg">
            <a:extLst>
              <a:ext uri="{FF2B5EF4-FFF2-40B4-BE49-F238E27FC236}">
                <a16:creationId xmlns:a16="http://schemas.microsoft.com/office/drawing/2014/main" id="{9AF5ECB6-4E60-478A-CA8A-534687B5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4437064"/>
            <a:ext cx="357663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5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8C95AD3F-BFD7-331B-89DA-18A904527CC6}"/>
              </a:ext>
            </a:extLst>
          </p:cNvPr>
          <p:cNvSpPr txBox="1"/>
          <p:nvPr/>
        </p:nvSpPr>
        <p:spPr>
          <a:xfrm>
            <a:off x="0" y="18662"/>
            <a:ext cx="122884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dirty="0">
                <a:highlight>
                  <a:srgbClr val="FFFF00"/>
                </a:highlight>
              </a:rPr>
              <a:t>Produtos de plantas medicinais elaborados por empresas, indústrias e farmácias: (Cont.)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F9F58B2-F09D-4041-55DE-6379CAFC1132}"/>
              </a:ext>
            </a:extLst>
          </p:cNvPr>
          <p:cNvSpPr txBox="1"/>
          <p:nvPr/>
        </p:nvSpPr>
        <p:spPr>
          <a:xfrm>
            <a:off x="147712" y="511105"/>
            <a:ext cx="11888777" cy="387798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highlight>
                  <a:srgbClr val="FF00FF"/>
                </a:highlight>
              </a:rPr>
              <a:t>Industrializados: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/>
              <a:t>Medicamento fitoterápico: </a:t>
            </a:r>
            <a:r>
              <a:rPr lang="pt-BR" sz="2700" dirty="0"/>
              <a:t>obtidos com emprego exclusivo de matérias-primas ativas vegetais cuja segurança e eficácia sejam baseadas em </a:t>
            </a:r>
            <a:r>
              <a:rPr lang="pt-BR" sz="2700" b="1" dirty="0">
                <a:solidFill>
                  <a:srgbClr val="FF0000"/>
                </a:solidFill>
              </a:rPr>
              <a:t>evidências clínicas </a:t>
            </a:r>
            <a:r>
              <a:rPr lang="pt-BR" sz="2700" dirty="0"/>
              <a:t>e que sejam caracterizados pela </a:t>
            </a:r>
            <a:r>
              <a:rPr lang="pt-BR" sz="2700" b="1" dirty="0"/>
              <a:t>constância de sua qualidade.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/>
              <a:t>Produto tradicional fitoterápico: </a:t>
            </a:r>
            <a:r>
              <a:rPr lang="pt-BR" sz="2700" dirty="0"/>
              <a:t>obtidos com emprego exclusivo de matérias-primas ativas vegetais cuja segurança e efetividade sejam baseadas em </a:t>
            </a:r>
            <a:r>
              <a:rPr lang="pt-BR" sz="2700" b="1" dirty="0">
                <a:solidFill>
                  <a:srgbClr val="FF0000"/>
                </a:solidFill>
              </a:rPr>
              <a:t>dados de uso seguro e efetivo publicados na literatura técnico-científica </a:t>
            </a:r>
            <a:r>
              <a:rPr lang="pt-BR" sz="2700" dirty="0"/>
              <a:t>e que sejam concebidos para serem </a:t>
            </a:r>
            <a:r>
              <a:rPr lang="pt-BR" sz="2700" b="1" dirty="0">
                <a:solidFill>
                  <a:srgbClr val="FF0000"/>
                </a:solidFill>
              </a:rPr>
              <a:t>utilizados sem a vigilância de um médico</a:t>
            </a:r>
            <a:r>
              <a:rPr lang="pt-BR" sz="2700" b="1" dirty="0"/>
              <a:t> </a:t>
            </a:r>
            <a:r>
              <a:rPr lang="pt-BR" sz="2700" dirty="0"/>
              <a:t>para fins de diagnóstico, de prescrição ou de monitorização.</a:t>
            </a:r>
            <a:endParaRPr lang="pt-BR" sz="2700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6AE338-4A4C-46E8-1A9F-2F28FF1165A2}"/>
              </a:ext>
            </a:extLst>
          </p:cNvPr>
          <p:cNvSpPr txBox="1"/>
          <p:nvPr/>
        </p:nvSpPr>
        <p:spPr>
          <a:xfrm>
            <a:off x="147711" y="4389090"/>
            <a:ext cx="1203648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highlight>
                  <a:srgbClr val="FF00FF"/>
                </a:highlight>
              </a:rPr>
              <a:t>Manipulados: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600" b="1" dirty="0"/>
              <a:t>Farmácias (Propriamente ditas, Farmácias de Manipulação e Farmácia Viva):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pt-BR" sz="2400" b="1" dirty="0"/>
              <a:t>Fórmulas oficinais: </a:t>
            </a:r>
            <a:r>
              <a:rPr lang="pt-PT" sz="2400" b="0" i="0" dirty="0">
                <a:solidFill>
                  <a:srgbClr val="040C28"/>
                </a:solidFill>
                <a:effectLst/>
                <a:latin typeface="Google Sans"/>
              </a:rPr>
              <a:t>são aquelas que podem ser manipuladas a partir do </a:t>
            </a:r>
            <a:r>
              <a:rPr lang="pt-PT" sz="2400" b="1" i="0" dirty="0">
                <a:solidFill>
                  <a:srgbClr val="FF0000"/>
                </a:solidFill>
                <a:effectLst/>
                <a:latin typeface="Google Sans"/>
              </a:rPr>
              <a:t>Formulário 	Nacional ou Formulários Internacionais </a:t>
            </a:r>
            <a:r>
              <a:rPr lang="pt-PT" sz="2400" b="0" i="0" dirty="0">
                <a:solidFill>
                  <a:srgbClr val="040C28"/>
                </a:solidFill>
                <a:effectLst/>
                <a:latin typeface="Google Sans"/>
              </a:rPr>
              <a:t>reconhecidos pela ANVISA</a:t>
            </a:r>
            <a:r>
              <a:rPr lang="pt-PT" sz="2400" b="0" i="0" dirty="0">
                <a:solidFill>
                  <a:srgbClr val="202124"/>
                </a:solidFill>
                <a:effectLst/>
                <a:latin typeface="Google Sans"/>
              </a:rPr>
              <a:t>. Nesses formulários 	estão descritas diversas formulações que </a:t>
            </a:r>
            <a:r>
              <a:rPr lang="pt-PT" sz="2400" b="1" i="0" dirty="0">
                <a:solidFill>
                  <a:srgbClr val="FF0000"/>
                </a:solidFill>
                <a:effectLst/>
                <a:latin typeface="Google Sans"/>
              </a:rPr>
              <a:t>não necessitam de receita </a:t>
            </a:r>
            <a:r>
              <a:rPr lang="pt-PT" sz="2400" b="0" i="0" dirty="0">
                <a:solidFill>
                  <a:srgbClr val="202124"/>
                </a:solidFill>
                <a:effectLst/>
                <a:latin typeface="Google Sans"/>
              </a:rPr>
              <a:t>para que a farmácia 	possa produzi-las.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89041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6664EF86-FB10-98EB-E4C9-833101821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84313"/>
            <a:ext cx="84645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aixaDeTexto 2">
            <a:extLst>
              <a:ext uri="{FF2B5EF4-FFF2-40B4-BE49-F238E27FC236}">
                <a16:creationId xmlns:a16="http://schemas.microsoft.com/office/drawing/2014/main" id="{D344EEC1-09C6-BD5F-006D-4AAE24503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516564"/>
            <a:ext cx="813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 dirty="0"/>
              <a:t>10.000 (10 MIL) MUDAS PARA IMPLANTAÇÃO DO VIVEIRO, HORTO E  DISTRIBUIÇÃO AOS AGRICULTORES FAMILIARES </a:t>
            </a:r>
          </a:p>
          <a:p>
            <a:pPr algn="ctr" eaLnBrk="1" hangingPunct="1"/>
            <a:r>
              <a:rPr lang="pt-BR" altLang="pt-BR" b="1" dirty="0"/>
              <a:t>VIVEIRO CERTIFICADO COM MUDAS DO CNPQBA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2C3A25-F16B-521B-D48E-F53FC6684099}"/>
              </a:ext>
            </a:extLst>
          </p:cNvPr>
          <p:cNvSpPr txBox="1"/>
          <p:nvPr/>
        </p:nvSpPr>
        <p:spPr>
          <a:xfrm>
            <a:off x="3216276" y="333375"/>
            <a:ext cx="5688013" cy="584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/>
              <a:t>META A- ETAPA  A.2:</a:t>
            </a:r>
          </a:p>
        </p:txBody>
      </p:sp>
    </p:spTree>
    <p:extLst>
      <p:ext uri="{BB962C8B-B14F-4D97-AF65-F5344CB8AC3E}">
        <p14:creationId xmlns:p14="http://schemas.microsoft.com/office/powerpoint/2010/main" val="39719600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isanete\Pictures\REUNIÃO POCONÉ E ENTREVISTA BAND\DSC00908.JPG">
            <a:extLst>
              <a:ext uri="{FF2B5EF4-FFF2-40B4-BE49-F238E27FC236}">
                <a16:creationId xmlns:a16="http://schemas.microsoft.com/office/drawing/2014/main" id="{803510BE-1EFC-1188-7F61-FC41D36D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482725"/>
            <a:ext cx="33972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C:\Users\isanete\Pictures\REUNIÃO POCONÉ E ENTREVISTA BAND\DSC00920.JPG">
            <a:extLst>
              <a:ext uri="{FF2B5EF4-FFF2-40B4-BE49-F238E27FC236}">
                <a16:creationId xmlns:a16="http://schemas.microsoft.com/office/drawing/2014/main" id="{BAF287C3-646A-E493-E1F8-A33FE677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1511300"/>
            <a:ext cx="317658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DE6E1D7-B854-5DBE-15FA-6130A8371FFB}"/>
              </a:ext>
            </a:extLst>
          </p:cNvPr>
          <p:cNvSpPr/>
          <p:nvPr/>
        </p:nvSpPr>
        <p:spPr>
          <a:xfrm>
            <a:off x="1775520" y="559395"/>
            <a:ext cx="8496944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Farmácia Viva de Poconé</a:t>
            </a:r>
          </a:p>
        </p:txBody>
      </p:sp>
      <p:pic>
        <p:nvPicPr>
          <p:cNvPr id="39941" name="Picture 4" descr="C:\Users\isanete\Pictures\REUNIÃO POCONÉ E ENTREVISTA BAND\DSC00923.JPG">
            <a:extLst>
              <a:ext uri="{FF2B5EF4-FFF2-40B4-BE49-F238E27FC236}">
                <a16:creationId xmlns:a16="http://schemas.microsoft.com/office/drawing/2014/main" id="{41E22279-6E7B-D064-504A-21536B8C4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4221164"/>
            <a:ext cx="3365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C:\Users\isanete\Pictures\REUNIÃO POCONÉ E ENTREVISTA BAND\DSC00928.JPG">
            <a:extLst>
              <a:ext uri="{FF2B5EF4-FFF2-40B4-BE49-F238E27FC236}">
                <a16:creationId xmlns:a16="http://schemas.microsoft.com/office/drawing/2014/main" id="{63237C76-EB18-5641-0B27-56DE3BB5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295775"/>
            <a:ext cx="319246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023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23DB614-0410-E536-39DD-B7CA463DA617}"/>
              </a:ext>
            </a:extLst>
          </p:cNvPr>
          <p:cNvSpPr/>
          <p:nvPr/>
        </p:nvSpPr>
        <p:spPr>
          <a:xfrm>
            <a:off x="1775520" y="404665"/>
            <a:ext cx="8456970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tx1"/>
                </a:solidFill>
              </a:rPr>
              <a:t>Manipulação de Chás</a:t>
            </a:r>
          </a:p>
        </p:txBody>
      </p:sp>
      <p:pic>
        <p:nvPicPr>
          <p:cNvPr id="40965" name="Picture 4" descr="C:\Users\etnofarmacologia\Pictures\DSC03764.JPG">
            <a:extLst>
              <a:ext uri="{FF2B5EF4-FFF2-40B4-BE49-F238E27FC236}">
                <a16:creationId xmlns:a16="http://schemas.microsoft.com/office/drawing/2014/main" id="{574A049C-BEA4-535F-885C-07546104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1857376"/>
            <a:ext cx="127635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 descr="C:\Users\etnofarmacologia\Pictures\DSC03762.JPG">
            <a:extLst>
              <a:ext uri="{FF2B5EF4-FFF2-40B4-BE49-F238E27FC236}">
                <a16:creationId xmlns:a16="http://schemas.microsoft.com/office/drawing/2014/main" id="{0541F496-5A83-D81B-4B01-F7913AF3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3" y="1785938"/>
            <a:ext cx="127635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2" descr="C:\Users\etnofarmacologia\Pictures\COLETA PSF CANJICA\DSC03829.JPG">
            <a:extLst>
              <a:ext uri="{FF2B5EF4-FFF2-40B4-BE49-F238E27FC236}">
                <a16:creationId xmlns:a16="http://schemas.microsoft.com/office/drawing/2014/main" id="{6977147D-3AA1-0D3D-1D81-F65A1F4C1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1928814"/>
            <a:ext cx="22320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3" descr="C:\Users\etnofarmacologia\Pictures\COLETA PSF CANJICA\DSC03828.JPG">
            <a:extLst>
              <a:ext uri="{FF2B5EF4-FFF2-40B4-BE49-F238E27FC236}">
                <a16:creationId xmlns:a16="http://schemas.microsoft.com/office/drawing/2014/main" id="{EE77F5BF-AE7D-B182-3175-AEB9F5FA2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714500"/>
            <a:ext cx="236378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2" descr="DSC00938">
            <a:extLst>
              <a:ext uri="{FF2B5EF4-FFF2-40B4-BE49-F238E27FC236}">
                <a16:creationId xmlns:a16="http://schemas.microsoft.com/office/drawing/2014/main" id="{E0AF7D80-CFAC-B5AE-CCAF-E6560F18E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130675"/>
            <a:ext cx="20193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3" descr="DSC00949">
            <a:extLst>
              <a:ext uri="{FF2B5EF4-FFF2-40B4-BE49-F238E27FC236}">
                <a16:creationId xmlns:a16="http://schemas.microsoft.com/office/drawing/2014/main" id="{04361DAE-E4F5-23DB-3C19-F65B9B29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4146550"/>
            <a:ext cx="326231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C67C05C-7AE7-6E66-229D-2E363F384612}"/>
              </a:ext>
            </a:extLst>
          </p:cNvPr>
          <p:cNvSpPr/>
          <p:nvPr/>
        </p:nvSpPr>
        <p:spPr>
          <a:xfrm>
            <a:off x="2024327" y="3136613"/>
            <a:ext cx="8313465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1"/>
                </a:solidFill>
              </a:rPr>
              <a:t>Manipulação de Medicamentos Fitoterápicos </a:t>
            </a:r>
          </a:p>
        </p:txBody>
      </p:sp>
      <p:pic>
        <p:nvPicPr>
          <p:cNvPr id="40974" name="Picture 1" descr="C:\Users\etnofarmacologia\Pictures\PICT0493.JPG">
            <a:extLst>
              <a:ext uri="{FF2B5EF4-FFF2-40B4-BE49-F238E27FC236}">
                <a16:creationId xmlns:a16="http://schemas.microsoft.com/office/drawing/2014/main" id="{CFB6BA13-D5B3-41FA-882B-3105CE8C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4146550"/>
            <a:ext cx="2697162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5502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B03DA9B-AA55-81F8-DD72-3D8429662998}"/>
              </a:ext>
            </a:extLst>
          </p:cNvPr>
          <p:cNvSpPr txBox="1"/>
          <p:nvPr/>
        </p:nvSpPr>
        <p:spPr>
          <a:xfrm>
            <a:off x="4043265" y="1959428"/>
            <a:ext cx="4105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/>
              <a:t>Obrigado!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FC3FFA-5C4B-EC9A-F18A-79A03C5D2012}"/>
              </a:ext>
            </a:extLst>
          </p:cNvPr>
          <p:cNvSpPr txBox="1"/>
          <p:nvPr/>
        </p:nvSpPr>
        <p:spPr>
          <a:xfrm>
            <a:off x="5635690" y="5178490"/>
            <a:ext cx="453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domingos.martins@ufmt.br</a:t>
            </a:r>
          </a:p>
        </p:txBody>
      </p:sp>
    </p:spTree>
    <p:extLst>
      <p:ext uri="{BB962C8B-B14F-4D97-AF65-F5344CB8AC3E}">
        <p14:creationId xmlns:p14="http://schemas.microsoft.com/office/powerpoint/2010/main" val="186753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334001E-CCDA-8FF4-0428-DB8EC17BF5D5}"/>
              </a:ext>
            </a:extLst>
          </p:cNvPr>
          <p:cNvSpPr txBox="1"/>
          <p:nvPr/>
        </p:nvSpPr>
        <p:spPr>
          <a:xfrm>
            <a:off x="230932" y="905270"/>
            <a:ext cx="115909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pt-BR" sz="2600" b="1" dirty="0">
                <a:highlight>
                  <a:srgbClr val="FF00FF"/>
                </a:highlight>
              </a:rPr>
              <a:t>Fórmulas magistrais</a:t>
            </a:r>
            <a:r>
              <a:rPr lang="pt-BR" sz="2600" b="1" dirty="0"/>
              <a:t>: </a:t>
            </a:r>
            <a:r>
              <a:rPr lang="pt-BR" sz="2700" b="0" i="0" dirty="0">
                <a:solidFill>
                  <a:srgbClr val="040C28"/>
                </a:solidFill>
                <a:effectLst/>
                <a:latin typeface="Google Sans"/>
              </a:rPr>
              <a:t>são aquelas manipuladas a partir de uma </a:t>
            </a:r>
            <a:r>
              <a:rPr lang="pt-BR" sz="2700" b="1" i="0" dirty="0">
                <a:solidFill>
                  <a:srgbClr val="FF0000"/>
                </a:solidFill>
                <a:effectLst/>
                <a:latin typeface="Google Sans"/>
              </a:rPr>
              <a:t>prescrição</a:t>
            </a:r>
            <a:r>
              <a:rPr lang="pt-BR" sz="2700" b="0" i="0" dirty="0">
                <a:solidFill>
                  <a:srgbClr val="202124"/>
                </a:solidFill>
                <a:effectLst/>
                <a:latin typeface="Google Sans"/>
              </a:rPr>
              <a:t>, ou seja, de uma receita fornecida ao cliente por um 	profissional habilitado que pode ser um médico, dentista ou veterinário, no caso de formulações de uso veterinário.</a:t>
            </a:r>
            <a:endParaRPr lang="pt-BR" sz="27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8C4102-CD2D-E402-7FD6-6AC4CDFB68CA}"/>
              </a:ext>
            </a:extLst>
          </p:cNvPr>
          <p:cNvSpPr txBox="1"/>
          <p:nvPr/>
        </p:nvSpPr>
        <p:spPr>
          <a:xfrm>
            <a:off x="0" y="185354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dirty="0">
                <a:highlight>
                  <a:srgbClr val="FFFF00"/>
                </a:highlight>
              </a:rPr>
              <a:t>Produtos de plantas medicinais elaborados por empresas, indústrias e farmácias:(Cont.)</a:t>
            </a:r>
          </a:p>
        </p:txBody>
      </p:sp>
    </p:spTree>
    <p:extLst>
      <p:ext uri="{BB962C8B-B14F-4D97-AF65-F5344CB8AC3E}">
        <p14:creationId xmlns:p14="http://schemas.microsoft.com/office/powerpoint/2010/main" val="113689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26EE957-035E-99D7-6BA8-AFA2987CB2A2}"/>
              </a:ext>
            </a:extLst>
          </p:cNvPr>
          <p:cNvSpPr txBox="1"/>
          <p:nvPr/>
        </p:nvSpPr>
        <p:spPr>
          <a:xfrm>
            <a:off x="4060395" y="276119"/>
            <a:ext cx="354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FARMÁCIA VIVA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343F5C0-650D-7997-1688-CA25A2885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2270781"/>
            <a:ext cx="75057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6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643B8B1-F6C8-7A7F-C6BB-B95422C21304}"/>
              </a:ext>
            </a:extLst>
          </p:cNvPr>
          <p:cNvSpPr txBox="1"/>
          <p:nvPr/>
        </p:nvSpPr>
        <p:spPr>
          <a:xfrm>
            <a:off x="314632" y="146239"/>
            <a:ext cx="112186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Farmácia-Viva Modelo I </a:t>
            </a:r>
          </a:p>
          <a:p>
            <a:pPr algn="just"/>
            <a:r>
              <a:rPr lang="pt-BR" sz="2800" dirty="0"/>
              <a:t>Esse modelo se aplica à instalação de hortas de plantas medicinais em unidades de Farmácias Vivas Comunitárias e/ou unidades do SUS, mantidas sob a supervisão dos profissionais do serviço público estadual/municipal de fitoterapia</a:t>
            </a:r>
            <a:r>
              <a:rPr lang="pt-BR" dirty="0"/>
              <a:t>. </a:t>
            </a:r>
            <a:r>
              <a:rPr lang="pt-BR" b="1" dirty="0">
                <a:solidFill>
                  <a:srgbClr val="FF0000"/>
                </a:solidFill>
              </a:rPr>
              <a:t>ACESSO ÀS PLANTAS MEDICNAIS </a:t>
            </a:r>
            <a:r>
              <a:rPr lang="pt-BR" b="1" i="1" dirty="0">
                <a:solidFill>
                  <a:srgbClr val="FF0000"/>
                </a:solidFill>
              </a:rPr>
              <a:t>IN NATURA </a:t>
            </a:r>
            <a:r>
              <a:rPr lang="pt-BR" b="1" dirty="0">
                <a:solidFill>
                  <a:srgbClr val="FF0000"/>
                </a:solidFill>
              </a:rPr>
              <a:t>E ORIENTAÇÃO DE USO.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524038-FEE4-B9DC-7D1C-63BCDF272259}"/>
              </a:ext>
            </a:extLst>
          </p:cNvPr>
          <p:cNvSpPr txBox="1"/>
          <p:nvPr/>
        </p:nvSpPr>
        <p:spPr>
          <a:xfrm>
            <a:off x="255638" y="2598003"/>
            <a:ext cx="116217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Farmácia-Viva Modelo II </a:t>
            </a:r>
          </a:p>
          <a:p>
            <a:pPr algn="just"/>
            <a:r>
              <a:rPr lang="pt-BR" sz="2800" dirty="0"/>
              <a:t>Destina-se à produção/dispensação de plantas medicinais secas (droga vegetal) constantes no elenco pelo Setor de Fitoterapia, destinadas ao provimento das unidades de saúde do SUS. </a:t>
            </a:r>
            <a:r>
              <a:rPr lang="pt-BR" b="1" dirty="0">
                <a:solidFill>
                  <a:srgbClr val="FF0000"/>
                </a:solidFill>
              </a:rPr>
              <a:t>ATIVIDADES PREVISTAS PARA A FARMÁCIA VIVA 1 E PDODUÇÃO DISPENSAÇÃO DA DROGA VEGETAL.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477A36-77DC-D400-75EC-8F66944D0CB4}"/>
              </a:ext>
            </a:extLst>
          </p:cNvPr>
          <p:cNvSpPr txBox="1"/>
          <p:nvPr/>
        </p:nvSpPr>
        <p:spPr>
          <a:xfrm>
            <a:off x="255638" y="5082692"/>
            <a:ext cx="118773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Farmácia-Viva Modelo III</a:t>
            </a:r>
          </a:p>
          <a:p>
            <a:pPr algn="just"/>
            <a:r>
              <a:rPr lang="pt-BR" sz="2800" dirty="0"/>
              <a:t>Destina-se à preparação de fitoterápicos para o provimento das unidades do SUS, obedecidas às especificações do Formulário do Setor de Fitoterapia. </a:t>
            </a:r>
            <a:r>
              <a:rPr lang="pt-BR" b="1" dirty="0">
                <a:solidFill>
                  <a:srgbClr val="FF0000"/>
                </a:solidFill>
              </a:rPr>
              <a:t>ATIVIDADES PREVISTAS NOS MODELSO I E II E PREPARAÇÃO DOS FITOTERAPÍCOS</a:t>
            </a:r>
            <a:r>
              <a:rPr lang="pt-BR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66434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3122</Words>
  <Application>Microsoft Office PowerPoint</Application>
  <PresentationFormat>Widescreen</PresentationFormat>
  <Paragraphs>242</Paragraphs>
  <Slides>63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84" baseType="lpstr">
      <vt:lpstr>Algerian</vt:lpstr>
      <vt:lpstr>-apple-system</vt:lpstr>
      <vt:lpstr>Arial</vt:lpstr>
      <vt:lpstr>Arial</vt:lpstr>
      <vt:lpstr>Berlin Sans FB</vt:lpstr>
      <vt:lpstr>Calibri</vt:lpstr>
      <vt:lpstr>Calibri Light</vt:lpstr>
      <vt:lpstr>Comic Sans MS</vt:lpstr>
      <vt:lpstr>Garamond</vt:lpstr>
      <vt:lpstr>Google Sans</vt:lpstr>
      <vt:lpstr>helvetica</vt:lpstr>
      <vt:lpstr>Helvetica Neue</vt:lpstr>
      <vt:lpstr>inherit</vt:lpstr>
      <vt:lpstr>Montserrat</vt:lpstr>
      <vt:lpstr>Söhne</vt:lpstr>
      <vt:lpstr>system-ui</vt:lpstr>
      <vt:lpstr>Times New Roman</vt:lpstr>
      <vt:lpstr>Trebuchet MS</vt:lpstr>
      <vt:lpstr>Wingdings</vt:lpstr>
      <vt:lpstr>Tema do Office</vt:lpstr>
      <vt:lpstr>Gráfico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PANTANAL</vt:lpstr>
      <vt:lpstr>Apresentação do PowerPoint</vt:lpstr>
      <vt:lpstr>PANTANAL</vt:lpstr>
      <vt:lpstr>Apresentação do PowerPoint</vt:lpstr>
      <vt:lpstr>Apresentação do PowerPoint</vt:lpstr>
      <vt:lpstr>Apresentação do PowerPoint</vt:lpstr>
      <vt:lpstr>Apresentação do PowerPoint</vt:lpstr>
      <vt:lpstr>PANTANAL (Cont.)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População do Pantanal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Acheflan (Aché)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 E PERSPECTIVAS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CAPACITAÇÕES 2010-2012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Domingos Martins</dc:creator>
  <cp:lastModifiedBy>Domingos Martins</cp:lastModifiedBy>
  <cp:revision>100</cp:revision>
  <dcterms:created xsi:type="dcterms:W3CDTF">2023-09-22T01:02:59Z</dcterms:created>
  <dcterms:modified xsi:type="dcterms:W3CDTF">2023-10-19T01:00:34Z</dcterms:modified>
</cp:coreProperties>
</file>