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878" r:id="rId1"/>
  </p:sldMasterIdLst>
  <p:notesMasterIdLst>
    <p:notesMasterId r:id="rId14"/>
  </p:notesMasterIdLst>
  <p:sldIdLst>
    <p:sldId id="256" r:id="rId2"/>
    <p:sldId id="279" r:id="rId3"/>
    <p:sldId id="300" r:id="rId4"/>
    <p:sldId id="294" r:id="rId5"/>
    <p:sldId id="295" r:id="rId6"/>
    <p:sldId id="301" r:id="rId7"/>
    <p:sldId id="296" r:id="rId8"/>
    <p:sldId id="297" r:id="rId9"/>
    <p:sldId id="299" r:id="rId10"/>
    <p:sldId id="304" r:id="rId11"/>
    <p:sldId id="306" r:id="rId12"/>
    <p:sldId id="282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ri costa de arruda" initials="jcda" lastIdx="1" clrIdx="0">
    <p:extLst>
      <p:ext uri="{19B8F6BF-5375-455C-9EA6-DF929625EA0E}">
        <p15:presenceInfo xmlns:p15="http://schemas.microsoft.com/office/powerpoint/2012/main" userId="5b8ae6035fb89a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185D0"/>
    <a:srgbClr val="70B7E2"/>
    <a:srgbClr val="2987C5"/>
    <a:srgbClr val="2D8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5274" autoAdjust="0"/>
  </p:normalViewPr>
  <p:slideViewPr>
    <p:cSldViewPr>
      <p:cViewPr>
        <p:scale>
          <a:sx n="70" d="100"/>
          <a:sy n="70" d="100"/>
        </p:scale>
        <p:origin x="1085" y="34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80746-EF2E-4FE3-AC3A-65CD75DBD52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58D75-6645-41A3-B790-6A993155B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6921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58D75-6645-41A3-B790-6A993155B0C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64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58D75-6645-41A3-B790-6A993155B0C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77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espécies, 7 rupturas, Lei Nº 9794 de 30/07/2012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58D75-6645-41A3-B790-6A993155B0C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496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58D75-6645-41A3-B790-6A993155B0C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5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79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1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746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61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3797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415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154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97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90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39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07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69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57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06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96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49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4B692-225D-4769-AF58-442773F3B900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E3D2429-A7E9-40AD-A3D1-30427B2E8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68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26" Type="http://schemas.openxmlformats.org/officeDocument/2006/relationships/image" Target="../media/image56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5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29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23" Type="http://schemas.openxmlformats.org/officeDocument/2006/relationships/image" Target="../media/image53.jpeg"/><Relationship Id="rId28" Type="http://schemas.openxmlformats.org/officeDocument/2006/relationships/image" Target="../media/image58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Relationship Id="rId27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jpeg"/><Relationship Id="rId7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132" y="1844824"/>
            <a:ext cx="10189868" cy="49898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304" y="-9276"/>
            <a:ext cx="10201696" cy="3553422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13960" y="340111"/>
            <a:ext cx="10097058" cy="3596444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 smtClean="0">
                <a:solidFill>
                  <a:schemeClr val="tx1"/>
                </a:solidFill>
              </a:rPr>
              <a:t>Caminhos do conhecimento no Pantanal:</a:t>
            </a:r>
            <a:endParaRPr lang="pt-BR" sz="4800" b="1" dirty="0">
              <a:solidFill>
                <a:schemeClr val="tx1"/>
              </a:solidFill>
            </a:endParaRPr>
          </a:p>
          <a:p>
            <a:pPr algn="ctr"/>
            <a:r>
              <a:rPr lang="pt-BR" sz="4800" b="1" dirty="0" smtClean="0">
                <a:solidFill>
                  <a:schemeClr val="tx1"/>
                </a:solidFill>
              </a:rPr>
              <a:t>“Da morraria para o  mundo...”</a:t>
            </a:r>
          </a:p>
          <a:p>
            <a:pPr algn="ctr"/>
            <a:endParaRPr lang="pt-BR" sz="4000" b="1" dirty="0" smtClean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528048" y="3384361"/>
            <a:ext cx="5632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3200" b="1" dirty="0" err="1"/>
              <a:t>Dr</a:t>
            </a:r>
            <a:r>
              <a:rPr lang="pt-BR" sz="3200" b="1" dirty="0"/>
              <a:t>. Joari Costa de Arruda </a:t>
            </a:r>
            <a:endParaRPr lang="pt-BR" sz="3200" b="1" dirty="0" smtClean="0"/>
          </a:p>
          <a:p>
            <a:pPr lvl="0" algn="ctr"/>
            <a:r>
              <a:rPr lang="pt-BR" sz="3200" b="1" dirty="0" smtClean="0"/>
              <a:t>“Morroquiano”</a:t>
            </a:r>
          </a:p>
          <a:p>
            <a:pPr lvl="0" algn="just"/>
            <a:r>
              <a:rPr lang="pt-BR" sz="3200" b="1" dirty="0" smtClean="0"/>
              <a:t> Pós doutorando/UNEMAT</a:t>
            </a:r>
            <a:r>
              <a:rPr lang="pt-BR" sz="3200" b="1" dirty="0"/>
              <a:t>)</a:t>
            </a:r>
          </a:p>
          <a:p>
            <a:pPr algn="r"/>
            <a:r>
              <a:rPr lang="pt-BR" sz="3200" dirty="0"/>
              <a:t>	</a:t>
            </a:r>
          </a:p>
        </p:txBody>
      </p:sp>
      <p:pic>
        <p:nvPicPr>
          <p:cNvPr id="11" name="Picture 14" descr="http://www.finep.gov.br/imprensa/imagens/MCTI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990" y="6309320"/>
            <a:ext cx="1620000" cy="5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www.estrategiasarte.net.br/sites/default/files/images/logocnpq.preview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12" y="6293413"/>
            <a:ext cx="1620000" cy="5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2.unemat.br/laerciomelz/images/logo_unemat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8907" y="6301944"/>
            <a:ext cx="1620000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Agrupar 15"/>
          <p:cNvGrpSpPr/>
          <p:nvPr/>
        </p:nvGrpSpPr>
        <p:grpSpPr>
          <a:xfrm>
            <a:off x="-10719" y="0"/>
            <a:ext cx="2015816" cy="6858000"/>
            <a:chOff x="-10719" y="0"/>
            <a:chExt cx="2015816" cy="6858000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5" y="5189621"/>
              <a:ext cx="1990304" cy="1668379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7314"/>
              <a:ext cx="2002132" cy="1689373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90304" cy="170731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719" y="3384361"/>
              <a:ext cx="2015816" cy="181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31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64F0CE0-EFDA-4E67-823E-A591C3ADC3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ABF58B6-DA68-4763-8DE8-092AA67D263E}"/>
              </a:ext>
            </a:extLst>
          </p:cNvPr>
          <p:cNvSpPr/>
          <p:nvPr/>
        </p:nvSpPr>
        <p:spPr>
          <a:xfrm>
            <a:off x="2455967" y="260648"/>
            <a:ext cx="972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Lista livre de peixes por pescadores do entorno da EE Taiamã </a:t>
            </a:r>
            <a:endParaRPr lang="pt-BR" sz="2400" dirty="0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FC86FEB-9CA7-4F1B-9F73-D8BEDF57F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914049"/>
              </p:ext>
            </p:extLst>
          </p:nvPr>
        </p:nvGraphicFramePr>
        <p:xfrm>
          <a:off x="2207568" y="994912"/>
          <a:ext cx="9721081" cy="5740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708">
                  <a:extLst>
                    <a:ext uri="{9D8B030D-6E8A-4147-A177-3AD203B41FA5}">
                      <a16:colId xmlns:a16="http://schemas.microsoft.com/office/drawing/2014/main" val="307715272"/>
                    </a:ext>
                  </a:extLst>
                </a:gridCol>
                <a:gridCol w="1372891">
                  <a:extLst>
                    <a:ext uri="{9D8B030D-6E8A-4147-A177-3AD203B41FA5}">
                      <a16:colId xmlns:a16="http://schemas.microsoft.com/office/drawing/2014/main" val="3541063895"/>
                    </a:ext>
                  </a:extLst>
                </a:gridCol>
                <a:gridCol w="4227571">
                  <a:extLst>
                    <a:ext uri="{9D8B030D-6E8A-4147-A177-3AD203B41FA5}">
                      <a16:colId xmlns:a16="http://schemas.microsoft.com/office/drawing/2014/main" val="46379092"/>
                    </a:ext>
                  </a:extLst>
                </a:gridCol>
                <a:gridCol w="994247">
                  <a:extLst>
                    <a:ext uri="{9D8B030D-6E8A-4147-A177-3AD203B41FA5}">
                      <a16:colId xmlns:a16="http://schemas.microsoft.com/office/drawing/2014/main" val="364082389"/>
                    </a:ext>
                  </a:extLst>
                </a:gridCol>
                <a:gridCol w="835628">
                  <a:extLst>
                    <a:ext uri="{9D8B030D-6E8A-4147-A177-3AD203B41FA5}">
                      <a16:colId xmlns:a16="http://schemas.microsoft.com/office/drawing/2014/main" val="193712288"/>
                    </a:ext>
                  </a:extLst>
                </a:gridCol>
                <a:gridCol w="875072">
                  <a:extLst>
                    <a:ext uri="{9D8B030D-6E8A-4147-A177-3AD203B41FA5}">
                      <a16:colId xmlns:a16="http://schemas.microsoft.com/office/drawing/2014/main" val="1888850060"/>
                    </a:ext>
                  </a:extLst>
                </a:gridCol>
                <a:gridCol w="913964">
                  <a:extLst>
                    <a:ext uri="{9D8B030D-6E8A-4147-A177-3AD203B41FA5}">
                      <a16:colId xmlns:a16="http://schemas.microsoft.com/office/drawing/2014/main" val="2217849176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Nº 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Espécies 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Nome científico 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Freq. %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Avg Rank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Smith's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Uso 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248002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Pacu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Piaractus mesopotamicus (Holmberg, 1887)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1,600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0,969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A, C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47998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2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Pintado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>
                          <a:effectLst/>
                        </a:rPr>
                        <a:t>Pseudoplatystoma</a:t>
                      </a:r>
                      <a:r>
                        <a:rPr lang="pt-BR" sz="1600" b="1" dirty="0">
                          <a:effectLst/>
                        </a:rPr>
                        <a:t> </a:t>
                      </a:r>
                      <a:r>
                        <a:rPr lang="pt-BR" sz="1600" b="1" dirty="0" err="1">
                          <a:effectLst/>
                        </a:rPr>
                        <a:t>corruscans</a:t>
                      </a:r>
                      <a:r>
                        <a:rPr lang="pt-BR" sz="1600" b="1" dirty="0">
                          <a:effectLst/>
                        </a:rPr>
                        <a:t> (</a:t>
                      </a:r>
                      <a:r>
                        <a:rPr lang="pt-BR" sz="1600" b="1" dirty="0" err="1">
                          <a:effectLst/>
                        </a:rPr>
                        <a:t>Spix</a:t>
                      </a:r>
                      <a:r>
                        <a:rPr lang="pt-BR" sz="1600" b="1" dirty="0">
                          <a:effectLst/>
                        </a:rPr>
                        <a:t> &amp;</a:t>
                      </a:r>
                      <a:r>
                        <a:rPr lang="pt-BR" sz="1600" b="1" dirty="0" err="1">
                          <a:effectLst/>
                        </a:rPr>
                        <a:t>Agassiz</a:t>
                      </a:r>
                      <a:r>
                        <a:rPr lang="pt-BR" sz="1600" b="1" dirty="0">
                          <a:effectLst/>
                        </a:rPr>
                        <a:t>, 1829)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effectLst/>
                        </a:rPr>
                        <a:t>100</a:t>
                      </a:r>
                      <a:endParaRPr lang="pt-BR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>
                          <a:effectLst/>
                        </a:rPr>
                        <a:t>1,800</a:t>
                      </a:r>
                      <a:endParaRPr lang="pt-BR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</a:rPr>
                        <a:t>0,961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A, C, M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597562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3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Cachara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>
                          <a:effectLst/>
                        </a:rPr>
                        <a:t>Pseudoplaystoma</a:t>
                      </a:r>
                      <a:r>
                        <a:rPr lang="pt-BR" sz="1600" b="1" dirty="0">
                          <a:effectLst/>
                        </a:rPr>
                        <a:t> </a:t>
                      </a:r>
                      <a:r>
                        <a:rPr lang="pt-BR" sz="1600" b="1" dirty="0" err="1">
                          <a:effectLst/>
                        </a:rPr>
                        <a:t>fasciatum</a:t>
                      </a:r>
                      <a:r>
                        <a:rPr lang="pt-BR" sz="1600" b="1" dirty="0">
                          <a:effectLst/>
                        </a:rPr>
                        <a:t> (Lineu, 1766)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90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</a:rPr>
                        <a:t>2,667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</a:rPr>
                        <a:t>0,825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A, C, M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0498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Piavuçu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Leporinus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macrocephalus</a:t>
                      </a:r>
                      <a:r>
                        <a:rPr lang="pt-BR" sz="1600" dirty="0">
                          <a:effectLst/>
                        </a:rPr>
                        <a:t> (</a:t>
                      </a:r>
                      <a:r>
                        <a:rPr lang="pt-BR" sz="1600" dirty="0" err="1">
                          <a:effectLst/>
                        </a:rPr>
                        <a:t>Garavello</a:t>
                      </a:r>
                      <a:r>
                        <a:rPr lang="pt-BR" sz="1600" dirty="0">
                          <a:effectLst/>
                        </a:rPr>
                        <a:t> &amp; </a:t>
                      </a:r>
                      <a:r>
                        <a:rPr lang="pt-BR" sz="1600" dirty="0" err="1">
                          <a:effectLst/>
                        </a:rPr>
                        <a:t>Britski</a:t>
                      </a:r>
                      <a:r>
                        <a:rPr lang="pt-BR" sz="1600" dirty="0">
                          <a:effectLst/>
                        </a:rPr>
                        <a:t>, 1988)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5,778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0,686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A, C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3560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5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Pacupeva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>
                          <a:effectLst/>
                        </a:rPr>
                        <a:t>Mylossoma</a:t>
                      </a:r>
                      <a:r>
                        <a:rPr lang="pt-BR" sz="1600" b="1" dirty="0">
                          <a:effectLst/>
                        </a:rPr>
                        <a:t> </a:t>
                      </a:r>
                      <a:r>
                        <a:rPr lang="pt-BR" sz="1600" b="1" dirty="0" err="1">
                          <a:effectLst/>
                        </a:rPr>
                        <a:t>paraguayensis</a:t>
                      </a:r>
                      <a:r>
                        <a:rPr lang="pt-BR" sz="1600" b="1" dirty="0">
                          <a:effectLst/>
                        </a:rPr>
                        <a:t> (Norman, 1929)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100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</a:rPr>
                        <a:t>8,300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</a:rPr>
                        <a:t>0,636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A, I, C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587386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Piraputanga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Brycon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hilarii</a:t>
                      </a:r>
                      <a:r>
                        <a:rPr lang="pt-BR" sz="1600" dirty="0">
                          <a:effectLst/>
                        </a:rPr>
                        <a:t> (</a:t>
                      </a:r>
                      <a:r>
                        <a:rPr lang="pt-BR" sz="1600" dirty="0" err="1">
                          <a:effectLst/>
                        </a:rPr>
                        <a:t>Valenciennes</a:t>
                      </a:r>
                      <a:r>
                        <a:rPr lang="pt-BR" sz="1600" dirty="0">
                          <a:effectLst/>
                        </a:rPr>
                        <a:t>, 1850)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8,556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0,583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A, C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9867408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effectLst/>
                        </a:rPr>
                        <a:t>7</a:t>
                      </a:r>
                      <a:endParaRPr lang="pt-BR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Traíra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>
                          <a:effectLst/>
                        </a:rPr>
                        <a:t>Hoplias</a:t>
                      </a:r>
                      <a:r>
                        <a:rPr lang="pt-BR" sz="1600" b="1" dirty="0">
                          <a:effectLst/>
                        </a:rPr>
                        <a:t> </a:t>
                      </a:r>
                      <a:r>
                        <a:rPr lang="pt-BR" sz="1600" b="1" dirty="0" err="1">
                          <a:effectLst/>
                        </a:rPr>
                        <a:t>malabaricus</a:t>
                      </a:r>
                      <a:r>
                        <a:rPr lang="pt-BR" sz="1600" b="1" dirty="0">
                          <a:effectLst/>
                        </a:rPr>
                        <a:t> (Bloch, 1794)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100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</a:rPr>
                        <a:t>9,800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>
                          <a:effectLst/>
                        </a:rPr>
                        <a:t>0,543</a:t>
                      </a:r>
                      <a:endParaRPr lang="pt-BR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A, I, C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95522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8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Piau chimburé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Schizodon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borellii</a:t>
                      </a:r>
                      <a:r>
                        <a:rPr lang="pt-BR" sz="1600" dirty="0">
                          <a:effectLst/>
                        </a:rPr>
                        <a:t> (</a:t>
                      </a:r>
                      <a:r>
                        <a:rPr lang="pt-BR" sz="1600" dirty="0" err="1">
                          <a:effectLst/>
                        </a:rPr>
                        <a:t>Boulenger</a:t>
                      </a:r>
                      <a:r>
                        <a:rPr lang="pt-BR" sz="1600" dirty="0">
                          <a:effectLst/>
                        </a:rPr>
                        <a:t>, 1900)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100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11,400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0,482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I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99895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Dourado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Salminus brasiliensis (</a:t>
                      </a:r>
                      <a:r>
                        <a:rPr lang="pt-BR" sz="1600" dirty="0" err="1">
                          <a:effectLst/>
                        </a:rPr>
                        <a:t>Cuvier</a:t>
                      </a:r>
                      <a:r>
                        <a:rPr lang="pt-BR" sz="1600" dirty="0">
                          <a:effectLst/>
                        </a:rPr>
                        <a:t>, 1816)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80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9,500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0,459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A, C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344985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Piranha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Serrassalmus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rhombeus</a:t>
                      </a:r>
                      <a:r>
                        <a:rPr lang="pt-BR" sz="1600" dirty="0">
                          <a:effectLst/>
                        </a:rPr>
                        <a:t> (Lineu, 1766)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90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11,000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0,448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A, C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341261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11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Jaú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Zungaro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zungaro</a:t>
                      </a:r>
                      <a:r>
                        <a:rPr lang="pt-BR" sz="1600" dirty="0">
                          <a:effectLst/>
                        </a:rPr>
                        <a:t> (Humboldt &amp; </a:t>
                      </a:r>
                      <a:r>
                        <a:rPr lang="pt-BR" sz="1600" dirty="0" err="1">
                          <a:effectLst/>
                        </a:rPr>
                        <a:t>Valenciennes</a:t>
                      </a:r>
                      <a:r>
                        <a:rPr lang="pt-BR" sz="1600" dirty="0">
                          <a:effectLst/>
                        </a:rPr>
                        <a:t>, 1821)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60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6,500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0,430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A, C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0761548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12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Piau três Pintas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Leporinus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freiderici</a:t>
                      </a:r>
                      <a:r>
                        <a:rPr lang="pt-BR" sz="1600" dirty="0">
                          <a:effectLst/>
                        </a:rPr>
                        <a:t> (Bloch, 1794)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80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10,750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0,421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A, I, C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8216804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13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Jurupensem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>
                          <a:effectLst/>
                        </a:rPr>
                        <a:t>Sorubim</a:t>
                      </a:r>
                      <a:r>
                        <a:rPr lang="pt-BR" sz="1600" b="1" dirty="0">
                          <a:effectLst/>
                        </a:rPr>
                        <a:t> lima (Bloch &amp; Schneider, 1801)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100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</a:rPr>
                        <a:t>13,500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</a:rPr>
                        <a:t>0,386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A, C, M</a:t>
                      </a:r>
                      <a:endParaRPr lang="pt-BR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5509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1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24BBEE6-84E6-4CE1-A0F6-701EDE29D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488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DBDB687-CE29-4CB7-A13D-FF472B869D8A}"/>
              </a:ext>
            </a:extLst>
          </p:cNvPr>
          <p:cNvGrpSpPr/>
          <p:nvPr/>
        </p:nvGrpSpPr>
        <p:grpSpPr>
          <a:xfrm>
            <a:off x="6052851" y="-19568"/>
            <a:ext cx="6113136" cy="6938590"/>
            <a:chOff x="2376097" y="804520"/>
            <a:chExt cx="4656008" cy="6090875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E0C17FA4-E887-4748-B12F-76A13050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3847" y="4463995"/>
              <a:ext cx="1488258" cy="1106392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2C5C774-FDA1-4256-81DF-8FEB6D2B2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0604" y="804520"/>
              <a:ext cx="1537019" cy="1212217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DB693F8D-8D3F-476B-8BA3-94E6697A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5171" y="814884"/>
              <a:ext cx="1537018" cy="1193222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5CD35357-D86C-48C5-990D-2C24E52D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6926" y="2008106"/>
              <a:ext cx="1516459" cy="1193222"/>
            </a:xfrm>
            <a:prstGeom prst="rect">
              <a:avLst/>
            </a:prstGeom>
          </p:spPr>
        </p:pic>
        <p:pic>
          <p:nvPicPr>
            <p:cNvPr id="32" name="Picture 4" descr="Resultado de imagem para matrinxã">
              <a:extLst>
                <a:ext uri="{FF2B5EF4-FFF2-40B4-BE49-F238E27FC236}">
                  <a16:creationId xmlns:a16="http://schemas.microsoft.com/office/drawing/2014/main" id="{C0675737-60BA-41DB-A154-FD903E936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957" y="2008106"/>
              <a:ext cx="1515263" cy="1192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File:Astronotus ocellatus - Apaiari 01.jpg">
              <a:extLst>
                <a:ext uri="{FF2B5EF4-FFF2-40B4-BE49-F238E27FC236}">
                  <a16:creationId xmlns:a16="http://schemas.microsoft.com/office/drawing/2014/main" id="{00CF6A31-DC6B-4646-87C6-9354BBAC3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255" y="2009187"/>
              <a:ext cx="1537019" cy="122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29DA5E79-63EE-4D62-A74D-4508863C2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614385" y="3075046"/>
              <a:ext cx="1199009" cy="1469960"/>
            </a:xfrm>
            <a:prstGeom prst="rect">
              <a:avLst/>
            </a:prstGeom>
          </p:spPr>
        </p:pic>
        <p:pic>
          <p:nvPicPr>
            <p:cNvPr id="35" name="Picture 2" descr="Resultado de imagem para pintado">
              <a:extLst>
                <a:ext uri="{FF2B5EF4-FFF2-40B4-BE49-F238E27FC236}">
                  <a16:creationId xmlns:a16="http://schemas.microsoft.com/office/drawing/2014/main" id="{715772C9-EB16-407B-A718-85C36016FA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05411" y="3195494"/>
              <a:ext cx="1491662" cy="1192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Resultado de imagem para cachara">
              <a:extLst>
                <a:ext uri="{FF2B5EF4-FFF2-40B4-BE49-F238E27FC236}">
                  <a16:creationId xmlns:a16="http://schemas.microsoft.com/office/drawing/2014/main" id="{40E58B1B-4AAC-4418-9490-2788CFB64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957" y="820717"/>
              <a:ext cx="1525147" cy="119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877F7511-ECC2-426B-923E-5FF0C8175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5171" y="4443142"/>
              <a:ext cx="1521903" cy="1193222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FF90CF0B-F4EB-4AC0-8B08-E8C6ECC94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642945" y="3082238"/>
              <a:ext cx="1230147" cy="1491660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1D0EAD2E-7DAB-417D-8843-B86CCE13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124648" y="5440830"/>
              <a:ext cx="1212217" cy="1531734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9DE0BB00-673A-41B3-8411-D9D7673B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451" y="4409531"/>
              <a:ext cx="1479593" cy="1205766"/>
            </a:xfrm>
            <a:prstGeom prst="rect">
              <a:avLst/>
            </a:prstGeom>
          </p:spPr>
        </p:pic>
        <p:pic>
          <p:nvPicPr>
            <p:cNvPr id="42" name="Picture 2" descr="Resultado de imagem para lambari">
              <a:extLst>
                <a:ext uri="{FF2B5EF4-FFF2-40B4-BE49-F238E27FC236}">
                  <a16:creationId xmlns:a16="http://schemas.microsoft.com/office/drawing/2014/main" id="{F560EFCC-6CB8-40F0-B364-877B4EB45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451" y="5600589"/>
              <a:ext cx="1531734" cy="121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FC256FAB-6EB7-4DC4-B262-BAE4B496DE02}"/>
                </a:ext>
              </a:extLst>
            </p:cNvPr>
            <p:cNvSpPr txBox="1"/>
            <p:nvPr/>
          </p:nvSpPr>
          <p:spPr>
            <a:xfrm>
              <a:off x="2418482" y="1635243"/>
              <a:ext cx="558257" cy="36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1-I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166D6385-D8A4-4EBE-8008-6FB5693629A7}"/>
                </a:ext>
              </a:extLst>
            </p:cNvPr>
            <p:cNvSpPr txBox="1"/>
            <p:nvPr/>
          </p:nvSpPr>
          <p:spPr>
            <a:xfrm>
              <a:off x="3948870" y="1661536"/>
              <a:ext cx="667181" cy="39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1-II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69C98FF0-2DF4-402B-A24B-99E64E11D7B7}"/>
                </a:ext>
              </a:extLst>
            </p:cNvPr>
            <p:cNvSpPr txBox="1"/>
            <p:nvPr/>
          </p:nvSpPr>
          <p:spPr>
            <a:xfrm>
              <a:off x="5539480" y="1641601"/>
              <a:ext cx="699834" cy="39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2-III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7E3FA4E3-08A3-4469-B0C0-671C2CA413BB}"/>
                </a:ext>
              </a:extLst>
            </p:cNvPr>
            <p:cNvSpPr txBox="1"/>
            <p:nvPr/>
          </p:nvSpPr>
          <p:spPr>
            <a:xfrm>
              <a:off x="5512186" y="4043966"/>
              <a:ext cx="736384" cy="36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3-IX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3F604980-CEF8-4D1E-A24B-F2420C2A8F6C}"/>
                </a:ext>
              </a:extLst>
            </p:cNvPr>
            <p:cNvSpPr txBox="1"/>
            <p:nvPr/>
          </p:nvSpPr>
          <p:spPr>
            <a:xfrm>
              <a:off x="5553564" y="5202669"/>
              <a:ext cx="759255" cy="39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3-XII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AF54B683-E4A2-42DD-AD8F-BFB9E4B3DCE7}"/>
                </a:ext>
              </a:extLst>
            </p:cNvPr>
            <p:cNvSpPr txBox="1"/>
            <p:nvPr/>
          </p:nvSpPr>
          <p:spPr>
            <a:xfrm>
              <a:off x="3978878" y="5263121"/>
              <a:ext cx="699374" cy="36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3-XI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0F0E83EB-A49B-4BCB-8E59-0BF1F86A3FCB}"/>
                </a:ext>
              </a:extLst>
            </p:cNvPr>
            <p:cNvSpPr txBox="1"/>
            <p:nvPr/>
          </p:nvSpPr>
          <p:spPr>
            <a:xfrm>
              <a:off x="3980970" y="4077447"/>
              <a:ext cx="828154" cy="36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3-VIII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D41FD05-7A14-4BD2-B53B-59A03384508A}"/>
                </a:ext>
              </a:extLst>
            </p:cNvPr>
            <p:cNvSpPr txBox="1"/>
            <p:nvPr/>
          </p:nvSpPr>
          <p:spPr>
            <a:xfrm>
              <a:off x="4038881" y="2850264"/>
              <a:ext cx="652649" cy="39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2-V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B5692112-5B1B-4266-B0AD-BC70ADAF560A}"/>
                </a:ext>
              </a:extLst>
            </p:cNvPr>
            <p:cNvSpPr txBox="1"/>
            <p:nvPr/>
          </p:nvSpPr>
          <p:spPr>
            <a:xfrm>
              <a:off x="2443736" y="2829904"/>
              <a:ext cx="684246" cy="39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2-IV</a:t>
              </a: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63043E8E-65B6-4597-9916-B16CD0303A9D}"/>
                </a:ext>
              </a:extLst>
            </p:cNvPr>
            <p:cNvSpPr txBox="1"/>
            <p:nvPr/>
          </p:nvSpPr>
          <p:spPr>
            <a:xfrm>
              <a:off x="2376097" y="4078765"/>
              <a:ext cx="812680" cy="39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3-VII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12BE7A74-39A8-4D06-8459-C84DCE05570F}"/>
                </a:ext>
              </a:extLst>
            </p:cNvPr>
            <p:cNvSpPr txBox="1"/>
            <p:nvPr/>
          </p:nvSpPr>
          <p:spPr>
            <a:xfrm>
              <a:off x="3998261" y="6497631"/>
              <a:ext cx="872670" cy="39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3-XIV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CA3384DD-9917-4BE6-9ACE-F584CB619A0D}"/>
                </a:ext>
              </a:extLst>
            </p:cNvPr>
            <p:cNvSpPr txBox="1"/>
            <p:nvPr/>
          </p:nvSpPr>
          <p:spPr>
            <a:xfrm>
              <a:off x="2453500" y="6452944"/>
              <a:ext cx="838525" cy="36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3-XIII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FD38E108-11D1-46BF-B525-8E92C74FBCFB}"/>
                </a:ext>
              </a:extLst>
            </p:cNvPr>
            <p:cNvSpPr txBox="1"/>
            <p:nvPr/>
          </p:nvSpPr>
          <p:spPr>
            <a:xfrm>
              <a:off x="5546854" y="2834822"/>
              <a:ext cx="701717" cy="36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2-VI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0219D678-21C7-4965-B70E-F81003DA2C63}"/>
                </a:ext>
              </a:extLst>
            </p:cNvPr>
            <p:cNvSpPr txBox="1"/>
            <p:nvPr/>
          </p:nvSpPr>
          <p:spPr>
            <a:xfrm>
              <a:off x="2428038" y="5236293"/>
              <a:ext cx="699944" cy="39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3-X</a:t>
              </a:r>
            </a:p>
          </p:txBody>
        </p:sp>
      </p:grpSp>
      <p:sp>
        <p:nvSpPr>
          <p:cNvPr id="84" name="Retângulo 83">
            <a:extLst>
              <a:ext uri="{FF2B5EF4-FFF2-40B4-BE49-F238E27FC236}">
                <a16:creationId xmlns:a16="http://schemas.microsoft.com/office/drawing/2014/main" id="{2A8685AB-D60E-486F-B927-934C0B0EFD9B}"/>
              </a:ext>
            </a:extLst>
          </p:cNvPr>
          <p:cNvSpPr/>
          <p:nvPr/>
        </p:nvSpPr>
        <p:spPr>
          <a:xfrm>
            <a:off x="9978259" y="5823646"/>
            <a:ext cx="2210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Quilombolas   </a:t>
            </a:r>
            <a:endParaRPr lang="pt-BR" sz="2400" dirty="0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336D4FC-E8D0-4B54-B01A-AA9B3F927911}"/>
              </a:ext>
            </a:extLst>
          </p:cNvPr>
          <p:cNvGrpSpPr/>
          <p:nvPr/>
        </p:nvGrpSpPr>
        <p:grpSpPr>
          <a:xfrm>
            <a:off x="26014" y="0"/>
            <a:ext cx="5781953" cy="6919022"/>
            <a:chOff x="7144884" y="691785"/>
            <a:chExt cx="4831702" cy="6119672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7CA9CAC9-1763-430E-8333-1071FBB83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7435" y="3212976"/>
              <a:ext cx="1643011" cy="1174799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8EC1870-9270-4E15-8757-992EB37BBC2F}"/>
                </a:ext>
              </a:extLst>
            </p:cNvPr>
            <p:cNvGrpSpPr/>
            <p:nvPr/>
          </p:nvGrpSpPr>
          <p:grpSpPr>
            <a:xfrm>
              <a:off x="7144884" y="691785"/>
              <a:ext cx="4831702" cy="6119672"/>
              <a:chOff x="7176120" y="693704"/>
              <a:chExt cx="4831702" cy="6119672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79F0D951-B51B-4C44-9172-2F0F7742D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76120" y="5683593"/>
                <a:ext cx="1649074" cy="1129783"/>
              </a:xfrm>
              <a:prstGeom prst="rect">
                <a:avLst/>
              </a:prstGeom>
            </p:spPr>
          </p:pic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641E048F-2009-4A6C-9C73-0B2551AF3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8877851" y="5666170"/>
                <a:ext cx="1725327" cy="1109405"/>
              </a:xfrm>
              <a:prstGeom prst="rect">
                <a:avLst/>
              </a:prstGeom>
            </p:spPr>
          </p:pic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id="{EAC22B87-37DA-4B9B-AA8F-2D34F1D08F60}"/>
                  </a:ext>
                </a:extLst>
              </p:cNvPr>
              <p:cNvGrpSpPr/>
              <p:nvPr/>
            </p:nvGrpSpPr>
            <p:grpSpPr>
              <a:xfrm>
                <a:off x="7176286" y="693704"/>
                <a:ext cx="4831536" cy="5327717"/>
                <a:chOff x="7176286" y="692696"/>
                <a:chExt cx="4831536" cy="5327717"/>
              </a:xfrm>
            </p:grpSpPr>
            <p:pic>
              <p:nvPicPr>
                <p:cNvPr id="87" name="Imagem 86">
                  <a:extLst>
                    <a:ext uri="{FF2B5EF4-FFF2-40B4-BE49-F238E27FC236}">
                      <a16:creationId xmlns:a16="http://schemas.microsoft.com/office/drawing/2014/main" id="{68D682BC-4047-4CBF-ACE3-B78CB0363C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10574989" y="2981854"/>
                  <a:ext cx="1183731" cy="1649074"/>
                </a:xfrm>
                <a:prstGeom prst="rect">
                  <a:avLst/>
                </a:prstGeom>
              </p:spPr>
            </p:pic>
            <p:pic>
              <p:nvPicPr>
                <p:cNvPr id="88" name="Imagem 87">
                  <a:extLst>
                    <a:ext uri="{FF2B5EF4-FFF2-40B4-BE49-F238E27FC236}">
                      <a16:creationId xmlns:a16="http://schemas.microsoft.com/office/drawing/2014/main" id="{896050D9-8FDB-4EB2-B523-DC6F75248C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176286" y="1999023"/>
                  <a:ext cx="1643011" cy="1179324"/>
                </a:xfrm>
                <a:prstGeom prst="rect">
                  <a:avLst/>
                </a:prstGeom>
              </p:spPr>
            </p:pic>
            <p:pic>
              <p:nvPicPr>
                <p:cNvPr id="89" name="Imagem 88">
                  <a:extLst>
                    <a:ext uri="{FF2B5EF4-FFF2-40B4-BE49-F238E27FC236}">
                      <a16:creationId xmlns:a16="http://schemas.microsoft.com/office/drawing/2014/main" id="{9A7A3449-7440-40CB-979E-750B815B71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415390" y="554662"/>
                  <a:ext cx="1179324" cy="1649080"/>
                </a:xfrm>
                <a:prstGeom prst="rect">
                  <a:avLst/>
                </a:prstGeom>
              </p:spPr>
            </p:pic>
            <p:pic>
              <p:nvPicPr>
                <p:cNvPr id="90" name="Imagem 89">
                  <a:extLst>
                    <a:ext uri="{FF2B5EF4-FFF2-40B4-BE49-F238E27FC236}">
                      <a16:creationId xmlns:a16="http://schemas.microsoft.com/office/drawing/2014/main" id="{7576DE82-0D00-4166-A1A7-8B46034AEC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1"/>
                <a:stretch/>
              </p:blipFill>
              <p:spPr>
                <a:xfrm rot="5400000" flipH="1">
                  <a:off x="9940511" y="-87254"/>
                  <a:ext cx="1192519" cy="2892799"/>
                </a:xfrm>
                <a:prstGeom prst="rect">
                  <a:avLst/>
                </a:prstGeom>
              </p:spPr>
            </p:pic>
            <p:sp>
              <p:nvSpPr>
                <p:cNvPr id="91" name="CaixaDeTexto 90">
                  <a:extLst>
                    <a:ext uri="{FF2B5EF4-FFF2-40B4-BE49-F238E27FC236}">
                      <a16:creationId xmlns:a16="http://schemas.microsoft.com/office/drawing/2014/main" id="{EB33F7F6-1C3D-4F20-86B3-E0438E6EBF89}"/>
                    </a:ext>
                  </a:extLst>
                </p:cNvPr>
                <p:cNvSpPr txBox="1"/>
                <p:nvPr/>
              </p:nvSpPr>
              <p:spPr>
                <a:xfrm>
                  <a:off x="7856289" y="734455"/>
                  <a:ext cx="515537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1-I</a:t>
                  </a:r>
                </a:p>
              </p:txBody>
            </p:sp>
            <p:sp>
              <p:nvSpPr>
                <p:cNvPr id="92" name="CaixaDeTexto 91">
                  <a:extLst>
                    <a:ext uri="{FF2B5EF4-FFF2-40B4-BE49-F238E27FC236}">
                      <a16:creationId xmlns:a16="http://schemas.microsoft.com/office/drawing/2014/main" id="{881D4927-355B-42F4-9BE4-7CD3A7D18984}"/>
                    </a:ext>
                  </a:extLst>
                </p:cNvPr>
                <p:cNvSpPr txBox="1"/>
                <p:nvPr/>
              </p:nvSpPr>
              <p:spPr>
                <a:xfrm>
                  <a:off x="7720776" y="1935245"/>
                  <a:ext cx="774611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2-III</a:t>
                  </a:r>
                </a:p>
              </p:txBody>
            </p:sp>
            <p:sp>
              <p:nvSpPr>
                <p:cNvPr id="93" name="CaixaDeTexto 92">
                  <a:extLst>
                    <a:ext uri="{FF2B5EF4-FFF2-40B4-BE49-F238E27FC236}">
                      <a16:creationId xmlns:a16="http://schemas.microsoft.com/office/drawing/2014/main" id="{6C19FDE6-3C83-46E0-8604-483E1E2C6BA4}"/>
                    </a:ext>
                  </a:extLst>
                </p:cNvPr>
                <p:cNvSpPr txBox="1"/>
                <p:nvPr/>
              </p:nvSpPr>
              <p:spPr>
                <a:xfrm>
                  <a:off x="11329163" y="692696"/>
                  <a:ext cx="635661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1-II</a:t>
                  </a:r>
                </a:p>
              </p:txBody>
            </p:sp>
            <p:pic>
              <p:nvPicPr>
                <p:cNvPr id="95" name="Imagem 94">
                  <a:extLst>
                    <a:ext uri="{FF2B5EF4-FFF2-40B4-BE49-F238E27FC236}">
                      <a16:creationId xmlns:a16="http://schemas.microsoft.com/office/drawing/2014/main" id="{237C6DA3-940A-4120-93B5-55C6C8995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358746" y="4422384"/>
                  <a:ext cx="1649076" cy="1179324"/>
                </a:xfrm>
                <a:prstGeom prst="rect">
                  <a:avLst/>
                </a:prstGeom>
              </p:spPr>
            </p:pic>
            <p:pic>
              <p:nvPicPr>
                <p:cNvPr id="96" name="Imagem 95">
                  <a:extLst>
                    <a:ext uri="{FF2B5EF4-FFF2-40B4-BE49-F238E27FC236}">
                      <a16:creationId xmlns:a16="http://schemas.microsoft.com/office/drawing/2014/main" id="{80BDBBAD-1B89-4820-A6B4-1E813A636A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8996094" y="3065747"/>
                  <a:ext cx="1179327" cy="1476348"/>
                </a:xfrm>
                <a:prstGeom prst="rect">
                  <a:avLst/>
                </a:prstGeom>
              </p:spPr>
            </p:pic>
            <p:pic>
              <p:nvPicPr>
                <p:cNvPr id="97" name="Imagem 96">
                  <a:extLst>
                    <a:ext uri="{FF2B5EF4-FFF2-40B4-BE49-F238E27FC236}">
                      <a16:creationId xmlns:a16="http://schemas.microsoft.com/office/drawing/2014/main" id="{780BE4BB-B36F-4F6B-926A-93DE3A57E8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858104" y="4417975"/>
                  <a:ext cx="1475988" cy="1179324"/>
                </a:xfrm>
                <a:prstGeom prst="rect">
                  <a:avLst/>
                </a:prstGeom>
              </p:spPr>
            </p:pic>
            <p:pic>
              <p:nvPicPr>
                <p:cNvPr id="98" name="Imagem 97">
                  <a:extLst>
                    <a:ext uri="{FF2B5EF4-FFF2-40B4-BE49-F238E27FC236}">
                      <a16:creationId xmlns:a16="http://schemas.microsoft.com/office/drawing/2014/main" id="{87DBBF04-547E-4C62-A2BB-14147FB5BB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2857" y="2005002"/>
                  <a:ext cx="1640853" cy="1179324"/>
                </a:xfrm>
                <a:prstGeom prst="rect">
                  <a:avLst/>
                </a:prstGeom>
              </p:spPr>
            </p:pic>
            <p:pic>
              <p:nvPicPr>
                <p:cNvPr id="100" name="Imagem 99">
                  <a:extLst>
                    <a:ext uri="{FF2B5EF4-FFF2-40B4-BE49-F238E27FC236}">
                      <a16:creationId xmlns:a16="http://schemas.microsoft.com/office/drawing/2014/main" id="{50C0BE0C-7DF1-4772-A232-EC065CF67E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846669" y="1999023"/>
                  <a:ext cx="1487423" cy="1179323"/>
                </a:xfrm>
                <a:prstGeom prst="rect">
                  <a:avLst/>
                </a:prstGeom>
              </p:spPr>
            </p:pic>
            <p:pic>
              <p:nvPicPr>
                <p:cNvPr id="102" name="Imagem 101">
                  <a:extLst>
                    <a:ext uri="{FF2B5EF4-FFF2-40B4-BE49-F238E27FC236}">
                      <a16:creationId xmlns:a16="http://schemas.microsoft.com/office/drawing/2014/main" id="{8F91613C-B13F-43C7-B9C8-D4AB268838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7412097" y="4180617"/>
                  <a:ext cx="1183732" cy="1649074"/>
                </a:xfrm>
                <a:prstGeom prst="rect">
                  <a:avLst/>
                </a:prstGeom>
              </p:spPr>
            </p:pic>
            <p:sp>
              <p:nvSpPr>
                <p:cNvPr id="103" name="CaixaDeTexto 102">
                  <a:extLst>
                    <a:ext uri="{FF2B5EF4-FFF2-40B4-BE49-F238E27FC236}">
                      <a16:creationId xmlns:a16="http://schemas.microsoft.com/office/drawing/2014/main" id="{F330D04D-D9CD-4BDF-B198-D969541FA340}"/>
                    </a:ext>
                  </a:extLst>
                </p:cNvPr>
                <p:cNvSpPr txBox="1"/>
                <p:nvPr/>
              </p:nvSpPr>
              <p:spPr>
                <a:xfrm>
                  <a:off x="9172673" y="1968400"/>
                  <a:ext cx="829361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3-IV</a:t>
                  </a:r>
                </a:p>
              </p:txBody>
            </p:sp>
            <p:sp>
              <p:nvSpPr>
                <p:cNvPr id="104" name="CaixaDeTexto 103">
                  <a:extLst>
                    <a:ext uri="{FF2B5EF4-FFF2-40B4-BE49-F238E27FC236}">
                      <a16:creationId xmlns:a16="http://schemas.microsoft.com/office/drawing/2014/main" id="{0AF34D0D-78E7-42DA-8BE9-221F39D820CB}"/>
                    </a:ext>
                  </a:extLst>
                </p:cNvPr>
                <p:cNvSpPr txBox="1"/>
                <p:nvPr/>
              </p:nvSpPr>
              <p:spPr>
                <a:xfrm>
                  <a:off x="10887604" y="1968400"/>
                  <a:ext cx="681003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3-V</a:t>
                  </a:r>
                </a:p>
              </p:txBody>
            </p:sp>
            <p:sp>
              <p:nvSpPr>
                <p:cNvPr id="105" name="CaixaDeTexto 104">
                  <a:extLst>
                    <a:ext uri="{FF2B5EF4-FFF2-40B4-BE49-F238E27FC236}">
                      <a16:creationId xmlns:a16="http://schemas.microsoft.com/office/drawing/2014/main" id="{B6D4F37B-617A-484E-8EA5-531FA4632943}"/>
                    </a:ext>
                  </a:extLst>
                </p:cNvPr>
                <p:cNvSpPr txBox="1"/>
                <p:nvPr/>
              </p:nvSpPr>
              <p:spPr>
                <a:xfrm>
                  <a:off x="10740701" y="3169062"/>
                  <a:ext cx="871646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4-VIII</a:t>
                  </a:r>
                </a:p>
              </p:txBody>
            </p:sp>
            <p:sp>
              <p:nvSpPr>
                <p:cNvPr id="106" name="CaixaDeTexto 105">
                  <a:extLst>
                    <a:ext uri="{FF2B5EF4-FFF2-40B4-BE49-F238E27FC236}">
                      <a16:creationId xmlns:a16="http://schemas.microsoft.com/office/drawing/2014/main" id="{D321FF49-D247-411F-A8DA-0C53AF131E2F}"/>
                    </a:ext>
                  </a:extLst>
                </p:cNvPr>
                <p:cNvSpPr txBox="1"/>
                <p:nvPr/>
              </p:nvSpPr>
              <p:spPr>
                <a:xfrm>
                  <a:off x="9264352" y="3169062"/>
                  <a:ext cx="817749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3-VII</a:t>
                  </a:r>
                </a:p>
              </p:txBody>
            </p:sp>
            <p:sp>
              <p:nvSpPr>
                <p:cNvPr id="107" name="CaixaDeTexto 106">
                  <a:extLst>
                    <a:ext uri="{FF2B5EF4-FFF2-40B4-BE49-F238E27FC236}">
                      <a16:creationId xmlns:a16="http://schemas.microsoft.com/office/drawing/2014/main" id="{B179D938-F5C5-447B-851B-A6F3F42E32F6}"/>
                    </a:ext>
                  </a:extLst>
                </p:cNvPr>
                <p:cNvSpPr txBox="1"/>
                <p:nvPr/>
              </p:nvSpPr>
              <p:spPr>
                <a:xfrm>
                  <a:off x="7711855" y="3169062"/>
                  <a:ext cx="783532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3-VI</a:t>
                  </a:r>
                </a:p>
              </p:txBody>
            </p:sp>
            <p:sp>
              <p:nvSpPr>
                <p:cNvPr id="108" name="CaixaDeTexto 107">
                  <a:extLst>
                    <a:ext uri="{FF2B5EF4-FFF2-40B4-BE49-F238E27FC236}">
                      <a16:creationId xmlns:a16="http://schemas.microsoft.com/office/drawing/2014/main" id="{712FBB77-91DE-46B3-ACFE-A2E3935B2C86}"/>
                    </a:ext>
                  </a:extLst>
                </p:cNvPr>
                <p:cNvSpPr txBox="1"/>
                <p:nvPr/>
              </p:nvSpPr>
              <p:spPr>
                <a:xfrm>
                  <a:off x="7613755" y="4317740"/>
                  <a:ext cx="927108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4-IX</a:t>
                  </a:r>
                </a:p>
              </p:txBody>
            </p:sp>
            <p:sp>
              <p:nvSpPr>
                <p:cNvPr id="109" name="CaixaDeTexto 108">
                  <a:extLst>
                    <a:ext uri="{FF2B5EF4-FFF2-40B4-BE49-F238E27FC236}">
                      <a16:creationId xmlns:a16="http://schemas.microsoft.com/office/drawing/2014/main" id="{767EE7E3-C09B-49C7-911C-37B4E16B1286}"/>
                    </a:ext>
                  </a:extLst>
                </p:cNvPr>
                <p:cNvSpPr txBox="1"/>
                <p:nvPr/>
              </p:nvSpPr>
              <p:spPr>
                <a:xfrm>
                  <a:off x="7917885" y="5570387"/>
                  <a:ext cx="842411" cy="4169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2000" b="1" dirty="0">
                      <a:solidFill>
                        <a:schemeClr val="bg1"/>
                      </a:solidFill>
                    </a:rPr>
                    <a:t>4-XII</a:t>
                  </a:r>
                </a:p>
              </p:txBody>
            </p:sp>
            <p:sp>
              <p:nvSpPr>
                <p:cNvPr id="110" name="CaixaDeTexto 109">
                  <a:extLst>
                    <a:ext uri="{FF2B5EF4-FFF2-40B4-BE49-F238E27FC236}">
                      <a16:creationId xmlns:a16="http://schemas.microsoft.com/office/drawing/2014/main" id="{0B0358C0-A5FF-4694-82C5-0E1F0FBDC997}"/>
                    </a:ext>
                  </a:extLst>
                </p:cNvPr>
                <p:cNvSpPr txBox="1"/>
                <p:nvPr/>
              </p:nvSpPr>
              <p:spPr>
                <a:xfrm>
                  <a:off x="10704512" y="4411482"/>
                  <a:ext cx="769292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4-XI</a:t>
                  </a:r>
                </a:p>
              </p:txBody>
            </p:sp>
            <p:sp>
              <p:nvSpPr>
                <p:cNvPr id="111" name="CaixaDeTexto 110">
                  <a:extLst>
                    <a:ext uri="{FF2B5EF4-FFF2-40B4-BE49-F238E27FC236}">
                      <a16:creationId xmlns:a16="http://schemas.microsoft.com/office/drawing/2014/main" id="{68055E13-FEF0-44C1-A928-FFD57E75B234}"/>
                    </a:ext>
                  </a:extLst>
                </p:cNvPr>
                <p:cNvSpPr txBox="1"/>
                <p:nvPr/>
              </p:nvSpPr>
              <p:spPr>
                <a:xfrm>
                  <a:off x="9172672" y="4298846"/>
                  <a:ext cx="742747" cy="416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4-X</a:t>
                  </a:r>
                </a:p>
              </p:txBody>
            </p:sp>
            <p:sp>
              <p:nvSpPr>
                <p:cNvPr id="112" name="CaixaDeTexto 111">
                  <a:extLst>
                    <a:ext uri="{FF2B5EF4-FFF2-40B4-BE49-F238E27FC236}">
                      <a16:creationId xmlns:a16="http://schemas.microsoft.com/office/drawing/2014/main" id="{1D1667FA-6DF6-43AE-991E-377DB89B30DB}"/>
                    </a:ext>
                  </a:extLst>
                </p:cNvPr>
                <p:cNvSpPr txBox="1"/>
                <p:nvPr/>
              </p:nvSpPr>
              <p:spPr>
                <a:xfrm>
                  <a:off x="9280071" y="5603449"/>
                  <a:ext cx="840650" cy="4169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000" b="1" dirty="0">
                      <a:solidFill>
                        <a:schemeClr val="bg1"/>
                      </a:solidFill>
                    </a:rPr>
                    <a:t>4-XIII</a:t>
                  </a:r>
                </a:p>
              </p:txBody>
            </p:sp>
          </p:grpSp>
        </p:grpSp>
      </p:grpSp>
      <p:sp>
        <p:nvSpPr>
          <p:cNvPr id="65" name="Retângulo 64">
            <a:extLst>
              <a:ext uri="{FF2B5EF4-FFF2-40B4-BE49-F238E27FC236}">
                <a16:creationId xmlns:a16="http://schemas.microsoft.com/office/drawing/2014/main" id="{2A8685AB-D60E-486F-B927-934C0B0EFD9B}"/>
              </a:ext>
            </a:extLst>
          </p:cNvPr>
          <p:cNvSpPr/>
          <p:nvPr/>
        </p:nvSpPr>
        <p:spPr>
          <a:xfrm>
            <a:off x="4000873" y="5517154"/>
            <a:ext cx="2210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Pescadores</a:t>
            </a:r>
          </a:p>
          <a:p>
            <a:pPr algn="ctr"/>
            <a:r>
              <a:rPr lang="pt-BR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profissional</a:t>
            </a:r>
            <a:r>
              <a:rPr lang="pt-BR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2014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18" y="0"/>
            <a:ext cx="7837310" cy="684645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6" y="11545"/>
            <a:ext cx="6684370" cy="684645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-312712" y="191569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C00000"/>
                </a:solidFill>
              </a:rPr>
              <a:t>Grato</a:t>
            </a:r>
            <a:endParaRPr lang="pt-BR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2279576" y="929995"/>
            <a:ext cx="9649072" cy="5883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 </a:t>
            </a:r>
            <a:endParaRPr lang="pt-BR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323692" y="104216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Morroquiano: Quem somos? </a:t>
            </a:r>
            <a:endParaRPr lang="pt-BR" sz="4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39" y="3861048"/>
            <a:ext cx="10108561" cy="3005328"/>
          </a:xfrm>
          <a:prstGeom prst="rect">
            <a:avLst/>
          </a:prstGeom>
        </p:spPr>
      </p:pic>
      <p:grpSp>
        <p:nvGrpSpPr>
          <p:cNvPr id="24" name="Agrupar 23"/>
          <p:cNvGrpSpPr/>
          <p:nvPr/>
        </p:nvGrpSpPr>
        <p:grpSpPr>
          <a:xfrm>
            <a:off x="-10719" y="0"/>
            <a:ext cx="2015816" cy="6858000"/>
            <a:chOff x="-10719" y="0"/>
            <a:chExt cx="2015816" cy="6858000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5" y="5189621"/>
              <a:ext cx="1990304" cy="1668379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7314"/>
              <a:ext cx="2002132" cy="1689373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90304" cy="1707314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719" y="3384361"/>
              <a:ext cx="2015816" cy="1812629"/>
            </a:xfrm>
            <a:prstGeom prst="rect">
              <a:avLst/>
            </a:prstGeom>
          </p:spPr>
        </p:pic>
      </p:grpSp>
      <p:sp>
        <p:nvSpPr>
          <p:cNvPr id="6" name="Retângulo 5"/>
          <p:cNvSpPr/>
          <p:nvPr/>
        </p:nvSpPr>
        <p:spPr>
          <a:xfrm>
            <a:off x="2166914" y="620688"/>
            <a:ext cx="98743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pt-BR" sz="2800" dirty="0" smtClean="0"/>
              <a:t>Moradores </a:t>
            </a:r>
            <a:r>
              <a:rPr lang="pt-BR" sz="2800" dirty="0"/>
              <a:t>da Morraria </a:t>
            </a:r>
            <a:r>
              <a:rPr lang="pt-BR" sz="2800" dirty="0" smtClean="0"/>
              <a:t>nos vales da </a:t>
            </a:r>
            <a:r>
              <a:rPr lang="pt-BR" sz="2800" dirty="0"/>
              <a:t>Serra das </a:t>
            </a:r>
            <a:r>
              <a:rPr lang="pt-BR" sz="2800" dirty="0" smtClean="0"/>
              <a:t>Araras;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pt-BR" sz="2800" dirty="0" smtClean="0"/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pt-BR" sz="2800" dirty="0" smtClean="0"/>
              <a:t>Descendentes de </a:t>
            </a:r>
            <a:r>
              <a:rPr lang="pt-BR" sz="2800" dirty="0" err="1" smtClean="0"/>
              <a:t>indiginas</a:t>
            </a:r>
            <a:r>
              <a:rPr lang="pt-BR" sz="2800" dirty="0" smtClean="0"/>
              <a:t> (bororo, </a:t>
            </a:r>
            <a:r>
              <a:rPr lang="pt-BR" sz="2800" dirty="0" err="1" smtClean="0"/>
              <a:t>Paresí</a:t>
            </a:r>
            <a:r>
              <a:rPr lang="pt-BR" sz="2800" dirty="0" smtClean="0"/>
              <a:t> e </a:t>
            </a:r>
            <a:r>
              <a:rPr lang="pt-BR" sz="2800" dirty="0" err="1" smtClean="0"/>
              <a:t>Umutina</a:t>
            </a:r>
            <a:r>
              <a:rPr lang="pt-BR" sz="2800" dirty="0" smtClean="0"/>
              <a:t>) com quilombolas.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pt-BR" sz="2800" dirty="0"/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pt-BR" sz="2800" dirty="0" smtClean="0"/>
              <a:t>São </a:t>
            </a:r>
            <a:r>
              <a:rPr lang="pt-BR" sz="2800" dirty="0"/>
              <a:t>pequenos produtores rurais que ligam diretamente sua identidade ao território que ocupam há séculos e onde desenvolveram um modo próprio de viver, a Morraria</a:t>
            </a:r>
          </a:p>
          <a:p>
            <a:r>
              <a:rPr lang="pt-BR" sz="2800" dirty="0" smtClean="0"/>
              <a:t> </a:t>
            </a:r>
            <a:endParaRPr lang="pt-BR" sz="2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439" y="4581128"/>
            <a:ext cx="266429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060" y="27184"/>
            <a:ext cx="10128537" cy="6858001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-10719" y="0"/>
            <a:ext cx="2015816" cy="6858000"/>
            <a:chOff x="-10719" y="0"/>
            <a:chExt cx="2015816" cy="685800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5" y="5189621"/>
              <a:ext cx="1990304" cy="1668379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7314"/>
              <a:ext cx="2002132" cy="1689373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90304" cy="1707314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719" y="3384361"/>
              <a:ext cx="2015816" cy="181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15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9576" y="116632"/>
            <a:ext cx="9167373" cy="44175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ONDE ESTAMOS</a:t>
            </a:r>
            <a:endParaRPr lang="pt-BR" b="1" dirty="0"/>
          </a:p>
        </p:txBody>
      </p:sp>
      <p:grpSp>
        <p:nvGrpSpPr>
          <p:cNvPr id="21" name="Agrupar 20"/>
          <p:cNvGrpSpPr/>
          <p:nvPr/>
        </p:nvGrpSpPr>
        <p:grpSpPr>
          <a:xfrm>
            <a:off x="-10719" y="0"/>
            <a:ext cx="2015816" cy="6858000"/>
            <a:chOff x="-10719" y="0"/>
            <a:chExt cx="2015816" cy="6858000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5" y="5189621"/>
              <a:ext cx="1990304" cy="1668379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7314"/>
              <a:ext cx="2002132" cy="1689373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90304" cy="1707314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719" y="3384361"/>
              <a:ext cx="2015816" cy="1812629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" t="1175" r="29140" b="4842"/>
          <a:stretch/>
        </p:blipFill>
        <p:spPr>
          <a:xfrm>
            <a:off x="3503712" y="558389"/>
            <a:ext cx="7272808" cy="62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59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7246" y="106752"/>
            <a:ext cx="8911687" cy="585944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QUE FAZEMOS.</a:t>
            </a:r>
            <a:endParaRPr lang="pt-BR" b="1" dirty="0"/>
          </a:p>
        </p:txBody>
      </p:sp>
      <p:sp>
        <p:nvSpPr>
          <p:cNvPr id="19" name="Retângulo 18"/>
          <p:cNvSpPr/>
          <p:nvPr/>
        </p:nvSpPr>
        <p:spPr>
          <a:xfrm>
            <a:off x="2068950" y="534364"/>
            <a:ext cx="98650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Possuímos diversas </a:t>
            </a: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percepções no cuidado do campo, roça, quintal, pasto, recursos madeireiros, áreas de uso comum e recursos naturais. </a:t>
            </a:r>
            <a:endParaRPr lang="pt-BR" sz="3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produção </a:t>
            </a: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comunidades </a:t>
            </a:r>
            <a:r>
              <a:rPr lang="pt-BR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morroquianas</a:t>
            </a: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é bastante diversificada. 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-10719" y="0"/>
            <a:ext cx="2015816" cy="6858000"/>
            <a:chOff x="-10719" y="0"/>
            <a:chExt cx="2015816" cy="6858000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5" y="5189621"/>
              <a:ext cx="1990304" cy="1668379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7314"/>
              <a:ext cx="2002132" cy="1689373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90304" cy="1707314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719" y="3384361"/>
              <a:ext cx="2015816" cy="1812629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195" y="3402574"/>
            <a:ext cx="2487805" cy="34736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675" y="3372746"/>
            <a:ext cx="2496843" cy="34795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287" y="3351569"/>
            <a:ext cx="2507906" cy="35007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454" y="3396686"/>
            <a:ext cx="2487805" cy="34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-10719" y="0"/>
            <a:ext cx="2015816" cy="6858000"/>
            <a:chOff x="-10719" y="0"/>
            <a:chExt cx="2015816" cy="685800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5" y="5189621"/>
              <a:ext cx="1990304" cy="1668379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7314"/>
              <a:ext cx="2002132" cy="1689373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90304" cy="170731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719" y="3384361"/>
              <a:ext cx="2015816" cy="1812629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837" y="0"/>
            <a:ext cx="5756920" cy="32382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6154" y="5024738"/>
            <a:ext cx="2103860" cy="178938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5013176"/>
            <a:ext cx="2088232" cy="178938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62"/>
          <a:stretch/>
        </p:blipFill>
        <p:spPr>
          <a:xfrm>
            <a:off x="9959752" y="5013176"/>
            <a:ext cx="2232248" cy="1789385"/>
          </a:xfrm>
          <a:prstGeom prst="rect">
            <a:avLst/>
          </a:prstGeom>
        </p:spPr>
      </p:pic>
      <p:cxnSp>
        <p:nvCxnSpPr>
          <p:cNvPr id="18" name="Conector reto 17"/>
          <p:cNvCxnSpPr/>
          <p:nvPr/>
        </p:nvCxnSpPr>
        <p:spPr>
          <a:xfrm>
            <a:off x="6816080" y="3238268"/>
            <a:ext cx="0" cy="90631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>
            <a:off x="3431704" y="4144582"/>
            <a:ext cx="7632849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3431704" y="4144582"/>
            <a:ext cx="0" cy="86859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>
            <a:off x="7347958" y="4144582"/>
            <a:ext cx="0" cy="86859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11075876" y="4144582"/>
            <a:ext cx="0" cy="86859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3297650" y="3706435"/>
            <a:ext cx="172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2001-2004</a:t>
            </a:r>
            <a:endParaRPr lang="pt-BR" sz="24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6827230" y="3694676"/>
            <a:ext cx="172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2011-2013</a:t>
            </a:r>
            <a:endParaRPr lang="pt-BR" sz="2400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9624392" y="3645196"/>
            <a:ext cx="172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2014-2018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8480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48" y="3442764"/>
            <a:ext cx="4531200" cy="33984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448" y="53289"/>
            <a:ext cx="4968552" cy="33984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851" y="86786"/>
            <a:ext cx="5048916" cy="3356992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-10719" y="0"/>
            <a:ext cx="2015816" cy="6858000"/>
            <a:chOff x="-10719" y="0"/>
            <a:chExt cx="2015816" cy="6858000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5" y="5189621"/>
              <a:ext cx="1990304" cy="1668379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7314"/>
              <a:ext cx="2002132" cy="1689373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90304" cy="1707314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719" y="3384361"/>
              <a:ext cx="2015816" cy="181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21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7968" y="0"/>
            <a:ext cx="6384032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07968" cy="68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54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8D04D7DA-96DE-42D9-BD3B-1E47A7805B2F}"/>
              </a:ext>
            </a:extLst>
          </p:cNvPr>
          <p:cNvGrpSpPr/>
          <p:nvPr/>
        </p:nvGrpSpPr>
        <p:grpSpPr>
          <a:xfrm>
            <a:off x="0" y="17668"/>
            <a:ext cx="12193488" cy="6840332"/>
            <a:chOff x="0" y="17668"/>
            <a:chExt cx="12193488" cy="684033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C95A2A1-5341-4480-9169-62F2B3A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" y="3338100"/>
              <a:ext cx="2135560" cy="1772816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CDB25302-7309-4AFF-8EB8-A4699EE75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668"/>
              <a:ext cx="2135560" cy="1772816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3205D15-214D-482A-A8FA-E53F42C00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6" y="5085184"/>
              <a:ext cx="2135560" cy="1772816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98582F1-C18D-406F-9C81-72E0A546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0" y="1776381"/>
              <a:ext cx="2128440" cy="153754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BBD6E8D-1C7B-47F1-BC17-548336C82200}"/>
                </a:ext>
              </a:extLst>
            </p:cNvPr>
            <p:cNvSpPr txBox="1"/>
            <p:nvPr/>
          </p:nvSpPr>
          <p:spPr>
            <a:xfrm>
              <a:off x="2147944" y="17668"/>
              <a:ext cx="10045544" cy="6840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48C0408-91FE-4977-882A-49090A71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2E8BA5-C11D-43BF-9246-173CEC5E0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99C436-644C-4BC4-8490-1D0360E7D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001" y="0"/>
            <a:ext cx="1006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3047</TotalTime>
  <Words>408</Words>
  <Application>Microsoft Office PowerPoint</Application>
  <PresentationFormat>Widescreen</PresentationFormat>
  <Paragraphs>156</Paragraphs>
  <Slides>12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</vt:lpstr>
      <vt:lpstr>Wingdings 3</vt:lpstr>
      <vt:lpstr>Cacho</vt:lpstr>
      <vt:lpstr>Apresentação do PowerPoint</vt:lpstr>
      <vt:lpstr>Apresentação do PowerPoint</vt:lpstr>
      <vt:lpstr>Apresentação do PowerPoint</vt:lpstr>
      <vt:lpstr>ONDE ESTAMOS</vt:lpstr>
      <vt:lpstr>QUE FAZEMOS.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Siglas do MCTI, CNPq, FAPEMAT, EM TODOS OS SLIDES NO CABECARIO</dc:title>
  <dc:creator>CAROLINA</dc:creator>
  <cp:lastModifiedBy>Arruda JC</cp:lastModifiedBy>
  <cp:revision>150</cp:revision>
  <dcterms:created xsi:type="dcterms:W3CDTF">2015-03-24T15:15:02Z</dcterms:created>
  <dcterms:modified xsi:type="dcterms:W3CDTF">2023-10-18T23:49:19Z</dcterms:modified>
</cp:coreProperties>
</file>