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94" r:id="rId3"/>
    <p:sldId id="296" r:id="rId4"/>
    <p:sldId id="297" r:id="rId5"/>
    <p:sldId id="300" r:id="rId6"/>
    <p:sldId id="301" r:id="rId7"/>
    <p:sldId id="298" r:id="rId8"/>
    <p:sldId id="259" r:id="rId9"/>
    <p:sldId id="302" r:id="rId10"/>
  </p:sldIdLst>
  <p:sldSz cx="9144000" cy="5143500" type="screen16x9"/>
  <p:notesSz cx="6858000" cy="9144000"/>
  <p:embeddedFontLst>
    <p:embeddedFont>
      <p:font typeface="Questrial" panose="020B0604020202020204" charset="0"/>
      <p:regular r:id="rId12"/>
    </p:embeddedFont>
    <p:embeddedFont>
      <p:font typeface="Albert Sans" panose="020B060402020202020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FB018-F9EF-4321-B6A5-7F1A316A3BAB}">
  <a:tblStyle styleId="{D52FB018-F9EF-4321-B6A5-7F1A316A3B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C121B2-0EE7-42AB-A8F5-90AC1944F83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1850"/>
            <a:ext cx="4708200" cy="23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613150"/>
            <a:ext cx="47082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500950" y="539500"/>
            <a:ext cx="1929900" cy="457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37697" y="-361624"/>
            <a:ext cx="9810337" cy="1466543"/>
            <a:chOff x="-237697" y="-361624"/>
            <a:chExt cx="9810337" cy="1466543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237697" y="-361624"/>
              <a:ext cx="1695668" cy="1466543"/>
              <a:chOff x="-237697" y="-361624"/>
              <a:chExt cx="1695668" cy="1466543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8516" y="547875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237697" y="244765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8516" y="-58430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14814" y="244765"/>
                <a:ext cx="643156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3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830749" y="44251"/>
              <a:ext cx="741890" cy="642509"/>
            </a:xfrm>
            <a:custGeom>
              <a:avLst/>
              <a:gdLst/>
              <a:ahLst/>
              <a:cxnLst/>
              <a:rect l="l" t="t" r="r" b="b"/>
              <a:pathLst>
                <a:path w="15184" h="13150" extrusionOk="0">
                  <a:moveTo>
                    <a:pt x="3797" y="0"/>
                  </a:moveTo>
                  <a:lnTo>
                    <a:pt x="0" y="6575"/>
                  </a:lnTo>
                  <a:lnTo>
                    <a:pt x="3797" y="13149"/>
                  </a:lnTo>
                  <a:lnTo>
                    <a:pt x="11388" y="13149"/>
                  </a:lnTo>
                  <a:lnTo>
                    <a:pt x="15184" y="6575"/>
                  </a:lnTo>
                  <a:lnTo>
                    <a:pt x="113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t="18966" b="18972"/>
          <a:stretch/>
        </p:blipFill>
        <p:spPr>
          <a:xfrm>
            <a:off x="124825" y="4026854"/>
            <a:ext cx="1695600" cy="1052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⬣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-135035" y="-218744"/>
            <a:ext cx="9767649" cy="5560568"/>
            <a:chOff x="-135035" y="-218744"/>
            <a:chExt cx="9767649" cy="5560568"/>
          </a:xfrm>
        </p:grpSpPr>
        <p:grpSp>
          <p:nvGrpSpPr>
            <p:cNvPr id="42" name="Google Shape;42;p4"/>
            <p:cNvGrpSpPr/>
            <p:nvPr/>
          </p:nvGrpSpPr>
          <p:grpSpPr>
            <a:xfrm rot="10800000">
              <a:off x="8463175" y="3572201"/>
              <a:ext cx="1169438" cy="1769623"/>
              <a:chOff x="-237723" y="-361624"/>
              <a:chExt cx="1169438" cy="1769623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288516" y="547875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-237697" y="244765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288516" y="-58430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-237723" y="851040"/>
                <a:ext cx="643156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3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rot="10800000">
              <a:off x="2" y="4022326"/>
              <a:ext cx="785989" cy="1163348"/>
              <a:chOff x="8694225" y="86051"/>
              <a:chExt cx="785989" cy="1163348"/>
            </a:xfrm>
          </p:grpSpPr>
          <p:sp>
            <p:nvSpPr>
              <p:cNvPr id="49" name="Google Shape;49;p4"/>
              <p:cNvSpPr/>
              <p:nvPr/>
            </p:nvSpPr>
            <p:spPr>
              <a:xfrm flipH="1">
                <a:off x="8694225" y="86051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 flipH="1">
                <a:off x="8837100" y="692440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51;p4"/>
            <p:cNvSpPr/>
            <p:nvPr/>
          </p:nvSpPr>
          <p:spPr>
            <a:xfrm rot="10800000" flipH="1">
              <a:off x="8679163" y="99301"/>
              <a:ext cx="643156" cy="556959"/>
            </a:xfrm>
            <a:custGeom>
              <a:avLst/>
              <a:gdLst/>
              <a:ahLst/>
              <a:cxnLst/>
              <a:rect l="l" t="t" r="r" b="b"/>
              <a:pathLst>
                <a:path w="15184" h="13149" extrusionOk="0">
                  <a:moveTo>
                    <a:pt x="3796" y="0"/>
                  </a:moveTo>
                  <a:lnTo>
                    <a:pt x="0" y="6574"/>
                  </a:lnTo>
                  <a:lnTo>
                    <a:pt x="3796" y="13148"/>
                  </a:lnTo>
                  <a:lnTo>
                    <a:pt x="11389" y="13148"/>
                  </a:lnTo>
                  <a:lnTo>
                    <a:pt x="15183" y="6574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588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 rot="-5400000" flipH="1">
              <a:off x="125040" y="-478819"/>
              <a:ext cx="643199" cy="1163348"/>
              <a:chOff x="8529877" y="4094470"/>
              <a:chExt cx="643199" cy="1163348"/>
            </a:xfrm>
          </p:grpSpPr>
          <p:sp>
            <p:nvSpPr>
              <p:cNvPr id="53" name="Google Shape;53;p4"/>
              <p:cNvSpPr/>
              <p:nvPr/>
            </p:nvSpPr>
            <p:spPr>
              <a:xfrm flipH="1">
                <a:off x="8529877" y="4700775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 flipH="1">
                <a:off x="8529877" y="4094470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713225" y="1655500"/>
            <a:ext cx="47826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713225" y="2816925"/>
            <a:ext cx="4782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 flipH="1">
            <a:off x="2" y="-205430"/>
            <a:ext cx="9350140" cy="5509154"/>
            <a:chOff x="-449423" y="-205430"/>
            <a:chExt cx="9350140" cy="5509154"/>
          </a:xfrm>
        </p:grpSpPr>
        <p:grpSp>
          <p:nvGrpSpPr>
            <p:cNvPr id="129" name="Google Shape;129;p9"/>
            <p:cNvGrpSpPr/>
            <p:nvPr/>
          </p:nvGrpSpPr>
          <p:grpSpPr>
            <a:xfrm rot="10800000">
              <a:off x="-449423" y="-205430"/>
              <a:ext cx="1169438" cy="1769623"/>
              <a:chOff x="-237723" y="-361624"/>
              <a:chExt cx="1169438" cy="1769623"/>
            </a:xfrm>
          </p:grpSpPr>
          <p:sp>
            <p:nvSpPr>
              <p:cNvPr id="130" name="Google Shape;130;p9"/>
              <p:cNvSpPr/>
              <p:nvPr/>
            </p:nvSpPr>
            <p:spPr>
              <a:xfrm>
                <a:off x="288516" y="547875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-237697" y="244765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288516" y="-58430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-237723" y="851040"/>
                <a:ext cx="643156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3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9"/>
            <p:cNvGrpSpPr/>
            <p:nvPr/>
          </p:nvGrpSpPr>
          <p:grpSpPr>
            <a:xfrm rot="10800000">
              <a:off x="8114728" y="-5"/>
              <a:ext cx="785989" cy="1163348"/>
              <a:chOff x="9010300" y="1915651"/>
              <a:chExt cx="785989" cy="1163348"/>
            </a:xfrm>
          </p:grpSpPr>
          <p:sp>
            <p:nvSpPr>
              <p:cNvPr id="136" name="Google Shape;136;p9"/>
              <p:cNvSpPr/>
              <p:nvPr/>
            </p:nvSpPr>
            <p:spPr>
              <a:xfrm flipH="1">
                <a:off x="9010300" y="1915651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 flipH="1">
                <a:off x="9153175" y="2522040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9"/>
            <p:cNvSpPr/>
            <p:nvPr/>
          </p:nvSpPr>
          <p:spPr>
            <a:xfrm rot="10800000" flipH="1">
              <a:off x="-273461" y="4456795"/>
              <a:ext cx="643156" cy="556959"/>
            </a:xfrm>
            <a:custGeom>
              <a:avLst/>
              <a:gdLst/>
              <a:ahLst/>
              <a:cxnLst/>
              <a:rect l="l" t="t" r="r" b="b"/>
              <a:pathLst>
                <a:path w="15184" h="13149" extrusionOk="0">
                  <a:moveTo>
                    <a:pt x="3796" y="0"/>
                  </a:moveTo>
                  <a:lnTo>
                    <a:pt x="0" y="6574"/>
                  </a:lnTo>
                  <a:lnTo>
                    <a:pt x="3796" y="13148"/>
                  </a:lnTo>
                  <a:lnTo>
                    <a:pt x="11389" y="13148"/>
                  </a:lnTo>
                  <a:lnTo>
                    <a:pt x="15183" y="6574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588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9"/>
            <p:cNvGrpSpPr/>
            <p:nvPr/>
          </p:nvGrpSpPr>
          <p:grpSpPr>
            <a:xfrm>
              <a:off x="6050641" y="4660525"/>
              <a:ext cx="2380123" cy="643199"/>
              <a:chOff x="6050641" y="4660525"/>
              <a:chExt cx="2380123" cy="643199"/>
            </a:xfrm>
          </p:grpSpPr>
          <p:sp>
            <p:nvSpPr>
              <p:cNvPr id="140" name="Google Shape;140;p9"/>
              <p:cNvSpPr/>
              <p:nvPr/>
            </p:nvSpPr>
            <p:spPr>
              <a:xfrm rot="-5400000">
                <a:off x="6613869" y="4703603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 rot="-5400000">
                <a:off x="6007543" y="4703624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 rot="-5400000">
                <a:off x="7830644" y="4703603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 rot="-5400000">
                <a:off x="7224318" y="4703624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1"/>
          </p:nvPr>
        </p:nvSpPr>
        <p:spPr>
          <a:xfrm>
            <a:off x="825400" y="3280741"/>
            <a:ext cx="22425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2"/>
          </p:nvPr>
        </p:nvSpPr>
        <p:spPr>
          <a:xfrm>
            <a:off x="3450746" y="3280741"/>
            <a:ext cx="22425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3"/>
          </p:nvPr>
        </p:nvSpPr>
        <p:spPr>
          <a:xfrm>
            <a:off x="6076098" y="3280741"/>
            <a:ext cx="22425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subTitle" idx="4"/>
          </p:nvPr>
        </p:nvSpPr>
        <p:spPr>
          <a:xfrm>
            <a:off x="825400" y="2571690"/>
            <a:ext cx="2242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subTitle" idx="5"/>
          </p:nvPr>
        </p:nvSpPr>
        <p:spPr>
          <a:xfrm>
            <a:off x="3450749" y="2571690"/>
            <a:ext cx="2242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subTitle" idx="6"/>
          </p:nvPr>
        </p:nvSpPr>
        <p:spPr>
          <a:xfrm>
            <a:off x="6076098" y="2571690"/>
            <a:ext cx="2242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328" name="Google Shape;328;p21"/>
          <p:cNvGrpSpPr/>
          <p:nvPr/>
        </p:nvGrpSpPr>
        <p:grpSpPr>
          <a:xfrm>
            <a:off x="-199995" y="-61916"/>
            <a:ext cx="9581189" cy="5575314"/>
            <a:chOff x="-199995" y="-61916"/>
            <a:chExt cx="9581189" cy="5575314"/>
          </a:xfrm>
        </p:grpSpPr>
        <p:grpSp>
          <p:nvGrpSpPr>
            <p:cNvPr id="329" name="Google Shape;329;p21"/>
            <p:cNvGrpSpPr/>
            <p:nvPr/>
          </p:nvGrpSpPr>
          <p:grpSpPr>
            <a:xfrm>
              <a:off x="7665884" y="4670680"/>
              <a:ext cx="1715311" cy="842718"/>
              <a:chOff x="7665884" y="4670680"/>
              <a:chExt cx="1715311" cy="842718"/>
            </a:xfrm>
          </p:grpSpPr>
          <p:sp>
            <p:nvSpPr>
              <p:cNvPr id="330" name="Google Shape;330;p21"/>
              <p:cNvSpPr/>
              <p:nvPr/>
            </p:nvSpPr>
            <p:spPr>
              <a:xfrm>
                <a:off x="7665884" y="4670680"/>
                <a:ext cx="643161" cy="5569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>
                <a:off x="8201959" y="4956430"/>
                <a:ext cx="643161" cy="5569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>
                <a:off x="8738034" y="4670680"/>
                <a:ext cx="643161" cy="5569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1"/>
            <p:cNvGrpSpPr/>
            <p:nvPr/>
          </p:nvGrpSpPr>
          <p:grpSpPr>
            <a:xfrm>
              <a:off x="-199995" y="-61916"/>
              <a:ext cx="920006" cy="1178861"/>
              <a:chOff x="71705" y="-61916"/>
              <a:chExt cx="920006" cy="1178861"/>
            </a:xfrm>
          </p:grpSpPr>
          <p:sp>
            <p:nvSpPr>
              <p:cNvPr id="334" name="Google Shape;334;p21"/>
              <p:cNvSpPr/>
              <p:nvPr/>
            </p:nvSpPr>
            <p:spPr>
              <a:xfrm rot="5400000">
                <a:off x="28609" y="516880"/>
                <a:ext cx="643161" cy="5569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rot="5400000">
                <a:off x="391647" y="-18820"/>
                <a:ext cx="643161" cy="5569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6" name="Google Shape;336;p21"/>
          <p:cNvPicPr preferRelativeResize="0"/>
          <p:nvPr/>
        </p:nvPicPr>
        <p:blipFill rotWithShape="1">
          <a:blip r:embed="rId2">
            <a:alphaModFix/>
          </a:blip>
          <a:srcRect t="23017" b="23012"/>
          <a:stretch/>
        </p:blipFill>
        <p:spPr>
          <a:xfrm rot="1657056">
            <a:off x="7214800" y="-162025"/>
            <a:ext cx="1965601" cy="1060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3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1868663" y="1864351"/>
            <a:ext cx="2473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⬣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23"/>
          <p:cNvSpPr txBox="1">
            <a:spLocks noGrp="1"/>
          </p:cNvSpPr>
          <p:nvPr>
            <p:ph type="subTitle" idx="2"/>
          </p:nvPr>
        </p:nvSpPr>
        <p:spPr>
          <a:xfrm>
            <a:off x="5851567" y="1864351"/>
            <a:ext cx="2473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⬣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23"/>
          <p:cNvSpPr txBox="1">
            <a:spLocks noGrp="1"/>
          </p:cNvSpPr>
          <p:nvPr>
            <p:ph type="subTitle" idx="3"/>
          </p:nvPr>
        </p:nvSpPr>
        <p:spPr>
          <a:xfrm>
            <a:off x="1868663" y="3507225"/>
            <a:ext cx="2473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⬣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23"/>
          <p:cNvSpPr txBox="1">
            <a:spLocks noGrp="1"/>
          </p:cNvSpPr>
          <p:nvPr>
            <p:ph type="subTitle" idx="4"/>
          </p:nvPr>
        </p:nvSpPr>
        <p:spPr>
          <a:xfrm>
            <a:off x="5851563" y="3507225"/>
            <a:ext cx="2473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⬣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5"/>
          </p:nvPr>
        </p:nvSpPr>
        <p:spPr>
          <a:xfrm>
            <a:off x="1868673" y="1458900"/>
            <a:ext cx="247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subTitle" idx="6"/>
          </p:nvPr>
        </p:nvSpPr>
        <p:spPr>
          <a:xfrm>
            <a:off x="1868673" y="3101880"/>
            <a:ext cx="247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7"/>
          </p:nvPr>
        </p:nvSpPr>
        <p:spPr>
          <a:xfrm>
            <a:off x="5851567" y="1458900"/>
            <a:ext cx="247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8"/>
          </p:nvPr>
        </p:nvSpPr>
        <p:spPr>
          <a:xfrm>
            <a:off x="5851567" y="3101880"/>
            <a:ext cx="247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371" name="Google Shape;371;p23"/>
          <p:cNvPicPr preferRelativeResize="0"/>
          <p:nvPr/>
        </p:nvPicPr>
        <p:blipFill rotWithShape="1">
          <a:blip r:embed="rId2">
            <a:alphaModFix/>
          </a:blip>
          <a:srcRect t="21198" b="21198"/>
          <a:stretch/>
        </p:blipFill>
        <p:spPr>
          <a:xfrm>
            <a:off x="57150" y="0"/>
            <a:ext cx="1571349" cy="905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grpSp>
        <p:nvGrpSpPr>
          <p:cNvPr id="372" name="Google Shape;372;p23"/>
          <p:cNvGrpSpPr/>
          <p:nvPr/>
        </p:nvGrpSpPr>
        <p:grpSpPr>
          <a:xfrm>
            <a:off x="-56700" y="-265012"/>
            <a:ext cx="9722492" cy="5827204"/>
            <a:chOff x="-56700" y="-265012"/>
            <a:chExt cx="9722492" cy="5827204"/>
          </a:xfrm>
        </p:grpSpPr>
        <p:grpSp>
          <p:nvGrpSpPr>
            <p:cNvPr id="373" name="Google Shape;373;p23"/>
            <p:cNvGrpSpPr/>
            <p:nvPr/>
          </p:nvGrpSpPr>
          <p:grpSpPr>
            <a:xfrm flipH="1">
              <a:off x="-56700" y="3767580"/>
              <a:ext cx="1719644" cy="1794613"/>
              <a:chOff x="7821556" y="3731905"/>
              <a:chExt cx="1617728" cy="168825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8825651" y="3731905"/>
                <a:ext cx="613585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3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8323586" y="4599520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6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383030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3"/>
              <p:cNvSpPr/>
              <p:nvPr/>
            </p:nvSpPr>
            <p:spPr>
              <a:xfrm>
                <a:off x="8825617" y="4310355"/>
                <a:ext cx="613666" cy="53135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49" extrusionOk="0">
                    <a:moveTo>
                      <a:pt x="3797" y="0"/>
                    </a:moveTo>
                    <a:lnTo>
                      <a:pt x="1" y="6573"/>
                    </a:lnTo>
                    <a:lnTo>
                      <a:pt x="3797" y="13148"/>
                    </a:lnTo>
                    <a:lnTo>
                      <a:pt x="11389" y="13148"/>
                    </a:lnTo>
                    <a:lnTo>
                      <a:pt x="15185" y="6573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3"/>
              <p:cNvSpPr/>
              <p:nvPr/>
            </p:nvSpPr>
            <p:spPr>
              <a:xfrm>
                <a:off x="7821556" y="4888766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0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3"/>
              <p:cNvSpPr/>
              <p:nvPr/>
            </p:nvSpPr>
            <p:spPr>
              <a:xfrm>
                <a:off x="8825617" y="4888766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23"/>
            <p:cNvGrpSpPr/>
            <p:nvPr/>
          </p:nvGrpSpPr>
          <p:grpSpPr>
            <a:xfrm>
              <a:off x="8325373" y="-265012"/>
              <a:ext cx="1340419" cy="1476827"/>
              <a:chOff x="8325373" y="-265012"/>
              <a:chExt cx="1340419" cy="1476827"/>
            </a:xfrm>
          </p:grpSpPr>
          <p:sp>
            <p:nvSpPr>
              <p:cNvPr id="380" name="Google Shape;380;p23"/>
              <p:cNvSpPr/>
              <p:nvPr/>
            </p:nvSpPr>
            <p:spPr>
              <a:xfrm rot="3599937" flipH="1">
                <a:off x="8406098" y="-125255"/>
                <a:ext cx="645570" cy="559139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2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 rot="3599937" flipH="1">
                <a:off x="8406098" y="512920"/>
                <a:ext cx="645570" cy="559139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2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 rot="3599937" flipH="1">
                <a:off x="8939498" y="172995"/>
                <a:ext cx="645570" cy="559139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2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3"/>
          <p:cNvGrpSpPr/>
          <p:nvPr/>
        </p:nvGrpSpPr>
        <p:grpSpPr>
          <a:xfrm>
            <a:off x="-135050" y="-373775"/>
            <a:ext cx="9536572" cy="5840717"/>
            <a:chOff x="-135050" y="-373775"/>
            <a:chExt cx="9536572" cy="5840717"/>
          </a:xfrm>
        </p:grpSpPr>
        <p:grpSp>
          <p:nvGrpSpPr>
            <p:cNvPr id="554" name="Google Shape;554;p33"/>
            <p:cNvGrpSpPr/>
            <p:nvPr/>
          </p:nvGrpSpPr>
          <p:grpSpPr>
            <a:xfrm>
              <a:off x="7148219" y="4287222"/>
              <a:ext cx="2253303" cy="1179720"/>
              <a:chOff x="7319525" y="4220750"/>
              <a:chExt cx="2119758" cy="1109803"/>
            </a:xfrm>
          </p:grpSpPr>
          <p:sp>
            <p:nvSpPr>
              <p:cNvPr id="555" name="Google Shape;555;p33"/>
              <p:cNvSpPr/>
              <p:nvPr/>
            </p:nvSpPr>
            <p:spPr>
              <a:xfrm>
                <a:off x="7319525" y="4509915"/>
                <a:ext cx="613585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3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8323586" y="4509915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6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383030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8825617" y="4220750"/>
                <a:ext cx="613666" cy="53135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49" extrusionOk="0">
                    <a:moveTo>
                      <a:pt x="3797" y="0"/>
                    </a:moveTo>
                    <a:lnTo>
                      <a:pt x="1" y="6573"/>
                    </a:lnTo>
                    <a:lnTo>
                      <a:pt x="3797" y="13148"/>
                    </a:lnTo>
                    <a:lnTo>
                      <a:pt x="11389" y="13148"/>
                    </a:lnTo>
                    <a:lnTo>
                      <a:pt x="15185" y="6573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7821556" y="4799161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0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8825617" y="4799161"/>
                <a:ext cx="613666" cy="53139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3"/>
            <p:cNvGrpSpPr/>
            <p:nvPr/>
          </p:nvGrpSpPr>
          <p:grpSpPr>
            <a:xfrm>
              <a:off x="-135050" y="-373775"/>
              <a:ext cx="2230134" cy="863394"/>
              <a:chOff x="-135050" y="-373775"/>
              <a:chExt cx="2230134" cy="863394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93102" y="-69506"/>
                <a:ext cx="645595" cy="559124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2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6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-135050" y="-373775"/>
                <a:ext cx="645552" cy="559082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6" y="0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5"/>
                    </a:lnTo>
                    <a:lnTo>
                      <a:pt x="11388" y="0"/>
                    </a:lnTo>
                    <a:close/>
                  </a:path>
                </a:pathLst>
              </a:custGeom>
              <a:solidFill>
                <a:srgbClr val="383030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921338" y="-373775"/>
                <a:ext cx="645595" cy="55908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9" y="13151"/>
                    </a:lnTo>
                    <a:lnTo>
                      <a:pt x="15185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383030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1449532" y="-69506"/>
                <a:ext cx="645552" cy="559124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2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5" name="Google Shape;565;p33"/>
          <p:cNvGrpSpPr/>
          <p:nvPr/>
        </p:nvGrpSpPr>
        <p:grpSpPr>
          <a:xfrm>
            <a:off x="0" y="112950"/>
            <a:ext cx="9077325" cy="4867275"/>
            <a:chOff x="0" y="112950"/>
            <a:chExt cx="9077325" cy="4867275"/>
          </a:xfrm>
        </p:grpSpPr>
        <p:pic>
          <p:nvPicPr>
            <p:cNvPr id="566" name="Google Shape;566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77175" y="112950"/>
              <a:ext cx="1200150" cy="12001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567" name="Google Shape;56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780075"/>
              <a:ext cx="1200150" cy="12001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34"/>
          <p:cNvGrpSpPr/>
          <p:nvPr/>
        </p:nvGrpSpPr>
        <p:grpSpPr>
          <a:xfrm rot="10800000" flipH="1">
            <a:off x="-237697" y="4154451"/>
            <a:ext cx="9810337" cy="1466543"/>
            <a:chOff x="-237697" y="-361624"/>
            <a:chExt cx="9810337" cy="1466543"/>
          </a:xfrm>
        </p:grpSpPr>
        <p:grpSp>
          <p:nvGrpSpPr>
            <p:cNvPr id="570" name="Google Shape;570;p34"/>
            <p:cNvGrpSpPr/>
            <p:nvPr/>
          </p:nvGrpSpPr>
          <p:grpSpPr>
            <a:xfrm>
              <a:off x="-237697" y="-361624"/>
              <a:ext cx="1695668" cy="1466543"/>
              <a:chOff x="-237697" y="-361624"/>
              <a:chExt cx="1695668" cy="1466543"/>
            </a:xfrm>
          </p:grpSpPr>
          <p:sp>
            <p:nvSpPr>
              <p:cNvPr id="571" name="Google Shape;571;p34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4"/>
              <p:cNvSpPr/>
              <p:nvPr/>
            </p:nvSpPr>
            <p:spPr>
              <a:xfrm>
                <a:off x="288516" y="547875"/>
                <a:ext cx="643199" cy="55704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4"/>
              <p:cNvSpPr/>
              <p:nvPr/>
            </p:nvSpPr>
            <p:spPr>
              <a:xfrm>
                <a:off x="-237697" y="-361624"/>
                <a:ext cx="643114" cy="557086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52" extrusionOk="0">
                    <a:moveTo>
                      <a:pt x="3796" y="1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7" y="13151"/>
                    </a:lnTo>
                    <a:lnTo>
                      <a:pt x="15183" y="6575"/>
                    </a:lnTo>
                    <a:lnTo>
                      <a:pt x="11387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4"/>
              <p:cNvSpPr/>
              <p:nvPr/>
            </p:nvSpPr>
            <p:spPr>
              <a:xfrm>
                <a:off x="-237697" y="244765"/>
                <a:ext cx="643114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7" y="13148"/>
                    </a:lnTo>
                    <a:lnTo>
                      <a:pt x="15183" y="6574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4"/>
              <p:cNvSpPr/>
              <p:nvPr/>
            </p:nvSpPr>
            <p:spPr>
              <a:xfrm>
                <a:off x="288516" y="-58430"/>
                <a:ext cx="643199" cy="557001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4"/>
              <p:cNvSpPr/>
              <p:nvPr/>
            </p:nvSpPr>
            <p:spPr>
              <a:xfrm>
                <a:off x="814814" y="244765"/>
                <a:ext cx="643156" cy="556959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49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3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4"/>
            <p:cNvSpPr/>
            <p:nvPr/>
          </p:nvSpPr>
          <p:spPr>
            <a:xfrm>
              <a:off x="8830749" y="44251"/>
              <a:ext cx="741890" cy="642509"/>
            </a:xfrm>
            <a:custGeom>
              <a:avLst/>
              <a:gdLst/>
              <a:ahLst/>
              <a:cxnLst/>
              <a:rect l="l" t="t" r="r" b="b"/>
              <a:pathLst>
                <a:path w="15184" h="13150" extrusionOk="0">
                  <a:moveTo>
                    <a:pt x="3797" y="0"/>
                  </a:moveTo>
                  <a:lnTo>
                    <a:pt x="0" y="6575"/>
                  </a:lnTo>
                  <a:lnTo>
                    <a:pt x="3797" y="13149"/>
                  </a:lnTo>
                  <a:lnTo>
                    <a:pt x="11388" y="13149"/>
                  </a:lnTo>
                  <a:lnTo>
                    <a:pt x="15184" y="6575"/>
                  </a:lnTo>
                  <a:lnTo>
                    <a:pt x="113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4"/>
          <p:cNvGrpSpPr/>
          <p:nvPr/>
        </p:nvGrpSpPr>
        <p:grpSpPr>
          <a:xfrm>
            <a:off x="5370950" y="1381125"/>
            <a:ext cx="3268225" cy="3222870"/>
            <a:chOff x="5370950" y="1381125"/>
            <a:chExt cx="3268225" cy="3222870"/>
          </a:xfrm>
        </p:grpSpPr>
        <p:grpSp>
          <p:nvGrpSpPr>
            <p:cNvPr id="579" name="Google Shape;579;p34"/>
            <p:cNvGrpSpPr/>
            <p:nvPr/>
          </p:nvGrpSpPr>
          <p:grpSpPr>
            <a:xfrm>
              <a:off x="5532875" y="1381125"/>
              <a:ext cx="2079270" cy="2507147"/>
              <a:chOff x="-2353825" y="1381125"/>
              <a:chExt cx="2079270" cy="2507147"/>
            </a:xfrm>
          </p:grpSpPr>
          <p:sp>
            <p:nvSpPr>
              <p:cNvPr id="580" name="Google Shape;580;p34"/>
              <p:cNvSpPr/>
              <p:nvPr/>
            </p:nvSpPr>
            <p:spPr>
              <a:xfrm>
                <a:off x="-876451" y="1664810"/>
                <a:ext cx="601895" cy="52127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4"/>
              <p:cNvSpPr/>
              <p:nvPr/>
            </p:nvSpPr>
            <p:spPr>
              <a:xfrm>
                <a:off x="-1861407" y="2232220"/>
                <a:ext cx="601935" cy="52131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2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6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4"/>
              <p:cNvSpPr/>
              <p:nvPr/>
            </p:nvSpPr>
            <p:spPr>
              <a:xfrm>
                <a:off x="-876451" y="2799669"/>
                <a:ext cx="601895" cy="52127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6" y="0"/>
                    </a:moveTo>
                    <a:lnTo>
                      <a:pt x="0" y="6574"/>
                    </a:lnTo>
                    <a:lnTo>
                      <a:pt x="3796" y="13150"/>
                    </a:lnTo>
                    <a:lnTo>
                      <a:pt x="11388" y="13150"/>
                    </a:lnTo>
                    <a:lnTo>
                      <a:pt x="15185" y="6574"/>
                    </a:lnTo>
                    <a:lnTo>
                      <a:pt x="11388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4"/>
              <p:cNvSpPr/>
              <p:nvPr/>
            </p:nvSpPr>
            <p:spPr>
              <a:xfrm>
                <a:off x="-1368909" y="1381125"/>
                <a:ext cx="601935" cy="521273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0" y="6575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5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4"/>
              <p:cNvSpPr/>
              <p:nvPr/>
            </p:nvSpPr>
            <p:spPr>
              <a:xfrm>
                <a:off x="-2353825" y="1948535"/>
                <a:ext cx="601895" cy="52127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1" extrusionOk="0">
                    <a:moveTo>
                      <a:pt x="3796" y="0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5"/>
                    </a:lnTo>
                    <a:lnTo>
                      <a:pt x="11388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4"/>
              <p:cNvSpPr/>
              <p:nvPr/>
            </p:nvSpPr>
            <p:spPr>
              <a:xfrm>
                <a:off x="-1368909" y="1948535"/>
                <a:ext cx="601935" cy="521273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0" y="6575"/>
                    </a:lnTo>
                    <a:lnTo>
                      <a:pt x="3796" y="13151"/>
                    </a:lnTo>
                    <a:lnTo>
                      <a:pt x="11389" y="13151"/>
                    </a:lnTo>
                    <a:lnTo>
                      <a:pt x="15185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4"/>
              <p:cNvSpPr/>
              <p:nvPr/>
            </p:nvSpPr>
            <p:spPr>
              <a:xfrm>
                <a:off x="-1368909" y="3083315"/>
                <a:ext cx="601935" cy="521233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6" y="1"/>
                    </a:moveTo>
                    <a:lnTo>
                      <a:pt x="0" y="6577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5" y="6577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4"/>
              <p:cNvSpPr/>
              <p:nvPr/>
            </p:nvSpPr>
            <p:spPr>
              <a:xfrm>
                <a:off x="-2256673" y="3342504"/>
                <a:ext cx="370611" cy="320905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8096" extrusionOk="0">
                    <a:moveTo>
                      <a:pt x="2338" y="1"/>
                    </a:moveTo>
                    <a:lnTo>
                      <a:pt x="0" y="4048"/>
                    </a:lnTo>
                    <a:lnTo>
                      <a:pt x="2338" y="8096"/>
                    </a:lnTo>
                    <a:lnTo>
                      <a:pt x="7013" y="8096"/>
                    </a:lnTo>
                    <a:lnTo>
                      <a:pt x="9349" y="4048"/>
                    </a:lnTo>
                    <a:lnTo>
                      <a:pt x="7013" y="1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4"/>
              <p:cNvSpPr/>
              <p:nvPr/>
            </p:nvSpPr>
            <p:spPr>
              <a:xfrm>
                <a:off x="-1828309" y="1581730"/>
                <a:ext cx="370611" cy="320905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8096" extrusionOk="0">
                    <a:moveTo>
                      <a:pt x="2340" y="0"/>
                    </a:moveTo>
                    <a:lnTo>
                      <a:pt x="0" y="4048"/>
                    </a:lnTo>
                    <a:lnTo>
                      <a:pt x="2340" y="8096"/>
                    </a:lnTo>
                    <a:lnTo>
                      <a:pt x="7013" y="8096"/>
                    </a:lnTo>
                    <a:lnTo>
                      <a:pt x="9350" y="4048"/>
                    </a:lnTo>
                    <a:lnTo>
                      <a:pt x="7013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4"/>
              <p:cNvSpPr/>
              <p:nvPr/>
            </p:nvSpPr>
            <p:spPr>
              <a:xfrm>
                <a:off x="-876451" y="2232220"/>
                <a:ext cx="601895" cy="521312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52" extrusionOk="0">
                    <a:moveTo>
                      <a:pt x="3796" y="1"/>
                    </a:moveTo>
                    <a:lnTo>
                      <a:pt x="0" y="6576"/>
                    </a:lnTo>
                    <a:lnTo>
                      <a:pt x="3796" y="13151"/>
                    </a:lnTo>
                    <a:lnTo>
                      <a:pt x="11388" y="13151"/>
                    </a:lnTo>
                    <a:lnTo>
                      <a:pt x="15185" y="6576"/>
                    </a:lnTo>
                    <a:lnTo>
                      <a:pt x="11388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4"/>
              <p:cNvSpPr/>
              <p:nvPr/>
            </p:nvSpPr>
            <p:spPr>
              <a:xfrm>
                <a:off x="-876451" y="3367079"/>
                <a:ext cx="601895" cy="521193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49" extrusionOk="0">
                    <a:moveTo>
                      <a:pt x="3796" y="0"/>
                    </a:moveTo>
                    <a:lnTo>
                      <a:pt x="0" y="6573"/>
                    </a:lnTo>
                    <a:lnTo>
                      <a:pt x="3796" y="13148"/>
                    </a:lnTo>
                    <a:lnTo>
                      <a:pt x="11388" y="13148"/>
                    </a:lnTo>
                    <a:lnTo>
                      <a:pt x="15185" y="6573"/>
                    </a:lnTo>
                    <a:lnTo>
                      <a:pt x="113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34"/>
            <p:cNvGrpSpPr/>
            <p:nvPr/>
          </p:nvGrpSpPr>
          <p:grpSpPr>
            <a:xfrm>
              <a:off x="5370950" y="1628700"/>
              <a:ext cx="3268225" cy="2975295"/>
              <a:chOff x="313175" y="1628700"/>
              <a:chExt cx="3268225" cy="2975295"/>
            </a:xfrm>
          </p:grpSpPr>
          <p:pic>
            <p:nvPicPr>
              <p:cNvPr id="592" name="Google Shape;592;p34"/>
              <p:cNvPicPr preferRelativeResize="0"/>
              <p:nvPr/>
            </p:nvPicPr>
            <p:blipFill rotWithShape="1">
              <a:blip r:embed="rId2">
                <a:alphaModFix/>
              </a:blip>
              <a:srcRect l="18116" t="10280" r="18116" b="10272"/>
              <a:stretch/>
            </p:blipFill>
            <p:spPr>
              <a:xfrm flipH="1">
                <a:off x="2281150" y="2573000"/>
                <a:ext cx="1300250" cy="162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pic>
          <p:sp>
            <p:nvSpPr>
              <p:cNvPr id="593" name="Google Shape;593;p34"/>
              <p:cNvSpPr/>
              <p:nvPr/>
            </p:nvSpPr>
            <p:spPr>
              <a:xfrm>
                <a:off x="313175" y="4192995"/>
                <a:ext cx="2704200" cy="411000"/>
              </a:xfrm>
              <a:prstGeom prst="ellipse">
                <a:avLst/>
              </a:prstGeom>
              <a:solidFill>
                <a:srgbClr val="383030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94" name="Google Shape;594;p34"/>
              <p:cNvPicPr preferRelativeResize="0"/>
              <p:nvPr/>
            </p:nvPicPr>
            <p:blipFill rotWithShape="1">
              <a:blip r:embed="rId3">
                <a:alphaModFix/>
              </a:blip>
              <a:srcRect l="16325" t="10721" r="16325" b="13509"/>
              <a:stretch/>
            </p:blipFill>
            <p:spPr>
              <a:xfrm>
                <a:off x="407975" y="1628700"/>
                <a:ext cx="2514599" cy="28289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bert Sans"/>
              <a:buChar char="⬣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7" r:id="rId5"/>
    <p:sldLayoutId id="2147483669" r:id="rId6"/>
    <p:sldLayoutId id="2147483679" r:id="rId7"/>
    <p:sldLayoutId id="2147483680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8"/>
          <p:cNvSpPr txBox="1">
            <a:spLocks noGrp="1"/>
          </p:cNvSpPr>
          <p:nvPr>
            <p:ph type="ctrTitle"/>
          </p:nvPr>
        </p:nvSpPr>
        <p:spPr>
          <a:xfrm>
            <a:off x="713225" y="1311850"/>
            <a:ext cx="4708200" cy="23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Biodiversidade pantaneira como fonte de moléculas e medicamentos</a:t>
            </a:r>
            <a:endParaRPr sz="3400" dirty="0"/>
          </a:p>
        </p:txBody>
      </p:sp>
      <p:sp>
        <p:nvSpPr>
          <p:cNvPr id="606" name="Google Shape;606;p38"/>
          <p:cNvSpPr txBox="1">
            <a:spLocks noGrp="1"/>
          </p:cNvSpPr>
          <p:nvPr>
            <p:ph type="subTitle" idx="1"/>
          </p:nvPr>
        </p:nvSpPr>
        <p:spPr>
          <a:xfrm>
            <a:off x="730682" y="3499405"/>
            <a:ext cx="47082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 dirty="0">
                <a:effectLst/>
                <a:latin typeface="Times New Roman" panose="02020603050405020304" pitchFamily="18" charset="0"/>
              </a:rPr>
              <a:t>Bioprospecção de Plantas do Pantanal</a:t>
            </a:r>
            <a:endParaRPr sz="2000" dirty="0"/>
          </a:p>
        </p:txBody>
      </p:sp>
      <p:grpSp>
        <p:nvGrpSpPr>
          <p:cNvPr id="608" name="Google Shape;608;p38"/>
          <p:cNvGrpSpPr/>
          <p:nvPr/>
        </p:nvGrpSpPr>
        <p:grpSpPr>
          <a:xfrm>
            <a:off x="5454325" y="1359997"/>
            <a:ext cx="3424042" cy="3244078"/>
            <a:chOff x="5454325" y="1359997"/>
            <a:chExt cx="3424042" cy="3244078"/>
          </a:xfrm>
        </p:grpSpPr>
        <p:grpSp>
          <p:nvGrpSpPr>
            <p:cNvPr id="609" name="Google Shape;609;p38"/>
            <p:cNvGrpSpPr/>
            <p:nvPr/>
          </p:nvGrpSpPr>
          <p:grpSpPr>
            <a:xfrm>
              <a:off x="6612028" y="1359997"/>
              <a:ext cx="2266339" cy="2423511"/>
              <a:chOff x="8495885" y="1601170"/>
              <a:chExt cx="1765474" cy="1887911"/>
            </a:xfrm>
          </p:grpSpPr>
          <p:sp>
            <p:nvSpPr>
              <p:cNvPr id="610" name="Google Shape;610;p38"/>
              <p:cNvSpPr/>
              <p:nvPr/>
            </p:nvSpPr>
            <p:spPr>
              <a:xfrm>
                <a:off x="8495885" y="1842073"/>
                <a:ext cx="511018" cy="442530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49" extrusionOk="0">
                    <a:moveTo>
                      <a:pt x="3796" y="0"/>
                    </a:moveTo>
                    <a:lnTo>
                      <a:pt x="1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3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9332144" y="1842073"/>
                <a:ext cx="511085" cy="442530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49" extrusionOk="0">
                    <a:moveTo>
                      <a:pt x="3796" y="0"/>
                    </a:moveTo>
                    <a:lnTo>
                      <a:pt x="1" y="6574"/>
                    </a:lnTo>
                    <a:lnTo>
                      <a:pt x="3796" y="13148"/>
                    </a:lnTo>
                    <a:lnTo>
                      <a:pt x="11389" y="13148"/>
                    </a:lnTo>
                    <a:lnTo>
                      <a:pt x="15186" y="6574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9750274" y="1601170"/>
                <a:ext cx="511085" cy="442563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1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9332144" y="2323810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6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8495885" y="2805582"/>
                <a:ext cx="511018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1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51"/>
                    </a:lnTo>
                    <a:lnTo>
                      <a:pt x="11389" y="13151"/>
                    </a:lnTo>
                    <a:lnTo>
                      <a:pt x="15183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8914015" y="2564679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7" y="1"/>
                    </a:moveTo>
                    <a:lnTo>
                      <a:pt x="0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9750274" y="2564679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9750274" y="3046450"/>
                <a:ext cx="511085" cy="44263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2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9332144" y="2323810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6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9750274" y="3046450"/>
                <a:ext cx="511085" cy="44263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2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8914015" y="2082945"/>
                <a:ext cx="511085" cy="442563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0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9750274" y="2082908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7" y="1"/>
                    </a:moveTo>
                    <a:lnTo>
                      <a:pt x="1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8914015" y="3046450"/>
                <a:ext cx="511085" cy="44263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2" extrusionOk="0">
                    <a:moveTo>
                      <a:pt x="3797" y="1"/>
                    </a:moveTo>
                    <a:lnTo>
                      <a:pt x="0" y="6576"/>
                    </a:lnTo>
                    <a:lnTo>
                      <a:pt x="3797" y="13151"/>
                    </a:lnTo>
                    <a:lnTo>
                      <a:pt x="11389" y="13151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8495885" y="2323810"/>
                <a:ext cx="511018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1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3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9332144" y="2805582"/>
                <a:ext cx="511085" cy="442597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1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51"/>
                    </a:lnTo>
                    <a:lnTo>
                      <a:pt x="11389" y="13151"/>
                    </a:lnTo>
                    <a:lnTo>
                      <a:pt x="15186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25" name="Google Shape;625;p38"/>
            <p:cNvPicPr preferRelativeResize="0"/>
            <p:nvPr/>
          </p:nvPicPr>
          <p:blipFill rotWithShape="1">
            <a:blip r:embed="rId3">
              <a:alphaModFix/>
            </a:blip>
            <a:srcRect l="24351" t="9573" r="24351" b="9565"/>
            <a:stretch/>
          </p:blipFill>
          <p:spPr>
            <a:xfrm>
              <a:off x="6935708" y="1938344"/>
              <a:ext cx="1534680" cy="24190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sp>
          <p:nvSpPr>
            <p:cNvPr id="626" name="Google Shape;626;p38"/>
            <p:cNvSpPr/>
            <p:nvPr/>
          </p:nvSpPr>
          <p:spPr>
            <a:xfrm>
              <a:off x="5454325" y="4193075"/>
              <a:ext cx="2938200" cy="411000"/>
            </a:xfrm>
            <a:prstGeom prst="ellipse">
              <a:avLst/>
            </a:prstGeom>
            <a:solidFill>
              <a:srgbClr val="383030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38"/>
            <p:cNvPicPr preferRelativeResize="0"/>
            <p:nvPr/>
          </p:nvPicPr>
          <p:blipFill rotWithShape="1">
            <a:blip r:embed="rId4">
              <a:alphaModFix/>
            </a:blip>
            <a:srcRect l="11737" t="11455" r="11745" b="11455"/>
            <a:stretch/>
          </p:blipFill>
          <p:spPr>
            <a:xfrm>
              <a:off x="5487200" y="1811000"/>
              <a:ext cx="2638451" cy="26582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  <p:sp>
        <p:nvSpPr>
          <p:cNvPr id="4" name="Google Shape;606;p38">
            <a:extLst>
              <a:ext uri="{FF2B5EF4-FFF2-40B4-BE49-F238E27FC236}">
                <a16:creationId xmlns:a16="http://schemas.microsoft.com/office/drawing/2014/main" id="{AF81B0A8-9990-B7F2-A39A-1B8E1B869580}"/>
              </a:ext>
            </a:extLst>
          </p:cNvPr>
          <p:cNvSpPr txBox="1">
            <a:spLocks/>
          </p:cNvSpPr>
          <p:nvPr/>
        </p:nvSpPr>
        <p:spPr>
          <a:xfrm>
            <a:off x="2227508" y="4548950"/>
            <a:ext cx="4708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pt-BR" sz="1800" dirty="0">
                <a:latin typeface="Times New Roman" panose="02020603050405020304" pitchFamily="18" charset="0"/>
              </a:rPr>
              <a:t>Me. Mariana de Souza Moura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EB7CD2-67E4-BA0A-813A-1DBA5EC5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158" y="-46770"/>
            <a:ext cx="2106580" cy="1333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69982-92F5-C062-7E39-50848BB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/>
              <a:t>Divisão de Química de Produtos Naturais</a:t>
            </a:r>
            <a:br>
              <a:rPr lang="pt-BR" sz="2600" b="1" dirty="0"/>
            </a:br>
            <a:endParaRPr lang="pt-BR" sz="26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516A72C-D833-D6B4-8EEB-89188740D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80" y="1215750"/>
            <a:ext cx="8500796" cy="2213249"/>
          </a:xfrm>
        </p:spPr>
        <p:txBody>
          <a:bodyPr/>
          <a:lstStyle/>
          <a:p>
            <a:pPr algn="just"/>
            <a:r>
              <a:rPr lang="pt-BR" dirty="0">
                <a:latin typeface="+mj-lt"/>
              </a:rPr>
              <a:t>Desenvolve projetos na área de Química de Produtos Naturais utilizando fitoquímica tradicional e instrumental com o intuito de fracionar e purificar extratos, isolar novas moléculas a partir de plantas medicinais e aromáticas.</a:t>
            </a:r>
          </a:p>
          <a:p>
            <a:pPr algn="just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7D86D6-ED55-89B7-1502-1967873C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0" t="21624" b="14963"/>
          <a:stretch/>
        </p:blipFill>
        <p:spPr>
          <a:xfrm>
            <a:off x="6589134" y="2262828"/>
            <a:ext cx="1912619" cy="23096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D5C6D47-2B4E-9EA2-D136-7D9BEC109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285498"/>
            <a:ext cx="2090976" cy="22870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D0B4E5-C8B3-93EC-4F34-B0304893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92" y="2285498"/>
            <a:ext cx="2006141" cy="23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77D9145B-4A8F-834D-4CC1-F80B51434CE8}"/>
              </a:ext>
            </a:extLst>
          </p:cNvPr>
          <p:cNvCxnSpPr>
            <a:stCxn id="68" idx="2"/>
            <a:endCxn id="69" idx="0"/>
          </p:cNvCxnSpPr>
          <p:nvPr/>
        </p:nvCxnSpPr>
        <p:spPr>
          <a:xfrm>
            <a:off x="8411364" y="1380431"/>
            <a:ext cx="21724" cy="16460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CB18553-8C99-4939-026C-D5933C519375}"/>
              </a:ext>
            </a:extLst>
          </p:cNvPr>
          <p:cNvGrpSpPr/>
          <p:nvPr/>
        </p:nvGrpSpPr>
        <p:grpSpPr>
          <a:xfrm>
            <a:off x="-19313" y="1932710"/>
            <a:ext cx="1333093" cy="450272"/>
            <a:chOff x="2983959" y="242455"/>
            <a:chExt cx="1901971" cy="45027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E76764EB-4FF1-A2C9-E322-A48DC49A1C3B}"/>
                </a:ext>
              </a:extLst>
            </p:cNvPr>
            <p:cNvSpPr/>
            <p:nvPr/>
          </p:nvSpPr>
          <p:spPr>
            <a:xfrm>
              <a:off x="3172691" y="242455"/>
              <a:ext cx="1537854" cy="450272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67D3D2B-79EE-75B6-715D-1A3DE2BC8323}"/>
                </a:ext>
              </a:extLst>
            </p:cNvPr>
            <p:cNvSpPr txBox="1"/>
            <p:nvPr/>
          </p:nvSpPr>
          <p:spPr>
            <a:xfrm>
              <a:off x="2983959" y="336139"/>
              <a:ext cx="1901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latin typeface="+mj-lt"/>
                </a:rPr>
                <a:t>Etnofarmacologia</a:t>
              </a:r>
            </a:p>
          </p:txBody>
        </p: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6991F32-2D99-CB8F-37BB-62DEDEEA83C7}"/>
              </a:ext>
            </a:extLst>
          </p:cNvPr>
          <p:cNvSpPr/>
          <p:nvPr/>
        </p:nvSpPr>
        <p:spPr>
          <a:xfrm>
            <a:off x="1601713" y="1924369"/>
            <a:ext cx="1039662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307CFC-D8AF-3F3E-9299-6882D5FCCECC}"/>
              </a:ext>
            </a:extLst>
          </p:cNvPr>
          <p:cNvSpPr txBox="1"/>
          <p:nvPr/>
        </p:nvSpPr>
        <p:spPr>
          <a:xfrm>
            <a:off x="1569948" y="1932710"/>
            <a:ext cx="108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Plantas </a:t>
            </a:r>
          </a:p>
          <a:p>
            <a:pPr algn="ctr"/>
            <a:r>
              <a:rPr lang="pt-BR" sz="1000" b="1" dirty="0">
                <a:latin typeface="+mj-lt"/>
              </a:rPr>
              <a:t>medicinais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4E67503-DAED-2C13-6914-86E597CC9B29}"/>
              </a:ext>
            </a:extLst>
          </p:cNvPr>
          <p:cNvSpPr/>
          <p:nvPr/>
        </p:nvSpPr>
        <p:spPr>
          <a:xfrm>
            <a:off x="3052229" y="1932710"/>
            <a:ext cx="1048660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1375F15-4409-D9DF-137F-AE65865F19F9}"/>
              </a:ext>
            </a:extLst>
          </p:cNvPr>
          <p:cNvCxnSpPr>
            <a:cxnSpLocks/>
          </p:cNvCxnSpPr>
          <p:nvPr/>
        </p:nvCxnSpPr>
        <p:spPr>
          <a:xfrm>
            <a:off x="2699594" y="2154312"/>
            <a:ext cx="318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7EF46B-BD5C-D141-2968-75DED6DBB524}"/>
              </a:ext>
            </a:extLst>
          </p:cNvPr>
          <p:cNvSpPr txBox="1"/>
          <p:nvPr/>
        </p:nvSpPr>
        <p:spPr>
          <a:xfrm>
            <a:off x="2979766" y="2026394"/>
            <a:ext cx="1205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>
                <a:latin typeface="+mj-lt"/>
              </a:rPr>
              <a:t>Extrato </a:t>
            </a:r>
            <a:r>
              <a:rPr lang="pt-BR" sz="1000" b="1" dirty="0">
                <a:latin typeface="+mj-lt"/>
              </a:rPr>
              <a:t>bruto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5E94AD5-CF9B-E9EF-1D0B-A9B9B19E5C39}"/>
              </a:ext>
            </a:extLst>
          </p:cNvPr>
          <p:cNvCxnSpPr>
            <a:cxnSpLocks/>
          </p:cNvCxnSpPr>
          <p:nvPr/>
        </p:nvCxnSpPr>
        <p:spPr>
          <a:xfrm flipV="1">
            <a:off x="3576559" y="1537258"/>
            <a:ext cx="0" cy="3642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091DBC-1E56-2DFB-CFA6-0AF740CA9DC5}"/>
              </a:ext>
            </a:extLst>
          </p:cNvPr>
          <p:cNvSpPr/>
          <p:nvPr/>
        </p:nvSpPr>
        <p:spPr>
          <a:xfrm>
            <a:off x="3018249" y="1048789"/>
            <a:ext cx="1048661" cy="45027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9114EE-A21D-92E5-0E65-C76A7631A1C0}"/>
              </a:ext>
            </a:extLst>
          </p:cNvPr>
          <p:cNvSpPr txBox="1"/>
          <p:nvPr/>
        </p:nvSpPr>
        <p:spPr>
          <a:xfrm>
            <a:off x="2928899" y="1008315"/>
            <a:ext cx="125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Avaliação de atividades biológicas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7B14594-58BB-5087-0939-7DC213FA10CF}"/>
              </a:ext>
            </a:extLst>
          </p:cNvPr>
          <p:cNvCxnSpPr>
            <a:cxnSpLocks/>
          </p:cNvCxnSpPr>
          <p:nvPr/>
        </p:nvCxnSpPr>
        <p:spPr>
          <a:xfrm>
            <a:off x="4136448" y="2166976"/>
            <a:ext cx="318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C22925A-8F5A-2C43-3EB7-5CF6C499A86A}"/>
              </a:ext>
            </a:extLst>
          </p:cNvPr>
          <p:cNvCxnSpPr>
            <a:cxnSpLocks/>
          </p:cNvCxnSpPr>
          <p:nvPr/>
        </p:nvCxnSpPr>
        <p:spPr>
          <a:xfrm>
            <a:off x="5580865" y="2157845"/>
            <a:ext cx="318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0CB5618-D3DE-E352-5F78-40DBE77B90EF}"/>
              </a:ext>
            </a:extLst>
          </p:cNvPr>
          <p:cNvCxnSpPr>
            <a:cxnSpLocks/>
          </p:cNvCxnSpPr>
          <p:nvPr/>
        </p:nvCxnSpPr>
        <p:spPr>
          <a:xfrm>
            <a:off x="1229696" y="2147985"/>
            <a:ext cx="318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5958789-93A2-A24A-28D6-040545B37048}"/>
              </a:ext>
            </a:extLst>
          </p:cNvPr>
          <p:cNvSpPr/>
          <p:nvPr/>
        </p:nvSpPr>
        <p:spPr>
          <a:xfrm>
            <a:off x="4474332" y="1941840"/>
            <a:ext cx="1048660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36A230C-C2B9-9CB8-105F-7D95D5816BCF}"/>
              </a:ext>
            </a:extLst>
          </p:cNvPr>
          <p:cNvSpPr/>
          <p:nvPr/>
        </p:nvSpPr>
        <p:spPr>
          <a:xfrm>
            <a:off x="5962277" y="1941840"/>
            <a:ext cx="1048660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A4E4E68-2C21-F474-86C6-10D2B0B34FF4}"/>
              </a:ext>
            </a:extLst>
          </p:cNvPr>
          <p:cNvSpPr/>
          <p:nvPr/>
        </p:nvSpPr>
        <p:spPr>
          <a:xfrm>
            <a:off x="7888938" y="864533"/>
            <a:ext cx="1048660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0C730FF-9982-45DB-FF2C-A9BDF1958D72}"/>
              </a:ext>
            </a:extLst>
          </p:cNvPr>
          <p:cNvSpPr/>
          <p:nvPr/>
        </p:nvSpPr>
        <p:spPr>
          <a:xfrm>
            <a:off x="7888938" y="3069910"/>
            <a:ext cx="1048660" cy="4502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0737EFB-4555-FE4E-9E56-1DA0BA7F83F3}"/>
              </a:ext>
            </a:extLst>
          </p:cNvPr>
          <p:cNvSpPr/>
          <p:nvPr/>
        </p:nvSpPr>
        <p:spPr>
          <a:xfrm>
            <a:off x="4455103" y="1042350"/>
            <a:ext cx="1048661" cy="45027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F2D12D7-08F3-E896-BA60-C9B7B156F480}"/>
              </a:ext>
            </a:extLst>
          </p:cNvPr>
          <p:cNvCxnSpPr>
            <a:cxnSpLocks/>
          </p:cNvCxnSpPr>
          <p:nvPr/>
        </p:nvCxnSpPr>
        <p:spPr>
          <a:xfrm flipV="1">
            <a:off x="4993879" y="1552489"/>
            <a:ext cx="0" cy="3642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C120A4E6-A561-2178-5E81-F1226D9C9555}"/>
              </a:ext>
            </a:extLst>
          </p:cNvPr>
          <p:cNvGrpSpPr/>
          <p:nvPr/>
        </p:nvGrpSpPr>
        <p:grpSpPr>
          <a:xfrm>
            <a:off x="3668123" y="3367115"/>
            <a:ext cx="1255303" cy="450272"/>
            <a:chOff x="2949898" y="2804070"/>
            <a:chExt cx="1255303" cy="450272"/>
          </a:xfrm>
        </p:grpSpPr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4BFA5196-C4C7-66D6-DA7D-B069C3390664}"/>
                </a:ext>
              </a:extLst>
            </p:cNvPr>
            <p:cNvSpPr/>
            <p:nvPr/>
          </p:nvSpPr>
          <p:spPr>
            <a:xfrm>
              <a:off x="3052229" y="2804070"/>
              <a:ext cx="1048660" cy="45027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2FA13AD-B831-CE10-85A9-4D1715CD8D9A}"/>
                </a:ext>
              </a:extLst>
            </p:cNvPr>
            <p:cNvSpPr txBox="1"/>
            <p:nvPr/>
          </p:nvSpPr>
          <p:spPr>
            <a:xfrm>
              <a:off x="2949898" y="2840892"/>
              <a:ext cx="1255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latin typeface="+mj-lt"/>
                </a:rPr>
                <a:t>Fracionamento e purificação</a:t>
              </a:r>
            </a:p>
          </p:txBody>
        </p:sp>
      </p:grp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6B1B60A-08C7-F4D6-3985-C8B26D5B6C29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4294784" y="2181568"/>
            <a:ext cx="991" cy="118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9D80C15-0C02-8D9A-F791-948B5862E61A}"/>
              </a:ext>
            </a:extLst>
          </p:cNvPr>
          <p:cNvSpPr txBox="1"/>
          <p:nvPr/>
        </p:nvSpPr>
        <p:spPr>
          <a:xfrm>
            <a:off x="4398579" y="1972299"/>
            <a:ext cx="12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Frações semi-puras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B8FE723-066D-4A8F-671C-3389665E6975}"/>
              </a:ext>
            </a:extLst>
          </p:cNvPr>
          <p:cNvSpPr txBox="1"/>
          <p:nvPr/>
        </p:nvSpPr>
        <p:spPr>
          <a:xfrm>
            <a:off x="4334009" y="990487"/>
            <a:ext cx="125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Avaliação de atividades biológicas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DA8CEA4-18FB-AEEC-8995-BA61E5B4C7A6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5740192" y="2166965"/>
            <a:ext cx="0" cy="122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5B671B76-5EEA-973E-91AD-0CE1C22D58A8}"/>
              </a:ext>
            </a:extLst>
          </p:cNvPr>
          <p:cNvGrpSpPr/>
          <p:nvPr/>
        </p:nvGrpSpPr>
        <p:grpSpPr>
          <a:xfrm>
            <a:off x="5112540" y="3355374"/>
            <a:ext cx="1255303" cy="450272"/>
            <a:chOff x="2949898" y="2804070"/>
            <a:chExt cx="1255303" cy="450272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EFC2D206-7A9C-F3A3-8569-B153BCDC78EE}"/>
                </a:ext>
              </a:extLst>
            </p:cNvPr>
            <p:cNvSpPr/>
            <p:nvPr/>
          </p:nvSpPr>
          <p:spPr>
            <a:xfrm>
              <a:off x="3052229" y="2804070"/>
              <a:ext cx="1048660" cy="45027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5F18A19F-26EA-C5CA-5C3B-804576C2994C}"/>
                </a:ext>
              </a:extLst>
            </p:cNvPr>
            <p:cNvSpPr txBox="1"/>
            <p:nvPr/>
          </p:nvSpPr>
          <p:spPr>
            <a:xfrm>
              <a:off x="2949898" y="2840892"/>
              <a:ext cx="1255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latin typeface="+mj-lt"/>
                </a:rPr>
                <a:t>Fracionamento e purificação</a:t>
              </a: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28E3DC7-48DB-035A-D7DA-A2EA7BF947BD}"/>
              </a:ext>
            </a:extLst>
          </p:cNvPr>
          <p:cNvSpPr txBox="1"/>
          <p:nvPr/>
        </p:nvSpPr>
        <p:spPr>
          <a:xfrm>
            <a:off x="5883688" y="1980868"/>
            <a:ext cx="12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Substâncias puras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2AF13EC7-6A6A-8ED9-ADA0-6BD4EC6334C2}"/>
              </a:ext>
            </a:extLst>
          </p:cNvPr>
          <p:cNvCxnSpPr>
            <a:cxnSpLocks/>
          </p:cNvCxnSpPr>
          <p:nvPr/>
        </p:nvCxnSpPr>
        <p:spPr>
          <a:xfrm flipV="1">
            <a:off x="6486607" y="1552489"/>
            <a:ext cx="0" cy="3642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AF84D544-F813-1B3A-24E4-8A2147B1FC65}"/>
              </a:ext>
            </a:extLst>
          </p:cNvPr>
          <p:cNvSpPr/>
          <p:nvPr/>
        </p:nvSpPr>
        <p:spPr>
          <a:xfrm>
            <a:off x="5962277" y="1040083"/>
            <a:ext cx="1048660" cy="450272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AB2B0FE-02A3-B53A-C309-8AAC1B234676}"/>
              </a:ext>
            </a:extLst>
          </p:cNvPr>
          <p:cNvSpPr txBox="1"/>
          <p:nvPr/>
        </p:nvSpPr>
        <p:spPr>
          <a:xfrm>
            <a:off x="5878796" y="1083248"/>
            <a:ext cx="12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Caracterização estrutural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4FBB1F41-3616-49B6-8884-BEF3B013CD92}"/>
              </a:ext>
            </a:extLst>
          </p:cNvPr>
          <p:cNvSpPr txBox="1"/>
          <p:nvPr/>
        </p:nvSpPr>
        <p:spPr>
          <a:xfrm>
            <a:off x="5869303" y="2749513"/>
            <a:ext cx="125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Avaliação de atividades biológicas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6B5206C-DAD8-B898-6061-99B6ED30066E}"/>
              </a:ext>
            </a:extLst>
          </p:cNvPr>
          <p:cNvSpPr/>
          <p:nvPr/>
        </p:nvSpPr>
        <p:spPr>
          <a:xfrm>
            <a:off x="5949400" y="2805437"/>
            <a:ext cx="1048661" cy="45027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23FC2BE8-2013-D700-01C5-40FAD7920FE2}"/>
              </a:ext>
            </a:extLst>
          </p:cNvPr>
          <p:cNvCxnSpPr>
            <a:stCxn id="51" idx="3"/>
          </p:cNvCxnSpPr>
          <p:nvPr/>
        </p:nvCxnSpPr>
        <p:spPr>
          <a:xfrm>
            <a:off x="7089526" y="2180923"/>
            <a:ext cx="38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B7CBC82A-AD18-4132-99F3-D0E0F4EA9460}"/>
              </a:ext>
            </a:extLst>
          </p:cNvPr>
          <p:cNvCxnSpPr>
            <a:cxnSpLocks/>
          </p:cNvCxnSpPr>
          <p:nvPr/>
        </p:nvCxnSpPr>
        <p:spPr>
          <a:xfrm flipV="1">
            <a:off x="7469162" y="1075628"/>
            <a:ext cx="0" cy="1106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785F2D9C-3451-5019-3593-DF670E9F9A6B}"/>
              </a:ext>
            </a:extLst>
          </p:cNvPr>
          <p:cNvCxnSpPr>
            <a:cxnSpLocks/>
          </p:cNvCxnSpPr>
          <p:nvPr/>
        </p:nvCxnSpPr>
        <p:spPr>
          <a:xfrm flipV="1">
            <a:off x="7469162" y="2188148"/>
            <a:ext cx="0" cy="1106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F8EF966C-9286-3AD7-79B2-4276B49B98D1}"/>
              </a:ext>
            </a:extLst>
          </p:cNvPr>
          <p:cNvCxnSpPr/>
          <p:nvPr/>
        </p:nvCxnSpPr>
        <p:spPr>
          <a:xfrm>
            <a:off x="7469162" y="1084851"/>
            <a:ext cx="38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43DCD19A-7B6E-E987-46B9-B7370DF62721}"/>
              </a:ext>
            </a:extLst>
          </p:cNvPr>
          <p:cNvCxnSpPr/>
          <p:nvPr/>
        </p:nvCxnSpPr>
        <p:spPr>
          <a:xfrm>
            <a:off x="7469162" y="3297857"/>
            <a:ext cx="38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3A59546-70A1-BFB1-3CAB-E3CE13E64055}"/>
              </a:ext>
            </a:extLst>
          </p:cNvPr>
          <p:cNvSpPr txBox="1"/>
          <p:nvPr/>
        </p:nvSpPr>
        <p:spPr>
          <a:xfrm>
            <a:off x="7744538" y="826433"/>
            <a:ext cx="133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Síntese de moléculas e análogos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17D9FD6B-BB41-4498-8B94-EB7ED9EECFA9}"/>
              </a:ext>
            </a:extLst>
          </p:cNvPr>
          <p:cNvSpPr txBox="1"/>
          <p:nvPr/>
        </p:nvSpPr>
        <p:spPr>
          <a:xfrm>
            <a:off x="7766262" y="3026512"/>
            <a:ext cx="133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Relação </a:t>
            </a:r>
          </a:p>
          <a:p>
            <a:pPr algn="ctr"/>
            <a:r>
              <a:rPr lang="pt-BR" sz="1000" b="1" dirty="0">
                <a:latin typeface="+mj-lt"/>
              </a:rPr>
              <a:t>estrutura e atividade</a:t>
            </a: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9F2A610-0F0A-FE57-F813-88BFAA08545B}"/>
              </a:ext>
            </a:extLst>
          </p:cNvPr>
          <p:cNvSpPr/>
          <p:nvPr/>
        </p:nvSpPr>
        <p:spPr>
          <a:xfrm>
            <a:off x="7884870" y="1962348"/>
            <a:ext cx="1048661" cy="450272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868B8299-E531-6A0E-FDF4-C58437E96361}"/>
              </a:ext>
            </a:extLst>
          </p:cNvPr>
          <p:cNvSpPr txBox="1"/>
          <p:nvPr/>
        </p:nvSpPr>
        <p:spPr>
          <a:xfrm>
            <a:off x="7805126" y="1916749"/>
            <a:ext cx="125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Avaliação de atividades biológicas</a:t>
            </a:r>
          </a:p>
        </p:txBody>
      </p: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206574D9-F7F4-6940-F52E-52264F470B79}"/>
              </a:ext>
            </a:extLst>
          </p:cNvPr>
          <p:cNvCxnSpPr>
            <a:cxnSpLocks/>
          </p:cNvCxnSpPr>
          <p:nvPr/>
        </p:nvCxnSpPr>
        <p:spPr>
          <a:xfrm flipV="1">
            <a:off x="6481715" y="2412620"/>
            <a:ext cx="0" cy="3642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ítulo 1">
            <a:extLst>
              <a:ext uri="{FF2B5EF4-FFF2-40B4-BE49-F238E27FC236}">
                <a16:creationId xmlns:a16="http://schemas.microsoft.com/office/drawing/2014/main" id="{F5103D76-0FA5-2FCE-2E41-4BFE48238CE7}"/>
              </a:ext>
            </a:extLst>
          </p:cNvPr>
          <p:cNvSpPr txBox="1">
            <a:spLocks/>
          </p:cNvSpPr>
          <p:nvPr/>
        </p:nvSpPr>
        <p:spPr>
          <a:xfrm>
            <a:off x="0" y="257844"/>
            <a:ext cx="914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Etapas de pesquisa</a:t>
            </a:r>
            <a:r>
              <a:rPr lang="pt-BR" sz="2600" b="1" dirty="0"/>
              <a:t/>
            </a:r>
            <a:br>
              <a:rPr lang="pt-BR" sz="2600" b="1" dirty="0"/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59086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7431C-263B-16F0-B915-B76E58B2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0" dirty="0"/>
              <a:t>Algumas espécies estudadas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96D80F-935B-C493-3F60-47DC42F4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02" y="1845805"/>
            <a:ext cx="3503438" cy="899100"/>
          </a:xfrm>
        </p:spPr>
        <p:txBody>
          <a:bodyPr/>
          <a:lstStyle/>
          <a:p>
            <a:pPr algn="just"/>
            <a:r>
              <a:rPr lang="pt-BR" dirty="0">
                <a:latin typeface="+mj-lt"/>
              </a:rPr>
              <a:t>Extrato em etanol das flores tem atividade antidiabética.</a:t>
            </a:r>
          </a:p>
          <a:p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1FFB7BF-7C27-9D48-3533-33F90D6488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8645" y="3364485"/>
            <a:ext cx="2672264" cy="899100"/>
          </a:xfrm>
        </p:spPr>
        <p:txBody>
          <a:bodyPr/>
          <a:lstStyle/>
          <a:p>
            <a:r>
              <a:rPr lang="pt-BR" dirty="0">
                <a:latin typeface="+mj-lt"/>
              </a:rPr>
              <a:t>Atividade </a:t>
            </a:r>
            <a:r>
              <a:rPr lang="pt-BR" dirty="0" smtClean="0">
                <a:latin typeface="+mj-lt"/>
              </a:rPr>
              <a:t>antitumoral </a:t>
            </a:r>
            <a:endParaRPr lang="pt-BR" dirty="0">
              <a:latin typeface="+mj-lt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10368938-C879-E015-0A0B-B318BD25109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70342" y="1371474"/>
            <a:ext cx="2992898" cy="484500"/>
          </a:xfrm>
        </p:spPr>
        <p:txBody>
          <a:bodyPr/>
          <a:lstStyle/>
          <a:p>
            <a:pPr algn="ctr"/>
            <a:r>
              <a:rPr lang="pt-BR" sz="1500" i="1" dirty="0">
                <a:latin typeface="+mj-lt"/>
              </a:rPr>
              <a:t>Combretum lanceolatum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170D8654-A508-F764-764E-9D370DDCD679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267109" y="2883815"/>
            <a:ext cx="2473800" cy="484500"/>
          </a:xfrm>
        </p:spPr>
        <p:txBody>
          <a:bodyPr/>
          <a:lstStyle/>
          <a:p>
            <a:pPr algn="ctr"/>
            <a:r>
              <a:rPr lang="pt-BR" sz="1500" b="1" i="1" dirty="0">
                <a:latin typeface="+mj-lt"/>
              </a:rPr>
              <a:t>Eugenia </a:t>
            </a:r>
            <a:r>
              <a:rPr lang="pt-BR" sz="1500" b="1" i="1" dirty="0" err="1">
                <a:latin typeface="+mj-lt"/>
              </a:rPr>
              <a:t>dysenterica</a:t>
            </a:r>
            <a:endParaRPr lang="pt-BR" sz="1500" b="1" dirty="0">
              <a:latin typeface="+mj-lt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3935B17-A83B-48D8-DD3A-F186886B5D82}"/>
              </a:ext>
            </a:extLst>
          </p:cNvPr>
          <p:cNvSpPr txBox="1"/>
          <p:nvPr/>
        </p:nvSpPr>
        <p:spPr>
          <a:xfrm>
            <a:off x="373789" y="4763259"/>
            <a:ext cx="8625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+mj-lt"/>
              </a:rPr>
              <a:t>(</a:t>
            </a:r>
            <a:r>
              <a:rPr lang="pt-BR" sz="1000" dirty="0" err="1">
                <a:latin typeface="+mj-lt"/>
              </a:rPr>
              <a:t>Araujo</a:t>
            </a:r>
            <a:r>
              <a:rPr lang="pt-BR" sz="1000" dirty="0">
                <a:latin typeface="+mj-lt"/>
              </a:rPr>
              <a:t> et al., 2013; Dos </a:t>
            </a:r>
            <a:r>
              <a:rPr lang="pt-BR" sz="1000" dirty="0" err="1">
                <a:latin typeface="+mj-lt"/>
              </a:rPr>
              <a:t>Beirigo</a:t>
            </a:r>
            <a:r>
              <a:rPr lang="pt-BR" sz="1000" dirty="0">
                <a:latin typeface="+mj-lt"/>
              </a:rPr>
              <a:t> et al., 2016; dos Santos et al., 2016; Lopes et al., 2023; Siqueira et al., 2016; </a:t>
            </a:r>
            <a:r>
              <a:rPr lang="pt-BR" sz="1000" dirty="0" err="1">
                <a:latin typeface="+mj-lt"/>
              </a:rPr>
              <a:t>Vitek</a:t>
            </a:r>
            <a:r>
              <a:rPr lang="pt-BR" sz="1000" dirty="0">
                <a:latin typeface="+mj-lt"/>
              </a:rPr>
              <a:t> et al., 2017)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F90BEA9-8A96-0A7E-CC86-13A8848B6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" t="21584" b="10417"/>
          <a:stretch/>
        </p:blipFill>
        <p:spPr>
          <a:xfrm>
            <a:off x="3777632" y="1498294"/>
            <a:ext cx="2272652" cy="1205776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06C67992-35F6-36CB-22D4-88E33E0C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73" y="3133364"/>
            <a:ext cx="2118745" cy="158905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CE3B7971-8263-DE79-A157-BC060143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824" y="2856239"/>
            <a:ext cx="1886602" cy="18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54E4A-1037-B937-6CE4-C92906F8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0" dirty="0"/>
              <a:t>Algumas espécies estudadas</a:t>
            </a:r>
            <a:endParaRPr lang="pt-BR" sz="26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0B6BA8D-7E60-A16D-C77F-0B0EBC8B0FE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202" y="3817184"/>
            <a:ext cx="2879355" cy="899100"/>
          </a:xfrm>
        </p:spPr>
        <p:txBody>
          <a:bodyPr/>
          <a:lstStyle/>
          <a:p>
            <a:r>
              <a:rPr lang="pt-BR" dirty="0">
                <a:latin typeface="+mj-lt"/>
              </a:rPr>
              <a:t>Atividade </a:t>
            </a:r>
            <a:r>
              <a:rPr lang="pt-BR" dirty="0" err="1">
                <a:latin typeface="+mj-lt"/>
              </a:rPr>
              <a:t>antileucêmica</a:t>
            </a:r>
            <a:endParaRPr lang="pt-BR" dirty="0"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7FE8632-670B-6141-1F58-7261DA58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87" y="1504209"/>
            <a:ext cx="1333534" cy="1724654"/>
          </a:xfrm>
          <a:prstGeom prst="rect">
            <a:avLst/>
          </a:prstGeom>
        </p:spPr>
      </p:pic>
      <p:sp>
        <p:nvSpPr>
          <p:cNvPr id="13" name="Subtítulo 7">
            <a:extLst>
              <a:ext uri="{FF2B5EF4-FFF2-40B4-BE49-F238E27FC236}">
                <a16:creationId xmlns:a16="http://schemas.microsoft.com/office/drawing/2014/main" id="{35F945BD-1DFE-03B8-600D-BFB8DDBD8977}"/>
              </a:ext>
            </a:extLst>
          </p:cNvPr>
          <p:cNvSpPr txBox="1">
            <a:spLocks/>
          </p:cNvSpPr>
          <p:nvPr/>
        </p:nvSpPr>
        <p:spPr>
          <a:xfrm>
            <a:off x="115305" y="1430138"/>
            <a:ext cx="2772252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just"/>
            <a:r>
              <a:rPr lang="pt-BR" sz="1400" b="1" i="1" dirty="0">
                <a:latin typeface="+mj-lt"/>
              </a:rPr>
              <a:t>Aquarius </a:t>
            </a:r>
            <a:r>
              <a:rPr lang="pt-BR" sz="1400" b="1" i="1" dirty="0" err="1">
                <a:latin typeface="+mj-lt"/>
              </a:rPr>
              <a:t>scaber</a:t>
            </a:r>
            <a:endParaRPr lang="pt-BR" sz="1400" b="1" dirty="0">
              <a:latin typeface="+mj-lt"/>
            </a:endParaRPr>
          </a:p>
        </p:txBody>
      </p:sp>
      <p:sp>
        <p:nvSpPr>
          <p:cNvPr id="14" name="Subtítulo 4">
            <a:extLst>
              <a:ext uri="{FF2B5EF4-FFF2-40B4-BE49-F238E27FC236}">
                <a16:creationId xmlns:a16="http://schemas.microsoft.com/office/drawing/2014/main" id="{BADE2191-88BC-6B01-90BB-3D42E78CA6D1}"/>
              </a:ext>
            </a:extLst>
          </p:cNvPr>
          <p:cNvSpPr txBox="1">
            <a:spLocks/>
          </p:cNvSpPr>
          <p:nvPr/>
        </p:nvSpPr>
        <p:spPr>
          <a:xfrm>
            <a:off x="0" y="1884842"/>
            <a:ext cx="299466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bert Sans"/>
              <a:buChar char="⬣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pt-BR" dirty="0">
                <a:latin typeface="+mj-lt"/>
              </a:rPr>
              <a:t>Atividade leishmanicida</a:t>
            </a:r>
          </a:p>
        </p:txBody>
      </p:sp>
      <p:sp>
        <p:nvSpPr>
          <p:cNvPr id="16" name="Subtítulo 9">
            <a:extLst>
              <a:ext uri="{FF2B5EF4-FFF2-40B4-BE49-F238E27FC236}">
                <a16:creationId xmlns:a16="http://schemas.microsoft.com/office/drawing/2014/main" id="{22C04CE6-9EEF-06FA-4FA6-A1D3B2580F02}"/>
              </a:ext>
            </a:extLst>
          </p:cNvPr>
          <p:cNvSpPr txBox="1">
            <a:spLocks/>
          </p:cNvSpPr>
          <p:nvPr/>
        </p:nvSpPr>
        <p:spPr>
          <a:xfrm>
            <a:off x="183884" y="3378622"/>
            <a:ext cx="2879355" cy="484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b="1" i="1" dirty="0" err="1">
                <a:latin typeface="+mj-lt"/>
              </a:rPr>
              <a:t>Zanthoxylum</a:t>
            </a:r>
            <a:r>
              <a:rPr lang="pt-BR" sz="1500" b="1" i="1" dirty="0">
                <a:latin typeface="+mj-lt"/>
              </a:rPr>
              <a:t> </a:t>
            </a:r>
            <a:r>
              <a:rPr lang="pt-BR" sz="1500" b="1" i="1" dirty="0" err="1">
                <a:latin typeface="+mj-lt"/>
              </a:rPr>
              <a:t>riedelianum</a:t>
            </a:r>
            <a:endParaRPr lang="pt-BR" sz="1500" b="1" dirty="0">
              <a:latin typeface="+mj-lt"/>
            </a:endParaRPr>
          </a:p>
        </p:txBody>
      </p:sp>
      <p:pic>
        <p:nvPicPr>
          <p:cNvPr id="17" name="Main graphic">
            <a:extLst>
              <a:ext uri="{FF2B5EF4-FFF2-40B4-BE49-F238E27FC236}">
                <a16:creationId xmlns:a16="http://schemas.microsoft.com/office/drawing/2014/main" id="{E145C358-8062-E299-164F-E55F659D1129}"/>
              </a:ext>
            </a:extLst>
          </p:cNvPr>
          <p:cNvPicPr/>
          <p:nvPr/>
        </p:nvPicPr>
        <p:blipFill rotWithShape="1">
          <a:blip r:embed="rId3"/>
          <a:srcRect r="35400" b="14997"/>
          <a:stretch/>
        </p:blipFill>
        <p:spPr>
          <a:xfrm>
            <a:off x="3398334" y="3208699"/>
            <a:ext cx="3637320" cy="1768254"/>
          </a:xfrm>
          <a:prstGeom prst="rect">
            <a:avLst/>
          </a:prstGeom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CF6C0C-58CA-5112-7E63-7F6874E91DEC}"/>
              </a:ext>
            </a:extLst>
          </p:cNvPr>
          <p:cNvSpPr txBox="1"/>
          <p:nvPr/>
        </p:nvSpPr>
        <p:spPr>
          <a:xfrm>
            <a:off x="289739" y="4915993"/>
            <a:ext cx="8625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+mj-lt"/>
              </a:rPr>
              <a:t>(</a:t>
            </a:r>
            <a:r>
              <a:rPr lang="pt-BR" sz="1000" dirty="0" err="1">
                <a:latin typeface="+mj-lt"/>
              </a:rPr>
              <a:t>Araujo</a:t>
            </a:r>
            <a:r>
              <a:rPr lang="pt-BR" sz="1000" dirty="0">
                <a:latin typeface="+mj-lt"/>
              </a:rPr>
              <a:t> et al., 2013; Dos </a:t>
            </a:r>
            <a:r>
              <a:rPr lang="pt-BR" sz="1000" dirty="0" err="1">
                <a:latin typeface="+mj-lt"/>
              </a:rPr>
              <a:t>Beirigo</a:t>
            </a:r>
            <a:r>
              <a:rPr lang="pt-BR" sz="1000" dirty="0">
                <a:latin typeface="+mj-lt"/>
              </a:rPr>
              <a:t> et al., 2016; dos Santos et al., 2016; Lopes et al., 2023; Siqueira et al., 2016; </a:t>
            </a:r>
            <a:r>
              <a:rPr lang="pt-BR" sz="1000" dirty="0" err="1">
                <a:latin typeface="+mj-lt"/>
              </a:rPr>
              <a:t>Vitek</a:t>
            </a:r>
            <a:r>
              <a:rPr lang="pt-BR" sz="1000" dirty="0">
                <a:latin typeface="+mj-lt"/>
              </a:rPr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241449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9B6DD6C7-87D6-ACA1-9249-B156EAE82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3"/>
          <a:stretch/>
        </p:blipFill>
        <p:spPr>
          <a:xfrm>
            <a:off x="4541495" y="3408931"/>
            <a:ext cx="1387535" cy="12712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965B07-2058-F4D5-4AD7-57F6963F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0" dirty="0"/>
              <a:t>Algumas espécies estudadas</a:t>
            </a:r>
            <a:endParaRPr lang="pt-BR" sz="2600" dirty="0"/>
          </a:p>
        </p:txBody>
      </p:sp>
      <p:sp>
        <p:nvSpPr>
          <p:cNvPr id="12" name="Subtítulo 8">
            <a:extLst>
              <a:ext uri="{FF2B5EF4-FFF2-40B4-BE49-F238E27FC236}">
                <a16:creationId xmlns:a16="http://schemas.microsoft.com/office/drawing/2014/main" id="{68645300-5E85-8179-AD98-EE283C274AD0}"/>
              </a:ext>
            </a:extLst>
          </p:cNvPr>
          <p:cNvSpPr txBox="1">
            <a:spLocks/>
          </p:cNvSpPr>
          <p:nvPr/>
        </p:nvSpPr>
        <p:spPr>
          <a:xfrm>
            <a:off x="354610" y="1652107"/>
            <a:ext cx="2473800" cy="484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b="1" i="1" dirty="0" err="1">
                <a:latin typeface="+mj-lt"/>
              </a:rPr>
              <a:t>Siolmatra</a:t>
            </a:r>
            <a:r>
              <a:rPr lang="pt-BR" sz="1500" b="1" i="1" dirty="0">
                <a:latin typeface="+mj-lt"/>
              </a:rPr>
              <a:t> brasiliensis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7D25B614-697F-684A-2BE6-6782347CC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24" y="1955790"/>
            <a:ext cx="3759495" cy="1595129"/>
          </a:xfrm>
        </p:spPr>
        <p:txBody>
          <a:bodyPr/>
          <a:lstStyle/>
          <a:p>
            <a:pPr algn="just"/>
            <a:r>
              <a:rPr lang="pt-BR" dirty="0">
                <a:latin typeface="+mj-lt"/>
              </a:rPr>
              <a:t>O extrato demonstrou atividade antidiabética</a:t>
            </a:r>
          </a:p>
          <a:p>
            <a:pPr algn="just"/>
            <a:r>
              <a:rPr lang="pt-BR" dirty="0">
                <a:latin typeface="+mj-lt"/>
              </a:rPr>
              <a:t>Saponinas isoladas demonstraram atividade </a:t>
            </a:r>
            <a:r>
              <a:rPr lang="pt-BR" dirty="0" err="1">
                <a:latin typeface="+mj-lt"/>
              </a:rPr>
              <a:t>antinociceptiva</a:t>
            </a:r>
            <a:r>
              <a:rPr lang="pt-BR" dirty="0">
                <a:latin typeface="+mj-lt"/>
              </a:rPr>
              <a:t>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8B83FD-114A-218A-D512-4BFB6A01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01"/>
          <a:stretch/>
        </p:blipFill>
        <p:spPr>
          <a:xfrm>
            <a:off x="3893820" y="1734569"/>
            <a:ext cx="1752600" cy="13431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D6959BB-4729-EB02-29AE-680C4A2FC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" t="9185" r="69224" b="71259"/>
          <a:stretch/>
        </p:blipFill>
        <p:spPr>
          <a:xfrm>
            <a:off x="6048482" y="1827683"/>
            <a:ext cx="2146248" cy="1000754"/>
          </a:xfrm>
          <a:prstGeom prst="rect">
            <a:avLst/>
          </a:prstGeom>
        </p:spPr>
      </p:pic>
      <p:sp>
        <p:nvSpPr>
          <p:cNvPr id="28" name="Subtítulo 7">
            <a:extLst>
              <a:ext uri="{FF2B5EF4-FFF2-40B4-BE49-F238E27FC236}">
                <a16:creationId xmlns:a16="http://schemas.microsoft.com/office/drawing/2014/main" id="{51DE2BDE-2006-C4D9-93D6-B9EC1D64FE22}"/>
              </a:ext>
            </a:extLst>
          </p:cNvPr>
          <p:cNvSpPr txBox="1">
            <a:spLocks/>
          </p:cNvSpPr>
          <p:nvPr/>
        </p:nvSpPr>
        <p:spPr>
          <a:xfrm>
            <a:off x="212000" y="3543920"/>
            <a:ext cx="2836695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/>
            <a:r>
              <a:rPr lang="pt-BR" sz="1400" b="1" i="1" dirty="0" err="1">
                <a:latin typeface="+mj-lt"/>
              </a:rPr>
              <a:t>Rhamnidium</a:t>
            </a:r>
            <a:r>
              <a:rPr lang="pt-BR" sz="1400" b="1" i="1" dirty="0">
                <a:latin typeface="+mj-lt"/>
              </a:rPr>
              <a:t> </a:t>
            </a:r>
            <a:r>
              <a:rPr lang="pt-BR" sz="1400" b="1" i="1" dirty="0" err="1">
                <a:latin typeface="+mj-lt"/>
              </a:rPr>
              <a:t>elaeocarpum</a:t>
            </a:r>
            <a:endParaRPr lang="pt-BR" sz="1400" b="1" dirty="0">
              <a:latin typeface="+mj-lt"/>
            </a:endParaRPr>
          </a:p>
        </p:txBody>
      </p:sp>
      <p:sp>
        <p:nvSpPr>
          <p:cNvPr id="29" name="Subtítulo 4">
            <a:extLst>
              <a:ext uri="{FF2B5EF4-FFF2-40B4-BE49-F238E27FC236}">
                <a16:creationId xmlns:a16="http://schemas.microsoft.com/office/drawing/2014/main" id="{D0D0EF6C-C4FE-6492-B7D4-47AE9A2F7ADF}"/>
              </a:ext>
            </a:extLst>
          </p:cNvPr>
          <p:cNvSpPr txBox="1">
            <a:spLocks/>
          </p:cNvSpPr>
          <p:nvPr/>
        </p:nvSpPr>
        <p:spPr>
          <a:xfrm>
            <a:off x="134325" y="3999726"/>
            <a:ext cx="3064273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bert Sans"/>
              <a:buChar char="⬣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pt-BR" dirty="0">
                <a:latin typeface="+mj-lt"/>
              </a:rPr>
              <a:t>Atividade </a:t>
            </a:r>
            <a:r>
              <a:rPr lang="pt-BR" dirty="0" err="1">
                <a:latin typeface="+mj-lt"/>
              </a:rPr>
              <a:t>antileucêmima</a:t>
            </a:r>
            <a:endParaRPr lang="pt-BR" dirty="0">
              <a:latin typeface="+mj-lt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FAEF0B7-239B-2BCB-AE86-10BDBCAA2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540" y="3266576"/>
            <a:ext cx="1185435" cy="1595129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6A8E4895-46D6-9E74-7767-C5CE6B0602D6}"/>
              </a:ext>
            </a:extLst>
          </p:cNvPr>
          <p:cNvSpPr txBox="1"/>
          <p:nvPr/>
        </p:nvSpPr>
        <p:spPr>
          <a:xfrm>
            <a:off x="420289" y="4869181"/>
            <a:ext cx="8625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+mj-lt"/>
              </a:rPr>
              <a:t>(</a:t>
            </a:r>
            <a:r>
              <a:rPr lang="pt-BR" sz="1000" dirty="0" err="1">
                <a:latin typeface="+mj-lt"/>
              </a:rPr>
              <a:t>Araujo</a:t>
            </a:r>
            <a:r>
              <a:rPr lang="pt-BR" sz="1000" dirty="0">
                <a:latin typeface="+mj-lt"/>
              </a:rPr>
              <a:t> et al., 2013; Dos </a:t>
            </a:r>
            <a:r>
              <a:rPr lang="pt-BR" sz="1000" dirty="0" err="1">
                <a:latin typeface="+mj-lt"/>
              </a:rPr>
              <a:t>Beirigo</a:t>
            </a:r>
            <a:r>
              <a:rPr lang="pt-BR" sz="1000" dirty="0">
                <a:latin typeface="+mj-lt"/>
              </a:rPr>
              <a:t> et al., 2016; dos Santos et al., 2016; Lopes et al., 2023; Siqueira et al., 2016; </a:t>
            </a:r>
            <a:r>
              <a:rPr lang="pt-BR" sz="1000" dirty="0" err="1">
                <a:latin typeface="+mj-lt"/>
              </a:rPr>
              <a:t>Vitek</a:t>
            </a:r>
            <a:r>
              <a:rPr lang="pt-BR" sz="1000" dirty="0">
                <a:latin typeface="+mj-lt"/>
              </a:rPr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6148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0D34-C157-6194-0181-B6DCCBA4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22" y="539500"/>
            <a:ext cx="8336280" cy="572700"/>
          </a:xfrm>
        </p:spPr>
        <p:txBody>
          <a:bodyPr/>
          <a:lstStyle/>
          <a:p>
            <a:r>
              <a:rPr lang="pt-BR" sz="2400" b="0" dirty="0">
                <a:latin typeface="Questrial" pitchFamily="2" charset="0"/>
                <a:ea typeface="Questrial" pitchFamily="2" charset="0"/>
                <a:cs typeface="Questrial" pitchFamily="2" charset="0"/>
              </a:rPr>
              <a:t>Fatores que influenciam a produção de metabólitos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EA0FB-B6D3-19F2-019B-5EA0F8CAC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1402028"/>
            <a:ext cx="2242500" cy="863400"/>
          </a:xfrm>
        </p:spPr>
        <p:txBody>
          <a:bodyPr/>
          <a:lstStyle/>
          <a:p>
            <a:r>
              <a:rPr lang="pt-BR" dirty="0">
                <a:latin typeface="+mj-lt"/>
              </a:rPr>
              <a:t>Atividade antiúlcera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F3C10D7-B0A2-5AB0-4B46-55D0BD03748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45974" y="4086416"/>
            <a:ext cx="2063910" cy="863400"/>
          </a:xfrm>
        </p:spPr>
        <p:txBody>
          <a:bodyPr/>
          <a:lstStyle/>
          <a:p>
            <a:r>
              <a:rPr lang="pt-BR" sz="1000" dirty="0">
                <a:latin typeface="+mj-lt"/>
              </a:rPr>
              <a:t>Poconé</a:t>
            </a:r>
          </a:p>
          <a:p>
            <a:r>
              <a:rPr lang="pt-BR" sz="1000" dirty="0">
                <a:latin typeface="+mj-lt"/>
              </a:rPr>
              <a:t>Chapada dos Guimarães</a:t>
            </a:r>
          </a:p>
          <a:p>
            <a:r>
              <a:rPr lang="pt-BR" sz="1000" dirty="0">
                <a:latin typeface="+mj-lt"/>
              </a:rPr>
              <a:t>Nova Brasilândia</a:t>
            </a:r>
          </a:p>
          <a:p>
            <a:r>
              <a:rPr lang="pt-BR" sz="1000" dirty="0">
                <a:latin typeface="+mj-lt"/>
              </a:rPr>
              <a:t>Sinop</a:t>
            </a:r>
          </a:p>
          <a:p>
            <a:r>
              <a:rPr lang="pt-BR" sz="1000" dirty="0">
                <a:latin typeface="+mj-lt"/>
              </a:rPr>
              <a:t>Rondonópolis</a:t>
            </a:r>
          </a:p>
          <a:p>
            <a:endParaRPr lang="pt-BR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8DE4E04-D14B-9DE3-BA5E-F6142C37E9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1" y="1012412"/>
            <a:ext cx="3028836" cy="572700"/>
          </a:xfrm>
        </p:spPr>
        <p:txBody>
          <a:bodyPr/>
          <a:lstStyle/>
          <a:p>
            <a:pPr algn="l"/>
            <a:r>
              <a:rPr lang="pt-BR" sz="1500" b="1" i="1" dirty="0">
                <a:latin typeface="+mj-lt"/>
              </a:rPr>
              <a:t>Calophyllum brasiliense</a:t>
            </a:r>
            <a:endParaRPr lang="pt-BR" sz="1500" b="1" dirty="0"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FBDE8BF-CA52-F7E0-4593-ADC222E16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7465" r="12799" b="32480"/>
          <a:stretch/>
        </p:blipFill>
        <p:spPr bwMode="auto">
          <a:xfrm>
            <a:off x="419100" y="1833728"/>
            <a:ext cx="2286250" cy="2145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463BD83-E502-1649-FE8A-F4536CE7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64" y="1203147"/>
            <a:ext cx="1469035" cy="20775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4986201-1553-FA9E-8673-FF13BA330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13" y="1203147"/>
            <a:ext cx="1345437" cy="207759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A9F1CC7-13F5-E7DE-3FE7-48E21DE016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70"/>
          <a:stretch/>
        </p:blipFill>
        <p:spPr>
          <a:xfrm>
            <a:off x="6040864" y="1203147"/>
            <a:ext cx="1322385" cy="20775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38530A6-CEE7-00D8-A283-4EA28E3A5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963" y="1203147"/>
            <a:ext cx="1322385" cy="207759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76072D9-396D-2DB2-B748-D72386F857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882"/>
          <a:stretch/>
        </p:blipFill>
        <p:spPr>
          <a:xfrm>
            <a:off x="3165997" y="3371688"/>
            <a:ext cx="2378960" cy="137561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3E8B196-358B-1F86-29DB-03A4A580DF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517"/>
          <a:stretch/>
        </p:blipFill>
        <p:spPr>
          <a:xfrm>
            <a:off x="5469889" y="3289796"/>
            <a:ext cx="2634589" cy="138529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7F2F8AF-67D3-61A1-47E5-654530CF0C19}"/>
              </a:ext>
            </a:extLst>
          </p:cNvPr>
          <p:cNvSpPr txBox="1"/>
          <p:nvPr/>
        </p:nvSpPr>
        <p:spPr>
          <a:xfrm>
            <a:off x="2609885" y="4675089"/>
            <a:ext cx="6320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Ácido brasiliense (</a:t>
            </a:r>
            <a:r>
              <a:rPr lang="pt-BR" sz="1100" b="1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), ácido </a:t>
            </a:r>
            <a:r>
              <a:rPr lang="pt-BR" sz="1100" dirty="0" err="1">
                <a:effectLst/>
                <a:latin typeface="+mj-lt"/>
                <a:ea typeface="Times New Roman" panose="02020603050405020304" pitchFamily="18" charset="0"/>
              </a:rPr>
              <a:t>isobrasiliense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pt-BR" sz="1100" b="1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), ácido </a:t>
            </a:r>
            <a:r>
              <a:rPr lang="pt-BR" sz="1100" dirty="0" err="1">
                <a:effectLst/>
                <a:latin typeface="+mj-lt"/>
                <a:ea typeface="Times New Roman" panose="02020603050405020304" pitchFamily="18" charset="0"/>
              </a:rPr>
              <a:t>inofilóide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pt-BR" sz="1100" b="1" dirty="0"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) e ácido </a:t>
            </a:r>
            <a:r>
              <a:rPr lang="pt-BR" sz="1100" dirty="0" err="1">
                <a:effectLst/>
                <a:latin typeface="+mj-lt"/>
                <a:ea typeface="Times New Roman" panose="02020603050405020304" pitchFamily="18" charset="0"/>
              </a:rPr>
              <a:t>apetálico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pt-BR" sz="1100" b="1" dirty="0"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pt-BR" sz="1100" dirty="0"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pt-BR" sz="1100" dirty="0">
              <a:latin typeface="+mj-lt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C9AE1C4-DAA0-6F3C-76F7-0D6ED273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4880789"/>
            <a:ext cx="22349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(Lemos et al., 2012, 2016, 2017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1"/>
          <p:cNvSpPr txBox="1">
            <a:spLocks noGrp="1"/>
          </p:cNvSpPr>
          <p:nvPr>
            <p:ph type="title"/>
          </p:nvPr>
        </p:nvSpPr>
        <p:spPr>
          <a:xfrm>
            <a:off x="618124" y="164679"/>
            <a:ext cx="47826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Questrial" pitchFamily="2" charset="0"/>
                <a:ea typeface="Questrial" pitchFamily="2" charset="0"/>
                <a:cs typeface="Questrial" pitchFamily="2" charset="0"/>
              </a:rPr>
              <a:t>Referências Bibliográficas</a:t>
            </a:r>
            <a:endParaRPr sz="2400" b="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665" name="Google Shape;665;p41"/>
          <p:cNvSpPr txBox="1">
            <a:spLocks noGrp="1"/>
          </p:cNvSpPr>
          <p:nvPr>
            <p:ph type="subTitle" idx="1"/>
          </p:nvPr>
        </p:nvSpPr>
        <p:spPr>
          <a:xfrm>
            <a:off x="-1" y="1471075"/>
            <a:ext cx="8989301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Araujo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C. J., da Silva, V. C.,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Dall’Oglio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L., &amp; Teixeira de Sousa, P. (2013).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Combretum lanceolatum Pohl.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Biochemical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49, 37–38. https://doi.org/10.1016/J.BSE.2013.03.012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Beirigo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J. S., Torquato, H. F. V., Dos Santos, C. H. C., De Carvalho, M. G., Castro, R. N., Paredes-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Gamero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J., De Sousa, P. T., Jacinto, M. J., &amp; Da Silva, V. C. (2016). [1-8-N</a:t>
            </a:r>
            <a:r>
              <a:rPr lang="el-G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Zanriorb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A1, a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Proapoptotic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Orbitide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Zanthoxylum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riedelianum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Natural Products, 79(5), 1454–1458. https://doi.org/10.1021/ACS.JNATPROD.5B00177/ASSET/IMAGES/LARGE/NP-2015-00177F_0002.JPEG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Santos, C. H. C., Borges, I. P., da Silva, V. C., de Sousa, P. T.,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Kawashita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H., Baviera, A. M., &amp; Carvalho, M. G. de. (2016). A new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dammarane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saponin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triterpenoids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Siolmatra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brasiliensis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antidiabetic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Pharmaceutical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54(9), 1539–1547. https://doi.org/10.3109/13880209.2015.1107108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Lemos, L. M. S., Martins, T. B., Tanajura, G. H.,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Gazoni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F.,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Bonaldo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Strada, C. L., Silva, M. G. Da,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Dall’Oglio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L., De Sousa Júnior, P. T., &amp; Martins, D. T. D. O. (2012).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antiulcer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chromanone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Calophyllum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brasiliesnse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Ethnopharmacology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141(1), 432–439. https://doi.org/10.1016/J.JEP.2012.03.006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Lopes, K. H. S., Silva, V. C. P., Jacinto, M. J., de Souza, A. A., Padovani, C. G. D., Machado, M. F. M., Judice, W. A. S., &amp; Sousa, P. T. (2023). A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Clerodane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Diterpene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Aquarius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scaber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Rataj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Christenh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&amp;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Byng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Inhibitor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Leishmania mexicana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Trypanosomatid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Biologically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Products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https://doi.org/10.1080/22311866.2023.2256311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Siqueira, J. T., Batistela, E., Pereira, M. P., da Silva, V. C., de Sousa Junior, P. T., Andrade, C. M. B.,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Kawashita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H., Bertolini, G. L., &amp; Baviera, A. M. (2016). Combretum lanceolatum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vivo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Pharmaceutical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54(9), 1671–1679. https://doi.org/10.3109/13880209.2015.1120321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Vitek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de Novais, L. M. R., Torquato, H. F. V., Paredes-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Gamero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J., de Carvalho, M. G., de Sousa, P. T., Jacinto, M. J., &amp; da Silva, V. C. (2017). Chemical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antileukemic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Eugenia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dysenterica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Natural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31(16), 1930–1934. https://doi.org/10.1080/14786419.2016.1261343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6" name="Google Shape;666;p41"/>
          <p:cNvGrpSpPr/>
          <p:nvPr/>
        </p:nvGrpSpPr>
        <p:grpSpPr>
          <a:xfrm>
            <a:off x="6465215" y="441960"/>
            <a:ext cx="2233251" cy="1706361"/>
            <a:chOff x="5330498" y="79817"/>
            <a:chExt cx="3837036" cy="3165966"/>
          </a:xfrm>
        </p:grpSpPr>
        <p:grpSp>
          <p:nvGrpSpPr>
            <p:cNvPr id="667" name="Google Shape;667;p41"/>
            <p:cNvGrpSpPr/>
            <p:nvPr/>
          </p:nvGrpSpPr>
          <p:grpSpPr>
            <a:xfrm>
              <a:off x="5539325" y="1440525"/>
              <a:ext cx="2803527" cy="1805258"/>
              <a:chOff x="5539325" y="1440525"/>
              <a:chExt cx="2803527" cy="1805258"/>
            </a:xfrm>
          </p:grpSpPr>
          <p:sp>
            <p:nvSpPr>
              <p:cNvPr id="668" name="Google Shape;668;p41"/>
              <p:cNvSpPr/>
              <p:nvPr/>
            </p:nvSpPr>
            <p:spPr>
              <a:xfrm>
                <a:off x="6076160" y="1749733"/>
                <a:ext cx="656101" cy="568212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3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1"/>
              <p:cNvSpPr/>
              <p:nvPr/>
            </p:nvSpPr>
            <p:spPr>
              <a:xfrm>
                <a:off x="7149830" y="1749733"/>
                <a:ext cx="656187" cy="56821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6" y="1"/>
                    </a:moveTo>
                    <a:lnTo>
                      <a:pt x="1" y="6576"/>
                    </a:lnTo>
                    <a:lnTo>
                      <a:pt x="3796" y="13150"/>
                    </a:lnTo>
                    <a:lnTo>
                      <a:pt x="11389" y="13150"/>
                    </a:lnTo>
                    <a:lnTo>
                      <a:pt x="15186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1"/>
              <p:cNvSpPr/>
              <p:nvPr/>
            </p:nvSpPr>
            <p:spPr>
              <a:xfrm>
                <a:off x="7686665" y="1440525"/>
                <a:ext cx="656187" cy="568168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49" extrusionOk="0">
                    <a:moveTo>
                      <a:pt x="3797" y="0"/>
                    </a:moveTo>
                    <a:lnTo>
                      <a:pt x="1" y="6573"/>
                    </a:lnTo>
                    <a:lnTo>
                      <a:pt x="3797" y="13148"/>
                    </a:lnTo>
                    <a:lnTo>
                      <a:pt x="11389" y="13148"/>
                    </a:lnTo>
                    <a:lnTo>
                      <a:pt x="15185" y="6573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>
                <a:off x="6612995" y="2677572"/>
                <a:ext cx="656187" cy="568211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1"/>
                    </a:moveTo>
                    <a:lnTo>
                      <a:pt x="0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1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6612995" y="2059027"/>
                <a:ext cx="656187" cy="568212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50" extrusionOk="0">
                    <a:moveTo>
                      <a:pt x="3797" y="0"/>
                    </a:moveTo>
                    <a:lnTo>
                      <a:pt x="0" y="6576"/>
                    </a:lnTo>
                    <a:lnTo>
                      <a:pt x="3797" y="13150"/>
                    </a:lnTo>
                    <a:lnTo>
                      <a:pt x="11389" y="13150"/>
                    </a:lnTo>
                    <a:lnTo>
                      <a:pt x="15185" y="6576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>
                <a:off x="5539325" y="1440525"/>
                <a:ext cx="656144" cy="568168"/>
              </a:xfrm>
              <a:custGeom>
                <a:avLst/>
                <a:gdLst/>
                <a:ahLst/>
                <a:cxnLst/>
                <a:rect l="l" t="t" r="r" b="b"/>
                <a:pathLst>
                  <a:path w="15185" h="13149" extrusionOk="0">
                    <a:moveTo>
                      <a:pt x="3796" y="0"/>
                    </a:moveTo>
                    <a:lnTo>
                      <a:pt x="0" y="6573"/>
                    </a:lnTo>
                    <a:lnTo>
                      <a:pt x="3796" y="13148"/>
                    </a:lnTo>
                    <a:lnTo>
                      <a:pt x="11388" y="13148"/>
                    </a:lnTo>
                    <a:lnTo>
                      <a:pt x="15185" y="6573"/>
                    </a:lnTo>
                    <a:lnTo>
                      <a:pt x="11388" y="0"/>
                    </a:lnTo>
                    <a:close/>
                  </a:path>
                </a:pathLst>
              </a:custGeom>
              <a:solidFill>
                <a:srgbClr val="004717">
                  <a:alpha val="588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>
                <a:off x="6076160" y="2368321"/>
                <a:ext cx="656101" cy="568211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3150" extrusionOk="0">
                    <a:moveTo>
                      <a:pt x="3796" y="0"/>
                    </a:moveTo>
                    <a:lnTo>
                      <a:pt x="1" y="6575"/>
                    </a:lnTo>
                    <a:lnTo>
                      <a:pt x="3796" y="13149"/>
                    </a:lnTo>
                    <a:lnTo>
                      <a:pt x="11389" y="13149"/>
                    </a:lnTo>
                    <a:lnTo>
                      <a:pt x="15183" y="6575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004717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>
                <a:off x="6600815" y="1440525"/>
                <a:ext cx="656187" cy="568168"/>
              </a:xfrm>
              <a:custGeom>
                <a:avLst/>
                <a:gdLst/>
                <a:ahLst/>
                <a:cxnLst/>
                <a:rect l="l" t="t" r="r" b="b"/>
                <a:pathLst>
                  <a:path w="15186" h="13149" extrusionOk="0">
                    <a:moveTo>
                      <a:pt x="3797" y="0"/>
                    </a:moveTo>
                    <a:lnTo>
                      <a:pt x="1" y="6573"/>
                    </a:lnTo>
                    <a:lnTo>
                      <a:pt x="3797" y="13148"/>
                    </a:lnTo>
                    <a:lnTo>
                      <a:pt x="11389" y="13148"/>
                    </a:lnTo>
                    <a:lnTo>
                      <a:pt x="15185" y="6573"/>
                    </a:lnTo>
                    <a:lnTo>
                      <a:pt x="11389" y="0"/>
                    </a:lnTo>
                    <a:close/>
                  </a:path>
                </a:pathLst>
              </a:custGeom>
              <a:solidFill>
                <a:srgbClr val="6D563C">
                  <a:alpha val="54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76" name="Google Shape;676;p41"/>
            <p:cNvPicPr preferRelativeResize="0"/>
            <p:nvPr/>
          </p:nvPicPr>
          <p:blipFill rotWithShape="1">
            <a:blip r:embed="rId3">
              <a:alphaModFix/>
            </a:blip>
            <a:srcRect l="11890" t="11431" r="11890" b="11431"/>
            <a:stretch/>
          </p:blipFill>
          <p:spPr>
            <a:xfrm rot="19934329">
              <a:off x="7100511" y="186114"/>
              <a:ext cx="2067023" cy="209200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678" name="Google Shape;678;p41"/>
            <p:cNvPicPr preferRelativeResize="0"/>
            <p:nvPr/>
          </p:nvPicPr>
          <p:blipFill rotWithShape="1">
            <a:blip r:embed="rId4">
              <a:alphaModFix/>
            </a:blip>
            <a:srcRect l="7612" t="18446" r="7612" b="18446"/>
            <a:stretch/>
          </p:blipFill>
          <p:spPr>
            <a:xfrm>
              <a:off x="5330498" y="79817"/>
              <a:ext cx="2803526" cy="20869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F2310-00BA-E805-199C-BC84D89E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0" dirty="0"/>
              <a:t>Agradecimentos</a:t>
            </a:r>
          </a:p>
        </p:txBody>
      </p:sp>
      <p:pic>
        <p:nvPicPr>
          <p:cNvPr id="4" name="Imagem 3" descr="inau">
            <a:extLst>
              <a:ext uri="{FF2B5EF4-FFF2-40B4-BE49-F238E27FC236}">
                <a16:creationId xmlns:a16="http://schemas.microsoft.com/office/drawing/2014/main" id="{388309F2-E8EB-E596-27B6-9E83C0E97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" y="1371360"/>
            <a:ext cx="1554699" cy="70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04A121-7BA3-A94A-AF7B-8EDD07BE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51" y="1028935"/>
            <a:ext cx="1610271" cy="16102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1E7182-F0E7-90C1-70F4-3624EB62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826" y="1367185"/>
            <a:ext cx="2367851" cy="7290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B6E045-7F8A-B1E0-69A9-FBBD3CBA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591" y="1079176"/>
            <a:ext cx="2185754" cy="12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6808"/>
      </p:ext>
    </p:extLst>
  </p:cSld>
  <p:clrMapOvr>
    <a:masterClrMapping/>
  </p:clrMapOvr>
</p:sld>
</file>

<file path=ppt/theme/theme1.xml><?xml version="1.0" encoding="utf-8"?>
<a:theme xmlns:a="http://schemas.openxmlformats.org/drawingml/2006/main" name="Biochemistry and Biomolecules - Science - 9th grade by Slidesgo">
  <a:themeElements>
    <a:clrScheme name="Simple Light">
      <a:dk1>
        <a:srgbClr val="383030"/>
      </a:dk1>
      <a:lt1>
        <a:srgbClr val="D8E7D8"/>
      </a:lt1>
      <a:dk2>
        <a:srgbClr val="FEFEFE"/>
      </a:dk2>
      <a:lt2>
        <a:srgbClr val="F7F2E9"/>
      </a:lt2>
      <a:accent1>
        <a:srgbClr val="A1A48F"/>
      </a:accent1>
      <a:accent2>
        <a:srgbClr val="5A6B47"/>
      </a:accent2>
      <a:accent3>
        <a:srgbClr val="004717"/>
      </a:accent3>
      <a:accent4>
        <a:srgbClr val="BB945E"/>
      </a:accent4>
      <a:accent5>
        <a:srgbClr val="6D563C"/>
      </a:accent5>
      <a:accent6>
        <a:srgbClr val="FFFFFF"/>
      </a:accent6>
      <a:hlink>
        <a:srgbClr val="383030"/>
      </a:hlink>
      <a:folHlink>
        <a:srgbClr val="0097A7"/>
      </a:folHlink>
    </a:clrScheme>
    <a:fontScheme name="Personalizada 1">
      <a:majorFont>
        <a:latin typeface="Bookman Old Style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910</Words>
  <Application>Microsoft Office PowerPoint</Application>
  <PresentationFormat>Apresentação na tela (16:9)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Questrial</vt:lpstr>
      <vt:lpstr>Albert Sans Light</vt:lpstr>
      <vt:lpstr>Arial</vt:lpstr>
      <vt:lpstr>Times New Roman</vt:lpstr>
      <vt:lpstr>Albert Sans</vt:lpstr>
      <vt:lpstr>Book Antiqua</vt:lpstr>
      <vt:lpstr>Calibri</vt:lpstr>
      <vt:lpstr>Bookman Old Style</vt:lpstr>
      <vt:lpstr>Biochemistry and Biomolecules - Science - 9th grade by Slidesgo</vt:lpstr>
      <vt:lpstr>Biodiversidade pantaneira como fonte de moléculas e medicamentos</vt:lpstr>
      <vt:lpstr>Divisão de Química de Produtos Naturais </vt:lpstr>
      <vt:lpstr>Apresentação do PowerPoint</vt:lpstr>
      <vt:lpstr>Algumas espécies estudadas</vt:lpstr>
      <vt:lpstr>Algumas espécies estudadas</vt:lpstr>
      <vt:lpstr>Algumas espécies estudadas</vt:lpstr>
      <vt:lpstr>Fatores que influenciam a produção de metabólitos</vt:lpstr>
      <vt:lpstr>Referências Bibliográficas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Biodiversidade pantaneira como fonte de moléculas e medicamentos</dc:title>
  <dc:creator>Mariana Souza Moura</dc:creator>
  <cp:lastModifiedBy>INPP 2</cp:lastModifiedBy>
  <cp:revision>25</cp:revision>
  <dcterms:modified xsi:type="dcterms:W3CDTF">2023-10-19T12:19:44Z</dcterms:modified>
</cp:coreProperties>
</file>