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72" r:id="rId2"/>
    <p:sldId id="263" r:id="rId3"/>
    <p:sldId id="258" r:id="rId4"/>
    <p:sldId id="256" r:id="rId5"/>
    <p:sldId id="257" r:id="rId6"/>
    <p:sldId id="259" r:id="rId7"/>
    <p:sldId id="273" r:id="rId8"/>
    <p:sldId id="260" r:id="rId9"/>
    <p:sldId id="261" r:id="rId10"/>
    <p:sldId id="266" r:id="rId11"/>
    <p:sldId id="271" r:id="rId12"/>
    <p:sldId id="267" r:id="rId13"/>
    <p:sldId id="270" r:id="rId14"/>
    <p:sldId id="264" r:id="rId15"/>
    <p:sldId id="275" r:id="rId16"/>
    <p:sldId id="268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C0EC7-55A8-4E3F-9046-D3D153F9B81A}" v="67" dt="2023-10-19T00:55:43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4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4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2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2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8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2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0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3F2DFBE2-8C32-E7EE-B878-7B5EBD03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695" y="-2673699"/>
            <a:ext cx="6844606" cy="1219200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3EC576E-764F-9979-CD4B-6A8707331687}"/>
              </a:ext>
            </a:extLst>
          </p:cNvPr>
          <p:cNvSpPr/>
          <p:nvPr/>
        </p:nvSpPr>
        <p:spPr>
          <a:xfrm>
            <a:off x="7667538" y="6006520"/>
            <a:ext cx="4236440" cy="914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err="1">
                <a:solidFill>
                  <a:schemeClr val="tx1"/>
                </a:solidFill>
              </a:rPr>
              <a:t>By</a:t>
            </a:r>
            <a:r>
              <a:rPr lang="pt-BR" sz="3200" dirty="0">
                <a:solidFill>
                  <a:schemeClr val="tx1"/>
                </a:solidFill>
              </a:rPr>
              <a:t> Ruth Albernaz</a:t>
            </a:r>
          </a:p>
        </p:txBody>
      </p:sp>
    </p:spTree>
    <p:extLst>
      <p:ext uri="{BB962C8B-B14F-4D97-AF65-F5344CB8AC3E}">
        <p14:creationId xmlns:p14="http://schemas.microsoft.com/office/powerpoint/2010/main" val="3263302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0E626-1CC3-9B2B-2601-BE691042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3BDA1B88-E7B3-97D1-BC48-F8AF4EF599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44206" y="2452020"/>
          <a:ext cx="2886075" cy="32190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3990574144"/>
                    </a:ext>
                  </a:extLst>
                </a:gridCol>
                <a:gridCol w="1501775">
                  <a:extLst>
                    <a:ext uri="{9D8B030D-6E8A-4147-A177-3AD203B41FA5}">
                      <a16:colId xmlns:a16="http://schemas.microsoft.com/office/drawing/2014/main" val="922905592"/>
                    </a:ext>
                  </a:extLst>
                </a:gridCol>
              </a:tblGrid>
              <a:tr h="179070">
                <a:tc>
                  <a:txBody>
                    <a:bodyPr/>
                    <a:lstStyle/>
                    <a:p>
                      <a:pPr marL="365125" marR="356235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Etnocategoria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038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Etnoespécie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2691196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323215" marR="285750" indent="-24130">
                        <a:spcBef>
                          <a:spcPts val="58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 da beira d’água,</a:t>
                      </a:r>
                      <a:r>
                        <a:rPr lang="pt-PT" sz="750" spc="-17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baía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e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beira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do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rio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8953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700" spc="-5">
                          <a:effectLst/>
                        </a:rPr>
                        <a:t>Cabeça-seca; </a:t>
                      </a:r>
                      <a:r>
                        <a:rPr lang="pt-PT" sz="700">
                          <a:effectLst/>
                        </a:rPr>
                        <a:t>tuiuiú; colhereiro;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garça;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biuá;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baguari;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taiamã;</a:t>
                      </a:r>
                      <a:r>
                        <a:rPr lang="pt-PT" sz="700" spc="-3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martim;</a:t>
                      </a:r>
                      <a:r>
                        <a:rPr lang="pt-PT" sz="700" spc="-17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marreca;</a:t>
                      </a:r>
                      <a:r>
                        <a:rPr lang="pt-PT" sz="700" spc="2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pato-do-mato</a:t>
                      </a:r>
                      <a:r>
                        <a:rPr lang="pt-PT" sz="700" spc="2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2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biuatinga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59923705"/>
                  </a:ext>
                </a:extLst>
              </a:tr>
              <a:tr h="594995">
                <a:tc>
                  <a:txBody>
                    <a:bodyPr/>
                    <a:lstStyle/>
                    <a:p>
                      <a:r>
                        <a:rPr lang="pt-PT" sz="900">
                          <a:effectLst/>
                        </a:rPr>
                        <a:t> </a:t>
                      </a:r>
                      <a:endParaRPr lang="pt-BR" sz="1100">
                        <a:effectLst/>
                      </a:endParaRPr>
                    </a:p>
                    <a:p>
                      <a:pPr marL="240665" marR="234950" algn="ctr"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da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mata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fechada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17589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Mutum; arancuã; jacu; jacutinga;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jaó;</a:t>
                      </a:r>
                      <a:r>
                        <a:rPr lang="pt-PT" sz="700" spc="-45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saracura;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nambu;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rola;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pomba;</a:t>
                      </a:r>
                      <a:r>
                        <a:rPr lang="pt-PT" sz="700" spc="-17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juruti-do-pantanal; urubu; cracará</a:t>
                      </a:r>
                      <a:r>
                        <a:rPr lang="pt-PT" sz="700" spc="-175">
                          <a:effectLst/>
                        </a:rPr>
                        <a:t> </a:t>
                      </a:r>
                      <a:r>
                        <a:rPr lang="pt-PT" sz="700" spc="-5">
                          <a:effectLst/>
                        </a:rPr>
                        <a:t>(cabeça-chato); gavião; </a:t>
                      </a:r>
                      <a:r>
                        <a:rPr lang="pt-PT" sz="700">
                          <a:effectLst/>
                        </a:rPr>
                        <a:t>beija-flor;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marriquitinha</a:t>
                      </a:r>
                      <a:r>
                        <a:rPr lang="pt-PT" sz="700" spc="-4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-3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sabiá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9841540"/>
                  </a:ext>
                </a:extLst>
              </a:tr>
              <a:tr h="594995">
                <a:tc>
                  <a:txBody>
                    <a:bodyPr/>
                    <a:lstStyle/>
                    <a:p>
                      <a:r>
                        <a:rPr lang="pt-PT" sz="900">
                          <a:effectLst/>
                        </a:rPr>
                        <a:t> </a:t>
                      </a:r>
                      <a:endParaRPr lang="pt-BR" sz="1100">
                        <a:effectLst/>
                      </a:endParaRPr>
                    </a:p>
                    <a:p>
                      <a:pPr marL="240665" marR="234950" algn="ctr"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do brejo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8953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Cafezinho; patinho-d’água;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batuirinha; saracura; carão; quero-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quero;</a:t>
                      </a:r>
                      <a:r>
                        <a:rPr lang="pt-PT" sz="700" spc="3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cabecinha-vermelha</a:t>
                      </a:r>
                      <a:r>
                        <a:rPr lang="pt-PT" sz="700" spc="3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ou</a:t>
                      </a:r>
                      <a:r>
                        <a:rPr lang="pt-PT" sz="700" spc="3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josé-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fita;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galo-da-campina;</a:t>
                      </a:r>
                      <a:r>
                        <a:rPr lang="pt-PT" sz="700" spc="1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chapéu-veio</a:t>
                      </a:r>
                      <a:r>
                        <a:rPr lang="pt-PT" sz="700" spc="1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-17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vira-unha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872188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do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firme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Pavão;</a:t>
                      </a:r>
                      <a:r>
                        <a:rPr lang="pt-PT" sz="700" spc="-3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coruja;</a:t>
                      </a:r>
                      <a:r>
                        <a:rPr lang="pt-PT" sz="700" spc="-2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urutau</a:t>
                      </a:r>
                      <a:r>
                        <a:rPr lang="pt-PT" sz="700" spc="-2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-3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rolinha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33967952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que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ficam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na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praia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Gaivota</a:t>
                      </a:r>
                      <a:r>
                        <a:rPr lang="pt-PT" sz="700" spc="-1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-1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batuíra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7576208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</a:pPr>
                      <a:r>
                        <a:rPr lang="pt-PT" sz="850">
                          <a:effectLst/>
                        </a:rPr>
                        <a:t> </a:t>
                      </a:r>
                      <a:endParaRPr lang="pt-BR" sz="1100">
                        <a:effectLst/>
                      </a:endParaRPr>
                    </a:p>
                    <a:p>
                      <a:pPr marL="240665" marR="234950" algn="ctr"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-1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que</a:t>
                      </a:r>
                      <a:r>
                        <a:rPr lang="pt-PT" sz="750" spc="-1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ficam</a:t>
                      </a:r>
                      <a:r>
                        <a:rPr lang="pt-PT" sz="750" spc="-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no</a:t>
                      </a:r>
                      <a:r>
                        <a:rPr lang="pt-PT" sz="750" spc="-1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sarã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12255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Sicuíra; anu-preto; anu-branco;</a:t>
                      </a:r>
                      <a:r>
                        <a:rPr lang="pt-PT" sz="700" spc="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cabecinha-vermelho;</a:t>
                      </a:r>
                      <a:r>
                        <a:rPr lang="pt-PT" sz="700" spc="30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bica-de-prata;</a:t>
                      </a:r>
                      <a:r>
                        <a:rPr lang="pt-PT" sz="700" spc="-17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sanhaço</a:t>
                      </a:r>
                      <a:r>
                        <a:rPr lang="pt-PT" sz="700" spc="-5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e</a:t>
                      </a:r>
                      <a:r>
                        <a:rPr lang="pt-PT" sz="700" spc="-55">
                          <a:effectLst/>
                        </a:rPr>
                        <a:t> </a:t>
                      </a:r>
                      <a:r>
                        <a:rPr lang="pt-PT" sz="700">
                          <a:effectLst/>
                        </a:rPr>
                        <a:t>sabiá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7524542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que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vive no</a:t>
                      </a:r>
                      <a:r>
                        <a:rPr lang="pt-PT" sz="750" spc="-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ar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700">
                          <a:effectLst/>
                        </a:rPr>
                        <a:t>Andorinha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17561114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pPr marL="314960" marR="285750" indent="34925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750">
                          <a:effectLst/>
                        </a:rPr>
                        <a:t>Os</a:t>
                      </a:r>
                      <a:r>
                        <a:rPr lang="pt-PT" sz="750" spc="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que</a:t>
                      </a:r>
                      <a:r>
                        <a:rPr lang="pt-PT" sz="750" spc="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vivem</a:t>
                      </a:r>
                      <a:r>
                        <a:rPr lang="pt-PT" sz="750" spc="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no</a:t>
                      </a:r>
                      <a:r>
                        <a:rPr lang="pt-PT" sz="750" spc="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cercado</a:t>
                      </a:r>
                      <a:r>
                        <a:rPr lang="pt-PT" sz="750" spc="5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ou</a:t>
                      </a:r>
                      <a:r>
                        <a:rPr lang="pt-PT" sz="750" spc="10">
                          <a:effectLst/>
                        </a:rPr>
                        <a:t> </a:t>
                      </a:r>
                      <a:r>
                        <a:rPr lang="pt-PT" sz="750">
                          <a:effectLst/>
                        </a:rPr>
                        <a:t>campo</a:t>
                      </a:r>
                      <a:endParaRPr lang="pt-BR" sz="110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pt-PT" sz="6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</a:endParaRPr>
                    </a:p>
                    <a:p>
                      <a:pPr marL="53340"/>
                      <a:r>
                        <a:rPr lang="pt-PT" sz="700" dirty="0">
                          <a:effectLst/>
                        </a:rPr>
                        <a:t>Quero-quero</a:t>
                      </a:r>
                      <a:endParaRPr lang="pt-BR" sz="1100" dirty="0">
                        <a:effectLst/>
                        <a:latin typeface="Trebuchet MS" panose="020B0603020202020204" pitchFamily="34" charset="0"/>
                        <a:ea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78349596"/>
                  </a:ext>
                </a:extLst>
              </a:tr>
            </a:tbl>
          </a:graphicData>
        </a:graphic>
      </p:graphicFrame>
      <p:pic>
        <p:nvPicPr>
          <p:cNvPr id="4" name="Imagem 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97B6C035-695D-E1E7-2C5D-1D2696581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699" y="-2673699"/>
            <a:ext cx="6844606" cy="121920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6F31382-15FE-F391-1845-E28293F9F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81964"/>
              </p:ext>
            </p:extLst>
          </p:nvPr>
        </p:nvGraphicFramePr>
        <p:xfrm>
          <a:off x="-266201" y="-213448"/>
          <a:ext cx="12621752" cy="9380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4726">
                  <a:extLst>
                    <a:ext uri="{9D8B030D-6E8A-4147-A177-3AD203B41FA5}">
                      <a16:colId xmlns:a16="http://schemas.microsoft.com/office/drawing/2014/main" val="305227341"/>
                    </a:ext>
                  </a:extLst>
                </a:gridCol>
                <a:gridCol w="10317026">
                  <a:extLst>
                    <a:ext uri="{9D8B030D-6E8A-4147-A177-3AD203B41FA5}">
                      <a16:colId xmlns:a16="http://schemas.microsoft.com/office/drawing/2014/main" val="2622481104"/>
                    </a:ext>
                  </a:extLst>
                </a:gridCol>
              </a:tblGrid>
              <a:tr h="357014">
                <a:tc>
                  <a:txBody>
                    <a:bodyPr/>
                    <a:lstStyle/>
                    <a:p>
                      <a:pPr marL="250825" marR="247650" algn="ctr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pt-PT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0825" marR="247650" algn="ctr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MACRO-HABITATS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24025" marR="1725930" algn="ctr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endParaRPr lang="pt-PT" sz="1800" spc="-1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24025" marR="1725930" algn="ctr">
                        <a:spcBef>
                          <a:spcPts val="635"/>
                        </a:spcBef>
                        <a:spcAft>
                          <a:spcPts val="0"/>
                        </a:spcAft>
                      </a:pP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INTERPRETAÇÃO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AMBIENTAL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35390915"/>
                  </a:ext>
                </a:extLst>
              </a:tr>
              <a:tr h="1623421">
                <a:tc>
                  <a:txBody>
                    <a:bodyPr/>
                    <a:lstStyle/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8430" marR="138430" algn="ctr"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Burro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 marR="652145">
                        <a:lnSpc>
                          <a:spcPts val="13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Viveiro</a:t>
                      </a:r>
                      <a:r>
                        <a:rPr lang="pt-PT" sz="1800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(biguá,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biguatinga,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garça).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Todas</a:t>
                      </a:r>
                      <a:r>
                        <a:rPr lang="pt-PT" sz="1800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essas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espécies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aves</a:t>
                      </a:r>
                      <a:r>
                        <a:rPr lang="pt-PT" sz="1800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dormem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reproduzem</a:t>
                      </a:r>
                      <a:r>
                        <a:rPr lang="pt-PT" sz="1800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pt-PT" sz="18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viveiro</a:t>
                      </a:r>
                      <a:r>
                        <a:rPr lang="pt-PT" sz="18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Outras</a:t>
                      </a:r>
                      <a:r>
                        <a:rPr lang="pt-PT" sz="18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aves:</a:t>
                      </a:r>
                      <a:r>
                        <a:rPr lang="pt-PT" sz="18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tucano</a:t>
                      </a:r>
                      <a:r>
                        <a:rPr lang="pt-PT" sz="18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gaivota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11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Animais</a:t>
                      </a:r>
                      <a:r>
                        <a:rPr lang="pt-PT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podem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</a:t>
                      </a:r>
                      <a:r>
                        <a:rPr lang="pt-PT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vistos: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onça,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anta,</a:t>
                      </a:r>
                      <a:r>
                        <a:rPr lang="pt-PT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caititu,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queixada,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cervo,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capivara,</a:t>
                      </a:r>
                      <a:r>
                        <a:rPr lang="pt-PT" sz="18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jacaré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049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Trilheiros</a:t>
                      </a:r>
                      <a:r>
                        <a:rPr lang="pt-PT" sz="18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pt-PT" sz="18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animais.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51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Árvores: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ingá,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embaúba,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canafístula,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biueiro,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vitória-régia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Ilha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meio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Linda vista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nascer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83529720"/>
                  </a:ext>
                </a:extLst>
              </a:tr>
              <a:tr h="1908253">
                <a:tc>
                  <a:txBody>
                    <a:bodyPr/>
                    <a:lstStyle/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25"/>
                        </a:spcBef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8430" marR="13843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Morro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6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Animais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podem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vistos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durante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seca: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jacaré,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sucuri,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pato-bravo,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garça,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tuiuiú,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marreca,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baguari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51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Cheia:</a:t>
                      </a:r>
                      <a:r>
                        <a:rPr lang="pt-PT" sz="18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muita</a:t>
                      </a:r>
                      <a:r>
                        <a:rPr lang="pt-PT" sz="18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vegetação</a:t>
                      </a:r>
                      <a:r>
                        <a:rPr lang="pt-PT" sz="18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aquática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1130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Vitória-régia: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flores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até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junho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Capivara,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onça,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lontra,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ariranha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51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Biguá,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curicaca, anhuma, cafezinho, frango d’água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Caranguejo,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pintado,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pacu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Desenho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índios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(rupestres)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cima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morro: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vista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Pantanal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376447"/>
                  </a:ext>
                </a:extLst>
              </a:tr>
              <a:tr h="3284959">
                <a:tc>
                  <a:txBody>
                    <a:bodyPr/>
                    <a:lstStyle/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"/>
                        </a:spcBef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8430" marR="138430" algn="ctr"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Gaíva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6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Divisa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Brasil-Bolívia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Muita</a:t>
                      </a:r>
                      <a:r>
                        <a:rPr lang="pt-PT" sz="18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montanha</a:t>
                      </a:r>
                      <a:r>
                        <a:rPr lang="pt-PT" sz="18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pt-PT" sz="18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volta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Destacamentos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Porto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Índio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Bela</a:t>
                      </a:r>
                      <a:r>
                        <a:rPr lang="pt-PT" sz="1800" spc="-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VistaNUNES et al. 2020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Desenhos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muito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bonitos</a:t>
                      </a:r>
                      <a:r>
                        <a:rPr lang="pt-PT" sz="18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(em</a:t>
                      </a:r>
                      <a:r>
                        <a:rPr lang="pt-PT" sz="18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pedras)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Água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verde: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quando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</a:t>
                      </a:r>
                      <a:r>
                        <a:rPr lang="pt-PT" sz="18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onda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Caranguejo,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caramujo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Pacu,</a:t>
                      </a:r>
                      <a:r>
                        <a:rPr lang="pt-PT" sz="18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pintado,</a:t>
                      </a:r>
                      <a:r>
                        <a:rPr lang="pt-PT" sz="18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peraputanga,</a:t>
                      </a:r>
                      <a:r>
                        <a:rPr lang="pt-PT" sz="1800" spc="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piranha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Mutum,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gralha,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jacutinga,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pica-pau,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jaó,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saracura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muitas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outras</a:t>
                      </a:r>
                      <a:r>
                        <a:rPr lang="pt-PT" sz="18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Onça,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queixada,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caititu,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cutia,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macaco,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capivara,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borevi</a:t>
                      </a:r>
                      <a:r>
                        <a:rPr lang="pt-PT" sz="18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(anta)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Muito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pé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jacarandá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1130" algn="l"/>
                        </a:tabLst>
                      </a:pP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Vista muito</a:t>
                      </a:r>
                      <a:r>
                        <a:rPr lang="pt-PT" sz="18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fazendas: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Dona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Rute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(abandonada)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Jaguaribe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85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Ilhas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praias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coqueiros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Bef>
                          <a:spcPts val="90"/>
                        </a:spcBef>
                        <a:spcAft>
                          <a:spcPts val="0"/>
                        </a:spcAft>
                        <a:buSzPts val="700"/>
                        <a:buFont typeface="Trebuchet MS" panose="020B0603020202020204" pitchFamily="34" charset="0"/>
                        <a:buChar char="-"/>
                        <a:tabLst>
                          <a:tab pos="154305" algn="l"/>
                        </a:tabLst>
                      </a:pP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Pacus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alimentam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nas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pedras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(período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seca)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pequenas</a:t>
                      </a:r>
                      <a:r>
                        <a:rPr lang="pt-PT" sz="180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conchas</a:t>
                      </a:r>
                      <a:r>
                        <a:rPr lang="pt-PT" sz="18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incrustantes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290389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C67BA5B-4838-7DA7-58D3-DB8283328AA1}"/>
              </a:ext>
            </a:extLst>
          </p:cNvPr>
          <p:cNvSpPr txBox="1"/>
          <p:nvPr/>
        </p:nvSpPr>
        <p:spPr>
          <a:xfrm>
            <a:off x="8581939" y="3230096"/>
            <a:ext cx="25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/>
                </a:solidFill>
              </a:rPr>
              <a:t>(NUNES et al. 2020)</a:t>
            </a:r>
          </a:p>
        </p:txBody>
      </p:sp>
    </p:spTree>
    <p:extLst>
      <p:ext uri="{BB962C8B-B14F-4D97-AF65-F5344CB8AC3E}">
        <p14:creationId xmlns:p14="http://schemas.microsoft.com/office/powerpoint/2010/main" val="58862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sa com gramado e árvores ao fundo&#10;&#10;Descrição gerada automaticamente">
            <a:extLst>
              <a:ext uri="{FF2B5EF4-FFF2-40B4-BE49-F238E27FC236}">
                <a16:creationId xmlns:a16="http://schemas.microsoft.com/office/drawing/2014/main" id="{70CF97F4-E1DE-0EB1-4A08-7AFE51F21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8" y="1119931"/>
            <a:ext cx="4519115" cy="2925183"/>
          </a:xfrm>
          <a:prstGeom prst="rect">
            <a:avLst/>
          </a:prstGeom>
        </p:spPr>
      </p:pic>
      <p:pic>
        <p:nvPicPr>
          <p:cNvPr id="6" name="Imagem 5" descr="Lago com árvores em volta&#10;&#10;Descrição gerada automaticamente">
            <a:extLst>
              <a:ext uri="{FF2B5EF4-FFF2-40B4-BE49-F238E27FC236}">
                <a16:creationId xmlns:a16="http://schemas.microsoft.com/office/drawing/2014/main" id="{A100718B-DED7-BF24-0B68-992A696BD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4092308"/>
            <a:ext cx="4519115" cy="2754541"/>
          </a:xfrm>
          <a:prstGeom prst="rect">
            <a:avLst/>
          </a:prstGeom>
        </p:spPr>
      </p:pic>
      <p:pic>
        <p:nvPicPr>
          <p:cNvPr id="7" name="Imagem 6" descr="Grupo de pessoas na rua com prédio em cima&#10;&#10;Descrição gerada automaticamente">
            <a:extLst>
              <a:ext uri="{FF2B5EF4-FFF2-40B4-BE49-F238E27FC236}">
                <a16:creationId xmlns:a16="http://schemas.microsoft.com/office/drawing/2014/main" id="{FDCCFB62-8D0D-3773-CC92-5462EA59F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00" y="4109353"/>
            <a:ext cx="4659178" cy="266056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F2B1A5F-D59D-7BCE-E0BA-1093C2765E89}"/>
              </a:ext>
            </a:extLst>
          </p:cNvPr>
          <p:cNvSpPr/>
          <p:nvPr/>
        </p:nvSpPr>
        <p:spPr>
          <a:xfrm>
            <a:off x="1664452" y="279918"/>
            <a:ext cx="8151352" cy="6428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MODOS DE VIDA DE CT NO PANTANAL   Premio </a:t>
            </a:r>
            <a:r>
              <a:rPr lang="pt-BR" dirty="0" err="1">
                <a:solidFill>
                  <a:schemeClr val="bg1"/>
                </a:solidFill>
              </a:rPr>
              <a:t>Darell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Posey</a:t>
            </a:r>
            <a:r>
              <a:rPr lang="pt-BR" dirty="0">
                <a:solidFill>
                  <a:schemeClr val="bg1"/>
                </a:solidFill>
              </a:rPr>
              <a:t> de Etnobiologia e Etnoecologia. 2007( </a:t>
            </a:r>
            <a:r>
              <a:rPr lang="pt-BR" dirty="0" err="1">
                <a:solidFill>
                  <a:schemeClr val="bg1"/>
                </a:solidFill>
              </a:rPr>
              <a:t>Galdino&amp;Da</a:t>
            </a:r>
            <a:r>
              <a:rPr lang="pt-BR" dirty="0">
                <a:solidFill>
                  <a:schemeClr val="bg1"/>
                </a:solidFill>
              </a:rPr>
              <a:t> Silva,2009).</a:t>
            </a:r>
          </a:p>
        </p:txBody>
      </p:sp>
      <p:pic>
        <p:nvPicPr>
          <p:cNvPr id="4" name="Imagem 3" descr="Telhado de uma casa&#10;&#10;Descrição gerada automaticamente com confiança média">
            <a:extLst>
              <a:ext uri="{FF2B5EF4-FFF2-40B4-BE49-F238E27FC236}">
                <a16:creationId xmlns:a16="http://schemas.microsoft.com/office/drawing/2014/main" id="{DB6E53E8-B7A8-53C9-A9A0-011CF8B05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99" y="1119932"/>
            <a:ext cx="4659179" cy="29251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7DEB19-85B0-D443-8BDA-8E153521D0B7}"/>
              </a:ext>
            </a:extLst>
          </p:cNvPr>
          <p:cNvSpPr txBox="1"/>
          <p:nvPr/>
        </p:nvSpPr>
        <p:spPr>
          <a:xfrm>
            <a:off x="279387" y="1191237"/>
            <a:ext cx="481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highlight>
                  <a:srgbClr val="FFFF00"/>
                </a:highlight>
              </a:rPr>
              <a:t>Serv. ecossistêmicos Provisão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E23381E-7FB5-325B-EC4B-642A8C9C761D}"/>
              </a:ext>
            </a:extLst>
          </p:cNvPr>
          <p:cNvSpPr txBox="1"/>
          <p:nvPr/>
        </p:nvSpPr>
        <p:spPr>
          <a:xfrm>
            <a:off x="280785" y="6368648"/>
            <a:ext cx="451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highlight>
                  <a:srgbClr val="FFFF00"/>
                </a:highlight>
              </a:rPr>
              <a:t>Serv. </a:t>
            </a:r>
            <a:r>
              <a:rPr lang="pt-BR" sz="2400" b="1" dirty="0" err="1">
                <a:highlight>
                  <a:srgbClr val="FFFF00"/>
                </a:highlight>
              </a:rPr>
              <a:t>ecossistêmicosProvisão</a:t>
            </a:r>
            <a:endParaRPr lang="pt-BR" sz="2400" b="1" dirty="0">
              <a:highlight>
                <a:srgbClr val="FFFF00"/>
              </a:highligh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E87A54-7365-64CA-3285-B82646999F81}"/>
              </a:ext>
            </a:extLst>
          </p:cNvPr>
          <p:cNvSpPr txBox="1"/>
          <p:nvPr/>
        </p:nvSpPr>
        <p:spPr>
          <a:xfrm>
            <a:off x="5448409" y="1117134"/>
            <a:ext cx="480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highlight>
                  <a:srgbClr val="FFFF00"/>
                </a:highlight>
              </a:rPr>
              <a:t>Serv. ecossistêmicos Provisão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C4BBB4-2095-3C53-7A6A-E3BD8B10D70C}"/>
              </a:ext>
            </a:extLst>
          </p:cNvPr>
          <p:cNvSpPr txBox="1"/>
          <p:nvPr/>
        </p:nvSpPr>
        <p:spPr>
          <a:xfrm>
            <a:off x="5406464" y="6066644"/>
            <a:ext cx="466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Serv. ecossistêmicos Provisão e Cultural</a:t>
            </a:r>
          </a:p>
        </p:txBody>
      </p:sp>
    </p:spTree>
    <p:extLst>
      <p:ext uri="{BB962C8B-B14F-4D97-AF65-F5344CB8AC3E}">
        <p14:creationId xmlns:p14="http://schemas.microsoft.com/office/powerpoint/2010/main" val="16575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ao lado de rio&#10;&#10;Descrição gerada automaticamente com confiança média">
            <a:extLst>
              <a:ext uri="{FF2B5EF4-FFF2-40B4-BE49-F238E27FC236}">
                <a16:creationId xmlns:a16="http://schemas.microsoft.com/office/drawing/2014/main" id="{D59102A1-3E58-887C-9EF8-343E95713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4996849" cy="3340782"/>
          </a:xfrm>
          <a:prstGeom prst="rect">
            <a:avLst/>
          </a:prstGeom>
        </p:spPr>
      </p:pic>
      <p:pic>
        <p:nvPicPr>
          <p:cNvPr id="7" name="Imagem 6" descr="Homem em cima de rio&#10;&#10;Descrição gerada automaticamente">
            <a:extLst>
              <a:ext uri="{FF2B5EF4-FFF2-40B4-BE49-F238E27FC236}">
                <a16:creationId xmlns:a16="http://schemas.microsoft.com/office/drawing/2014/main" id="{F77EB43C-AB40-715C-30A3-100DF6674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" y="-50334"/>
            <a:ext cx="4709374" cy="3340782"/>
          </a:xfrm>
          <a:prstGeom prst="rect">
            <a:avLst/>
          </a:prstGeom>
        </p:spPr>
      </p:pic>
      <p:pic>
        <p:nvPicPr>
          <p:cNvPr id="25" name="Imagem 24" descr="Caminho de terra perto de água&#10;&#10;Descrição gerada automaticamente">
            <a:extLst>
              <a:ext uri="{FF2B5EF4-FFF2-40B4-BE49-F238E27FC236}">
                <a16:creationId xmlns:a16="http://schemas.microsoft.com/office/drawing/2014/main" id="{3C31DA90-B6E1-AF44-2817-B4FE0E17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" y="3429000"/>
            <a:ext cx="4618511" cy="3307702"/>
          </a:xfrm>
          <a:prstGeom prst="rect">
            <a:avLst/>
          </a:prstGeom>
        </p:spPr>
      </p:pic>
      <p:pic>
        <p:nvPicPr>
          <p:cNvPr id="28" name="Imagem 27" descr="Árvore sem folhas&#10;&#10;Descrição gerada automaticamente">
            <a:extLst>
              <a:ext uri="{FF2B5EF4-FFF2-40B4-BE49-F238E27FC236}">
                <a16:creationId xmlns:a16="http://schemas.microsoft.com/office/drawing/2014/main" id="{48E42FCD-FCD1-20E3-691C-D1BE28BB9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91" y="3490731"/>
            <a:ext cx="4910254" cy="3307702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F4CA3B6D-B814-32AD-A5D1-42345B28F1D3}"/>
              </a:ext>
            </a:extLst>
          </p:cNvPr>
          <p:cNvSpPr txBox="1"/>
          <p:nvPr/>
        </p:nvSpPr>
        <p:spPr>
          <a:xfrm>
            <a:off x="289928" y="2457691"/>
            <a:ext cx="5185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Serv. Ecossistêmicos Provisão, produção e culturais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8FE7E87-0EFD-1696-F830-ECFED416AF7C}"/>
              </a:ext>
            </a:extLst>
          </p:cNvPr>
          <p:cNvSpPr txBox="1"/>
          <p:nvPr/>
        </p:nvSpPr>
        <p:spPr>
          <a:xfrm>
            <a:off x="557568" y="5890475"/>
            <a:ext cx="470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Serv. ecossistêmicos Provisão, produção e culturais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474E0A9-DDF5-5A06-ADD2-AED09DCB6962}"/>
              </a:ext>
            </a:extLst>
          </p:cNvPr>
          <p:cNvSpPr txBox="1"/>
          <p:nvPr/>
        </p:nvSpPr>
        <p:spPr>
          <a:xfrm>
            <a:off x="5995092" y="2536273"/>
            <a:ext cx="518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Serv. ecossistêmicos Provisão, produção e culturais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F2F973E-7AF6-81A4-166D-F19E13EB8369}"/>
              </a:ext>
            </a:extLst>
          </p:cNvPr>
          <p:cNvSpPr txBox="1"/>
          <p:nvPr/>
        </p:nvSpPr>
        <p:spPr>
          <a:xfrm>
            <a:off x="5941529" y="5891076"/>
            <a:ext cx="518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highlight>
                  <a:srgbClr val="FFFF00"/>
                </a:highlight>
              </a:rPr>
              <a:t>Serv. ecossistêmicos Provisão, produção e culturais</a:t>
            </a:r>
          </a:p>
        </p:txBody>
      </p:sp>
    </p:spTree>
    <p:extLst>
      <p:ext uri="{BB962C8B-B14F-4D97-AF65-F5344CB8AC3E}">
        <p14:creationId xmlns:p14="http://schemas.microsoft.com/office/powerpoint/2010/main" val="1548779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ol brilhando sobre a água&#10;&#10;Descrição gerada automaticamente">
            <a:extLst>
              <a:ext uri="{FF2B5EF4-FFF2-40B4-BE49-F238E27FC236}">
                <a16:creationId xmlns:a16="http://schemas.microsoft.com/office/drawing/2014/main" id="{F49BBA7D-DECA-FB62-9792-3CDBF70AC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4043494"/>
            <a:ext cx="5034170" cy="2752156"/>
          </a:xfrm>
          <a:prstGeom prst="rect">
            <a:avLst/>
          </a:prstGeom>
        </p:spPr>
      </p:pic>
      <p:pic>
        <p:nvPicPr>
          <p:cNvPr id="4" name="Imagem 3" descr="Pessoas ao redor de uma mesa&#10;&#10;Descrição gerada automaticamente">
            <a:extLst>
              <a:ext uri="{FF2B5EF4-FFF2-40B4-BE49-F238E27FC236}">
                <a16:creationId xmlns:a16="http://schemas.microsoft.com/office/drawing/2014/main" id="{9EB370B0-3C66-1235-6B9A-1D65F0D92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0"/>
            <a:ext cx="5308191" cy="39811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5A5350-70B4-CD6E-14BF-5209A3D75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497" y="62350"/>
            <a:ext cx="5457915" cy="39811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EB27BC9-74A9-E6D4-58CB-8286B4A5F5C4}"/>
              </a:ext>
            </a:extLst>
          </p:cNvPr>
          <p:cNvSpPr txBox="1"/>
          <p:nvPr/>
        </p:nvSpPr>
        <p:spPr>
          <a:xfrm>
            <a:off x="8564135" y="4831115"/>
            <a:ext cx="370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highlight>
                  <a:srgbClr val="FFFF00"/>
                </a:highlight>
              </a:rPr>
              <a:t>Servicos</a:t>
            </a:r>
            <a:r>
              <a:rPr lang="pt-BR" sz="3200" b="1" dirty="0">
                <a:highlight>
                  <a:srgbClr val="FFFF00"/>
                </a:highlight>
              </a:rPr>
              <a:t> ecossistêmicos  culturais</a:t>
            </a:r>
          </a:p>
        </p:txBody>
      </p:sp>
    </p:spTree>
    <p:extLst>
      <p:ext uri="{BB962C8B-B14F-4D97-AF65-F5344CB8AC3E}">
        <p14:creationId xmlns:p14="http://schemas.microsoft.com/office/powerpoint/2010/main" val="353501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F9458BDC-D4B6-075F-9446-4D049A50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199" y="241610"/>
            <a:ext cx="1536979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391B2CA2-EB23-A3F3-6028-01EF1E1756FF}"/>
              </a:ext>
            </a:extLst>
          </p:cNvPr>
          <p:cNvGrpSpPr>
            <a:grpSpLocks/>
          </p:cNvGrpSpPr>
          <p:nvPr/>
        </p:nvGrpSpPr>
        <p:grpSpPr bwMode="auto">
          <a:xfrm>
            <a:off x="646771" y="208156"/>
            <a:ext cx="11554253" cy="4899097"/>
            <a:chOff x="0" y="0"/>
            <a:chExt cx="9968" cy="5040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F65C349-F781-B420-4057-2D76EC7C0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497" cy="5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38D3C37-7CEC-0193-B831-47D6B7040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9"/>
              <a:ext cx="9487" cy="5022"/>
            </a:xfrm>
            <a:prstGeom prst="rect">
              <a:avLst/>
            </a:prstGeom>
            <a:noFill/>
            <a:ln w="11379">
              <a:solidFill>
                <a:srgbClr val="5B4D4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005DEC68-4BC8-03E6-AF5F-3F7323EBA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" y="339"/>
              <a:ext cx="1935" cy="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808492A-995F-6268-11DE-41CAF5319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452"/>
              <a:ext cx="1592" cy="2068"/>
            </a:xfrm>
            <a:custGeom>
              <a:avLst/>
              <a:gdLst>
                <a:gd name="T0" fmla="+- 0 3125 1534"/>
                <a:gd name="T1" fmla="*/ T0 w 1591"/>
                <a:gd name="T2" fmla="+- 0 453 453"/>
                <a:gd name="T3" fmla="*/ 453 h 2068"/>
                <a:gd name="T4" fmla="+- 0 1534 1534"/>
                <a:gd name="T5" fmla="*/ T4 w 1591"/>
                <a:gd name="T6" fmla="+- 0 453 453"/>
                <a:gd name="T7" fmla="*/ 453 h 2068"/>
                <a:gd name="T8" fmla="+- 0 1534 1534"/>
                <a:gd name="T9" fmla="*/ T8 w 1591"/>
                <a:gd name="T10" fmla="+- 0 2284 453"/>
                <a:gd name="T11" fmla="*/ 2284 h 2068"/>
                <a:gd name="T12" fmla="+- 0 2159 1534"/>
                <a:gd name="T13" fmla="*/ T12 w 1591"/>
                <a:gd name="T14" fmla="+- 0 2284 453"/>
                <a:gd name="T15" fmla="*/ 2284 h 2068"/>
                <a:gd name="T16" fmla="+- 0 2329 1534"/>
                <a:gd name="T17" fmla="*/ T16 w 1591"/>
                <a:gd name="T18" fmla="+- 0 2520 453"/>
                <a:gd name="T19" fmla="*/ 2520 h 2068"/>
                <a:gd name="T20" fmla="+- 0 2500 1534"/>
                <a:gd name="T21" fmla="*/ T20 w 1591"/>
                <a:gd name="T22" fmla="+- 0 2284 453"/>
                <a:gd name="T23" fmla="*/ 2284 h 2068"/>
                <a:gd name="T24" fmla="+- 0 3125 1534"/>
                <a:gd name="T25" fmla="*/ T24 w 1591"/>
                <a:gd name="T26" fmla="+- 0 2284 453"/>
                <a:gd name="T27" fmla="*/ 2284 h 2068"/>
                <a:gd name="T28" fmla="+- 0 3125 1534"/>
                <a:gd name="T29" fmla="*/ T28 w 1591"/>
                <a:gd name="T30" fmla="+- 0 453 453"/>
                <a:gd name="T31" fmla="*/ 453 h 20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591" h="2068">
                  <a:moveTo>
                    <a:pt x="1591" y="0"/>
                  </a:moveTo>
                  <a:lnTo>
                    <a:pt x="0" y="0"/>
                  </a:lnTo>
                  <a:lnTo>
                    <a:pt x="0" y="1831"/>
                  </a:lnTo>
                  <a:lnTo>
                    <a:pt x="625" y="1831"/>
                  </a:lnTo>
                  <a:lnTo>
                    <a:pt x="795" y="2067"/>
                  </a:lnTo>
                  <a:lnTo>
                    <a:pt x="966" y="1831"/>
                  </a:lnTo>
                  <a:lnTo>
                    <a:pt x="1591" y="1831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C6E65EE-37F6-7A6A-700E-E1A067221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" y="199"/>
              <a:ext cx="1935" cy="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4457D23-7B52-02CB-244C-2EF4DFBA1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" y="312"/>
              <a:ext cx="1591" cy="2208"/>
            </a:xfrm>
            <a:custGeom>
              <a:avLst/>
              <a:gdLst>
                <a:gd name="T0" fmla="+- 0 5914 4323"/>
                <a:gd name="T1" fmla="*/ T0 w 1591"/>
                <a:gd name="T2" fmla="+- 0 313 313"/>
                <a:gd name="T3" fmla="*/ 313 h 2208"/>
                <a:gd name="T4" fmla="+- 0 4323 4323"/>
                <a:gd name="T5" fmla="*/ T4 w 1591"/>
                <a:gd name="T6" fmla="+- 0 313 313"/>
                <a:gd name="T7" fmla="*/ 313 h 2208"/>
                <a:gd name="T8" fmla="+- 0 4323 4323"/>
                <a:gd name="T9" fmla="*/ T8 w 1591"/>
                <a:gd name="T10" fmla="+- 0 2284 313"/>
                <a:gd name="T11" fmla="*/ 2284 h 2208"/>
                <a:gd name="T12" fmla="+- 0 4948 4323"/>
                <a:gd name="T13" fmla="*/ T12 w 1591"/>
                <a:gd name="T14" fmla="+- 0 2284 313"/>
                <a:gd name="T15" fmla="*/ 2284 h 2208"/>
                <a:gd name="T16" fmla="+- 0 5119 4323"/>
                <a:gd name="T17" fmla="*/ T16 w 1591"/>
                <a:gd name="T18" fmla="+- 0 2520 313"/>
                <a:gd name="T19" fmla="*/ 2520 h 2208"/>
                <a:gd name="T20" fmla="+- 0 5290 4323"/>
                <a:gd name="T21" fmla="*/ T20 w 1591"/>
                <a:gd name="T22" fmla="+- 0 2284 313"/>
                <a:gd name="T23" fmla="*/ 2284 h 2208"/>
                <a:gd name="T24" fmla="+- 0 5914 4323"/>
                <a:gd name="T25" fmla="*/ T24 w 1591"/>
                <a:gd name="T26" fmla="+- 0 2284 313"/>
                <a:gd name="T27" fmla="*/ 2284 h 2208"/>
                <a:gd name="T28" fmla="+- 0 5914 4323"/>
                <a:gd name="T29" fmla="*/ T28 w 1591"/>
                <a:gd name="T30" fmla="+- 0 313 313"/>
                <a:gd name="T31" fmla="*/ 313 h 2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591" h="2208">
                  <a:moveTo>
                    <a:pt x="1591" y="0"/>
                  </a:moveTo>
                  <a:lnTo>
                    <a:pt x="0" y="0"/>
                  </a:lnTo>
                  <a:lnTo>
                    <a:pt x="0" y="1971"/>
                  </a:lnTo>
                  <a:lnTo>
                    <a:pt x="625" y="1971"/>
                  </a:lnTo>
                  <a:lnTo>
                    <a:pt x="796" y="2207"/>
                  </a:lnTo>
                  <a:lnTo>
                    <a:pt x="967" y="1971"/>
                  </a:lnTo>
                  <a:lnTo>
                    <a:pt x="1591" y="1971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B9C93947-668C-A1FD-DA39-9B39CF135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3" y="1343"/>
              <a:ext cx="1935" cy="1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60D3A60-B761-7ED2-F3CD-9FFAC5E4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" y="690"/>
              <a:ext cx="1591" cy="1568"/>
            </a:xfrm>
            <a:custGeom>
              <a:avLst/>
              <a:gdLst>
                <a:gd name="T0" fmla="+- 0 8704 7113"/>
                <a:gd name="T1" fmla="*/ T0 w 1591"/>
                <a:gd name="T2" fmla="+- 0 953 953"/>
                <a:gd name="T3" fmla="*/ 953 h 1568"/>
                <a:gd name="T4" fmla="+- 0 7113 7113"/>
                <a:gd name="T5" fmla="*/ T4 w 1591"/>
                <a:gd name="T6" fmla="+- 0 953 953"/>
                <a:gd name="T7" fmla="*/ 953 h 1568"/>
                <a:gd name="T8" fmla="+- 0 7113 7113"/>
                <a:gd name="T9" fmla="*/ T8 w 1591"/>
                <a:gd name="T10" fmla="+- 0 2284 953"/>
                <a:gd name="T11" fmla="*/ 2284 h 1568"/>
                <a:gd name="T12" fmla="+- 0 7738 7113"/>
                <a:gd name="T13" fmla="*/ T12 w 1591"/>
                <a:gd name="T14" fmla="+- 0 2284 953"/>
                <a:gd name="T15" fmla="*/ 2284 h 1568"/>
                <a:gd name="T16" fmla="+- 0 7909 7113"/>
                <a:gd name="T17" fmla="*/ T16 w 1591"/>
                <a:gd name="T18" fmla="+- 0 2520 953"/>
                <a:gd name="T19" fmla="*/ 2520 h 1568"/>
                <a:gd name="T20" fmla="+- 0 8079 7113"/>
                <a:gd name="T21" fmla="*/ T20 w 1591"/>
                <a:gd name="T22" fmla="+- 0 2284 953"/>
                <a:gd name="T23" fmla="*/ 2284 h 1568"/>
                <a:gd name="T24" fmla="+- 0 8704 7113"/>
                <a:gd name="T25" fmla="*/ T24 w 1591"/>
                <a:gd name="T26" fmla="+- 0 2284 953"/>
                <a:gd name="T27" fmla="*/ 2284 h 1568"/>
                <a:gd name="T28" fmla="+- 0 8704 7113"/>
                <a:gd name="T29" fmla="*/ T28 w 1591"/>
                <a:gd name="T30" fmla="+- 0 953 953"/>
                <a:gd name="T31" fmla="*/ 953 h 15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1591" h="1568">
                  <a:moveTo>
                    <a:pt x="1591" y="0"/>
                  </a:moveTo>
                  <a:lnTo>
                    <a:pt x="0" y="0"/>
                  </a:lnTo>
                  <a:lnTo>
                    <a:pt x="0" y="1331"/>
                  </a:lnTo>
                  <a:lnTo>
                    <a:pt x="625" y="1331"/>
                  </a:lnTo>
                  <a:lnTo>
                    <a:pt x="796" y="1567"/>
                  </a:lnTo>
                  <a:lnTo>
                    <a:pt x="966" y="1331"/>
                  </a:lnTo>
                  <a:lnTo>
                    <a:pt x="1591" y="1331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1E86B727-E004-E223-F680-77277082B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" y="452"/>
              <a:ext cx="2345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BR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Serviço de provisão </a:t>
              </a:r>
              <a:r>
                <a:rPr kumimoji="0" lang="pt-PT" altLang="pt-B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Baixa: provisão de alimento para o gado, obtenção de lenha, remédios e iscas.</a:t>
              </a:r>
              <a:endPara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B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Área de inundação livre, diminui a vulnerabilidade física e amplia a resiliência.</a:t>
              </a:r>
              <a:endPara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1EBFF361-5A8B-998E-3526-AC3FF11EB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3" y="339"/>
              <a:ext cx="2559" cy="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BR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Serviço de regulação </a:t>
              </a:r>
              <a:r>
                <a:rPr kumimoji="0" lang="pt-PT" altLang="pt-B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Mata ciliar: regula enchente, a qualidade da água, faz a contenção dos barrancos e regula o assoreamento. Por ser o ponto mais alto é o lugar da moradia, do quintal e do engenho.</a:t>
              </a:r>
              <a:endPara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537C5AFB-84C0-B0C1-743E-49F5B424F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3" y="681"/>
              <a:ext cx="3115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BR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Serviço de provisão e de cultura</a:t>
              </a:r>
              <a:endPara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B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rebuchet MS" panose="020B0603020202020204" pitchFamily="34" charset="0"/>
                  <a:cs typeface="Times New Roman" panose="02020603050405020304" pitchFamily="18" charset="0"/>
                </a:rPr>
                <a:t>Calha do rio. Provisão de água, alimento, lazer, turismo, beleza cênica.</a:t>
              </a:r>
              <a:endParaRPr kumimoji="0" lang="pt-PT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4631A5F-5F85-3B82-7D72-C9FAF174A99C}"/>
              </a:ext>
            </a:extLst>
          </p:cNvPr>
          <p:cNvSpPr txBox="1"/>
          <p:nvPr/>
        </p:nvSpPr>
        <p:spPr>
          <a:xfrm>
            <a:off x="557561" y="5368291"/>
            <a:ext cx="11195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RIO CUIABÁ E OS ECOSSISTEMAS A ELE ASSOCIADOS. REPRESENTAÇÃO CONSTRUÍDA PELA PESQUISADORA POR MEIO DE OBSERVAÇÃO DE MEMBROS DA COMUNIDADE NA SUA COTIDIANIDADE ( FERREIRA &amp; DA SIILVA, 2020)</a:t>
            </a:r>
            <a:endParaRPr lang="pt-BR" sz="1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5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262F0-2801-448C-B97C-99B445BC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701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SUPERFICIE D’ÁGUA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C80966-9F23-420A-9E77-57D321A73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7529" y="5820600"/>
            <a:ext cx="2743200" cy="365125"/>
          </a:xfrm>
        </p:spPr>
        <p:txBody>
          <a:bodyPr/>
          <a:lstStyle/>
          <a:p>
            <a:pPr rtl="0"/>
            <a:fld id="{294A09A9-5501-47C1-A89A-A340965A2BE2}" type="slidenum">
              <a:rPr lang="pt-BR" smtClean="0"/>
              <a:pPr rtl="0"/>
              <a:t>15</a:t>
            </a:fld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B63ABF2-AD6C-4FF2-8FC8-193BF737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1" y="2019324"/>
            <a:ext cx="4346684" cy="18111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014C2D9-F733-498E-BE06-0077A0729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3333" r="32500" b="20972"/>
          <a:stretch/>
        </p:blipFill>
        <p:spPr>
          <a:xfrm>
            <a:off x="4448764" y="1697533"/>
            <a:ext cx="1882646" cy="216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466DAB4-69A1-45D5-976D-F2270CADF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3472" r="32500" b="20833"/>
          <a:stretch/>
        </p:blipFill>
        <p:spPr>
          <a:xfrm>
            <a:off x="6421510" y="1697533"/>
            <a:ext cx="1882646" cy="21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E2E517E-EC91-4391-AA4F-A23D67B1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43750" r="32578" b="20972"/>
          <a:stretch/>
        </p:blipFill>
        <p:spPr>
          <a:xfrm>
            <a:off x="8357319" y="1702272"/>
            <a:ext cx="1896378" cy="216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633CB1-4B49-4543-8C39-4FDE91656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44028" r="32891" b="20973"/>
          <a:stretch/>
        </p:blipFill>
        <p:spPr>
          <a:xfrm>
            <a:off x="10339043" y="1702272"/>
            <a:ext cx="1877142" cy="216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E822F01-86B2-439F-A46E-F57829AC69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3889" r="32656" b="20555"/>
          <a:stretch/>
        </p:blipFill>
        <p:spPr>
          <a:xfrm>
            <a:off x="4458285" y="4023826"/>
            <a:ext cx="1873125" cy="216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8B13FC4-699B-495F-87CE-3771C33996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43472" r="32076" b="20972"/>
          <a:stretch/>
        </p:blipFill>
        <p:spPr>
          <a:xfrm>
            <a:off x="6421510" y="4074963"/>
            <a:ext cx="1935809" cy="21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D15F21C-8453-40F9-B6AE-0E35FBB599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43333" r="32891" b="21111"/>
          <a:stretch/>
        </p:blipFill>
        <p:spPr>
          <a:xfrm>
            <a:off x="8401956" y="4111266"/>
            <a:ext cx="1847813" cy="216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6B53706-B291-4AD5-BC7E-0CDAB06315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42639" r="32318" b="20616"/>
          <a:stretch/>
        </p:blipFill>
        <p:spPr>
          <a:xfrm>
            <a:off x="10339043" y="4106348"/>
            <a:ext cx="1847812" cy="216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AEF1300-75CE-4783-B62B-E5BCACDF3B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719" t="28521" r="2500" b="51388"/>
          <a:stretch/>
        </p:blipFill>
        <p:spPr>
          <a:xfrm>
            <a:off x="289407" y="4106348"/>
            <a:ext cx="3942752" cy="17283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C18413-DFC3-00DE-DDE9-06D12A3315BB}"/>
              </a:ext>
            </a:extLst>
          </p:cNvPr>
          <p:cNvSpPr txBox="1"/>
          <p:nvPr/>
        </p:nvSpPr>
        <p:spPr>
          <a:xfrm>
            <a:off x="5586306" y="6455022"/>
            <a:ext cx="7262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Projeto </a:t>
            </a:r>
            <a:r>
              <a:rPr lang="pt-B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MapBiomas</a:t>
            </a: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2022. </a:t>
            </a:r>
          </a:p>
        </p:txBody>
      </p:sp>
    </p:spTree>
    <p:extLst>
      <p:ext uri="{BB962C8B-B14F-4D97-AF65-F5344CB8AC3E}">
        <p14:creationId xmlns:p14="http://schemas.microsoft.com/office/powerpoint/2010/main" val="81245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3F2DFBE2-8C32-E7EE-B878-7B5EBD03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695" y="-2673699"/>
            <a:ext cx="6844606" cy="1219200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1DDB6C3-8DFC-C8A0-E9DF-F5AC177552CE}"/>
              </a:ext>
            </a:extLst>
          </p:cNvPr>
          <p:cNvSpPr/>
          <p:nvPr/>
        </p:nvSpPr>
        <p:spPr>
          <a:xfrm>
            <a:off x="-67112" y="436229"/>
            <a:ext cx="2835479" cy="536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>
                <a:solidFill>
                  <a:schemeClr val="tx1"/>
                </a:solidFill>
                <a:latin typeface="Baguet Script" panose="020F0502020204030204" pitchFamily="2" charset="0"/>
                <a:cs typeface="Aharoni" panose="02010803020104030203" pitchFamily="2" charset="-79"/>
              </a:rPr>
              <a:t>Grata!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EC576E-764F-9979-CD4B-6A8707331687}"/>
              </a:ext>
            </a:extLst>
          </p:cNvPr>
          <p:cNvSpPr/>
          <p:nvPr/>
        </p:nvSpPr>
        <p:spPr>
          <a:xfrm>
            <a:off x="6996419" y="6082018"/>
            <a:ext cx="4907560" cy="478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carolina.silva@unemat.br</a:t>
            </a:r>
          </a:p>
        </p:txBody>
      </p:sp>
    </p:spTree>
    <p:extLst>
      <p:ext uri="{BB962C8B-B14F-4D97-AF65-F5344CB8AC3E}">
        <p14:creationId xmlns:p14="http://schemas.microsoft.com/office/powerpoint/2010/main" val="380515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4A470C58-8DBE-2C1E-E5C6-92ED5246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0671" y="-2444066"/>
            <a:ext cx="6844606" cy="121920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3B03A7C-F926-F940-F620-D81E392DFAD1}"/>
              </a:ext>
            </a:extLst>
          </p:cNvPr>
          <p:cNvSpPr/>
          <p:nvPr/>
        </p:nvSpPr>
        <p:spPr>
          <a:xfrm>
            <a:off x="226971" y="3582186"/>
            <a:ext cx="6516031" cy="22172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Prof.: Dra. Carolina Joana da Silva- PPGCA/UNEMAT/SECITECI 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do Conselho Nacional da Reserva  da Biosfera do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Pantanal</a:t>
            </a:r>
          </a:p>
          <a:p>
            <a:pPr algn="ctr"/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PELD-DARP PANTANAL</a:t>
            </a:r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06B6FA-4B31-276D-5716-4175F5BA7C46}"/>
              </a:ext>
            </a:extLst>
          </p:cNvPr>
          <p:cNvSpPr txBox="1"/>
          <p:nvPr/>
        </p:nvSpPr>
        <p:spPr>
          <a:xfrm>
            <a:off x="1354735" y="5898228"/>
            <a:ext cx="102584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Comunidades tradicionais: </a:t>
            </a:r>
          </a:p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Conhecimento e Práticas Sustentáveis no Pantanal.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6835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5F343EC3-3F16-E68E-591A-C3124B360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3699" y="-2673699"/>
            <a:ext cx="6844606" cy="121920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1C7389EC-9250-ABDF-6055-33DA8DF6ED47}"/>
              </a:ext>
            </a:extLst>
          </p:cNvPr>
          <p:cNvSpPr/>
          <p:nvPr/>
        </p:nvSpPr>
        <p:spPr>
          <a:xfrm>
            <a:off x="274039" y="1744904"/>
            <a:ext cx="5821961" cy="4968129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514CF9A-8866-8FBB-39A1-4AA08840A172}"/>
              </a:ext>
            </a:extLst>
          </p:cNvPr>
          <p:cNvCxnSpPr>
            <a:cxnSpLocks/>
          </p:cNvCxnSpPr>
          <p:nvPr/>
        </p:nvCxnSpPr>
        <p:spPr>
          <a:xfrm>
            <a:off x="1568741" y="4506686"/>
            <a:ext cx="32129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AC153B2-3B85-56D0-AFBE-297F8952DD3C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3176629" y="4506686"/>
            <a:ext cx="8391" cy="22063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0F0042C1-DB8E-E493-36AF-1E34CD7449A4}"/>
              </a:ext>
            </a:extLst>
          </p:cNvPr>
          <p:cNvSpPr/>
          <p:nvPr/>
        </p:nvSpPr>
        <p:spPr>
          <a:xfrm>
            <a:off x="2440793" y="3560397"/>
            <a:ext cx="1488451" cy="3513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Povos Indígenas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F1EA5FA-22BC-DA44-2EDD-7EC7529594EA}"/>
              </a:ext>
            </a:extLst>
          </p:cNvPr>
          <p:cNvSpPr/>
          <p:nvPr/>
        </p:nvSpPr>
        <p:spPr>
          <a:xfrm>
            <a:off x="1196859" y="5134065"/>
            <a:ext cx="1788730" cy="7189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Portugueses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F09FD62-138D-F541-C508-11C623C99BF0}"/>
              </a:ext>
            </a:extLst>
          </p:cNvPr>
          <p:cNvSpPr/>
          <p:nvPr/>
        </p:nvSpPr>
        <p:spPr>
          <a:xfrm>
            <a:off x="3367669" y="5425008"/>
            <a:ext cx="1478363" cy="1824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F61878-4871-A363-E1D5-C0F3AFE41714}"/>
              </a:ext>
            </a:extLst>
          </p:cNvPr>
          <p:cNvSpPr txBox="1"/>
          <p:nvPr/>
        </p:nvSpPr>
        <p:spPr>
          <a:xfrm>
            <a:off x="1112513" y="6011060"/>
            <a:ext cx="6523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       MATRIZ CULTURAL BRASILEIRA</a:t>
            </a:r>
            <a:endParaRPr lang="pt-BR" sz="1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pt-PT" sz="1600" b="1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               </a:t>
            </a:r>
            <a:r>
              <a:rPr lang="pt-PT" sz="2000" b="1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ANCESTRALIDADE</a:t>
            </a:r>
            <a:endParaRPr lang="pt-BR" sz="20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749449-7943-4D5E-9519-BD5F4EA51F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0602393" y="83752"/>
            <a:ext cx="494218" cy="6814823"/>
            <a:chOff x="11096450" y="13394"/>
            <a:chExt cx="494218" cy="6814823"/>
          </a:xfrm>
          <a:solidFill>
            <a:srgbClr val="FFFFFF"/>
          </a:solidFill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4B3F7710-0626-41EB-89F8-E8491B35E1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8514EED9-659E-4D22-BF5D-C275E2A157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CCCA3CF3-9010-44B6-9F59-5076573B0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946214BC-C173-4472-8267-B1B58864FB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ABEB0572-D27B-4F87-AF96-B25A684CA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704D4AA6-E314-44FC-814C-2574361E0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F084534D-5F9E-4D44-BF70-D9CC715FCE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AE81D2BB-6BE4-4079-BDBF-8EB29DCAFC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DEDF506C-7F72-4AAF-9E90-425F9DFDE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173F88CC-A2AC-4FF4-B292-E63BDBCF1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CDCD1E98-DEF2-4A66-ACD3-187B41597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7EDF8319-C647-40AB-B428-B316E807B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AE0C133E-4E62-436D-85BF-6C0CAA9DDB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985737D1-5250-431E-91D8-4B83DCCC7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738F74D0-B726-430A-A8A3-7DD2195A8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3378FBC7-94EB-462A-9A84-FA22862E3D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9FBFBDC1-10C5-4C1C-98E3-C037C57D1E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8789681C-E131-42F8-90FD-3F5268991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5EF323A5-5ECF-4488-A28A-894667F65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B4F898D2-C7ED-4A9E-8D73-7650AB58A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12061A71-FE74-4FB4-87C6-8410E788F3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914B632-7646-47F7-889D-AF74645C0F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09ACEA80-B2F2-41F4-A328-5B7E95644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91D21F7-AF20-4F52-95B3-CC64AE4F6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682A951D-BD80-45F7-82CC-690754E274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75DCEA5A-00CF-4225-8209-C04B15D193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F871D43C-D0B7-424B-BF84-CD98B3735A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B2D750CF-BF32-4E53-A810-9A1CCA482E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400234E8-66AB-477E-8FF2-5CB6D8399B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C8CE4262-0C0D-4E24-AD13-B40A33DE9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BC223B3B-8729-43E5-8CF2-5A15777945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5B522461-CF1F-450D-A8AC-7DAC59280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7FC29332-41BD-41F6-8F98-33C1BD85B9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98F2B20D-D2FF-4ECF-8F74-3B584CCC0A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26E453DC-923A-4E9E-8121-8D7B7F9F01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B970BB30-DBAD-426D-A3C7-6ADD06945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C4875FDB-1A77-46C1-AD97-800C957F25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37A306D8-9639-4F64-9C41-9B24682D3E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AA25D7CF-5932-4421-B5BE-7E0AB8020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:a16="http://schemas.microsoft.com/office/drawing/2014/main" id="{DC47B27E-A5B9-4AD4-B0AB-7F24E77D1A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:a16="http://schemas.microsoft.com/office/drawing/2014/main" id="{C2603570-F974-48A9-A60B-7FD79EDE5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:a16="http://schemas.microsoft.com/office/drawing/2014/main" id="{7D2CD6EA-AA47-4369-B930-E4A607C2F3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:a16="http://schemas.microsoft.com/office/drawing/2014/main" id="{02B849B5-C407-40CD-A6E4-315848E1A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9F9AFF6D-9259-4172-800E-2351D336E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:a16="http://schemas.microsoft.com/office/drawing/2014/main" id="{E395C01F-F940-4C24-A97B-A27741AE07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:a16="http://schemas.microsoft.com/office/drawing/2014/main" id="{D80D1D88-A9BE-47C1-854A-D1BD09349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:a16="http://schemas.microsoft.com/office/drawing/2014/main" id="{D43A312D-13A8-4501-8C92-2C3D2D9E8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:a16="http://schemas.microsoft.com/office/drawing/2014/main" id="{3AA69A75-32C7-45E0-AB0D-C091EE8B30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:a16="http://schemas.microsoft.com/office/drawing/2014/main" id="{C5FEF653-DB01-447A-B4A4-9F3D7DA0F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E340CBBE-07BF-4265-85E2-F16FFC6C3D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8B791993-F212-454D-9875-AD09F6C8B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222AC183-C4D0-4278-A799-825BFB82CC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2683321F-3890-4F3F-B3A1-5C450AD34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E71F0BD3-6378-472E-993A-3F18B8F51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72BA7D70-193C-405B-B16A-4E148F100C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10C1E933-D126-49CE-AE61-46B4D84F9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D47BB162-1A82-496B-95EE-50B8C062F7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442CC70-1DF9-4BF9-9B6E-21A6A3F40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1213" y="13394"/>
            <a:ext cx="494218" cy="6814823"/>
            <a:chOff x="11096450" y="13394"/>
            <a:chExt cx="494218" cy="6814823"/>
          </a:xfrm>
          <a:solidFill>
            <a:srgbClr val="FFFFFF"/>
          </a:solidFill>
        </p:grpSpPr>
        <p:sp>
          <p:nvSpPr>
            <p:cNvPr id="131" name="Freeform 10">
              <a:extLst>
                <a:ext uri="{FF2B5EF4-FFF2-40B4-BE49-F238E27FC236}">
                  <a16:creationId xmlns:a16="http://schemas.microsoft.com/office/drawing/2014/main" id="{D3169389-19AD-4A9C-A957-126D7C567D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15">
              <a:extLst>
                <a:ext uri="{FF2B5EF4-FFF2-40B4-BE49-F238E27FC236}">
                  <a16:creationId xmlns:a16="http://schemas.microsoft.com/office/drawing/2014/main" id="{1F7BAE49-E623-4E08-B504-C17F4CA30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18">
              <a:extLst>
                <a:ext uri="{FF2B5EF4-FFF2-40B4-BE49-F238E27FC236}">
                  <a16:creationId xmlns:a16="http://schemas.microsoft.com/office/drawing/2014/main" id="{9338DB70-A8BD-4011-8FB7-86ED53F3D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id="{44553AC1-4539-4E05-8481-228F3FD50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0342F055-8208-4430-BDF1-2289C1F9F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19">
              <a:extLst>
                <a:ext uri="{FF2B5EF4-FFF2-40B4-BE49-F238E27FC236}">
                  <a16:creationId xmlns:a16="http://schemas.microsoft.com/office/drawing/2014/main" id="{F210E9B3-F021-4696-B463-BF86CCCF2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20">
              <a:extLst>
                <a:ext uri="{FF2B5EF4-FFF2-40B4-BE49-F238E27FC236}">
                  <a16:creationId xmlns:a16="http://schemas.microsoft.com/office/drawing/2014/main" id="{63939F42-9261-432D-B7CF-A6099C7EF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23">
              <a:extLst>
                <a:ext uri="{FF2B5EF4-FFF2-40B4-BE49-F238E27FC236}">
                  <a16:creationId xmlns:a16="http://schemas.microsoft.com/office/drawing/2014/main" id="{3A5B5C07-F0FF-4078-BCD7-8B99826F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26">
              <a:extLst>
                <a:ext uri="{FF2B5EF4-FFF2-40B4-BE49-F238E27FC236}">
                  <a16:creationId xmlns:a16="http://schemas.microsoft.com/office/drawing/2014/main" id="{8203715F-36B7-425E-B24B-748E7B54E9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27">
              <a:extLst>
                <a:ext uri="{FF2B5EF4-FFF2-40B4-BE49-F238E27FC236}">
                  <a16:creationId xmlns:a16="http://schemas.microsoft.com/office/drawing/2014/main" id="{15DD176D-E2FF-47CA-B8AD-257B054E3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C38B6DB9-52DF-4EDC-BDE7-9641AD01B1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id="{1DB0F754-18D7-43AB-9F72-FB84597847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43">
              <a:extLst>
                <a:ext uri="{FF2B5EF4-FFF2-40B4-BE49-F238E27FC236}">
                  <a16:creationId xmlns:a16="http://schemas.microsoft.com/office/drawing/2014/main" id="{1C99B559-1846-4877-AE21-6BED6308C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51">
              <a:extLst>
                <a:ext uri="{FF2B5EF4-FFF2-40B4-BE49-F238E27FC236}">
                  <a16:creationId xmlns:a16="http://schemas.microsoft.com/office/drawing/2014/main" id="{989EF84E-A363-4194-82CE-F93293E3BC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52">
              <a:extLst>
                <a:ext uri="{FF2B5EF4-FFF2-40B4-BE49-F238E27FC236}">
                  <a16:creationId xmlns:a16="http://schemas.microsoft.com/office/drawing/2014/main" id="{10F01C06-41BF-4BD6-9C49-1075E17B1F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53">
              <a:extLst>
                <a:ext uri="{FF2B5EF4-FFF2-40B4-BE49-F238E27FC236}">
                  <a16:creationId xmlns:a16="http://schemas.microsoft.com/office/drawing/2014/main" id="{FF2F1080-E43C-4BB6-A58E-EF8C00205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54">
              <a:extLst>
                <a:ext uri="{FF2B5EF4-FFF2-40B4-BE49-F238E27FC236}">
                  <a16:creationId xmlns:a16="http://schemas.microsoft.com/office/drawing/2014/main" id="{3330FB7D-57CA-45F0-A772-71B0CB3D9E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55">
              <a:extLst>
                <a:ext uri="{FF2B5EF4-FFF2-40B4-BE49-F238E27FC236}">
                  <a16:creationId xmlns:a16="http://schemas.microsoft.com/office/drawing/2014/main" id="{2B8691FC-7187-45EA-9DDA-531A360AFE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56">
              <a:extLst>
                <a:ext uri="{FF2B5EF4-FFF2-40B4-BE49-F238E27FC236}">
                  <a16:creationId xmlns:a16="http://schemas.microsoft.com/office/drawing/2014/main" id="{C64C906F-A74D-4BBF-BDF3-BF06CD7A2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57">
              <a:extLst>
                <a:ext uri="{FF2B5EF4-FFF2-40B4-BE49-F238E27FC236}">
                  <a16:creationId xmlns:a16="http://schemas.microsoft.com/office/drawing/2014/main" id="{2534B49A-9A0A-4F0A-9314-33D2496230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59">
              <a:extLst>
                <a:ext uri="{FF2B5EF4-FFF2-40B4-BE49-F238E27FC236}">
                  <a16:creationId xmlns:a16="http://schemas.microsoft.com/office/drawing/2014/main" id="{B65267C2-EDDF-44A6-8F00-CE2759C1F6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60">
              <a:extLst>
                <a:ext uri="{FF2B5EF4-FFF2-40B4-BE49-F238E27FC236}">
                  <a16:creationId xmlns:a16="http://schemas.microsoft.com/office/drawing/2014/main" id="{DF7CE8B8-776A-405A-ACEB-918099164C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61">
              <a:extLst>
                <a:ext uri="{FF2B5EF4-FFF2-40B4-BE49-F238E27FC236}">
                  <a16:creationId xmlns:a16="http://schemas.microsoft.com/office/drawing/2014/main" id="{F5712331-3152-4A52-BDD3-4DE060FED0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00316C26-82CB-4418-B719-60839DC534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BB002091-6CCF-43F4-ADB1-0118BF167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7">
              <a:extLst>
                <a:ext uri="{FF2B5EF4-FFF2-40B4-BE49-F238E27FC236}">
                  <a16:creationId xmlns:a16="http://schemas.microsoft.com/office/drawing/2014/main" id="{390E4C43-2A7D-4D29-B808-862BE8926B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AD538F0B-6251-417B-AC15-227D2686DA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9">
              <a:extLst>
                <a:ext uri="{FF2B5EF4-FFF2-40B4-BE49-F238E27FC236}">
                  <a16:creationId xmlns:a16="http://schemas.microsoft.com/office/drawing/2014/main" id="{9FD6D875-6818-4DAF-930B-2AA2F0FFD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3EAF901C-B6AC-41C5-9AA3-C16CDA9E24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69C60F6D-77F4-41A1-98B8-A45F38EFCC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315CF0DE-1E3A-484E-A6ED-F84C17CF5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3394A9B9-A8D7-4D47-8C27-8211589761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9483E3B4-8E79-438F-812E-B656DE0CC7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5CF59EE3-74D0-4B12-86D4-5829F2DFD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21">
              <a:extLst>
                <a:ext uri="{FF2B5EF4-FFF2-40B4-BE49-F238E27FC236}">
                  <a16:creationId xmlns:a16="http://schemas.microsoft.com/office/drawing/2014/main" id="{D3F7CA26-0671-487C-90CA-3C5A162AA8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25">
              <a:extLst>
                <a:ext uri="{FF2B5EF4-FFF2-40B4-BE49-F238E27FC236}">
                  <a16:creationId xmlns:a16="http://schemas.microsoft.com/office/drawing/2014/main" id="{C80AD7B9-E25D-448D-87D5-F8F60A07B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29">
              <a:extLst>
                <a:ext uri="{FF2B5EF4-FFF2-40B4-BE49-F238E27FC236}">
                  <a16:creationId xmlns:a16="http://schemas.microsoft.com/office/drawing/2014/main" id="{7C835CDF-6A21-4907-A193-D2E6D68261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31">
              <a:extLst>
                <a:ext uri="{FF2B5EF4-FFF2-40B4-BE49-F238E27FC236}">
                  <a16:creationId xmlns:a16="http://schemas.microsoft.com/office/drawing/2014/main" id="{F6E412FB-7098-4D6A-860A-B52AB005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32">
              <a:extLst>
                <a:ext uri="{FF2B5EF4-FFF2-40B4-BE49-F238E27FC236}">
                  <a16:creationId xmlns:a16="http://schemas.microsoft.com/office/drawing/2014/main" id="{E7A24A9A-1634-4F5A-B130-C994451E98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33">
              <a:extLst>
                <a:ext uri="{FF2B5EF4-FFF2-40B4-BE49-F238E27FC236}">
                  <a16:creationId xmlns:a16="http://schemas.microsoft.com/office/drawing/2014/main" id="{A5CE6A08-C3CE-4989-806C-8992C25CD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34">
              <a:extLst>
                <a:ext uri="{FF2B5EF4-FFF2-40B4-BE49-F238E27FC236}">
                  <a16:creationId xmlns:a16="http://schemas.microsoft.com/office/drawing/2014/main" id="{FD7261F2-C871-4008-8FDB-F2A22C8E5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35">
              <a:extLst>
                <a:ext uri="{FF2B5EF4-FFF2-40B4-BE49-F238E27FC236}">
                  <a16:creationId xmlns:a16="http://schemas.microsoft.com/office/drawing/2014/main" id="{9B8828A4-3B51-47F6-AB39-252C8D6E47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36">
              <a:extLst>
                <a:ext uri="{FF2B5EF4-FFF2-40B4-BE49-F238E27FC236}">
                  <a16:creationId xmlns:a16="http://schemas.microsoft.com/office/drawing/2014/main" id="{328164F4-A22C-46E4-BA5A-D59E04F1F0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37">
              <a:extLst>
                <a:ext uri="{FF2B5EF4-FFF2-40B4-BE49-F238E27FC236}">
                  <a16:creationId xmlns:a16="http://schemas.microsoft.com/office/drawing/2014/main" id="{B273C523-4116-4AA6-A8A6-00D78589D6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38">
              <a:extLst>
                <a:ext uri="{FF2B5EF4-FFF2-40B4-BE49-F238E27FC236}">
                  <a16:creationId xmlns:a16="http://schemas.microsoft.com/office/drawing/2014/main" id="{6C08F58B-277C-4584-A120-E4E950302A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39">
              <a:extLst>
                <a:ext uri="{FF2B5EF4-FFF2-40B4-BE49-F238E27FC236}">
                  <a16:creationId xmlns:a16="http://schemas.microsoft.com/office/drawing/2014/main" id="{2BC49730-F398-440D-8BE0-2AF04EC27A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40">
              <a:extLst>
                <a:ext uri="{FF2B5EF4-FFF2-40B4-BE49-F238E27FC236}">
                  <a16:creationId xmlns:a16="http://schemas.microsoft.com/office/drawing/2014/main" id="{A637873F-1455-4603-9A3F-93028AAD5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41">
              <a:extLst>
                <a:ext uri="{FF2B5EF4-FFF2-40B4-BE49-F238E27FC236}">
                  <a16:creationId xmlns:a16="http://schemas.microsoft.com/office/drawing/2014/main" id="{E287CDE7-07CE-42A3-B8A1-EE48F08AA4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42">
              <a:extLst>
                <a:ext uri="{FF2B5EF4-FFF2-40B4-BE49-F238E27FC236}">
                  <a16:creationId xmlns:a16="http://schemas.microsoft.com/office/drawing/2014/main" id="{B631E741-EF95-4844-AECF-BDD244222B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44">
              <a:extLst>
                <a:ext uri="{FF2B5EF4-FFF2-40B4-BE49-F238E27FC236}">
                  <a16:creationId xmlns:a16="http://schemas.microsoft.com/office/drawing/2014/main" id="{DB783186-53DA-4A16-9567-977281E36D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375ACA39-676E-4EE4-9F5A-D12BE8F65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46">
              <a:extLst>
                <a:ext uri="{FF2B5EF4-FFF2-40B4-BE49-F238E27FC236}">
                  <a16:creationId xmlns:a16="http://schemas.microsoft.com/office/drawing/2014/main" id="{11776ABD-B6F2-435F-AC96-C33549B7A4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47">
              <a:extLst>
                <a:ext uri="{FF2B5EF4-FFF2-40B4-BE49-F238E27FC236}">
                  <a16:creationId xmlns:a16="http://schemas.microsoft.com/office/drawing/2014/main" id="{8F6D0303-B69E-427C-B220-24D5C1D90C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48">
              <a:extLst>
                <a:ext uri="{FF2B5EF4-FFF2-40B4-BE49-F238E27FC236}">
                  <a16:creationId xmlns:a16="http://schemas.microsoft.com/office/drawing/2014/main" id="{4F32BA0B-AAE5-4F8E-97FC-6BDDF26C73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49">
              <a:extLst>
                <a:ext uri="{FF2B5EF4-FFF2-40B4-BE49-F238E27FC236}">
                  <a16:creationId xmlns:a16="http://schemas.microsoft.com/office/drawing/2014/main" id="{729CB1CF-E92C-4E5A-9CE0-1A72BDC71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09CB0433-F73F-49F2-BC7B-D3A95A4638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50DF2C99-99A5-4FD8-9EEA-18DEF019DD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Imagem 8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C6BEC98A-8D97-FEE7-C73C-89B9FEE08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7581" y="-2471993"/>
            <a:ext cx="6844606" cy="121920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87" name="Retângulo 386">
            <a:extLst>
              <a:ext uri="{FF2B5EF4-FFF2-40B4-BE49-F238E27FC236}">
                <a16:creationId xmlns:a16="http://schemas.microsoft.com/office/drawing/2014/main" id="{AEB3598D-2CEC-4B64-B91B-17836A8EB13F}"/>
              </a:ext>
            </a:extLst>
          </p:cNvPr>
          <p:cNvSpPr/>
          <p:nvPr/>
        </p:nvSpPr>
        <p:spPr>
          <a:xfrm>
            <a:off x="-102802" y="2019994"/>
            <a:ext cx="7618724" cy="4848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6" name="Imagem 385">
            <a:extLst>
              <a:ext uri="{FF2B5EF4-FFF2-40B4-BE49-F238E27FC236}">
                <a16:creationId xmlns:a16="http://schemas.microsoft.com/office/drawing/2014/main" id="{9F9DD485-6153-EDF7-B466-4945D404B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51" y="2066445"/>
            <a:ext cx="7515719" cy="47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A018423F-D88C-BDF8-2495-6624338A71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4343" y="-70357"/>
            <a:ext cx="525027" cy="6898576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76B48A56-4909-BF49-A39D-B429B8639F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E4AB97B1-2138-ACBF-90F8-0DBE8D84AB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8CEAF3BD-3153-4D36-8462-F752014383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6709C019-9AB2-9973-FA39-BB013FA016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18C80C69-521C-88A8-BB75-872090395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79BC3AF0-FA88-E0F9-B035-176DC5A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9B1C8F6D-11F5-7678-5E03-440EB6D8E6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D6B5DBF9-2AEA-A729-24B6-DDD3CE4B4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E6FD11B4-A363-1ED4-8F12-7A622F28BD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99C589DE-3597-2C33-4287-82E905476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544A3A13-BBEE-4F81-98A7-4BFBAD658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44BEE1B3-86A5-5AE2-CD75-DA6898939A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D0E851EE-5515-6F99-9859-9402A6C335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9777189A-9C1C-360E-9305-F8DC8F9FF4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644CB6C4-2D9E-BAC0-F25A-E5FF2EB2E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53">
              <a:extLst>
                <a:ext uri="{FF2B5EF4-FFF2-40B4-BE49-F238E27FC236}">
                  <a16:creationId xmlns:a16="http://schemas.microsoft.com/office/drawing/2014/main" id="{25A1052A-D067-1141-76DC-5150EE0F8E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4">
              <a:extLst>
                <a:ext uri="{FF2B5EF4-FFF2-40B4-BE49-F238E27FC236}">
                  <a16:creationId xmlns:a16="http://schemas.microsoft.com/office/drawing/2014/main" id="{B5AD2E42-A9E4-B6AD-0EB2-EA47598918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5">
              <a:extLst>
                <a:ext uri="{FF2B5EF4-FFF2-40B4-BE49-F238E27FC236}">
                  <a16:creationId xmlns:a16="http://schemas.microsoft.com/office/drawing/2014/main" id="{8B834500-9B0B-56EE-AA8A-D2DEC1010E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6">
              <a:extLst>
                <a:ext uri="{FF2B5EF4-FFF2-40B4-BE49-F238E27FC236}">
                  <a16:creationId xmlns:a16="http://schemas.microsoft.com/office/drawing/2014/main" id="{CC5A1CE1-D95D-C900-C2CC-7641D1256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7">
              <a:extLst>
                <a:ext uri="{FF2B5EF4-FFF2-40B4-BE49-F238E27FC236}">
                  <a16:creationId xmlns:a16="http://schemas.microsoft.com/office/drawing/2014/main" id="{449C1B7E-D496-FD45-BB52-233E3C9218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9">
              <a:extLst>
                <a:ext uri="{FF2B5EF4-FFF2-40B4-BE49-F238E27FC236}">
                  <a16:creationId xmlns:a16="http://schemas.microsoft.com/office/drawing/2014/main" id="{2B442EBF-ECC3-F6E6-8696-B8273069D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60">
              <a:extLst>
                <a:ext uri="{FF2B5EF4-FFF2-40B4-BE49-F238E27FC236}">
                  <a16:creationId xmlns:a16="http://schemas.microsoft.com/office/drawing/2014/main" id="{36DA9ABC-F2DB-E415-B737-44545EF6B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61">
              <a:extLst>
                <a:ext uri="{FF2B5EF4-FFF2-40B4-BE49-F238E27FC236}">
                  <a16:creationId xmlns:a16="http://schemas.microsoft.com/office/drawing/2014/main" id="{76702C93-83FC-0A8B-ADD9-E9647723F1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D1BE9D85-A4C1-3E37-4E25-E826937E53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22F95367-970D-28D3-8646-0FBF602B70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969123D-3549-0616-991F-8EB3E1F2B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060A7936-7AE2-2889-8283-C602DB9D9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C3622C8-4F1D-C1E7-13FF-C5D292B553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4287313C-3322-1069-332A-0B4F403018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E60E88A8-4D74-3CE5-7498-2A33F344B5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542FA70C-BB7E-BDEA-7584-DEDCD47CB6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B7C5F499-3AAF-2DD0-B2B5-F8318488C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70EC17E1-5350-E18E-C7C4-0341728F9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6AB2AFD-64C7-280B-AF64-72AD4FBE27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2FCE53A7-06D3-5A0C-D42A-266715E33F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315EDB57-C82D-2138-F900-31AC17D139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84A4F0F1-1E6E-BD93-C69D-7B544021E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EC498775-22A1-A12A-BEDB-1E7398FAED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CC9EEF43-4CC7-48CC-88AE-43925AAE7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8C0D31DB-DF3A-42B3-95C6-6E9AE68A7D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BB302E0C-4C4C-1C6D-14CF-28F50422E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ABADE220-BA39-EADB-DF07-D12105E920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AFC43A06-E37F-04BF-62C8-D835FDAF58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26ADEB16-DF19-00D0-617A-33150C50B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966DA944-998F-59F9-A961-E8EEDFF97F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93D5E91E-B070-B376-010D-E6FBA83629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31773417-6EE6-34C8-6B18-DBD887FA88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55A233EB-4EDF-BF31-19CC-BC7CDEA2D0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747BBFB4-D7B9-EBFF-113F-45AD2F0796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274A8BA-89CB-6DAD-546A-C4A8877A7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9D865D7-FA1B-A4B3-ADEC-D7B4961EB0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FCE87325-4D77-F285-BE60-8F4C9FE5F0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57BA35D3-CC08-025B-7F21-A79732B5D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F322C815-0352-7958-E3B0-E31252504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DBDBD79D-11ED-F73B-922A-0929E077CE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2E43D3B0-E013-1758-E7C6-06E0EBCA72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106">
              <a:extLst>
                <a:ext uri="{FF2B5EF4-FFF2-40B4-BE49-F238E27FC236}">
                  <a16:creationId xmlns:a16="http://schemas.microsoft.com/office/drawing/2014/main" id="{033708A9-3C21-F004-0CB3-1A26D35FA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2" name="Rectangle 68">
            <a:extLst>
              <a:ext uri="{FF2B5EF4-FFF2-40B4-BE49-F238E27FC236}">
                <a16:creationId xmlns:a16="http://schemas.microsoft.com/office/drawing/2014/main" id="{43CEF822-4710-592E-3A7E-7A32318E12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81334" y="-84283"/>
            <a:ext cx="12952036" cy="694228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70">
            <a:extLst>
              <a:ext uri="{FF2B5EF4-FFF2-40B4-BE49-F238E27FC236}">
                <a16:creationId xmlns:a16="http://schemas.microsoft.com/office/drawing/2014/main" id="{8EF8CF15-3F0A-861F-C27E-9A3A2FBA9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0450286" y="0"/>
            <a:ext cx="525027" cy="6898576"/>
            <a:chOff x="11096450" y="13394"/>
            <a:chExt cx="494218" cy="6814823"/>
          </a:xfrm>
          <a:solidFill>
            <a:srgbClr val="FFFFFF"/>
          </a:solidFill>
        </p:grpSpPr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00E92ABB-0186-770A-CE1B-E402271FC7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6C5E7D31-3CCF-4B4E-B3A9-6EEEE08E63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D96B81D9-66E6-C9B3-23B6-3283194899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B3B9DA8F-F7D6-8CC6-BE50-F73F93F06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68D5FDA-ADF0-6514-FFC2-FC87772D80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88DA1312-3577-0443-CCB7-CEC81BB32F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3CC85824-6957-7025-1C3C-BA7D2DF366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A59552E0-C7ED-CB96-8C92-38C6F7C0C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BDBC3D0B-6B0F-8E71-BE4D-17EC6A4727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0FB01C8A-D9C0-2DA8-7CDB-4453A4189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5DF7038D-B941-0BD6-412B-EF06D6E7A4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676F2D94-F67C-DC01-C929-A36D3F421A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30B33F08-9A38-8275-E90D-89B46942B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B8CB2363-54B6-1BE2-BCAD-CEBF29A2F8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9DB2BE24-3DF8-2B8E-7118-0BD13890F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8F5BAFCB-4CC3-C992-0320-E3CAFB3063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3622DA71-C0F3-F571-8C7D-FC57985A57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6F93BE3A-9D75-1660-E004-AD20FF10E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1817909E-0823-1E4C-2DDD-0AD74571A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BFB7E565-B5BB-1A7A-79EA-C48EC015B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9">
              <a:extLst>
                <a:ext uri="{FF2B5EF4-FFF2-40B4-BE49-F238E27FC236}">
                  <a16:creationId xmlns:a16="http://schemas.microsoft.com/office/drawing/2014/main" id="{DA6C5B27-DFBD-0E7C-E8D9-0753270DF6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60">
              <a:extLst>
                <a:ext uri="{FF2B5EF4-FFF2-40B4-BE49-F238E27FC236}">
                  <a16:creationId xmlns:a16="http://schemas.microsoft.com/office/drawing/2014/main" id="{B7BB2256-DDB2-9DB2-3C52-83B9B40E10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91E4D0B8-79C8-2B37-8881-023716F9AC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D67E3E7F-D64E-38E3-75AA-F3AAD8277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D7EC967D-C734-A24F-9644-08CBB2585E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DEC5F717-1B14-9B64-B28F-3FF0CD98E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FCDA9B6F-B274-8C26-3EF1-419E929DE9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549C0B02-CB2C-B5CE-83CB-86AF1B4AE0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330DE0D4-0680-8C02-A156-7C4D3EA19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4CC249B5-09FD-604A-1179-53F89F220C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C25572DA-DF49-254F-AFA0-D90DB926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4437D19B-E1D7-171B-4CEA-28C27A19BA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5BC8EE0E-A2A4-886B-6C22-6CAB4F11F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0A39098A-5084-6E8C-75D2-BF290A21A7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:a16="http://schemas.microsoft.com/office/drawing/2014/main" id="{25BAF847-1236-7B18-53E0-F156933E8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00AB86B5-CABC-2B02-9286-A0ADAB8FE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086EAABD-E419-D7CC-70EF-CDD1AD92F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772786CC-5C28-DD76-290A-99A49B873B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04234723-F68C-8CE4-6DF9-36A859CC7A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3F682CA0-23B7-F769-5DF0-A8A61025B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CBE092F5-764D-9DFD-EC4F-868062CC99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70105D7F-A440-3775-D41E-E63BCA7912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76CFC461-2BCC-9EEA-F818-DF0FC44B2F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4E3A5459-A529-865D-3CF8-C1061BF7C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31F01DD8-160E-BFAE-EA57-AD3D9633B9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50A59B79-AD35-D4EA-8A24-2EE6A5A657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B3F86BCE-EE4D-7F20-9062-0A418FA561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E153A5CA-CDB6-F38D-5B70-85F19AE6C3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C2226D1D-055B-6F17-9F34-721D96DFF0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CB7E5480-6223-E387-2521-9BBADEC67A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43804865-9157-F6DC-06EB-8F3690515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56540888-5322-972C-51E4-B4A60119E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CCB32E75-E3ED-D2DD-15AB-73A1B1EE5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C3A081E7-8063-458C-B103-FB66EFD66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7D3C51B4-E212-0CE6-F359-4F9966126D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06B2D48F-296A-CF72-2ED1-4A1AAC8E05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BBF27C12-701B-CCC6-AAC3-D13C78C6C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2" name="Group 129">
            <a:extLst>
              <a:ext uri="{FF2B5EF4-FFF2-40B4-BE49-F238E27FC236}">
                <a16:creationId xmlns:a16="http://schemas.microsoft.com/office/drawing/2014/main" id="{9E37BE98-5CA1-0B4E-C9D8-F4A3F814F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19106" y="-70357"/>
            <a:ext cx="525027" cy="6898576"/>
            <a:chOff x="11096450" y="13394"/>
            <a:chExt cx="494218" cy="6814823"/>
          </a:xfrm>
          <a:solidFill>
            <a:srgbClr val="FFFFFF"/>
          </a:solidFill>
        </p:grpSpPr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2AD96775-0516-37CB-81ED-56EA51F1A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F37484AE-7929-BFE7-B2C7-A98ED91F1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18">
              <a:extLst>
                <a:ext uri="{FF2B5EF4-FFF2-40B4-BE49-F238E27FC236}">
                  <a16:creationId xmlns:a16="http://schemas.microsoft.com/office/drawing/2014/main" id="{0D03ACE2-BF66-BC7C-3AF0-F101B97C5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22">
              <a:extLst>
                <a:ext uri="{FF2B5EF4-FFF2-40B4-BE49-F238E27FC236}">
                  <a16:creationId xmlns:a16="http://schemas.microsoft.com/office/drawing/2014/main" id="{857B7400-62AD-AF47-657C-7FEDBA9EAA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675343B6-05E2-E0F5-5E3E-D42C31FC83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19">
              <a:extLst>
                <a:ext uri="{FF2B5EF4-FFF2-40B4-BE49-F238E27FC236}">
                  <a16:creationId xmlns:a16="http://schemas.microsoft.com/office/drawing/2014/main" id="{9E935165-661D-3D41-4463-F3EBA281A0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20">
              <a:extLst>
                <a:ext uri="{FF2B5EF4-FFF2-40B4-BE49-F238E27FC236}">
                  <a16:creationId xmlns:a16="http://schemas.microsoft.com/office/drawing/2014/main" id="{F4682A65-2CF7-0716-F871-6C3E0EB0B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3">
              <a:extLst>
                <a:ext uri="{FF2B5EF4-FFF2-40B4-BE49-F238E27FC236}">
                  <a16:creationId xmlns:a16="http://schemas.microsoft.com/office/drawing/2014/main" id="{0420393B-26EF-EAB4-63A9-AA29443FC3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id="{466AAB79-F96B-BCD8-4C0A-D5F5C3D00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28D2E162-C7ED-A4F4-1019-C806FD731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16A447E6-9CE2-BCC0-9560-CF0632136D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30">
              <a:extLst>
                <a:ext uri="{FF2B5EF4-FFF2-40B4-BE49-F238E27FC236}">
                  <a16:creationId xmlns:a16="http://schemas.microsoft.com/office/drawing/2014/main" id="{FDF420B4-A730-C0C5-43CC-D2FBA0BE79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43">
              <a:extLst>
                <a:ext uri="{FF2B5EF4-FFF2-40B4-BE49-F238E27FC236}">
                  <a16:creationId xmlns:a16="http://schemas.microsoft.com/office/drawing/2014/main" id="{892773B6-9312-B2E6-7245-0A7E792D0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1">
              <a:extLst>
                <a:ext uri="{FF2B5EF4-FFF2-40B4-BE49-F238E27FC236}">
                  <a16:creationId xmlns:a16="http://schemas.microsoft.com/office/drawing/2014/main" id="{62E13D46-0420-D39F-621E-6A8456219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2">
              <a:extLst>
                <a:ext uri="{FF2B5EF4-FFF2-40B4-BE49-F238E27FC236}">
                  <a16:creationId xmlns:a16="http://schemas.microsoft.com/office/drawing/2014/main" id="{7FAAF661-1D60-D5C6-D5E2-CA52304114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53">
              <a:extLst>
                <a:ext uri="{FF2B5EF4-FFF2-40B4-BE49-F238E27FC236}">
                  <a16:creationId xmlns:a16="http://schemas.microsoft.com/office/drawing/2014/main" id="{2391B1EA-8887-38D7-8A8C-7BAB04D8EE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54">
              <a:extLst>
                <a:ext uri="{FF2B5EF4-FFF2-40B4-BE49-F238E27FC236}">
                  <a16:creationId xmlns:a16="http://schemas.microsoft.com/office/drawing/2014/main" id="{35A4B1AA-73B9-A980-9D48-CDB76EF841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5">
              <a:extLst>
                <a:ext uri="{FF2B5EF4-FFF2-40B4-BE49-F238E27FC236}">
                  <a16:creationId xmlns:a16="http://schemas.microsoft.com/office/drawing/2014/main" id="{D70F4DFF-2B46-0CFD-D42B-9F57BA93C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56">
              <a:extLst>
                <a:ext uri="{FF2B5EF4-FFF2-40B4-BE49-F238E27FC236}">
                  <a16:creationId xmlns:a16="http://schemas.microsoft.com/office/drawing/2014/main" id="{8294F61C-25BD-1721-0866-EF14A991EF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57">
              <a:extLst>
                <a:ext uri="{FF2B5EF4-FFF2-40B4-BE49-F238E27FC236}">
                  <a16:creationId xmlns:a16="http://schemas.microsoft.com/office/drawing/2014/main" id="{62B2A6BE-1A24-89AF-5470-0851AF90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59">
              <a:extLst>
                <a:ext uri="{FF2B5EF4-FFF2-40B4-BE49-F238E27FC236}">
                  <a16:creationId xmlns:a16="http://schemas.microsoft.com/office/drawing/2014/main" id="{F933D356-C6A5-3189-01CD-A6F071B8D6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60">
              <a:extLst>
                <a:ext uri="{FF2B5EF4-FFF2-40B4-BE49-F238E27FC236}">
                  <a16:creationId xmlns:a16="http://schemas.microsoft.com/office/drawing/2014/main" id="{7597B158-BB50-16DB-55BF-6D2F0EE01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61">
              <a:extLst>
                <a:ext uri="{FF2B5EF4-FFF2-40B4-BE49-F238E27FC236}">
                  <a16:creationId xmlns:a16="http://schemas.microsoft.com/office/drawing/2014/main" id="{629E8C05-9FEA-7358-6EAC-A36EF70A6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5">
              <a:extLst>
                <a:ext uri="{FF2B5EF4-FFF2-40B4-BE49-F238E27FC236}">
                  <a16:creationId xmlns:a16="http://schemas.microsoft.com/office/drawing/2014/main" id="{632BAC9B-0AFE-8DC4-02CA-0C7978780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E33F46CF-8FB0-899F-278B-DD423B897D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7">
              <a:extLst>
                <a:ext uri="{FF2B5EF4-FFF2-40B4-BE49-F238E27FC236}">
                  <a16:creationId xmlns:a16="http://schemas.microsoft.com/office/drawing/2014/main" id="{55418D76-0503-739D-80BC-1EB0E82EF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8">
              <a:extLst>
                <a:ext uri="{FF2B5EF4-FFF2-40B4-BE49-F238E27FC236}">
                  <a16:creationId xmlns:a16="http://schemas.microsoft.com/office/drawing/2014/main" id="{6DDC1C5A-C02F-F306-3AFC-F5C12290EB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9">
              <a:extLst>
                <a:ext uri="{FF2B5EF4-FFF2-40B4-BE49-F238E27FC236}">
                  <a16:creationId xmlns:a16="http://schemas.microsoft.com/office/drawing/2014/main" id="{A8B7AA1C-176E-E0F9-7FB8-19FC2CC1E0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11">
              <a:extLst>
                <a:ext uri="{FF2B5EF4-FFF2-40B4-BE49-F238E27FC236}">
                  <a16:creationId xmlns:a16="http://schemas.microsoft.com/office/drawing/2014/main" id="{E634BE11-F60A-5057-F7EF-D7F71946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F7EFAC53-4462-CBFB-7032-86DC66572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13">
              <a:extLst>
                <a:ext uri="{FF2B5EF4-FFF2-40B4-BE49-F238E27FC236}">
                  <a16:creationId xmlns:a16="http://schemas.microsoft.com/office/drawing/2014/main" id="{E3E361C1-541A-A02C-331B-2C65C75C5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14">
              <a:extLst>
                <a:ext uri="{FF2B5EF4-FFF2-40B4-BE49-F238E27FC236}">
                  <a16:creationId xmlns:a16="http://schemas.microsoft.com/office/drawing/2014/main" id="{D746ABFE-81A4-8EB9-5AD8-CB752CAF61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16">
              <a:extLst>
                <a:ext uri="{FF2B5EF4-FFF2-40B4-BE49-F238E27FC236}">
                  <a16:creationId xmlns:a16="http://schemas.microsoft.com/office/drawing/2014/main" id="{8381410C-216B-60FD-DDE7-B4FC7FC63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17">
              <a:extLst>
                <a:ext uri="{FF2B5EF4-FFF2-40B4-BE49-F238E27FC236}">
                  <a16:creationId xmlns:a16="http://schemas.microsoft.com/office/drawing/2014/main" id="{66BD3D39-5551-C460-DDC7-3E8FE5EE33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21">
              <a:extLst>
                <a:ext uri="{FF2B5EF4-FFF2-40B4-BE49-F238E27FC236}">
                  <a16:creationId xmlns:a16="http://schemas.microsoft.com/office/drawing/2014/main" id="{2F4E0F7F-0A7E-9C77-54AB-F2FDF44ABA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B141B580-F8E5-8F34-9E96-1E1A412386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29">
              <a:extLst>
                <a:ext uri="{FF2B5EF4-FFF2-40B4-BE49-F238E27FC236}">
                  <a16:creationId xmlns:a16="http://schemas.microsoft.com/office/drawing/2014/main" id="{BD3805DD-EA8F-8CC6-4B6D-3112E7DC4B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ED6DE20B-4EEB-81E7-60DA-6AC27BB07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AA5B116E-6910-B9CB-CFF7-B563A7BC7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3">
              <a:extLst>
                <a:ext uri="{FF2B5EF4-FFF2-40B4-BE49-F238E27FC236}">
                  <a16:creationId xmlns:a16="http://schemas.microsoft.com/office/drawing/2014/main" id="{0990C5DF-0C0B-E208-67BE-E26D2DCE5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id="{08B893B5-DCC2-62E0-C35D-7ED1CB91F4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id="{4438C375-5473-EEBE-B357-BF8209365B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id="{53EDDCD0-BE2F-549B-8608-0EB0AB41BE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37">
              <a:extLst>
                <a:ext uri="{FF2B5EF4-FFF2-40B4-BE49-F238E27FC236}">
                  <a16:creationId xmlns:a16="http://schemas.microsoft.com/office/drawing/2014/main" id="{E91E3245-ACAC-7282-CAD8-4F7EFE2261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38">
              <a:extLst>
                <a:ext uri="{FF2B5EF4-FFF2-40B4-BE49-F238E27FC236}">
                  <a16:creationId xmlns:a16="http://schemas.microsoft.com/office/drawing/2014/main" id="{6679B828-9548-9F5E-36C3-81B58547BC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39">
              <a:extLst>
                <a:ext uri="{FF2B5EF4-FFF2-40B4-BE49-F238E27FC236}">
                  <a16:creationId xmlns:a16="http://schemas.microsoft.com/office/drawing/2014/main" id="{12942475-5DA8-FE43-8E24-FE55FDCEE4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0">
              <a:extLst>
                <a:ext uri="{FF2B5EF4-FFF2-40B4-BE49-F238E27FC236}">
                  <a16:creationId xmlns:a16="http://schemas.microsoft.com/office/drawing/2014/main" id="{D245530E-F31F-78F1-601A-0F38B91F89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1">
              <a:extLst>
                <a:ext uri="{FF2B5EF4-FFF2-40B4-BE49-F238E27FC236}">
                  <a16:creationId xmlns:a16="http://schemas.microsoft.com/office/drawing/2014/main" id="{7623ABAA-1872-C343-B617-CB6104839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2">
              <a:extLst>
                <a:ext uri="{FF2B5EF4-FFF2-40B4-BE49-F238E27FC236}">
                  <a16:creationId xmlns:a16="http://schemas.microsoft.com/office/drawing/2014/main" id="{C35FFC24-E5C7-CEFB-3C07-59960B48F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id="{3F7AEE1D-108A-51DB-7657-2E2B9ABA4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id="{61D4433D-D3AC-DD64-7B0C-29E09FF3F5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46">
              <a:extLst>
                <a:ext uri="{FF2B5EF4-FFF2-40B4-BE49-F238E27FC236}">
                  <a16:creationId xmlns:a16="http://schemas.microsoft.com/office/drawing/2014/main" id="{1959F541-3103-E057-4BDE-9E87923B03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47">
              <a:extLst>
                <a:ext uri="{FF2B5EF4-FFF2-40B4-BE49-F238E27FC236}">
                  <a16:creationId xmlns:a16="http://schemas.microsoft.com/office/drawing/2014/main" id="{FE1624C9-B5A7-17BF-0A39-4E94463AB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48">
              <a:extLst>
                <a:ext uri="{FF2B5EF4-FFF2-40B4-BE49-F238E27FC236}">
                  <a16:creationId xmlns:a16="http://schemas.microsoft.com/office/drawing/2014/main" id="{AA92F336-E988-158F-25DD-79B76AB26B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49">
              <a:extLst>
                <a:ext uri="{FF2B5EF4-FFF2-40B4-BE49-F238E27FC236}">
                  <a16:creationId xmlns:a16="http://schemas.microsoft.com/office/drawing/2014/main" id="{219C94AC-4221-F56D-D7CD-ECC8A8529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9B093FEF-E2B9-CBB0-506F-943129441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106">
              <a:extLst>
                <a:ext uri="{FF2B5EF4-FFF2-40B4-BE49-F238E27FC236}">
                  <a16:creationId xmlns:a16="http://schemas.microsoft.com/office/drawing/2014/main" id="{009FEB9E-4996-67C0-5D2E-7E74EA88D2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0" name="Retângulo 189">
            <a:extLst>
              <a:ext uri="{FF2B5EF4-FFF2-40B4-BE49-F238E27FC236}">
                <a16:creationId xmlns:a16="http://schemas.microsoft.com/office/drawing/2014/main" id="{903C3A62-47B3-1FC1-003D-653EC3BD80DC}"/>
              </a:ext>
            </a:extLst>
          </p:cNvPr>
          <p:cNvSpPr/>
          <p:nvPr/>
        </p:nvSpPr>
        <p:spPr>
          <a:xfrm>
            <a:off x="878360" y="659316"/>
            <a:ext cx="9393901" cy="5486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2" name="Imagem 181" descr="Salão com pessoas ao redor de uma mesa&#10;&#10;Descrição gerada automaticamente">
            <a:extLst>
              <a:ext uri="{FF2B5EF4-FFF2-40B4-BE49-F238E27FC236}">
                <a16:creationId xmlns:a16="http://schemas.microsoft.com/office/drawing/2014/main" id="{6A6C0959-A191-5322-D216-B69CB0B8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3" y="730156"/>
            <a:ext cx="9215900" cy="538162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3D74D8E-BAB9-42B7-09D4-89F13EAB3DAD}"/>
              </a:ext>
            </a:extLst>
          </p:cNvPr>
          <p:cNvSpPr/>
          <p:nvPr/>
        </p:nvSpPr>
        <p:spPr>
          <a:xfrm>
            <a:off x="1954636" y="5538271"/>
            <a:ext cx="1270644" cy="5164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AA </a:t>
            </a:r>
            <a:r>
              <a:rPr lang="pt-BR" sz="1200" dirty="0" err="1">
                <a:solidFill>
                  <a:schemeClr val="tx1"/>
                </a:solidFill>
              </a:rPr>
              <a:t>ICMBio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6015CE2-B4B7-E7DB-914E-AD2E87E4D9A5}"/>
              </a:ext>
            </a:extLst>
          </p:cNvPr>
          <p:cNvSpPr/>
          <p:nvPr/>
        </p:nvSpPr>
        <p:spPr>
          <a:xfrm>
            <a:off x="3358212" y="5521558"/>
            <a:ext cx="1240972" cy="55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P. indígena Guató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28ACEA77-CF77-8312-61C1-C67081EB67BA}"/>
              </a:ext>
            </a:extLst>
          </p:cNvPr>
          <p:cNvSpPr/>
          <p:nvPr/>
        </p:nvSpPr>
        <p:spPr>
          <a:xfrm>
            <a:off x="4815177" y="5466142"/>
            <a:ext cx="1240972" cy="552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AA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</a:rPr>
              <a:t>RBP/UNEMAT</a:t>
            </a:r>
          </a:p>
        </p:txBody>
      </p:sp>
      <p:sp>
        <p:nvSpPr>
          <p:cNvPr id="181" name="Retângulo 180">
            <a:extLst>
              <a:ext uri="{FF2B5EF4-FFF2-40B4-BE49-F238E27FC236}">
                <a16:creationId xmlns:a16="http://schemas.microsoft.com/office/drawing/2014/main" id="{ACEC82B4-0DCE-FCEB-4D95-82F229B3D017}"/>
              </a:ext>
            </a:extLst>
          </p:cNvPr>
          <p:cNvSpPr/>
          <p:nvPr/>
        </p:nvSpPr>
        <p:spPr>
          <a:xfrm>
            <a:off x="7601022" y="5390420"/>
            <a:ext cx="1240973" cy="559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AA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</a:rPr>
              <a:t>Comunidade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</a:rPr>
              <a:t>Tradicional</a:t>
            </a:r>
          </a:p>
        </p:txBody>
      </p:sp>
      <p:sp>
        <p:nvSpPr>
          <p:cNvPr id="183" name="Retângulo 182">
            <a:extLst>
              <a:ext uri="{FF2B5EF4-FFF2-40B4-BE49-F238E27FC236}">
                <a16:creationId xmlns:a16="http://schemas.microsoft.com/office/drawing/2014/main" id="{512B6DE6-1DA4-658C-039D-2359C90C75C0}"/>
              </a:ext>
            </a:extLst>
          </p:cNvPr>
          <p:cNvSpPr/>
          <p:nvPr/>
        </p:nvSpPr>
        <p:spPr>
          <a:xfrm>
            <a:off x="6180254" y="5432077"/>
            <a:ext cx="1240972" cy="5592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Europeia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</a:rPr>
              <a:t>fazendeiro</a:t>
            </a:r>
          </a:p>
        </p:txBody>
      </p:sp>
      <p:cxnSp>
        <p:nvCxnSpPr>
          <p:cNvPr id="192" name="Conector de Seta Reta 191">
            <a:extLst>
              <a:ext uri="{FF2B5EF4-FFF2-40B4-BE49-F238E27FC236}">
                <a16:creationId xmlns:a16="http://schemas.microsoft.com/office/drawing/2014/main" id="{69BF4093-F963-83BE-9B54-CE534490622A}"/>
              </a:ext>
            </a:extLst>
          </p:cNvPr>
          <p:cNvCxnSpPr>
            <a:cxnSpLocks/>
          </p:cNvCxnSpPr>
          <p:nvPr/>
        </p:nvCxnSpPr>
        <p:spPr>
          <a:xfrm flipV="1">
            <a:off x="3222178" y="4688393"/>
            <a:ext cx="2213485" cy="1711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Conector de Seta Reta 193">
            <a:extLst>
              <a:ext uri="{FF2B5EF4-FFF2-40B4-BE49-F238E27FC236}">
                <a16:creationId xmlns:a16="http://schemas.microsoft.com/office/drawing/2014/main" id="{4EB1214B-E711-8919-5D9C-744BF443C4C6}"/>
              </a:ext>
            </a:extLst>
          </p:cNvPr>
          <p:cNvCxnSpPr>
            <a:cxnSpLocks/>
          </p:cNvCxnSpPr>
          <p:nvPr/>
        </p:nvCxnSpPr>
        <p:spPr>
          <a:xfrm flipV="1">
            <a:off x="2497317" y="4620024"/>
            <a:ext cx="364371" cy="102727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>
            <a:extLst>
              <a:ext uri="{FF2B5EF4-FFF2-40B4-BE49-F238E27FC236}">
                <a16:creationId xmlns:a16="http://schemas.microsoft.com/office/drawing/2014/main" id="{CD31BC78-B179-0933-8458-069312E0CFFB}"/>
              </a:ext>
            </a:extLst>
          </p:cNvPr>
          <p:cNvCxnSpPr>
            <a:cxnSpLocks/>
          </p:cNvCxnSpPr>
          <p:nvPr/>
        </p:nvCxnSpPr>
        <p:spPr>
          <a:xfrm flipV="1">
            <a:off x="5435712" y="4661857"/>
            <a:ext cx="263406" cy="9528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de Seta Reta 196">
            <a:extLst>
              <a:ext uri="{FF2B5EF4-FFF2-40B4-BE49-F238E27FC236}">
                <a16:creationId xmlns:a16="http://schemas.microsoft.com/office/drawing/2014/main" id="{C7EAC105-6A4C-1503-AE53-F6FE2A8AFAB0}"/>
              </a:ext>
            </a:extLst>
          </p:cNvPr>
          <p:cNvCxnSpPr>
            <a:cxnSpLocks/>
          </p:cNvCxnSpPr>
          <p:nvPr/>
        </p:nvCxnSpPr>
        <p:spPr>
          <a:xfrm flipV="1">
            <a:off x="6626090" y="4603222"/>
            <a:ext cx="155578" cy="1508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de Seta Reta 199">
            <a:extLst>
              <a:ext uri="{FF2B5EF4-FFF2-40B4-BE49-F238E27FC236}">
                <a16:creationId xmlns:a16="http://schemas.microsoft.com/office/drawing/2014/main" id="{685EAC62-D8BF-D493-6931-C1257146D7E8}"/>
              </a:ext>
            </a:extLst>
          </p:cNvPr>
          <p:cNvCxnSpPr>
            <a:cxnSpLocks/>
          </p:cNvCxnSpPr>
          <p:nvPr/>
        </p:nvCxnSpPr>
        <p:spPr>
          <a:xfrm flipH="1" flipV="1">
            <a:off x="7915515" y="4409408"/>
            <a:ext cx="325232" cy="11737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ector de Seta Reta 203">
            <a:extLst>
              <a:ext uri="{FF2B5EF4-FFF2-40B4-BE49-F238E27FC236}">
                <a16:creationId xmlns:a16="http://schemas.microsoft.com/office/drawing/2014/main" id="{390343EC-5A18-3912-CED4-48A7FF69BDF8}"/>
              </a:ext>
            </a:extLst>
          </p:cNvPr>
          <p:cNvCxnSpPr>
            <a:cxnSpLocks/>
          </p:cNvCxnSpPr>
          <p:nvPr/>
        </p:nvCxnSpPr>
        <p:spPr>
          <a:xfrm flipV="1">
            <a:off x="4018272" y="4695856"/>
            <a:ext cx="224000" cy="7995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0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81C83-B441-C0D5-7353-70257AEB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1C1CA5-8C05-393C-01A7-7413F0302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B7A036AE-1D18-8C06-C40C-235996775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5573" y="-2673699"/>
            <a:ext cx="6844606" cy="121920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208DF06-A2CB-6845-7CEA-2EE39FBAA51F}"/>
              </a:ext>
            </a:extLst>
          </p:cNvPr>
          <p:cNvSpPr txBox="1"/>
          <p:nvPr/>
        </p:nvSpPr>
        <p:spPr>
          <a:xfrm>
            <a:off x="374366" y="2796229"/>
            <a:ext cx="11867017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Grupos culturalmente diferenciados e que se conhecem como tais, que possuem formas próprias de organização social, que ocupam e usam territórios e recursos naturais com condição para sua reprodução cultural, social, religiosa, ancestral e </a:t>
            </a:r>
            <a:r>
              <a:rPr lang="pt-B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economica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utilizando conhecimentos, inovações e práticas gerados e transmitidos pela tradição (BRASIL, 2007).</a:t>
            </a:r>
          </a:p>
        </p:txBody>
      </p:sp>
    </p:spTree>
    <p:extLst>
      <p:ext uri="{BB962C8B-B14F-4D97-AF65-F5344CB8AC3E}">
        <p14:creationId xmlns:p14="http://schemas.microsoft.com/office/powerpoint/2010/main" val="53368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012\FOTOS IMAGENS LOGO\Fotos Barão 13-07-2012\P1020204.JPG">
            <a:extLst>
              <a:ext uri="{FF2B5EF4-FFF2-40B4-BE49-F238E27FC236}">
                <a16:creationId xmlns:a16="http://schemas.microsoft.com/office/drawing/2014/main" id="{C22A64CE-86D4-A1CC-D962-87ABDB41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602" y="19833"/>
            <a:ext cx="12827620" cy="71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9E400B4-D81C-F348-D4BB-D1740FD584AB}"/>
              </a:ext>
            </a:extLst>
          </p:cNvPr>
          <p:cNvSpPr txBox="1"/>
          <p:nvPr/>
        </p:nvSpPr>
        <p:spPr>
          <a:xfrm>
            <a:off x="3889094" y="462397"/>
            <a:ext cx="421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PULSO</a:t>
            </a:r>
            <a:r>
              <a:rPr lang="pt-BR" sz="2531" b="1" dirty="0">
                <a:solidFill>
                  <a:srgbClr val="FFFF00"/>
                </a:solidFill>
              </a:rPr>
              <a:t> DE INUNDAÇÃO</a:t>
            </a:r>
          </a:p>
        </p:txBody>
      </p:sp>
      <p:sp>
        <p:nvSpPr>
          <p:cNvPr id="6" name="Forma livre 8">
            <a:extLst>
              <a:ext uri="{FF2B5EF4-FFF2-40B4-BE49-F238E27FC236}">
                <a16:creationId xmlns:a16="http://schemas.microsoft.com/office/drawing/2014/main" id="{889B9DB4-799B-210C-21C8-81B7DED410D3}"/>
              </a:ext>
            </a:extLst>
          </p:cNvPr>
          <p:cNvSpPr/>
          <p:nvPr/>
        </p:nvSpPr>
        <p:spPr>
          <a:xfrm>
            <a:off x="3646449" y="4427035"/>
            <a:ext cx="4695332" cy="970155"/>
          </a:xfrm>
          <a:custGeom>
            <a:avLst/>
            <a:gdLst>
              <a:gd name="connsiteX0" fmla="*/ 0 w 6692900"/>
              <a:gd name="connsiteY0" fmla="*/ 1359028 h 1359028"/>
              <a:gd name="connsiteX1" fmla="*/ 1346200 w 6692900"/>
              <a:gd name="connsiteY1" fmla="*/ 128 h 1359028"/>
              <a:gd name="connsiteX2" fmla="*/ 2832100 w 6692900"/>
              <a:gd name="connsiteY2" fmla="*/ 1270128 h 1359028"/>
              <a:gd name="connsiteX3" fmla="*/ 4864100 w 6692900"/>
              <a:gd name="connsiteY3" fmla="*/ 76328 h 1359028"/>
              <a:gd name="connsiteX4" fmla="*/ 6692900 w 6692900"/>
              <a:gd name="connsiteY4" fmla="*/ 1219328 h 135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900" h="1359028">
                <a:moveTo>
                  <a:pt x="0" y="1359028"/>
                </a:moveTo>
                <a:cubicBezTo>
                  <a:pt x="437091" y="686986"/>
                  <a:pt x="874183" y="14945"/>
                  <a:pt x="1346200" y="128"/>
                </a:cubicBezTo>
                <a:cubicBezTo>
                  <a:pt x="1818217" y="-14689"/>
                  <a:pt x="2245783" y="1257428"/>
                  <a:pt x="2832100" y="1270128"/>
                </a:cubicBezTo>
                <a:cubicBezTo>
                  <a:pt x="3418417" y="1282828"/>
                  <a:pt x="4220633" y="84795"/>
                  <a:pt x="4864100" y="76328"/>
                </a:cubicBezTo>
                <a:cubicBezTo>
                  <a:pt x="5507567" y="67861"/>
                  <a:pt x="6629400" y="1519895"/>
                  <a:pt x="6692900" y="1219328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66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5DB6C0-6EA0-B555-92FD-49A314D388AE}"/>
              </a:ext>
            </a:extLst>
          </p:cNvPr>
          <p:cNvSpPr txBox="1"/>
          <p:nvPr/>
        </p:nvSpPr>
        <p:spPr>
          <a:xfrm>
            <a:off x="3070713" y="3517251"/>
            <a:ext cx="159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Altura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647E266-2EBA-DD23-C7B5-D0DF4E5A1D55}"/>
              </a:ext>
            </a:extLst>
          </p:cNvPr>
          <p:cNvCxnSpPr/>
          <p:nvPr/>
        </p:nvCxnSpPr>
        <p:spPr>
          <a:xfrm flipV="1">
            <a:off x="3248242" y="4120291"/>
            <a:ext cx="8634" cy="142513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1">
            <a:extLst>
              <a:ext uri="{FF2B5EF4-FFF2-40B4-BE49-F238E27FC236}">
                <a16:creationId xmlns:a16="http://schemas.microsoft.com/office/drawing/2014/main" id="{E067A67E-B24E-FADD-9B17-9CFFED162DDB}"/>
              </a:ext>
            </a:extLst>
          </p:cNvPr>
          <p:cNvCxnSpPr/>
          <p:nvPr/>
        </p:nvCxnSpPr>
        <p:spPr>
          <a:xfrm flipH="1">
            <a:off x="4149906" y="5717824"/>
            <a:ext cx="1721441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CF6168B-83AC-84E5-210E-9032BB474001}"/>
              </a:ext>
            </a:extLst>
          </p:cNvPr>
          <p:cNvSpPr txBox="1"/>
          <p:nvPr/>
        </p:nvSpPr>
        <p:spPr>
          <a:xfrm>
            <a:off x="4056157" y="5916867"/>
            <a:ext cx="250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FF00"/>
                </a:solidFill>
              </a:rPr>
              <a:t>Duração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D874D0-9BA3-C0C7-D71B-621D828B029E}"/>
              </a:ext>
            </a:extLst>
          </p:cNvPr>
          <p:cNvSpPr txBox="1"/>
          <p:nvPr/>
        </p:nvSpPr>
        <p:spPr>
          <a:xfrm>
            <a:off x="6678687" y="5803896"/>
            <a:ext cx="250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>
                <a:solidFill>
                  <a:srgbClr val="FFFF00"/>
                </a:solidFill>
              </a:rPr>
              <a:t>Frequencia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7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14C9909-2597-DE7F-00C2-670B519C2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961539"/>
              </p:ext>
            </p:extLst>
          </p:nvPr>
        </p:nvGraphicFramePr>
        <p:xfrm>
          <a:off x="0" y="1795244"/>
          <a:ext cx="11252433" cy="49707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68171">
                  <a:extLst>
                    <a:ext uri="{9D8B030D-6E8A-4147-A177-3AD203B41FA5}">
                      <a16:colId xmlns:a16="http://schemas.microsoft.com/office/drawing/2014/main" val="2668415261"/>
                    </a:ext>
                  </a:extLst>
                </a:gridCol>
                <a:gridCol w="8184262">
                  <a:extLst>
                    <a:ext uri="{9D8B030D-6E8A-4147-A177-3AD203B41FA5}">
                      <a16:colId xmlns:a16="http://schemas.microsoft.com/office/drawing/2014/main" val="1178725805"/>
                    </a:ext>
                  </a:extLst>
                </a:gridCol>
              </a:tblGrid>
              <a:tr h="1200611">
                <a:tc>
                  <a:txBody>
                    <a:bodyPr/>
                    <a:lstStyle/>
                    <a:p>
                      <a:pPr marL="111760" marR="107315" indent="-635" algn="ctr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Pulso de</a:t>
                      </a:r>
                      <a:r>
                        <a:rPr lang="pt-PT" sz="2400" b="1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inundação</a:t>
                      </a:r>
                      <a:r>
                        <a:rPr lang="pt-PT" sz="2400" b="1" spc="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2400" b="1" spc="-1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rio</a:t>
                      </a:r>
                      <a:r>
                        <a:rPr lang="pt-PT" sz="2400" b="1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Cuiabá</a:t>
                      </a:r>
                      <a:endParaRPr lang="pt-BR" sz="2400" b="1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</a:pP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3730" marR="426085" indent="-20256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pt-PT" sz="24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Estratégias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pesca artesanal</a:t>
                      </a:r>
                      <a:r>
                        <a:rPr lang="pt-PT" sz="2400" b="1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pt-PT" sz="2400" b="1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médio</a:t>
                      </a:r>
                      <a:r>
                        <a:rPr lang="pt-PT" sz="24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rio</a:t>
                      </a:r>
                      <a:r>
                        <a:rPr lang="pt-PT" sz="2400" b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Cuiabá</a:t>
                      </a:r>
                      <a:endParaRPr lang="pt-BR" sz="2400" b="1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83700119"/>
                  </a:ext>
                </a:extLst>
              </a:tr>
              <a:tr h="1055522">
                <a:tc>
                  <a:txBody>
                    <a:bodyPr/>
                    <a:lstStyle/>
                    <a:p>
                      <a:pPr marL="170180" marR="170180" algn="ctr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Enchente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238760">
                        <a:lnSpc>
                          <a:spcPct val="102000"/>
                        </a:lnSpc>
                        <a:spcBef>
                          <a:spcPts val="410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Carreriano,</a:t>
                      </a:r>
                      <a:r>
                        <a:rPr lang="pt-PT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rodando,</a:t>
                      </a:r>
                      <a:r>
                        <a:rPr lang="pt-PT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boinha,</a:t>
                      </a:r>
                      <a:r>
                        <a:rPr lang="pt-PT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linhada,</a:t>
                      </a:r>
                      <a:r>
                        <a:rPr lang="pt-PT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rede*,</a:t>
                      </a:r>
                      <a:r>
                        <a:rPr lang="pt-PT" sz="2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vara,</a:t>
                      </a:r>
                      <a:r>
                        <a:rPr lang="pt-PT" sz="24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barranco</a:t>
                      </a:r>
                      <a:r>
                        <a:rPr lang="pt-PT" sz="24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imbicado,</a:t>
                      </a:r>
                      <a:r>
                        <a:rPr lang="pt-PT" sz="24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poitado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8070420"/>
                  </a:ext>
                </a:extLst>
              </a:tr>
              <a:tr h="617472">
                <a:tc>
                  <a:txBody>
                    <a:bodyPr/>
                    <a:lstStyle/>
                    <a:p>
                      <a:pPr marL="170180" marR="170180" algn="ctr">
                        <a:spcBef>
                          <a:spcPts val="355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Cheia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425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Carreriano,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linhada,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vara,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barranco,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anzol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galho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7630062"/>
                  </a:ext>
                </a:extLst>
              </a:tr>
              <a:tr h="898646">
                <a:tc>
                  <a:txBody>
                    <a:bodyPr/>
                    <a:lstStyle/>
                    <a:p>
                      <a:pPr marL="170180" marR="170180" algn="ctr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Vazante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179705">
                        <a:lnSpc>
                          <a:spcPct val="102000"/>
                        </a:lnSpc>
                        <a:spcBef>
                          <a:spcPts val="410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Carreriano,</a:t>
                      </a:r>
                      <a:r>
                        <a:rPr lang="pt-PT" sz="24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rodando,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boinha*,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bater,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vara,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barranco</a:t>
                      </a:r>
                      <a:r>
                        <a:rPr lang="pt-PT" sz="24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imbicado,</a:t>
                      </a:r>
                      <a:r>
                        <a:rPr lang="pt-PT" sz="24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poitado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35921258"/>
                  </a:ext>
                </a:extLst>
              </a:tr>
              <a:tr h="1198490">
                <a:tc>
                  <a:txBody>
                    <a:bodyPr/>
                    <a:lstStyle/>
                    <a:p>
                      <a:pPr marL="170180" marR="170180" algn="ctr">
                        <a:spcBef>
                          <a:spcPts val="755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Estiagem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201930">
                        <a:lnSpc>
                          <a:spcPct val="102000"/>
                        </a:lnSpc>
                        <a:spcBef>
                          <a:spcPts val="410"/>
                        </a:spcBef>
                        <a:spcAft>
                          <a:spcPts val="0"/>
                        </a:spcAft>
                      </a:pP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Carreriano,</a:t>
                      </a:r>
                      <a:r>
                        <a:rPr lang="pt-PT" sz="2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rodando,</a:t>
                      </a:r>
                      <a:r>
                        <a:rPr lang="pt-PT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boinha*,</a:t>
                      </a:r>
                      <a:r>
                        <a:rPr lang="pt-PT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linhada,</a:t>
                      </a:r>
                      <a:r>
                        <a:rPr lang="pt-PT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rede*,</a:t>
                      </a:r>
                      <a:r>
                        <a:rPr lang="pt-PT" sz="24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vara,</a:t>
                      </a:r>
                      <a:r>
                        <a:rPr lang="pt-PT" sz="24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tarrafa*,</a:t>
                      </a:r>
                      <a:r>
                        <a:rPr lang="pt-PT" sz="2400" spc="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sondando,</a:t>
                      </a:r>
                      <a:r>
                        <a:rPr lang="pt-PT" sz="2400" spc="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arpão*,</a:t>
                      </a:r>
                      <a:r>
                        <a:rPr lang="pt-PT" sz="2400" spc="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joão-bobo*,</a:t>
                      </a:r>
                      <a:r>
                        <a:rPr lang="pt-PT" sz="2400" spc="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imbicado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8862484"/>
                  </a:ext>
                </a:extLst>
              </a:tr>
            </a:tbl>
          </a:graphicData>
        </a:graphic>
      </p:graphicFrame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B24E71D-1752-8994-912C-BDB0F8C33C7B}"/>
              </a:ext>
            </a:extLst>
          </p:cNvPr>
          <p:cNvSpPr/>
          <p:nvPr/>
        </p:nvSpPr>
        <p:spPr>
          <a:xfrm>
            <a:off x="2441197" y="92015"/>
            <a:ext cx="6635691" cy="1560617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ESTRATÉGIAS</a:t>
            </a:r>
            <a:r>
              <a:rPr lang="pt-PT" sz="2400" b="1" dirty="0"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DE PESCA </a:t>
            </a:r>
            <a:r>
              <a:rPr lang="pt-PT" sz="2400" b="1" dirty="0"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DOS </a:t>
            </a:r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PESCADORES DO RIO CUIABÁ RELACIONADAS COM O PULSO DE INUNDAÇÃO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20" name="Imagem 19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B68B19AD-0572-7032-F8B9-CFBDBAC14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60462" r="52181" b="22277"/>
          <a:stretch/>
        </p:blipFill>
        <p:spPr>
          <a:xfrm rot="16200000">
            <a:off x="10724865" y="279123"/>
            <a:ext cx="1296382" cy="11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036450-B4FA-8116-5E9E-D1E7D9459B2C}"/>
              </a:ext>
            </a:extLst>
          </p:cNvPr>
          <p:cNvSpPr txBox="1"/>
          <p:nvPr/>
        </p:nvSpPr>
        <p:spPr>
          <a:xfrm>
            <a:off x="5854876" y="1246476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(FERRAZ &amp; DA SILVA, 2020).</a:t>
            </a:r>
          </a:p>
        </p:txBody>
      </p:sp>
    </p:spTree>
    <p:extLst>
      <p:ext uri="{BB962C8B-B14F-4D97-AF65-F5344CB8AC3E}">
        <p14:creationId xmlns:p14="http://schemas.microsoft.com/office/powerpoint/2010/main" val="285458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E29EF9F-CD7E-6501-6204-565776255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25779"/>
              </p:ext>
            </p:extLst>
          </p:nvPr>
        </p:nvGraphicFramePr>
        <p:xfrm>
          <a:off x="6261410" y="0"/>
          <a:ext cx="5913863" cy="68446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40312">
                  <a:extLst>
                    <a:ext uri="{9D8B030D-6E8A-4147-A177-3AD203B41FA5}">
                      <a16:colId xmlns:a16="http://schemas.microsoft.com/office/drawing/2014/main" val="2893249072"/>
                    </a:ext>
                  </a:extLst>
                </a:gridCol>
                <a:gridCol w="3973551">
                  <a:extLst>
                    <a:ext uri="{9D8B030D-6E8A-4147-A177-3AD203B41FA5}">
                      <a16:colId xmlns:a16="http://schemas.microsoft.com/office/drawing/2014/main" val="4119912532"/>
                    </a:ext>
                  </a:extLst>
                </a:gridCol>
              </a:tblGrid>
              <a:tr h="524407">
                <a:tc>
                  <a:txBody>
                    <a:bodyPr/>
                    <a:lstStyle/>
                    <a:p>
                      <a:pPr marL="365125" marR="356235" algn="ctr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Etnocategoria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0380"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Etnoespécie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67795629"/>
                  </a:ext>
                </a:extLst>
              </a:tr>
              <a:tr h="954331">
                <a:tc>
                  <a:txBody>
                    <a:bodyPr/>
                    <a:lstStyle/>
                    <a:p>
                      <a:pPr marL="323215" marR="285750" indent="-24130">
                        <a:spcBef>
                          <a:spcPts val="580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 da beira d’água,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baía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beira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8953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Cabeça-seca;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tuiuiú; colhereiro;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garça;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biuá;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baguari;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taiamã;</a:t>
                      </a:r>
                      <a:r>
                        <a:rPr lang="pt-PT" sz="16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martim;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marreca;</a:t>
                      </a:r>
                      <a:r>
                        <a:rPr lang="pt-PT" sz="16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pato-do-mato</a:t>
                      </a:r>
                      <a:r>
                        <a:rPr lang="pt-PT" sz="16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biuatinga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04755471"/>
                  </a:ext>
                </a:extLst>
              </a:tr>
              <a:tr h="1104517">
                <a:tc>
                  <a:txBody>
                    <a:bodyPr/>
                    <a:lstStyle/>
                    <a:p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0665" marR="234950" algn="ctr"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mata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fechada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17589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Mutum; arancuã; jacu; jacutinga;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jaó;</a:t>
                      </a:r>
                      <a:r>
                        <a:rPr lang="pt-PT" sz="1600" spc="-4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saracura;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nambu;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rola;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pomba;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juruti-do-pantanal; urubu; cracará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(cabeça-chato); gavião;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beija-flor;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marriquitinha</a:t>
                      </a:r>
                      <a:r>
                        <a:rPr lang="pt-PT" sz="1600" spc="-4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sabiá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5593274"/>
                  </a:ext>
                </a:extLst>
              </a:tr>
              <a:tr h="1130505">
                <a:tc>
                  <a:txBody>
                    <a:bodyPr/>
                    <a:lstStyle/>
                    <a:p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0665" marR="234950" algn="ctr"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brejo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8953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Cafezinho; patinho-d’água;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batuirinha; saracura; carão; quero-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quero;</a:t>
                      </a:r>
                      <a:r>
                        <a:rPr lang="pt-PT" sz="1600" spc="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cabecinha-vermelha</a:t>
                      </a:r>
                      <a:r>
                        <a:rPr lang="pt-PT" sz="1600" spc="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</a:t>
                      </a:r>
                      <a:r>
                        <a:rPr lang="pt-PT" sz="1600" spc="3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josé-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fita;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galo-da-campina;</a:t>
                      </a:r>
                      <a:r>
                        <a:rPr lang="pt-PT" sz="16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chapéu-veio</a:t>
                      </a:r>
                      <a:r>
                        <a:rPr lang="pt-PT" sz="1600" spc="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vira-unha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7508485"/>
                  </a:ext>
                </a:extLst>
              </a:tr>
              <a:tr h="476720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pt-PT" sz="16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firme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Pavão;</a:t>
                      </a:r>
                      <a:r>
                        <a:rPr lang="pt-PT" sz="16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coruja;</a:t>
                      </a:r>
                      <a:r>
                        <a:rPr lang="pt-PT" sz="16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urutau</a:t>
                      </a:r>
                      <a:r>
                        <a:rPr lang="pt-PT" sz="1600" spc="-2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rolinha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5850294"/>
                  </a:ext>
                </a:extLst>
              </a:tr>
              <a:tr h="532766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6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ficam</a:t>
                      </a:r>
                      <a:r>
                        <a:rPr lang="pt-PT" sz="16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pt-PT" sz="16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praia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Gaivota</a:t>
                      </a:r>
                      <a:r>
                        <a:rPr lang="pt-PT" sz="16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batuíra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55778073"/>
                  </a:ext>
                </a:extLst>
              </a:tr>
              <a:tr h="887682"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0665" marR="234950" algn="ctr"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6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ficam</a:t>
                      </a:r>
                      <a:r>
                        <a:rPr lang="pt-PT" sz="1600" spc="-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pt-PT" sz="1600" spc="-1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sarã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marR="122555">
                        <a:lnSpc>
                          <a:spcPct val="102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Sicuíra; anu-preto; anu-branco;</a:t>
                      </a:r>
                      <a:r>
                        <a:rPr lang="pt-PT" sz="1600" spc="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cabecinha-vermelho;</a:t>
                      </a:r>
                      <a:r>
                        <a:rPr lang="pt-PT" sz="1600" spc="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bica-de-prata;</a:t>
                      </a:r>
                      <a:r>
                        <a:rPr lang="pt-PT" sz="1600" spc="-17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sanhaço</a:t>
                      </a:r>
                      <a:r>
                        <a:rPr lang="pt-PT" sz="16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pt-PT" sz="1600" spc="-5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sabiá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93416335"/>
                  </a:ext>
                </a:extLst>
              </a:tr>
              <a:tr h="476720">
                <a:tc>
                  <a:txBody>
                    <a:bodyPr/>
                    <a:lstStyle/>
                    <a:p>
                      <a:pPr marL="240665" marR="234950" algn="ctr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t-PT" sz="16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6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vive no</a:t>
                      </a:r>
                      <a:r>
                        <a:rPr lang="pt-PT" sz="1600" spc="-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Andorinha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25723773"/>
                  </a:ext>
                </a:extLst>
              </a:tr>
              <a:tr h="756959">
                <a:tc>
                  <a:txBody>
                    <a:bodyPr/>
                    <a:lstStyle/>
                    <a:p>
                      <a:pPr marL="314960" marR="285750" indent="34925"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</a:t>
                      </a:r>
                      <a:r>
                        <a:rPr lang="pt-PT" sz="16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</a:t>
                      </a:r>
                      <a:r>
                        <a:rPr lang="pt-PT" sz="16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vivem</a:t>
                      </a:r>
                      <a:r>
                        <a:rPr lang="pt-PT" sz="16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pt-PT" sz="16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cercado</a:t>
                      </a:r>
                      <a:r>
                        <a:rPr lang="pt-PT" sz="1600" spc="5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</a:t>
                      </a:r>
                      <a:r>
                        <a:rPr lang="pt-PT" sz="1600" spc="1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campo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</a:pPr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3340"/>
                      <a:r>
                        <a:rPr lang="pt-PT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Quero-quero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1458491"/>
                  </a:ext>
                </a:extLst>
              </a:tr>
            </a:tbl>
          </a:graphicData>
        </a:graphic>
      </p:graphicFrame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3BBC503-B2AB-78D7-E692-2CCA3FB07D85}"/>
              </a:ext>
            </a:extLst>
          </p:cNvPr>
          <p:cNvSpPr/>
          <p:nvPr/>
        </p:nvSpPr>
        <p:spPr>
          <a:xfrm>
            <a:off x="16726" y="327839"/>
            <a:ext cx="6244683" cy="1677129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pt-PT" sz="2500" b="1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ETNOCATEGORIAS DE LUGARES E </a:t>
            </a:r>
            <a:r>
              <a:rPr lang="pt-PT" sz="24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 </a:t>
            </a:r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ETNOESPÉCIES DE AVES </a:t>
            </a:r>
          </a:p>
          <a:p>
            <a:pPr algn="just"/>
            <a:r>
              <a:rPr lang="pt-PT" sz="2400" b="1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CT CUIABÁ MIRIM, </a:t>
            </a:r>
            <a:r>
              <a:rPr lang="pt-PT" sz="24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BARÃO DE MELGAÇO</a:t>
            </a:r>
            <a:r>
              <a:rPr lang="pt-PT" sz="160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.(SILVEIRA –ALBERNAZ&amp;Da SILVA, 2020)</a:t>
            </a:r>
            <a:endParaRPr lang="pt-BR" sz="16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 descr="Desenho de uma cortina&#10;&#10;Descrição gerada automaticamente com confiança baixa">
            <a:extLst>
              <a:ext uri="{FF2B5EF4-FFF2-40B4-BE49-F238E27FC236}">
                <a16:creationId xmlns:a16="http://schemas.microsoft.com/office/drawing/2014/main" id="{79F9BEAE-AB80-9ED7-82D0-9960BC708A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60462" r="52181" b="22277"/>
          <a:stretch/>
        </p:blipFill>
        <p:spPr>
          <a:xfrm rot="16200000">
            <a:off x="1540074" y="3337366"/>
            <a:ext cx="3693204" cy="2924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2717123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950</Words>
  <Application>Microsoft Office PowerPoint</Application>
  <PresentationFormat>Widescreen</PresentationFormat>
  <Paragraphs>156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Aharoni</vt:lpstr>
      <vt:lpstr>Arial</vt:lpstr>
      <vt:lpstr>Avenir Next LT Pro</vt:lpstr>
      <vt:lpstr>Baguet Script</vt:lpstr>
      <vt:lpstr>Calibri</vt:lpstr>
      <vt:lpstr>Modern Love</vt:lpstr>
      <vt:lpstr>Times New Roman</vt:lpstr>
      <vt:lpstr>Trebuchet MS</vt:lpstr>
      <vt:lpstr>BohemianVTI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SUPERFICIE D’ÁGUA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Nogueira</dc:creator>
  <cp:lastModifiedBy>INPP 2</cp:lastModifiedBy>
  <cp:revision>9</cp:revision>
  <dcterms:created xsi:type="dcterms:W3CDTF">2023-10-16T12:29:48Z</dcterms:created>
  <dcterms:modified xsi:type="dcterms:W3CDTF">2023-10-19T17:57:59Z</dcterms:modified>
</cp:coreProperties>
</file>