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9960" y="0"/>
            <a:ext cx="6219281" cy="1027639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4159" y="7325231"/>
            <a:ext cx="5438774" cy="296176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7058" y="0"/>
            <a:ext cx="5844384" cy="437768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2329778"/>
            <a:ext cx="3779634" cy="518057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40412" y="652467"/>
            <a:ext cx="6619874" cy="19049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563992" y="6634114"/>
            <a:ext cx="2916935" cy="287100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18765" y="3787813"/>
            <a:ext cx="6267449" cy="13334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7683" y="3108207"/>
            <a:ext cx="4589780" cy="17259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1" i="0">
                <a:solidFill>
                  <a:srgbClr val="44536A"/>
                </a:solidFill>
                <a:latin typeface="Oswald"/>
                <a:cs typeface="Oswa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rgbClr val="44536A"/>
                </a:solidFill>
                <a:latin typeface="Oswald"/>
                <a:cs typeface="Oswa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29180" y="8439729"/>
            <a:ext cx="1533524" cy="1523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6553" y="4086947"/>
            <a:ext cx="3668423" cy="367376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rgbClr val="44536A"/>
                </a:solidFill>
                <a:latin typeface="Oswald"/>
                <a:cs typeface="Oswa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rgbClr val="44536A"/>
                </a:solidFill>
                <a:latin typeface="Oswald"/>
                <a:cs typeface="Oswa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020" y="86454"/>
            <a:ext cx="17032246" cy="24048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1" i="0">
                <a:solidFill>
                  <a:srgbClr val="44536A"/>
                </a:solidFill>
                <a:latin typeface="Oswald"/>
                <a:cs typeface="Oswald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Relationship Id="rId3" Type="http://schemas.openxmlformats.org/officeDocument/2006/relationships/image" Target="../media/image27.jpg"/><Relationship Id="rId4" Type="http://schemas.openxmlformats.org/officeDocument/2006/relationships/image" Target="../media/image28.png"/><Relationship Id="rId5" Type="http://schemas.openxmlformats.org/officeDocument/2006/relationships/image" Target="../media/image2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30.jpg"/><Relationship Id="rId5" Type="http://schemas.openxmlformats.org/officeDocument/2006/relationships/image" Target="../media/image3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5" Type="http://schemas.openxmlformats.org/officeDocument/2006/relationships/image" Target="../media/image35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png"/><Relationship Id="rId3" Type="http://schemas.openxmlformats.org/officeDocument/2006/relationships/image" Target="../media/image3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png"/><Relationship Id="rId5" Type="http://schemas.openxmlformats.org/officeDocument/2006/relationships/image" Target="../media/image13.png"/><Relationship Id="rId6" Type="http://schemas.openxmlformats.org/officeDocument/2006/relationships/image" Target="../media/image24.png"/><Relationship Id="rId7" Type="http://schemas.openxmlformats.org/officeDocument/2006/relationships/image" Target="../media/image42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9.png"/><Relationship Id="rId6" Type="http://schemas.openxmlformats.org/officeDocument/2006/relationships/image" Target="../media/image44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9.png"/><Relationship Id="rId6" Type="http://schemas.openxmlformats.org/officeDocument/2006/relationships/image" Target="../media/image4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9.png"/><Relationship Id="rId6" Type="http://schemas.openxmlformats.org/officeDocument/2006/relationships/image" Target="../media/image46.jpg"/><Relationship Id="rId7" Type="http://schemas.openxmlformats.org/officeDocument/2006/relationships/image" Target="../media/image47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24.png"/><Relationship Id="rId4" Type="http://schemas.openxmlformats.org/officeDocument/2006/relationships/image" Target="../media/image48.png"/><Relationship Id="rId5" Type="http://schemas.openxmlformats.org/officeDocument/2006/relationships/image" Target="../media/image25.png"/><Relationship Id="rId6" Type="http://schemas.openxmlformats.org/officeDocument/2006/relationships/image" Target="../media/image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49.jpg"/><Relationship Id="rId5" Type="http://schemas.openxmlformats.org/officeDocument/2006/relationships/image" Target="../media/image50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3" Type="http://schemas.openxmlformats.org/officeDocument/2006/relationships/image" Target="../media/image39.jpg"/><Relationship Id="rId4" Type="http://schemas.openxmlformats.org/officeDocument/2006/relationships/image" Target="../media/image51.jpg"/><Relationship Id="rId5" Type="http://schemas.openxmlformats.org/officeDocument/2006/relationships/image" Target="../media/image52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39.jp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53.png"/><Relationship Id="rId7" Type="http://schemas.openxmlformats.org/officeDocument/2006/relationships/image" Target="../media/image5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0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25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65.png"/><Relationship Id="rId6" Type="http://schemas.openxmlformats.org/officeDocument/2006/relationships/image" Target="../media/image68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9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70.jpg"/><Relationship Id="rId6" Type="http://schemas.openxmlformats.org/officeDocument/2006/relationships/image" Target="../media/image71.jpg"/><Relationship Id="rId7" Type="http://schemas.openxmlformats.org/officeDocument/2006/relationships/image" Target="../media/image72.jpg"/><Relationship Id="rId8" Type="http://schemas.openxmlformats.org/officeDocument/2006/relationships/image" Target="../media/image73.jpg"/><Relationship Id="rId9" Type="http://schemas.openxmlformats.org/officeDocument/2006/relationships/image" Target="../media/image74.jpg"/><Relationship Id="rId10" Type="http://schemas.openxmlformats.org/officeDocument/2006/relationships/image" Target="../media/image75.jpg"/><Relationship Id="rId11" Type="http://schemas.openxmlformats.org/officeDocument/2006/relationships/image" Target="../media/image7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Relationship Id="rId3" Type="http://schemas.openxmlformats.org/officeDocument/2006/relationships/image" Target="../media/image81.png"/><Relationship Id="rId4" Type="http://schemas.openxmlformats.org/officeDocument/2006/relationships/image" Target="../media/image82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Relationship Id="rId3" Type="http://schemas.openxmlformats.org/officeDocument/2006/relationships/image" Target="../media/image83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34.jpg"/><Relationship Id="rId4" Type="http://schemas.openxmlformats.org/officeDocument/2006/relationships/image" Target="../media/image91.png"/><Relationship Id="rId5" Type="http://schemas.openxmlformats.org/officeDocument/2006/relationships/image" Target="../media/image92.jpg"/><Relationship Id="rId6" Type="http://schemas.openxmlformats.org/officeDocument/2006/relationships/image" Target="../media/image93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4.jpg"/><Relationship Id="rId3" Type="http://schemas.openxmlformats.org/officeDocument/2006/relationships/image" Target="../media/image34.jpg"/><Relationship Id="rId4" Type="http://schemas.openxmlformats.org/officeDocument/2006/relationships/image" Target="../media/image35.png"/><Relationship Id="rId5" Type="http://schemas.openxmlformats.org/officeDocument/2006/relationships/image" Target="../media/image95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aria.gallotti@inpi.gov.br" TargetMode="External"/><Relationship Id="rId3" Type="http://schemas.openxmlformats.org/officeDocument/2006/relationships/hyperlink" Target="mailto:alexguim@inpi.gov.br" TargetMode="External"/><Relationship Id="rId4" Type="http://schemas.openxmlformats.org/officeDocument/2006/relationships/hyperlink" Target="mailto:cosbio@inpi.gov.br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9926" y="7163306"/>
            <a:ext cx="5438774" cy="312369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45708" y="0"/>
            <a:ext cx="5690080" cy="36996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551003"/>
            <a:ext cx="4000860" cy="51805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515242" y="8744054"/>
            <a:ext cx="4829174" cy="10286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49926" y="3102644"/>
            <a:ext cx="12658724" cy="3638549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54020" y="341836"/>
            <a:ext cx="8526780" cy="73152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4600" spc="-275" b="0">
                <a:solidFill>
                  <a:srgbClr val="2B2A5C"/>
                </a:solidFill>
                <a:latin typeface="Calibri"/>
                <a:cs typeface="Calibri"/>
              </a:rPr>
              <a:t>COP</a:t>
            </a:r>
            <a:r>
              <a:rPr dirty="0" sz="4600" spc="15" b="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4600" b="0">
                <a:solidFill>
                  <a:srgbClr val="2B2A5C"/>
                </a:solidFill>
                <a:latin typeface="Calibri"/>
                <a:cs typeface="Calibri"/>
              </a:rPr>
              <a:t>30</a:t>
            </a:r>
            <a:r>
              <a:rPr dirty="0" sz="4600" spc="-5" b="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4600" spc="-350" b="0">
                <a:solidFill>
                  <a:srgbClr val="2B2A5C"/>
                </a:solidFill>
                <a:latin typeface="Calibri"/>
                <a:cs typeface="Calibri"/>
              </a:rPr>
              <a:t>EMBRAPA</a:t>
            </a:r>
            <a:r>
              <a:rPr dirty="0" sz="4600" spc="20" b="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4600" spc="-340" b="0">
                <a:solidFill>
                  <a:srgbClr val="2B2A5C"/>
                </a:solidFill>
                <a:latin typeface="Calibri"/>
                <a:cs typeface="Calibri"/>
              </a:rPr>
              <a:t>AGRIZONE</a:t>
            </a:r>
            <a:r>
              <a:rPr dirty="0" sz="4600" spc="20" b="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4600" spc="-470" b="0">
                <a:solidFill>
                  <a:srgbClr val="2B2A5C"/>
                </a:solidFill>
                <a:latin typeface="Calibri"/>
                <a:cs typeface="Calibri"/>
              </a:rPr>
              <a:t>NOV</a:t>
            </a:r>
            <a:r>
              <a:rPr dirty="0" sz="4600" spc="20" b="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4600" spc="-20" b="0">
                <a:solidFill>
                  <a:srgbClr val="2B2A5C"/>
                </a:solidFill>
                <a:latin typeface="Calibri"/>
                <a:cs typeface="Calibri"/>
              </a:rPr>
              <a:t>2025</a:t>
            </a:r>
            <a:endParaRPr sz="4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020" y="2074273"/>
            <a:ext cx="8919845" cy="5029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100" spc="-250">
                <a:solidFill>
                  <a:srgbClr val="4E7D00"/>
                </a:solidFill>
                <a:latin typeface="Calibri"/>
                <a:cs typeface="Calibri"/>
              </a:rPr>
              <a:t>INTEGRANDO</a:t>
            </a:r>
            <a:r>
              <a:rPr dirty="0" sz="3100" spc="1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170">
                <a:solidFill>
                  <a:srgbClr val="4E7D00"/>
                </a:solidFill>
                <a:latin typeface="Calibri"/>
                <a:cs typeface="Calibri"/>
              </a:rPr>
              <a:t>AÇÕES</a:t>
            </a:r>
            <a:r>
              <a:rPr dirty="0" sz="3100" spc="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320">
                <a:solidFill>
                  <a:srgbClr val="4E7D00"/>
                </a:solidFill>
                <a:latin typeface="Calibri"/>
                <a:cs typeface="Calibri"/>
              </a:rPr>
              <a:t>DO</a:t>
            </a:r>
            <a:r>
              <a:rPr dirty="0" sz="3100" spc="1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95">
                <a:solidFill>
                  <a:srgbClr val="4E7D00"/>
                </a:solidFill>
                <a:latin typeface="Calibri"/>
                <a:cs typeface="Calibri"/>
              </a:rPr>
              <a:t>INPI</a:t>
            </a:r>
            <a:r>
              <a:rPr dirty="0" sz="3100" spc="1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170">
                <a:solidFill>
                  <a:srgbClr val="4E7D00"/>
                </a:solidFill>
                <a:latin typeface="Calibri"/>
                <a:cs typeface="Calibri"/>
              </a:rPr>
              <a:t>PARA</a:t>
            </a:r>
            <a:r>
              <a:rPr dirty="0" sz="3100" spc="1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254">
                <a:solidFill>
                  <a:srgbClr val="4E7D00"/>
                </a:solidFill>
                <a:latin typeface="Calibri"/>
                <a:cs typeface="Calibri"/>
              </a:rPr>
              <a:t>A</a:t>
            </a:r>
            <a:r>
              <a:rPr dirty="0" sz="3100" spc="1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185">
                <a:solidFill>
                  <a:srgbClr val="4E7D00"/>
                </a:solidFill>
                <a:latin typeface="Calibri"/>
                <a:cs typeface="Calibri"/>
              </a:rPr>
              <a:t>SOCIEDADE</a:t>
            </a:r>
            <a:r>
              <a:rPr dirty="0" sz="3100" spc="1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250">
                <a:solidFill>
                  <a:srgbClr val="4E7D00"/>
                </a:solidFill>
                <a:latin typeface="Calibri"/>
                <a:cs typeface="Calibri"/>
              </a:rPr>
              <a:t>E</a:t>
            </a:r>
            <a:r>
              <a:rPr dirty="0" sz="3100" spc="1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3100" spc="-165">
                <a:solidFill>
                  <a:srgbClr val="4E7D00"/>
                </a:solidFill>
                <a:latin typeface="Calibri"/>
                <a:cs typeface="Calibri"/>
              </a:rPr>
              <a:t>NEGÓCIOS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4245" y="7291481"/>
            <a:ext cx="8625205" cy="5638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500" spc="-280">
                <a:solidFill>
                  <a:srgbClr val="2B2A5C"/>
                </a:solidFill>
                <a:latin typeface="Calibri"/>
                <a:cs typeface="Calibri"/>
              </a:rPr>
              <a:t>MARIA</a:t>
            </a:r>
            <a:r>
              <a:rPr dirty="0" sz="3500" spc="45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3500" spc="-290">
                <a:solidFill>
                  <a:srgbClr val="2B2A5C"/>
                </a:solidFill>
                <a:latin typeface="Calibri"/>
                <a:cs typeface="Calibri"/>
              </a:rPr>
              <a:t>EUGENIA</a:t>
            </a:r>
            <a:r>
              <a:rPr dirty="0" sz="3500" spc="5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3500" spc="-225">
                <a:solidFill>
                  <a:srgbClr val="2B2A5C"/>
                </a:solidFill>
                <a:latin typeface="Calibri"/>
                <a:cs typeface="Calibri"/>
              </a:rPr>
              <a:t>GALLOTTI</a:t>
            </a:r>
            <a:r>
              <a:rPr dirty="0" sz="3500" spc="45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3500" spc="-295">
                <a:solidFill>
                  <a:srgbClr val="2B2A5C"/>
                </a:solidFill>
                <a:latin typeface="Calibri"/>
                <a:cs typeface="Calibri"/>
              </a:rPr>
              <a:t>E</a:t>
            </a:r>
            <a:r>
              <a:rPr dirty="0" sz="3500" spc="50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3500" spc="-254">
                <a:solidFill>
                  <a:srgbClr val="2B2A5C"/>
                </a:solidFill>
                <a:latin typeface="Calibri"/>
                <a:cs typeface="Calibri"/>
              </a:rPr>
              <a:t>ALEXANDRE</a:t>
            </a:r>
            <a:r>
              <a:rPr dirty="0" sz="3500" spc="45">
                <a:solidFill>
                  <a:srgbClr val="2B2A5C"/>
                </a:solidFill>
                <a:latin typeface="Calibri"/>
                <a:cs typeface="Calibri"/>
              </a:rPr>
              <a:t> </a:t>
            </a:r>
            <a:r>
              <a:rPr dirty="0" sz="3500" spc="-270">
                <a:solidFill>
                  <a:srgbClr val="2B2A5C"/>
                </a:solidFill>
                <a:latin typeface="Calibri"/>
                <a:cs typeface="Calibri"/>
              </a:rPr>
              <a:t>GUIMARÃES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47784" y="0"/>
            <a:ext cx="4240214" cy="46033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85851" y="1028700"/>
            <a:ext cx="9429750" cy="8620125"/>
            <a:chOff x="3785851" y="1028700"/>
            <a:chExt cx="9429750" cy="86201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5851" y="1028700"/>
              <a:ext cx="9429749" cy="86201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9921" y="4716516"/>
              <a:ext cx="5324474" cy="153352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58897" y="4244667"/>
            <a:ext cx="3655695" cy="7905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 marR="5080">
              <a:lnSpc>
                <a:spcPct val="78100"/>
              </a:lnSpc>
              <a:spcBef>
                <a:spcPts val="865"/>
              </a:spcBef>
            </a:pPr>
            <a:r>
              <a:rPr dirty="0" sz="2800" spc="-254">
                <a:solidFill>
                  <a:srgbClr val="5C5C5C"/>
                </a:solidFill>
                <a:latin typeface="Calibri"/>
                <a:cs typeface="Calibri"/>
              </a:rPr>
              <a:t>PROMOÇÃO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3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NEGÓCIOS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25">
                <a:solidFill>
                  <a:srgbClr val="5C5C5C"/>
                </a:solidFill>
                <a:latin typeface="Calibri"/>
                <a:cs typeface="Calibri"/>
              </a:rPr>
              <a:t>E </a:t>
            </a:r>
            <a:r>
              <a:rPr dirty="0" sz="2800" spc="-165">
                <a:solidFill>
                  <a:srgbClr val="5C5C5C"/>
                </a:solidFill>
                <a:latin typeface="Calibri"/>
                <a:cs typeface="Calibri"/>
              </a:rPr>
              <a:t>TRANSFERÊNCIA</a:t>
            </a:r>
            <a:r>
              <a:rPr dirty="0" sz="2800" spc="9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8897" y="4911417"/>
            <a:ext cx="295719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TECNOLOGIAS</a:t>
            </a:r>
            <a:r>
              <a:rPr dirty="0" sz="2800" spc="10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25">
                <a:solidFill>
                  <a:srgbClr val="5C5C5C"/>
                </a:solidFill>
                <a:latin typeface="Calibri"/>
                <a:cs typeface="Calibri"/>
              </a:rPr>
              <a:t>VERDES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0318560" y="1126059"/>
            <a:ext cx="3917950" cy="45720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70" b="0">
                <a:solidFill>
                  <a:srgbClr val="5C5C5C"/>
                </a:solidFill>
                <a:latin typeface="Calibri"/>
                <a:cs typeface="Calibri"/>
              </a:rPr>
              <a:t>ESTUDOS</a:t>
            </a:r>
            <a:r>
              <a:rPr dirty="0" sz="2800" spc="25" b="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85" b="0">
                <a:solidFill>
                  <a:srgbClr val="5C5C5C"/>
                </a:solidFill>
                <a:latin typeface="Calibri"/>
                <a:cs typeface="Calibri"/>
              </a:rPr>
              <a:t>EM</a:t>
            </a:r>
            <a:r>
              <a:rPr dirty="0" sz="2800" spc="30" b="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75" b="0">
                <a:solidFill>
                  <a:srgbClr val="5C5C5C"/>
                </a:solidFill>
                <a:latin typeface="Calibri"/>
                <a:cs typeface="Calibri"/>
              </a:rPr>
              <a:t>BIOTECNOLOGIA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13645" y="3484412"/>
            <a:ext cx="2616835" cy="7905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 marR="5080">
              <a:lnSpc>
                <a:spcPct val="78100"/>
              </a:lnSpc>
              <a:spcBef>
                <a:spcPts val="865"/>
              </a:spcBef>
            </a:pPr>
            <a:r>
              <a:rPr dirty="0" sz="2800" spc="-265">
                <a:solidFill>
                  <a:srgbClr val="5C5C5C"/>
                </a:solidFill>
                <a:latin typeface="Calibri"/>
                <a:cs typeface="Calibri"/>
              </a:rPr>
              <a:t>EXAME</a:t>
            </a:r>
            <a:r>
              <a:rPr dirty="0" sz="2800" spc="2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C5C5C"/>
                </a:solidFill>
                <a:latin typeface="Calibri"/>
                <a:cs typeface="Calibri"/>
              </a:rPr>
              <a:t>DE </a:t>
            </a:r>
            <a:r>
              <a:rPr dirty="0" sz="2800" spc="-200">
                <a:solidFill>
                  <a:srgbClr val="5C5C5C"/>
                </a:solidFill>
                <a:latin typeface="Calibri"/>
                <a:cs typeface="Calibri"/>
              </a:rPr>
              <a:t>TECNOLOGIA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75">
                <a:solidFill>
                  <a:srgbClr val="5C5C5C"/>
                </a:solidFill>
                <a:latin typeface="Calibri"/>
                <a:cs typeface="Calibri"/>
              </a:rPr>
              <a:t>VERDE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2176" y="8240803"/>
            <a:ext cx="9215120" cy="186626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6919595">
              <a:lnSpc>
                <a:spcPts val="2995"/>
              </a:lnSpc>
              <a:spcBef>
                <a:spcPts val="130"/>
              </a:spcBef>
            </a:pPr>
            <a:r>
              <a:rPr dirty="0" sz="2800" spc="-10">
                <a:solidFill>
                  <a:srgbClr val="5C5C5C"/>
                </a:solidFill>
                <a:latin typeface="Calibri"/>
                <a:cs typeface="Calibri"/>
              </a:rPr>
              <a:t>LOGÍSTICA</a:t>
            </a:r>
            <a:endParaRPr sz="2800">
              <a:latin typeface="Calibri"/>
              <a:cs typeface="Calibri"/>
            </a:endParaRPr>
          </a:p>
          <a:p>
            <a:pPr marL="6919595" marR="5080">
              <a:lnSpc>
                <a:spcPct val="78100"/>
              </a:lnSpc>
              <a:spcBef>
                <a:spcPts val="370"/>
              </a:spcBef>
            </a:pPr>
            <a:r>
              <a:rPr dirty="0" sz="2800" spc="-170">
                <a:solidFill>
                  <a:srgbClr val="5C5C5C"/>
                </a:solidFill>
                <a:latin typeface="Calibri"/>
                <a:cs typeface="Calibri"/>
              </a:rPr>
              <a:t>SUSTENTÁVEL</a:t>
            </a:r>
            <a:r>
              <a:rPr dirty="0" sz="2800" spc="8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55">
                <a:solidFill>
                  <a:srgbClr val="5C5C5C"/>
                </a:solidFill>
                <a:latin typeface="Calibri"/>
                <a:cs typeface="Calibri"/>
              </a:rPr>
              <a:t>NO </a:t>
            </a:r>
            <a:r>
              <a:rPr dirty="0" sz="2800" spc="-20">
                <a:solidFill>
                  <a:srgbClr val="5C5C5C"/>
                </a:solidFill>
                <a:latin typeface="Calibri"/>
                <a:cs typeface="Calibri"/>
              </a:rPr>
              <a:t>INPI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80"/>
              </a:spcBef>
            </a:pPr>
            <a:r>
              <a:rPr dirty="0" sz="2800" spc="-229">
                <a:solidFill>
                  <a:srgbClr val="4E7D00"/>
                </a:solidFill>
                <a:latin typeface="Calibri"/>
                <a:cs typeface="Calibri"/>
              </a:rPr>
              <a:t>INTEGRANDO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150">
                <a:solidFill>
                  <a:srgbClr val="4E7D00"/>
                </a:solidFill>
                <a:latin typeface="Calibri"/>
                <a:cs typeface="Calibri"/>
              </a:rPr>
              <a:t>AÇÕES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290">
                <a:solidFill>
                  <a:srgbClr val="4E7D00"/>
                </a:solidFill>
                <a:latin typeface="Calibri"/>
                <a:cs typeface="Calibri"/>
              </a:rPr>
              <a:t>DO</a:t>
            </a:r>
            <a:r>
              <a:rPr dirty="0" sz="2800" spc="2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85">
                <a:solidFill>
                  <a:srgbClr val="4E7D00"/>
                </a:solidFill>
                <a:latin typeface="Calibri"/>
                <a:cs typeface="Calibri"/>
              </a:rPr>
              <a:t>INPI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165">
                <a:solidFill>
                  <a:srgbClr val="4E7D00"/>
                </a:solidFill>
                <a:latin typeface="Calibri"/>
                <a:cs typeface="Calibri"/>
              </a:rPr>
              <a:t>PARA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250">
                <a:solidFill>
                  <a:srgbClr val="4E7D00"/>
                </a:solidFill>
                <a:latin typeface="Calibri"/>
                <a:cs typeface="Calibri"/>
              </a:rPr>
              <a:t>A</a:t>
            </a:r>
            <a:r>
              <a:rPr dirty="0" sz="2800" spc="2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170">
                <a:solidFill>
                  <a:srgbClr val="4E7D00"/>
                </a:solidFill>
                <a:latin typeface="Calibri"/>
                <a:cs typeface="Calibri"/>
              </a:rPr>
              <a:t>SOCIEDADE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225">
                <a:solidFill>
                  <a:srgbClr val="4E7D00"/>
                </a:solidFill>
                <a:latin typeface="Calibri"/>
                <a:cs typeface="Calibri"/>
              </a:rPr>
              <a:t>E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30">
                <a:solidFill>
                  <a:srgbClr val="4E7D00"/>
                </a:solidFill>
                <a:latin typeface="Calibri"/>
                <a:cs typeface="Calibri"/>
              </a:rPr>
              <a:t>NEGÓCIOS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6078" y="6244351"/>
            <a:ext cx="183705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COOPERAÇÂO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6078" y="6577727"/>
            <a:ext cx="213042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80">
                <a:solidFill>
                  <a:srgbClr val="5C5C5C"/>
                </a:solidFill>
                <a:latin typeface="Calibri"/>
                <a:cs typeface="Calibri"/>
              </a:rPr>
              <a:t>INTERNACIONAL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6078" y="6911102"/>
            <a:ext cx="168592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385">
                <a:solidFill>
                  <a:srgbClr val="5C5C5C"/>
                </a:solidFill>
                <a:latin typeface="Calibri"/>
                <a:cs typeface="Calibri"/>
              </a:rPr>
              <a:t>EM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C5C5C"/>
                </a:solidFill>
                <a:latin typeface="Calibri"/>
                <a:cs typeface="Calibri"/>
              </a:rPr>
              <a:t>PI</a:t>
            </a:r>
            <a:r>
              <a:rPr dirty="0" sz="2800" spc="-9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65">
                <a:solidFill>
                  <a:srgbClr val="5C5C5C"/>
                </a:solidFill>
                <a:latin typeface="Calibri"/>
                <a:cs typeface="Calibri"/>
              </a:rPr>
              <a:t>VERDE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6511" y="1126059"/>
            <a:ext cx="3035300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220">
                <a:solidFill>
                  <a:srgbClr val="5C5C5C"/>
                </a:solidFill>
                <a:latin typeface="Calibri"/>
                <a:cs typeface="Calibri"/>
              </a:rPr>
              <a:t>AGREGAÇÃO</a:t>
            </a:r>
            <a:r>
              <a:rPr dirty="0" sz="2800" spc="5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3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r>
              <a:rPr dirty="0" sz="2800" spc="6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40">
                <a:solidFill>
                  <a:srgbClr val="5C5C5C"/>
                </a:solidFill>
                <a:latin typeface="Calibri"/>
                <a:cs typeface="Calibri"/>
              </a:rPr>
              <a:t>VALOR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493846" y="4958169"/>
            <a:ext cx="1285240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40">
                <a:solidFill>
                  <a:srgbClr val="5C5C5C"/>
                </a:solidFill>
                <a:latin typeface="Calibri"/>
                <a:cs typeface="Calibri"/>
              </a:rPr>
              <a:t>LOCAL</a:t>
            </a:r>
            <a:r>
              <a:rPr dirty="0" sz="2800" spc="-1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493846" y="5291544"/>
            <a:ext cx="1675764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60">
                <a:solidFill>
                  <a:srgbClr val="5C5C5C"/>
                </a:solidFill>
                <a:latin typeface="Calibri"/>
                <a:cs typeface="Calibri"/>
              </a:rPr>
              <a:t>INSTALAÇÃO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198878" y="6432799"/>
            <a:ext cx="272732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50">
                <a:solidFill>
                  <a:srgbClr val="5C5C5C"/>
                </a:solidFill>
                <a:latin typeface="Calibri"/>
                <a:cs typeface="Calibri"/>
              </a:rPr>
              <a:t>AÇÕES</a:t>
            </a:r>
            <a:r>
              <a:rPr dirty="0" sz="2800" spc="3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20">
                <a:solidFill>
                  <a:srgbClr val="5C5C5C"/>
                </a:solidFill>
                <a:latin typeface="Calibri"/>
                <a:cs typeface="Calibri"/>
              </a:rPr>
              <a:t>ONLINE</a:t>
            </a:r>
            <a:r>
              <a:rPr dirty="0" sz="2800" spc="3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30">
                <a:solidFill>
                  <a:srgbClr val="5C5C5C"/>
                </a:solidFill>
                <a:latin typeface="Calibri"/>
                <a:cs typeface="Calibri"/>
              </a:rPr>
              <a:t>PARA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98878" y="6766174"/>
            <a:ext cx="2724150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40">
                <a:solidFill>
                  <a:srgbClr val="5C5C5C"/>
                </a:solidFill>
                <a:latin typeface="Calibri"/>
                <a:cs typeface="Calibri"/>
              </a:rPr>
              <a:t>REDUZIR</a:t>
            </a:r>
            <a:r>
              <a:rPr dirty="0" sz="2800" spc="2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25">
                <a:solidFill>
                  <a:srgbClr val="5C5C5C"/>
                </a:solidFill>
                <a:latin typeface="Calibri"/>
                <a:cs typeface="Calibri"/>
              </a:rPr>
              <a:t>PEGADA</a:t>
            </a:r>
            <a:r>
              <a:rPr dirty="0" sz="2800" spc="2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4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98878" y="7099549"/>
            <a:ext cx="134048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90">
                <a:solidFill>
                  <a:srgbClr val="5C5C5C"/>
                </a:solidFill>
                <a:latin typeface="Calibri"/>
                <a:cs typeface="Calibri"/>
              </a:rPr>
              <a:t>CARBONO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6000" y="1459434"/>
            <a:ext cx="4634865" cy="179514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732790" marR="5080">
              <a:lnSpc>
                <a:spcPct val="78100"/>
              </a:lnSpc>
              <a:spcBef>
                <a:spcPts val="865"/>
              </a:spcBef>
            </a:pPr>
            <a:r>
              <a:rPr dirty="0" sz="2800" spc="-155">
                <a:solidFill>
                  <a:srgbClr val="5C5C5C"/>
                </a:solidFill>
                <a:latin typeface="Calibri"/>
                <a:cs typeface="Calibri"/>
              </a:rPr>
              <a:t>ATRAVÈS</a:t>
            </a:r>
            <a:r>
              <a:rPr dirty="0" sz="2800" spc="-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50">
                <a:solidFill>
                  <a:srgbClr val="5C5C5C"/>
                </a:solidFill>
                <a:latin typeface="Calibri"/>
                <a:cs typeface="Calibri"/>
              </a:rPr>
              <a:t>DA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C5C5C"/>
                </a:solidFill>
                <a:latin typeface="Calibri"/>
                <a:cs typeface="Calibri"/>
              </a:rPr>
              <a:t>PI</a:t>
            </a:r>
            <a:r>
              <a:rPr dirty="0" sz="2800" spc="-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85">
                <a:solidFill>
                  <a:srgbClr val="5C5C5C"/>
                </a:solidFill>
                <a:latin typeface="Calibri"/>
                <a:cs typeface="Calibri"/>
              </a:rPr>
              <a:t>EM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75">
                <a:solidFill>
                  <a:srgbClr val="5C5C5C"/>
                </a:solidFill>
                <a:latin typeface="Calibri"/>
                <a:cs typeface="Calibri"/>
              </a:rPr>
              <a:t>NEGÓCIOS </a:t>
            </a:r>
            <a:r>
              <a:rPr dirty="0" sz="2800" spc="-65">
                <a:solidFill>
                  <a:srgbClr val="5C5C5C"/>
                </a:solidFill>
                <a:latin typeface="Calibri"/>
                <a:cs typeface="Calibri"/>
              </a:rPr>
              <a:t>SUSTENTÁVEIS</a:t>
            </a:r>
            <a:endParaRPr sz="2800">
              <a:latin typeface="Calibri"/>
              <a:cs typeface="Calibri"/>
            </a:endParaRPr>
          </a:p>
          <a:p>
            <a:pPr marL="12700" marR="877569">
              <a:lnSpc>
                <a:spcPct val="78100"/>
              </a:lnSpc>
              <a:spcBef>
                <a:spcPts val="2660"/>
              </a:spcBef>
            </a:pPr>
            <a:r>
              <a:rPr dirty="0" sz="2800" spc="-215">
                <a:solidFill>
                  <a:srgbClr val="5C5C5C"/>
                </a:solidFill>
                <a:latin typeface="Calibri"/>
                <a:cs typeface="Calibri"/>
              </a:rPr>
              <a:t>MENTORIAS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65">
                <a:solidFill>
                  <a:srgbClr val="5C5C5C"/>
                </a:solidFill>
                <a:latin typeface="Calibri"/>
                <a:cs typeface="Calibri"/>
              </a:rPr>
              <a:t>PARA</a:t>
            </a:r>
            <a:r>
              <a:rPr dirty="0" sz="2800" spc="5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45">
                <a:solidFill>
                  <a:srgbClr val="5C5C5C"/>
                </a:solidFill>
                <a:latin typeface="Calibri"/>
                <a:cs typeface="Calibri"/>
              </a:rPr>
              <a:t>PROJETOS </a:t>
            </a:r>
            <a:r>
              <a:rPr dirty="0" sz="2800" spc="-23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r>
              <a:rPr dirty="0" sz="2800" spc="2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90">
                <a:solidFill>
                  <a:srgbClr val="5C5C5C"/>
                </a:solidFill>
                <a:latin typeface="Calibri"/>
                <a:cs typeface="Calibri"/>
              </a:rPr>
              <a:t>BIOINOVAÇÃO,</a:t>
            </a:r>
            <a:r>
              <a:rPr dirty="0" sz="2800" spc="2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35">
                <a:solidFill>
                  <a:srgbClr val="5C5C5C"/>
                </a:solidFill>
                <a:latin typeface="Calibri"/>
                <a:cs typeface="Calibri"/>
              </a:rPr>
              <a:t>IG,</a:t>
            </a:r>
            <a:r>
              <a:rPr dirty="0" sz="2800" spc="3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5C5C5C"/>
                </a:solidFill>
                <a:latin typeface="Calibri"/>
                <a:cs typeface="Calibri"/>
              </a:rPr>
              <a:t>AGRO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A7CB8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7004665" cy="9385935"/>
            <a:chOff x="0" y="0"/>
            <a:chExt cx="17004665" cy="9385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775779" cy="256496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78556" y="1718210"/>
              <a:ext cx="14925674" cy="7667624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3641" rIns="0" bIns="0" rtlCol="0" vert="horz">
            <a:spAutoFit/>
          </a:bodyPr>
          <a:lstStyle/>
          <a:p>
            <a:pPr marL="1858010">
              <a:lnSpc>
                <a:spcPct val="100000"/>
              </a:lnSpc>
              <a:spcBef>
                <a:spcPts val="100"/>
              </a:spcBef>
            </a:pPr>
            <a:r>
              <a:rPr dirty="0"/>
              <a:t>Principais</a:t>
            </a:r>
            <a:r>
              <a:rPr dirty="0" spc="-10"/>
              <a:t> </a:t>
            </a:r>
            <a:r>
              <a:rPr dirty="0"/>
              <a:t>Entregas</a:t>
            </a:r>
            <a:r>
              <a:rPr dirty="0" spc="-5"/>
              <a:t> </a:t>
            </a:r>
            <a:r>
              <a:rPr dirty="0"/>
              <a:t>planejadas</a:t>
            </a:r>
            <a:r>
              <a:rPr dirty="0" spc="-10"/>
              <a:t> </a:t>
            </a:r>
            <a:r>
              <a:rPr dirty="0"/>
              <a:t>para</a:t>
            </a:r>
            <a:r>
              <a:rPr dirty="0" spc="-5"/>
              <a:t> </a:t>
            </a:r>
            <a:r>
              <a:rPr dirty="0" spc="-20"/>
              <a:t>2025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132522" y="1602988"/>
            <a:ext cx="14819630" cy="152400"/>
            <a:chOff x="2132522" y="1602988"/>
            <a:chExt cx="14819630" cy="152400"/>
          </a:xfrm>
        </p:grpSpPr>
        <p:sp>
          <p:nvSpPr>
            <p:cNvPr id="8" name="object 8"/>
            <p:cNvSpPr/>
            <p:nvPr/>
          </p:nvSpPr>
          <p:spPr>
            <a:xfrm>
              <a:off x="2256347" y="1679188"/>
              <a:ext cx="14571980" cy="0"/>
            </a:xfrm>
            <a:custGeom>
              <a:avLst/>
              <a:gdLst/>
              <a:ahLst/>
              <a:cxnLst/>
              <a:rect l="l" t="t" r="r" b="b"/>
              <a:pathLst>
                <a:path w="14571980" h="0">
                  <a:moveTo>
                    <a:pt x="0" y="0"/>
                  </a:moveTo>
                  <a:lnTo>
                    <a:pt x="14571941" y="0"/>
                  </a:lnTo>
                </a:path>
              </a:pathLst>
            </a:custGeom>
            <a:ln w="38099">
              <a:solidFill>
                <a:srgbClr val="5C5C5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32522" y="1602988"/>
              <a:ext cx="152399" cy="15239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799714" y="1602988"/>
              <a:ext cx="152399" cy="1523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29389" y="1957884"/>
            <a:ext cx="1533524" cy="1523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29389" y="3971977"/>
            <a:ext cx="2495549" cy="39338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7414" y="1493699"/>
            <a:ext cx="8896349" cy="696277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0476710" y="303188"/>
            <a:ext cx="7283450" cy="5237480"/>
            <a:chOff x="10476710" y="303188"/>
            <a:chExt cx="7283450" cy="523748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921236" y="653731"/>
              <a:ext cx="3838574" cy="48863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76710" y="303188"/>
              <a:ext cx="3598773" cy="3733792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327801" y="407008"/>
            <a:ext cx="6712584" cy="985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Mentorias</a:t>
            </a:r>
            <a:r>
              <a:rPr dirty="0" spc="-75"/>
              <a:t> </a:t>
            </a:r>
            <a:r>
              <a:rPr dirty="0"/>
              <a:t>e</a:t>
            </a:r>
            <a:r>
              <a:rPr dirty="0" spc="-70"/>
              <a:t> </a:t>
            </a:r>
            <a:r>
              <a:rPr dirty="0" spc="-10"/>
              <a:t>Oficinas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843402" y="1341062"/>
            <a:ext cx="6322060" cy="46735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b="1">
                <a:solidFill>
                  <a:srgbClr val="44536A"/>
                </a:solidFill>
                <a:latin typeface="Oswald"/>
                <a:cs typeface="Oswald"/>
              </a:rPr>
              <a:t>Exemplo</a:t>
            </a:r>
            <a:r>
              <a:rPr dirty="0" sz="2900" spc="-4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900" b="1">
                <a:solidFill>
                  <a:srgbClr val="44536A"/>
                </a:solidFill>
                <a:latin typeface="Oswald"/>
                <a:cs typeface="Oswald"/>
              </a:rPr>
              <a:t>Rondônia</a:t>
            </a:r>
            <a:r>
              <a:rPr dirty="0" sz="2900" spc="-4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900" b="1">
                <a:solidFill>
                  <a:srgbClr val="44536A"/>
                </a:solidFill>
                <a:latin typeface="Oswald"/>
                <a:cs typeface="Oswald"/>
              </a:rPr>
              <a:t>dia</a:t>
            </a:r>
            <a:r>
              <a:rPr dirty="0" sz="2900" spc="-4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900" b="1">
                <a:solidFill>
                  <a:srgbClr val="44536A"/>
                </a:solidFill>
                <a:latin typeface="Oswald"/>
                <a:cs typeface="Oswald"/>
              </a:rPr>
              <a:t>24/10/</a:t>
            </a:r>
            <a:r>
              <a:rPr dirty="0" sz="2900" spc="-4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900" b="1">
                <a:solidFill>
                  <a:srgbClr val="44536A"/>
                </a:solidFill>
                <a:latin typeface="Oswald"/>
                <a:cs typeface="Oswald"/>
              </a:rPr>
              <a:t>2025</a:t>
            </a:r>
            <a:r>
              <a:rPr dirty="0" sz="2900" spc="-4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900" spc="175" b="1">
                <a:solidFill>
                  <a:srgbClr val="44536A"/>
                </a:solidFill>
                <a:latin typeface="Oswald"/>
                <a:cs typeface="Oswald"/>
              </a:rPr>
              <a:t>-</a:t>
            </a:r>
            <a:r>
              <a:rPr dirty="0" sz="2900" spc="-4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900" spc="-20" b="1">
                <a:solidFill>
                  <a:srgbClr val="44536A"/>
                </a:solidFill>
                <a:latin typeface="Oswald"/>
                <a:cs typeface="Oswald"/>
              </a:rPr>
              <a:t>Café</a:t>
            </a:r>
            <a:endParaRPr sz="2900">
              <a:latin typeface="Oswald"/>
              <a:cs typeface="Oswald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32938" y="8221229"/>
            <a:ext cx="8415020" cy="1692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5100"/>
              </a:lnSpc>
              <a:spcBef>
                <a:spcPts val="100"/>
              </a:spcBef>
            </a:pP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Com</a:t>
            </a:r>
            <a:r>
              <a:rPr dirty="0" sz="1900" spc="17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o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reconhecimento,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os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indígenas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da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etnia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Painter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Surui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na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terra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indígena</a:t>
            </a:r>
            <a:r>
              <a:rPr dirty="0" sz="1900" spc="1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0" b="1">
                <a:solidFill>
                  <a:srgbClr val="44536A"/>
                </a:solidFill>
                <a:latin typeface="Oswald"/>
                <a:cs typeface="Oswald"/>
              </a:rPr>
              <a:t>Sete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de</a:t>
            </a:r>
            <a:r>
              <a:rPr dirty="0" sz="1900" spc="39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Setembro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estão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querendo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a</a:t>
            </a:r>
            <a:r>
              <a:rPr dirty="0" sz="1900" spc="39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própria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marca.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A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Embrapa</a:t>
            </a:r>
            <a:r>
              <a:rPr dirty="0" sz="1900" spc="39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está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com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estudos</a:t>
            </a:r>
            <a:r>
              <a:rPr dirty="0" sz="1900" spc="40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5" b="1">
                <a:solidFill>
                  <a:srgbClr val="44536A"/>
                </a:solidFill>
                <a:latin typeface="Oswald"/>
                <a:cs typeface="Oswald"/>
              </a:rPr>
              <a:t>em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andamento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para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mais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uma</a:t>
            </a:r>
            <a:r>
              <a:rPr dirty="0" sz="1900" spc="28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IG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na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região.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O</a:t>
            </a:r>
            <a:r>
              <a:rPr dirty="0" sz="1900" spc="28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terroir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café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robusta</a:t>
            </a:r>
            <a:r>
              <a:rPr dirty="0" sz="1900" spc="28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amazônico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5" b="1">
                <a:solidFill>
                  <a:srgbClr val="44536A"/>
                </a:solidFill>
                <a:latin typeface="Oswald"/>
                <a:cs typeface="Oswald"/>
              </a:rPr>
              <a:t>dos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indígenas</a:t>
            </a:r>
            <a:r>
              <a:rPr dirty="0" sz="1900" spc="26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é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tão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único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que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deve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dar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origem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à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uma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dentro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da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DO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já</a:t>
            </a:r>
            <a:r>
              <a:rPr dirty="0" sz="1900" spc="2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registrada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“Matas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de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Rondônia”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para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café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de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cultivo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altamente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rentável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e</a:t>
            </a:r>
            <a:r>
              <a:rPr dirty="0" sz="1900" spc="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sustentável.</a:t>
            </a:r>
            <a:endParaRPr sz="1900">
              <a:latin typeface="Oswald"/>
              <a:cs typeface="Oswa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69567" y="806300"/>
            <a:ext cx="1438275" cy="2692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30480">
              <a:lnSpc>
                <a:spcPct val="115100"/>
              </a:lnSpc>
              <a:spcBef>
                <a:spcPts val="100"/>
              </a:spcBef>
            </a:pP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Ganhou</a:t>
            </a:r>
            <a:r>
              <a:rPr dirty="0" sz="1900" spc="-1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0" b="1">
                <a:solidFill>
                  <a:srgbClr val="44536A"/>
                </a:solidFill>
                <a:latin typeface="Oswald"/>
                <a:cs typeface="Oswald"/>
              </a:rPr>
              <a:t>nota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máxima</a:t>
            </a:r>
            <a:r>
              <a:rPr dirty="0" sz="1900" spc="2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5" b="1">
                <a:solidFill>
                  <a:srgbClr val="44536A"/>
                </a:solidFill>
                <a:latin typeface="Oswald"/>
                <a:cs typeface="Oswald"/>
              </a:rPr>
              <a:t>de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especialistas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renomados</a:t>
            </a:r>
            <a:r>
              <a:rPr dirty="0" sz="1900" spc="-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5" b="1">
                <a:solidFill>
                  <a:srgbClr val="44536A"/>
                </a:solidFill>
                <a:latin typeface="Oswald"/>
                <a:cs typeface="Oswald"/>
              </a:rPr>
              <a:t>no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concurso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Tribos</a:t>
            </a:r>
            <a:r>
              <a:rPr dirty="0" sz="1900" spc="-4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(café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indígenas)</a:t>
            </a:r>
            <a:r>
              <a:rPr dirty="0" sz="1900" spc="-3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5" b="1">
                <a:solidFill>
                  <a:srgbClr val="44536A"/>
                </a:solidFill>
                <a:latin typeface="Oswald"/>
                <a:cs typeface="Oswald"/>
              </a:rPr>
              <a:t>da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Três</a:t>
            </a:r>
            <a:r>
              <a:rPr dirty="0" sz="1900" spc="-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Corações</a:t>
            </a:r>
            <a:endParaRPr sz="1900">
              <a:latin typeface="Oswald"/>
              <a:cs typeface="Oswa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791500" y="3992925"/>
            <a:ext cx="1242060" cy="6921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100"/>
              </a:spcBef>
            </a:pP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Cacique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Rafael</a:t>
            </a:r>
            <a:r>
              <a:rPr dirty="0" sz="1900" spc="1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20" b="1">
                <a:solidFill>
                  <a:srgbClr val="44536A"/>
                </a:solidFill>
                <a:latin typeface="Oswald"/>
                <a:cs typeface="Oswald"/>
              </a:rPr>
              <a:t>Surui</a:t>
            </a:r>
            <a:endParaRPr sz="1900">
              <a:latin typeface="Oswald"/>
              <a:cs typeface="Oswa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37580" y="8265082"/>
            <a:ext cx="686435" cy="31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Cacoal</a:t>
            </a:r>
            <a:endParaRPr sz="1900">
              <a:latin typeface="Oswald"/>
              <a:cs typeface="Oswald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74415" y="9085788"/>
            <a:ext cx="3486149" cy="10001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866446" y="9097409"/>
            <a:ext cx="3752849" cy="80009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2429725" y="5398537"/>
            <a:ext cx="4842510" cy="29654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Mentoria</a:t>
            </a:r>
            <a:r>
              <a:rPr dirty="0" sz="2800" spc="3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para</a:t>
            </a:r>
            <a:r>
              <a:rPr dirty="0" sz="2800" spc="3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o</a:t>
            </a:r>
            <a:r>
              <a:rPr dirty="0" sz="2800" spc="3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Inova</a:t>
            </a:r>
            <a:r>
              <a:rPr dirty="0" sz="2800" spc="3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Amazônia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e</a:t>
            </a:r>
            <a:r>
              <a:rPr dirty="0" sz="2800" spc="-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Inova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Cerrado</a:t>
            </a:r>
            <a:endParaRPr sz="2800">
              <a:latin typeface="Oswald"/>
              <a:cs typeface="Oswald"/>
            </a:endParaRPr>
          </a:p>
          <a:p>
            <a:pPr marL="12700" marR="5080">
              <a:lnSpc>
                <a:spcPct val="116100"/>
              </a:lnSpc>
              <a:spcBef>
                <a:spcPts val="1440"/>
              </a:spcBef>
              <a:tabLst>
                <a:tab pos="1555115" algn="l"/>
                <a:tab pos="2237740" algn="l"/>
                <a:tab pos="2799080" algn="l"/>
                <a:tab pos="3214370" algn="l"/>
                <a:tab pos="3912235" algn="l"/>
              </a:tabLst>
            </a:pP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Mentoria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2800" spc="-25" b="1">
                <a:solidFill>
                  <a:srgbClr val="44536A"/>
                </a:solidFill>
                <a:latin typeface="Oswald"/>
                <a:cs typeface="Oswald"/>
              </a:rPr>
              <a:t>em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2800" spc="-25" b="1">
                <a:solidFill>
                  <a:srgbClr val="44536A"/>
                </a:solidFill>
                <a:latin typeface="Oswald"/>
                <a:cs typeface="Oswald"/>
              </a:rPr>
              <a:t>IG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2800" spc="-50" b="1">
                <a:solidFill>
                  <a:srgbClr val="44536A"/>
                </a:solidFill>
                <a:latin typeface="Oswald"/>
                <a:cs typeface="Oswald"/>
              </a:rPr>
              <a:t>e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2800" spc="-35" b="1">
                <a:solidFill>
                  <a:srgbClr val="44536A"/>
                </a:solidFill>
                <a:latin typeface="Oswald"/>
                <a:cs typeface="Oswald"/>
              </a:rPr>
              <a:t>MC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região Amazônica</a:t>
            </a:r>
            <a:endParaRPr sz="2800">
              <a:latin typeface="Oswald"/>
              <a:cs typeface="Oswald"/>
            </a:endParaRPr>
          </a:p>
          <a:p>
            <a:pPr marL="31115">
              <a:lnSpc>
                <a:spcPct val="100000"/>
              </a:lnSpc>
              <a:spcBef>
                <a:spcPts val="2745"/>
              </a:spcBef>
            </a:pP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Oficinas</a:t>
            </a:r>
            <a:r>
              <a:rPr dirty="0" sz="2800" spc="-3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pós</a:t>
            </a:r>
            <a:r>
              <a:rPr dirty="0" sz="2800" spc="-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IG</a:t>
            </a:r>
            <a:r>
              <a:rPr dirty="0" sz="2800" spc="-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(ex.</a:t>
            </a:r>
            <a:r>
              <a:rPr dirty="0" sz="2800" spc="-3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Mel</a:t>
            </a:r>
            <a:r>
              <a:rPr dirty="0" sz="2800" spc="-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Aroeira)</a:t>
            </a:r>
            <a:endParaRPr sz="28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7849" y="4025404"/>
            <a:ext cx="5257799" cy="1114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00233" y="379331"/>
            <a:ext cx="5343524" cy="952499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5151752"/>
            <a:ext cx="7601584" cy="5135245"/>
            <a:chOff x="0" y="5151752"/>
            <a:chExt cx="7601584" cy="513524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77173" y="5627072"/>
              <a:ext cx="2924174" cy="17906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151752"/>
              <a:ext cx="4675749" cy="5135246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310383" y="237072"/>
            <a:ext cx="8601710" cy="225425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325755">
              <a:lnSpc>
                <a:spcPct val="116100"/>
              </a:lnSpc>
              <a:spcBef>
                <a:spcPts val="95"/>
              </a:spcBef>
            </a:pPr>
            <a:r>
              <a:rPr dirty="0"/>
              <a:t>Mentorias</a:t>
            </a:r>
            <a:r>
              <a:rPr dirty="0" spc="-80"/>
              <a:t> </a:t>
            </a:r>
            <a:r>
              <a:rPr dirty="0"/>
              <a:t>em</a:t>
            </a:r>
            <a:r>
              <a:rPr dirty="0" spc="-75"/>
              <a:t> </a:t>
            </a:r>
            <a:r>
              <a:rPr dirty="0"/>
              <a:t>PI</a:t>
            </a:r>
            <a:r>
              <a:rPr dirty="0" spc="-75"/>
              <a:t> </a:t>
            </a:r>
            <a:r>
              <a:rPr dirty="0"/>
              <a:t>do</a:t>
            </a:r>
            <a:r>
              <a:rPr dirty="0" spc="-75"/>
              <a:t> </a:t>
            </a:r>
            <a:r>
              <a:rPr dirty="0" spc="-20"/>
              <a:t>INPI </a:t>
            </a:r>
            <a:r>
              <a:rPr dirty="0"/>
              <a:t>Depoimento</a:t>
            </a:r>
            <a:r>
              <a:rPr dirty="0" spc="-155"/>
              <a:t> </a:t>
            </a:r>
            <a:r>
              <a:rPr dirty="0"/>
              <a:t>de</a:t>
            </a:r>
            <a:r>
              <a:rPr dirty="0" spc="-155"/>
              <a:t> </a:t>
            </a:r>
            <a:r>
              <a:rPr dirty="0" spc="-10"/>
              <a:t>Mentorado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74415" y="9085788"/>
            <a:ext cx="3486149" cy="10001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66446" y="9097409"/>
            <a:ext cx="3752849" cy="8000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45539" y="3094682"/>
            <a:ext cx="7810499" cy="50768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28700" y="1772056"/>
            <a:ext cx="7820024" cy="7724774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416919" y="324986"/>
            <a:ext cx="11127740" cy="985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Curso</a:t>
            </a:r>
            <a:r>
              <a:rPr dirty="0" spc="-60"/>
              <a:t> </a:t>
            </a:r>
            <a:r>
              <a:rPr dirty="0"/>
              <a:t>de</a:t>
            </a:r>
            <a:r>
              <a:rPr dirty="0" spc="-55"/>
              <a:t> </a:t>
            </a:r>
            <a:r>
              <a:rPr dirty="0"/>
              <a:t>Patentes</a:t>
            </a:r>
            <a:r>
              <a:rPr dirty="0" spc="-55"/>
              <a:t> </a:t>
            </a:r>
            <a:r>
              <a:rPr dirty="0"/>
              <a:t>na</a:t>
            </a:r>
            <a:r>
              <a:rPr dirty="0" spc="-55"/>
              <a:t> </a:t>
            </a:r>
            <a:r>
              <a:rPr dirty="0" spc="-10"/>
              <a:t>Bioinovação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095456" y="1857171"/>
            <a:ext cx="435038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90" b="1">
                <a:solidFill>
                  <a:srgbClr val="44536A"/>
                </a:solidFill>
                <a:latin typeface="Oswald"/>
                <a:cs typeface="Oswald"/>
              </a:rPr>
              <a:t>3º</a:t>
            </a:r>
            <a:r>
              <a:rPr dirty="0" sz="4400" spc="-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4400" b="1">
                <a:solidFill>
                  <a:srgbClr val="44536A"/>
                </a:solidFill>
                <a:latin typeface="Oswald"/>
                <a:cs typeface="Oswald"/>
              </a:rPr>
              <a:t>edição em </a:t>
            </a:r>
            <a:r>
              <a:rPr dirty="0" sz="4400" spc="-20" b="1">
                <a:solidFill>
                  <a:srgbClr val="44536A"/>
                </a:solidFill>
                <a:latin typeface="Oswald"/>
                <a:cs typeface="Oswald"/>
              </a:rPr>
              <a:t>2025</a:t>
            </a:r>
            <a:endParaRPr sz="4400">
              <a:latin typeface="Oswald"/>
              <a:cs typeface="Oswa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545352" y="8429174"/>
            <a:ext cx="215519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Edição</a:t>
            </a:r>
            <a:r>
              <a:rPr dirty="0" sz="2800" spc="-1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Manaus</a:t>
            </a:r>
            <a:endParaRPr sz="28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9550" y="1798014"/>
            <a:ext cx="6915148" cy="84867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527" y="1283013"/>
            <a:ext cx="6491458" cy="88642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393323" y="3022014"/>
            <a:ext cx="2550598" cy="2523152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95325">
              <a:lnSpc>
                <a:spcPct val="100000"/>
              </a:lnSpc>
              <a:spcBef>
                <a:spcPts val="100"/>
              </a:spcBef>
            </a:pPr>
            <a:r>
              <a:rPr dirty="0"/>
              <a:t>Nova</a:t>
            </a:r>
            <a:r>
              <a:rPr dirty="0" spc="-50"/>
              <a:t> </a:t>
            </a:r>
            <a:r>
              <a:rPr dirty="0"/>
              <a:t>página</a:t>
            </a:r>
            <a:r>
              <a:rPr dirty="0" spc="-50"/>
              <a:t> </a:t>
            </a:r>
            <a:r>
              <a:rPr dirty="0"/>
              <a:t>Inpi</a:t>
            </a:r>
            <a:r>
              <a:rPr dirty="0" spc="-50"/>
              <a:t> </a:t>
            </a:r>
            <a:r>
              <a:rPr dirty="0"/>
              <a:t>para</a:t>
            </a:r>
            <a:r>
              <a:rPr dirty="0" spc="-50"/>
              <a:t> </a:t>
            </a:r>
            <a:r>
              <a:rPr dirty="0"/>
              <a:t>empreender</a:t>
            </a:r>
            <a:r>
              <a:rPr dirty="0" spc="-50"/>
              <a:t> </a:t>
            </a:r>
            <a:r>
              <a:rPr dirty="0"/>
              <a:t>e</a:t>
            </a:r>
            <a:r>
              <a:rPr dirty="0" spc="-50"/>
              <a:t> </a:t>
            </a:r>
            <a:r>
              <a:rPr dirty="0" spc="-10"/>
              <a:t>inovar</a:t>
            </a: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234644" y="0"/>
            <a:ext cx="4053355" cy="31873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686935">
              <a:lnSpc>
                <a:spcPct val="100000"/>
              </a:lnSpc>
              <a:spcBef>
                <a:spcPts val="100"/>
              </a:spcBef>
            </a:pPr>
            <a:r>
              <a:rPr dirty="0"/>
              <a:t>INPI</a:t>
            </a:r>
            <a:r>
              <a:rPr dirty="0" spc="-250"/>
              <a:t> </a:t>
            </a:r>
            <a:r>
              <a:rPr dirty="0" spc="-35"/>
              <a:t>IMPACT</a:t>
            </a:r>
            <a:r>
              <a:rPr dirty="0" spc="-245"/>
              <a:t> </a:t>
            </a:r>
            <a:r>
              <a:rPr dirty="0" spc="-20"/>
              <a:t>DASH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228433" y="0"/>
            <a:ext cx="17059910" cy="9728835"/>
            <a:chOff x="1228433" y="0"/>
            <a:chExt cx="17059910" cy="97288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972064" y="0"/>
              <a:ext cx="3315935" cy="47943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28433" y="1394011"/>
              <a:ext cx="16030574" cy="83343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400"/>
            <a:ext cx="18278474" cy="102825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15715" y="563657"/>
            <a:ext cx="11645265" cy="9855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Observatório</a:t>
            </a:r>
            <a:r>
              <a:rPr dirty="0" spc="-120"/>
              <a:t> </a:t>
            </a:r>
            <a:r>
              <a:rPr dirty="0"/>
              <a:t>de</a:t>
            </a:r>
            <a:r>
              <a:rPr dirty="0" spc="-114"/>
              <a:t> </a:t>
            </a:r>
            <a:r>
              <a:rPr dirty="0"/>
              <a:t>Tecnologias</a:t>
            </a:r>
            <a:r>
              <a:rPr dirty="0" spc="-120"/>
              <a:t> </a:t>
            </a:r>
            <a:r>
              <a:rPr dirty="0" spc="-10"/>
              <a:t>Verdes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793941" y="1856817"/>
            <a:ext cx="4780280" cy="2094230"/>
          </a:xfrm>
          <a:prstGeom prst="rect">
            <a:avLst/>
          </a:prstGeom>
        </p:spPr>
        <p:txBody>
          <a:bodyPr wrap="square" lIns="0" tIns="1790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410"/>
              </a:spcBef>
            </a:pPr>
            <a:r>
              <a:rPr dirty="0" sz="3600" b="1">
                <a:solidFill>
                  <a:srgbClr val="81B921"/>
                </a:solidFill>
                <a:latin typeface="Oswald"/>
                <a:cs typeface="Oswald"/>
              </a:rPr>
              <a:t>ACT</a:t>
            </a:r>
            <a:r>
              <a:rPr dirty="0" sz="3600" spc="-75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3600" b="1">
                <a:solidFill>
                  <a:srgbClr val="81B921"/>
                </a:solidFill>
                <a:latin typeface="Oswald"/>
                <a:cs typeface="Oswald"/>
              </a:rPr>
              <a:t>INPI</a:t>
            </a:r>
            <a:r>
              <a:rPr dirty="0" sz="3600" spc="-70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3600" b="1">
                <a:solidFill>
                  <a:srgbClr val="81B921"/>
                </a:solidFill>
                <a:latin typeface="Oswald"/>
                <a:cs typeface="Oswald"/>
              </a:rPr>
              <a:t>SUFRAMA+</a:t>
            </a:r>
            <a:r>
              <a:rPr dirty="0" sz="3600" spc="-70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3600" spc="-20" b="1">
                <a:solidFill>
                  <a:srgbClr val="81B921"/>
                </a:solidFill>
                <a:latin typeface="Oswald"/>
                <a:cs typeface="Oswald"/>
              </a:rPr>
              <a:t>IFAM</a:t>
            </a:r>
            <a:endParaRPr sz="3600">
              <a:latin typeface="Oswald"/>
              <a:cs typeface="Oswald"/>
            </a:endParaRPr>
          </a:p>
          <a:p>
            <a:pPr algn="ctr" marL="46355" marR="38735">
              <a:lnSpc>
                <a:spcPct val="116300"/>
              </a:lnSpc>
              <a:spcBef>
                <a:spcPts val="605"/>
              </a:spcBef>
            </a:pPr>
            <a:r>
              <a:rPr dirty="0" sz="3600" b="1">
                <a:solidFill>
                  <a:srgbClr val="4E7D00"/>
                </a:solidFill>
                <a:latin typeface="Oswald"/>
                <a:cs typeface="Oswald"/>
              </a:rPr>
              <a:t>Área</a:t>
            </a:r>
            <a:r>
              <a:rPr dirty="0" sz="3600" spc="5" b="1">
                <a:solidFill>
                  <a:srgbClr val="4E7D00"/>
                </a:solidFill>
                <a:latin typeface="Oswald"/>
                <a:cs typeface="Oswald"/>
              </a:rPr>
              <a:t> </a:t>
            </a:r>
            <a:r>
              <a:rPr dirty="0" sz="3600" b="1">
                <a:solidFill>
                  <a:srgbClr val="4E7D00"/>
                </a:solidFill>
                <a:latin typeface="Oswald"/>
                <a:cs typeface="Oswald"/>
              </a:rPr>
              <a:t>de</a:t>
            </a:r>
            <a:r>
              <a:rPr dirty="0" sz="3600" spc="5" b="1">
                <a:solidFill>
                  <a:srgbClr val="4E7D00"/>
                </a:solidFill>
                <a:latin typeface="Oswald"/>
                <a:cs typeface="Oswald"/>
              </a:rPr>
              <a:t> </a:t>
            </a:r>
            <a:r>
              <a:rPr dirty="0" sz="3600" spc="-10" b="1">
                <a:solidFill>
                  <a:srgbClr val="4E7D00"/>
                </a:solidFill>
                <a:latin typeface="Oswald"/>
                <a:cs typeface="Oswald"/>
              </a:rPr>
              <a:t>Estudos/Radares Tecnológicos</a:t>
            </a:r>
            <a:endParaRPr sz="3600">
              <a:latin typeface="Oswald"/>
              <a:cs typeface="Oswa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5905" y="1778781"/>
            <a:ext cx="9072245" cy="1849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14999"/>
              </a:lnSpc>
              <a:spcBef>
                <a:spcPts val="95"/>
              </a:spcBef>
            </a:pP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Objetivo:</a:t>
            </a:r>
            <a:r>
              <a:rPr dirty="0" sz="2600" spc="1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disponibilizar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dados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obtidos</a:t>
            </a:r>
            <a:r>
              <a:rPr dirty="0" sz="2600" spc="1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através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de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estudos</a:t>
            </a:r>
            <a:r>
              <a:rPr dirty="0" sz="2600" spc="1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spc="-25" b="1">
                <a:solidFill>
                  <a:srgbClr val="44536A"/>
                </a:solidFill>
                <a:latin typeface="Oswald"/>
                <a:cs typeface="Oswald"/>
              </a:rPr>
              <a:t>de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prospecção</a:t>
            </a:r>
            <a:r>
              <a:rPr dirty="0" sz="2600" spc="5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tecnológica</a:t>
            </a:r>
            <a:r>
              <a:rPr dirty="0" sz="2600" spc="5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relacionada</a:t>
            </a:r>
            <a:r>
              <a:rPr dirty="0" sz="2600" spc="5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a</a:t>
            </a:r>
            <a:r>
              <a:rPr dirty="0" sz="2600" spc="5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tecnologias</a:t>
            </a:r>
            <a:r>
              <a:rPr dirty="0" sz="2600" spc="5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spc="-10" b="1">
                <a:solidFill>
                  <a:srgbClr val="44536A"/>
                </a:solidFill>
                <a:latin typeface="Oswald"/>
                <a:cs typeface="Oswald"/>
              </a:rPr>
              <a:t>ambientalmente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sustentáveis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e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relevantes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para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o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desenvolvimento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da</a:t>
            </a:r>
            <a:r>
              <a:rPr dirty="0" sz="2600" spc="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spc="-10" b="1">
                <a:solidFill>
                  <a:srgbClr val="44536A"/>
                </a:solidFill>
                <a:latin typeface="Oswald"/>
                <a:cs typeface="Oswald"/>
              </a:rPr>
              <a:t>bioeconomia nacional.</a:t>
            </a:r>
            <a:endParaRPr sz="2600">
              <a:latin typeface="Oswald"/>
              <a:cs typeface="Oswald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0564" y="4078289"/>
            <a:ext cx="3491740" cy="359352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34620" y="4088102"/>
            <a:ext cx="3584348" cy="36659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40119" y="4210614"/>
            <a:ext cx="3493180" cy="36194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40474" y="8655853"/>
            <a:ext cx="4686299" cy="10001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47142" y="8655853"/>
            <a:ext cx="3790949" cy="108584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577384" y="8190756"/>
            <a:ext cx="3710615" cy="20962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5381" y="3727740"/>
            <a:ext cx="2666346" cy="26570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05628" y="124599"/>
            <a:ext cx="11296649" cy="939010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5381" y="3727740"/>
            <a:ext cx="2666346" cy="26570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05628" y="124599"/>
            <a:ext cx="11296649" cy="10162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35381" y="3727740"/>
            <a:ext cx="2666346" cy="265707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705628" y="124599"/>
            <a:ext cx="11296650" cy="10162540"/>
            <a:chOff x="5705628" y="124599"/>
            <a:chExt cx="11296650" cy="1016254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05628" y="124599"/>
              <a:ext cx="11296649" cy="18097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05628" y="1696454"/>
              <a:ext cx="11296649" cy="85905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58144" y="18650"/>
            <a:ext cx="11296649" cy="10268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5381" y="3727740"/>
            <a:ext cx="2666346" cy="26570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3645" y="133780"/>
            <a:ext cx="12191999" cy="101532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0944" y="3630884"/>
            <a:ext cx="5133974" cy="64007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43194" y="3816150"/>
            <a:ext cx="2653510" cy="274493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739272" y="1688328"/>
            <a:ext cx="12548870" cy="8215630"/>
            <a:chOff x="5739272" y="1688328"/>
            <a:chExt cx="12548870" cy="821563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39272" y="1688328"/>
              <a:ext cx="9819249" cy="82153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77383" y="4590015"/>
              <a:ext cx="3710615" cy="4657724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9393" rIns="0" bIns="0" rtlCol="0" vert="horz">
            <a:spAutoFit/>
          </a:bodyPr>
          <a:lstStyle/>
          <a:p>
            <a:pPr marL="1358900">
              <a:lnSpc>
                <a:spcPct val="100000"/>
              </a:lnSpc>
              <a:spcBef>
                <a:spcPts val="100"/>
              </a:spcBef>
            </a:pPr>
            <a:r>
              <a:rPr dirty="0" sz="5800"/>
              <a:t>Observatório</a:t>
            </a:r>
            <a:r>
              <a:rPr dirty="0" sz="5800" spc="-90"/>
              <a:t> </a:t>
            </a:r>
            <a:r>
              <a:rPr dirty="0" sz="5800"/>
              <a:t>de</a:t>
            </a:r>
            <a:r>
              <a:rPr dirty="0" sz="5800" spc="-85"/>
              <a:t> </a:t>
            </a:r>
            <a:r>
              <a:rPr dirty="0" sz="5800"/>
              <a:t>Tecnologias</a:t>
            </a:r>
            <a:r>
              <a:rPr dirty="0" sz="5800" spc="-85"/>
              <a:t> </a:t>
            </a:r>
            <a:r>
              <a:rPr dirty="0" sz="5800" spc="-10"/>
              <a:t>Verdes</a:t>
            </a:r>
            <a:endParaRPr sz="5800"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64967" y="313918"/>
            <a:ext cx="3981449" cy="8477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263" y="6545465"/>
            <a:ext cx="2686049" cy="26765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4131" y="3336296"/>
            <a:ext cx="2653510" cy="27449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2263" y="1879168"/>
            <a:ext cx="3143249" cy="9048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564967" y="313918"/>
            <a:ext cx="3981449" cy="8477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57259" y="7881595"/>
            <a:ext cx="2581274" cy="240540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97214" y="5143500"/>
            <a:ext cx="2447924" cy="16097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18479" y="5143500"/>
            <a:ext cx="2447924" cy="16097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064843" y="5143500"/>
            <a:ext cx="2447924" cy="16097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2478" y="2451302"/>
            <a:ext cx="3905249" cy="771524"/>
          </a:xfrm>
          <a:prstGeom prst="rect">
            <a:avLst/>
          </a:prstGeom>
        </p:spPr>
      </p:pic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972244" y="453147"/>
            <a:ext cx="10780395" cy="90931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800"/>
              <a:t>Patentes</a:t>
            </a:r>
            <a:r>
              <a:rPr dirty="0" sz="5800" spc="-75"/>
              <a:t> </a:t>
            </a:r>
            <a:r>
              <a:rPr dirty="0" sz="5800"/>
              <a:t>Verdes</a:t>
            </a:r>
            <a:r>
              <a:rPr dirty="0" sz="5800" spc="-70"/>
              <a:t> </a:t>
            </a:r>
            <a:r>
              <a:rPr dirty="0" sz="5800"/>
              <a:t>Trâmite</a:t>
            </a:r>
            <a:r>
              <a:rPr dirty="0" sz="5800" spc="-70"/>
              <a:t> </a:t>
            </a:r>
            <a:r>
              <a:rPr dirty="0" sz="5800" spc="-10"/>
              <a:t>Prioritário</a:t>
            </a:r>
            <a:endParaRPr sz="5800"/>
          </a:p>
        </p:txBody>
      </p:sp>
      <p:sp>
        <p:nvSpPr>
          <p:cNvPr id="12" name="object 12"/>
          <p:cNvSpPr txBox="1"/>
          <p:nvPr/>
        </p:nvSpPr>
        <p:spPr>
          <a:xfrm>
            <a:off x="5296560" y="1802320"/>
            <a:ext cx="6927215" cy="3131820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Exame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acelerado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=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9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 meses</a:t>
            </a:r>
            <a:endParaRPr sz="3200">
              <a:latin typeface="Oswald"/>
              <a:cs typeface="Oswald"/>
            </a:endParaRPr>
          </a:p>
          <a:p>
            <a:pPr marL="12700" marR="534670">
              <a:lnSpc>
                <a:spcPct val="115199"/>
              </a:lnSpc>
            </a:pP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Desde</a:t>
            </a:r>
            <a:r>
              <a:rPr dirty="0" sz="3200" spc="-8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2012,</a:t>
            </a:r>
            <a:r>
              <a:rPr dirty="0" sz="3200" spc="-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pioneirismo</a:t>
            </a:r>
            <a:r>
              <a:rPr dirty="0" sz="3200" spc="-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nas</a:t>
            </a:r>
            <a:r>
              <a:rPr dirty="0" sz="3200" spc="-7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Américas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Sem</a:t>
            </a:r>
            <a:r>
              <a:rPr dirty="0" sz="3200" spc="-6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custo</a:t>
            </a:r>
            <a:r>
              <a:rPr dirty="0" sz="3200" spc="-6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adicional</a:t>
            </a:r>
            <a:endParaRPr sz="3200">
              <a:latin typeface="Oswald"/>
              <a:cs typeface="Oswald"/>
            </a:endParaRPr>
          </a:p>
          <a:p>
            <a:pPr marL="12700">
              <a:lnSpc>
                <a:spcPct val="100000"/>
              </a:lnSpc>
              <a:spcBef>
                <a:spcPts val="585"/>
              </a:spcBef>
            </a:pP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Incentivo</a:t>
            </a:r>
            <a:r>
              <a:rPr dirty="0" sz="3200" spc="-6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ao</a:t>
            </a:r>
            <a:r>
              <a:rPr dirty="0" sz="3200" spc="-6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desenvolvimento</a:t>
            </a:r>
            <a:r>
              <a:rPr dirty="0" sz="3200" spc="-6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sustentável</a:t>
            </a:r>
            <a:endParaRPr sz="3200">
              <a:latin typeface="Oswald"/>
              <a:cs typeface="Oswald"/>
            </a:endParaRPr>
          </a:p>
          <a:p>
            <a:pPr marL="236220">
              <a:lnSpc>
                <a:spcPct val="100000"/>
              </a:lnSpc>
              <a:spcBef>
                <a:spcPts val="2915"/>
              </a:spcBef>
            </a:pP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2012-</a:t>
            </a:r>
            <a:r>
              <a:rPr dirty="0" sz="3200" spc="-20" b="1">
                <a:solidFill>
                  <a:srgbClr val="44536A"/>
                </a:solidFill>
                <a:latin typeface="Oswald"/>
                <a:cs typeface="Oswald"/>
              </a:rPr>
              <a:t>2025</a:t>
            </a:r>
            <a:endParaRPr sz="3200">
              <a:latin typeface="Oswald"/>
              <a:cs typeface="Oswa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3194" y="5515559"/>
            <a:ext cx="1958339" cy="2830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5625">
              <a:lnSpc>
                <a:spcPct val="100000"/>
              </a:lnSpc>
              <a:spcBef>
                <a:spcPts val="100"/>
              </a:spcBef>
            </a:pPr>
            <a:r>
              <a:rPr dirty="0" sz="4400" spc="-20" b="1">
                <a:solidFill>
                  <a:srgbClr val="44536A"/>
                </a:solidFill>
                <a:latin typeface="Oswald"/>
                <a:cs typeface="Oswald"/>
              </a:rPr>
              <a:t>1097</a:t>
            </a:r>
            <a:endParaRPr sz="4400">
              <a:latin typeface="Oswald"/>
              <a:cs typeface="Oswald"/>
            </a:endParaRPr>
          </a:p>
          <a:p>
            <a:pPr marL="12700" marR="5080" indent="542925">
              <a:lnSpc>
                <a:spcPts val="8510"/>
              </a:lnSpc>
              <a:spcBef>
                <a:spcPts val="650"/>
              </a:spcBef>
            </a:pP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pedidos </a:t>
            </a:r>
            <a:r>
              <a:rPr dirty="0" sz="3200" b="1">
                <a:solidFill>
                  <a:srgbClr val="44536A"/>
                </a:solidFill>
                <a:latin typeface="Oswald"/>
                <a:cs typeface="Oswald"/>
              </a:rPr>
              <a:t>Cód:</a:t>
            </a:r>
            <a:r>
              <a:rPr dirty="0" sz="3200" spc="-5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279.01</a:t>
            </a:r>
            <a:endParaRPr sz="3200">
              <a:latin typeface="Oswald"/>
              <a:cs typeface="Oswa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16793" y="5515559"/>
            <a:ext cx="1760855" cy="1750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5405">
              <a:lnSpc>
                <a:spcPct val="100000"/>
              </a:lnSpc>
              <a:spcBef>
                <a:spcPts val="100"/>
              </a:spcBef>
            </a:pPr>
            <a:r>
              <a:rPr dirty="0" sz="4400" spc="-25" b="1">
                <a:solidFill>
                  <a:srgbClr val="44536A"/>
                </a:solidFill>
                <a:latin typeface="Oswald"/>
                <a:cs typeface="Oswald"/>
              </a:rPr>
              <a:t>78%</a:t>
            </a:r>
            <a:endParaRPr sz="4400">
              <a:latin typeface="Oswald"/>
              <a:cs typeface="Oswald"/>
            </a:endParaRPr>
          </a:p>
          <a:p>
            <a:pPr algn="ctr">
              <a:lnSpc>
                <a:spcPct val="100000"/>
              </a:lnSpc>
              <a:spcBef>
                <a:spcPts val="4459"/>
              </a:spcBef>
            </a:pP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residentes</a:t>
            </a:r>
            <a:endParaRPr sz="3200">
              <a:latin typeface="Oswald"/>
              <a:cs typeface="Oswa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63157" y="5515559"/>
            <a:ext cx="1527810" cy="1750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dirty="0" sz="4400" spc="-25" b="1">
                <a:solidFill>
                  <a:srgbClr val="44536A"/>
                </a:solidFill>
                <a:latin typeface="Oswald"/>
                <a:cs typeface="Oswald"/>
              </a:rPr>
              <a:t>43%</a:t>
            </a:r>
            <a:endParaRPr sz="4400">
              <a:latin typeface="Oswald"/>
              <a:cs typeface="Oswald"/>
            </a:endParaRPr>
          </a:p>
          <a:p>
            <a:pPr marL="12700">
              <a:lnSpc>
                <a:spcPct val="100000"/>
              </a:lnSpc>
              <a:spcBef>
                <a:spcPts val="4459"/>
              </a:spcBef>
            </a:pPr>
            <a:r>
              <a:rPr dirty="0" sz="3200" spc="-10" b="1">
                <a:solidFill>
                  <a:srgbClr val="44536A"/>
                </a:solidFill>
                <a:latin typeface="Oswald"/>
                <a:cs typeface="Oswald"/>
              </a:rPr>
              <a:t>vigentes</a:t>
            </a:r>
            <a:endParaRPr sz="3200">
              <a:latin typeface="Oswald"/>
              <a:cs typeface="Oswald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32478" y="3290515"/>
            <a:ext cx="3905249" cy="77152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13901337" y="4115984"/>
            <a:ext cx="3937000" cy="1616075"/>
            <a:chOff x="13901337" y="4115984"/>
            <a:chExt cx="3937000" cy="1616075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01337" y="4115984"/>
              <a:ext cx="3905249" cy="79057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932479" y="4941452"/>
              <a:ext cx="3905249" cy="790574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889243" y="5832374"/>
            <a:ext cx="3943349" cy="77152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4128322" y="1770011"/>
            <a:ext cx="3481704" cy="4656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3980">
              <a:lnSpc>
                <a:spcPct val="100000"/>
              </a:lnSpc>
              <a:spcBef>
                <a:spcPts val="100"/>
              </a:spcBef>
            </a:pP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Tec</a:t>
            </a:r>
            <a:r>
              <a:rPr dirty="0" sz="2600" spc="-2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b="1">
                <a:solidFill>
                  <a:srgbClr val="44536A"/>
                </a:solidFill>
                <a:latin typeface="Oswald"/>
                <a:cs typeface="Oswald"/>
              </a:rPr>
              <a:t>Portaria</a:t>
            </a:r>
            <a:r>
              <a:rPr dirty="0" sz="2600" spc="-2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600" spc="-10" b="1">
                <a:solidFill>
                  <a:srgbClr val="44536A"/>
                </a:solidFill>
                <a:latin typeface="Oswald"/>
                <a:cs typeface="Oswald"/>
              </a:rPr>
              <a:t>79/2022</a:t>
            </a:r>
            <a:endParaRPr sz="2600">
              <a:latin typeface="Oswald"/>
              <a:cs typeface="Oswald"/>
            </a:endParaRPr>
          </a:p>
          <a:p>
            <a:pPr marL="154305" marR="257810">
              <a:lnSpc>
                <a:spcPct val="196700"/>
              </a:lnSpc>
              <a:spcBef>
                <a:spcPts val="390"/>
              </a:spcBef>
            </a:pP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Energias</a:t>
            </a:r>
            <a:r>
              <a:rPr dirty="0" sz="2800" spc="-3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alternativas Resíduos</a:t>
            </a:r>
            <a:endParaRPr sz="2800">
              <a:latin typeface="Oswald"/>
              <a:cs typeface="Oswald"/>
            </a:endParaRPr>
          </a:p>
          <a:p>
            <a:pPr marL="23495" marR="5080" indent="-11430">
              <a:lnSpc>
                <a:spcPct val="180500"/>
              </a:lnSpc>
              <a:spcBef>
                <a:spcPts val="690"/>
              </a:spcBef>
            </a:pP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Agricultura</a:t>
            </a:r>
            <a:r>
              <a:rPr dirty="0" sz="2800" spc="-6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sustentável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Conservação</a:t>
            </a:r>
            <a:r>
              <a:rPr dirty="0" sz="2800" spc="-3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b="1">
                <a:solidFill>
                  <a:srgbClr val="44536A"/>
                </a:solidFill>
                <a:latin typeface="Oswald"/>
                <a:cs typeface="Oswald"/>
              </a:rPr>
              <a:t>de</a:t>
            </a:r>
            <a:r>
              <a:rPr dirty="0" sz="2800" spc="-2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Energia</a:t>
            </a:r>
            <a:endParaRPr sz="2800">
              <a:latin typeface="Oswald"/>
              <a:cs typeface="Oswald"/>
            </a:endParaRPr>
          </a:p>
          <a:p>
            <a:pPr marL="93980">
              <a:lnSpc>
                <a:spcPct val="100000"/>
              </a:lnSpc>
              <a:spcBef>
                <a:spcPts val="3554"/>
              </a:spcBef>
            </a:pPr>
            <a:r>
              <a:rPr dirty="0" sz="2800" spc="-10" b="1">
                <a:solidFill>
                  <a:srgbClr val="44536A"/>
                </a:solidFill>
                <a:latin typeface="Oswald"/>
                <a:cs typeface="Oswald"/>
              </a:rPr>
              <a:t>Transportes</a:t>
            </a:r>
            <a:endParaRPr sz="2800">
              <a:latin typeface="Oswald"/>
              <a:cs typeface="Oswald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26307" y="8723696"/>
            <a:ext cx="9464675" cy="1092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  <a:tabLst>
                <a:tab pos="1265555" algn="l"/>
                <a:tab pos="1824989" algn="l"/>
                <a:tab pos="3008630" algn="l"/>
                <a:tab pos="4658995" algn="l"/>
                <a:tab pos="5793105" algn="l"/>
                <a:tab pos="7368540" algn="l"/>
                <a:tab pos="9075420" algn="l"/>
              </a:tabLst>
            </a:pPr>
            <a:r>
              <a:rPr dirty="0" sz="3000" spc="-10" b="1">
                <a:solidFill>
                  <a:srgbClr val="44536A"/>
                </a:solidFill>
                <a:latin typeface="Oswald"/>
                <a:cs typeface="Oswald"/>
              </a:rPr>
              <a:t>Pedido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25" b="1">
                <a:solidFill>
                  <a:srgbClr val="44536A"/>
                </a:solidFill>
                <a:latin typeface="Oswald"/>
                <a:cs typeface="Oswald"/>
              </a:rPr>
              <a:t>de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20" b="1">
                <a:solidFill>
                  <a:srgbClr val="44536A"/>
                </a:solidFill>
                <a:latin typeface="Oswald"/>
                <a:cs typeface="Oswald"/>
              </a:rPr>
              <a:t>exame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10" b="1">
                <a:solidFill>
                  <a:srgbClr val="44536A"/>
                </a:solidFill>
                <a:latin typeface="Oswald"/>
                <a:cs typeface="Oswald"/>
              </a:rPr>
              <a:t>recolhido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10" b="1">
                <a:solidFill>
                  <a:srgbClr val="44536A"/>
                </a:solidFill>
                <a:latin typeface="Oswald"/>
                <a:cs typeface="Oswald"/>
              </a:rPr>
              <a:t>(203),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10" b="1">
                <a:solidFill>
                  <a:srgbClr val="44536A"/>
                </a:solidFill>
                <a:latin typeface="Oswald"/>
                <a:cs typeface="Oswald"/>
              </a:rPr>
              <a:t>processo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10" b="1">
                <a:solidFill>
                  <a:srgbClr val="44536A"/>
                </a:solidFill>
                <a:latin typeface="Oswald"/>
                <a:cs typeface="Oswald"/>
              </a:rPr>
              <a:t>publicado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	</a:t>
            </a:r>
            <a:r>
              <a:rPr dirty="0" sz="3000" spc="-25" b="1">
                <a:solidFill>
                  <a:srgbClr val="44536A"/>
                </a:solidFill>
                <a:latin typeface="Oswald"/>
                <a:cs typeface="Oswald"/>
              </a:rPr>
              <a:t>ou 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com</a:t>
            </a:r>
            <a:r>
              <a:rPr dirty="0" sz="3000" spc="-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3000" b="1">
                <a:solidFill>
                  <a:srgbClr val="44536A"/>
                </a:solidFill>
                <a:latin typeface="Oswald"/>
                <a:cs typeface="Oswald"/>
              </a:rPr>
              <a:t>publicação </a:t>
            </a:r>
            <a:r>
              <a:rPr dirty="0" sz="3000" spc="-10" b="1">
                <a:solidFill>
                  <a:srgbClr val="44536A"/>
                </a:solidFill>
                <a:latin typeface="Oswald"/>
                <a:cs typeface="Oswald"/>
              </a:rPr>
              <a:t>antecipada</a:t>
            </a:r>
            <a:endParaRPr sz="30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2508"/>
            <a:ext cx="18287999" cy="1024449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52" y="21860"/>
            <a:ext cx="18262947" cy="102651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EC3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254" y="1578251"/>
            <a:ext cx="4095749" cy="11810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254" y="444499"/>
            <a:ext cx="3981449" cy="8477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8848" y="3201497"/>
            <a:ext cx="2819400" cy="27908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627740" y="1456381"/>
            <a:ext cx="10277474" cy="5334000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7922" rIns="0" bIns="0" rtlCol="0" vert="horz">
            <a:spAutoFit/>
          </a:bodyPr>
          <a:lstStyle/>
          <a:p>
            <a:pPr marL="4664710">
              <a:lnSpc>
                <a:spcPct val="100000"/>
              </a:lnSpc>
              <a:spcBef>
                <a:spcPts val="100"/>
              </a:spcBef>
            </a:pPr>
            <a:r>
              <a:rPr dirty="0" sz="4900"/>
              <a:t>Depósitos</a:t>
            </a:r>
            <a:r>
              <a:rPr dirty="0" sz="4900" spc="-40"/>
              <a:t> </a:t>
            </a:r>
            <a:r>
              <a:rPr dirty="0" sz="4900"/>
              <a:t>e</a:t>
            </a:r>
            <a:r>
              <a:rPr dirty="0" sz="4900" spc="-35"/>
              <a:t> </a:t>
            </a:r>
            <a:r>
              <a:rPr dirty="0" sz="4900"/>
              <a:t>Concessões</a:t>
            </a:r>
            <a:r>
              <a:rPr dirty="0" sz="4900" spc="-35"/>
              <a:t> </a:t>
            </a:r>
            <a:r>
              <a:rPr dirty="0" sz="4900"/>
              <a:t>de</a:t>
            </a:r>
            <a:r>
              <a:rPr dirty="0" sz="4900" spc="-35"/>
              <a:t> </a:t>
            </a:r>
            <a:r>
              <a:rPr dirty="0" sz="4900"/>
              <a:t>IGs</a:t>
            </a:r>
            <a:r>
              <a:rPr dirty="0" sz="4900" spc="-35"/>
              <a:t> </a:t>
            </a:r>
            <a:r>
              <a:rPr dirty="0" sz="4900"/>
              <a:t>até</a:t>
            </a:r>
            <a:r>
              <a:rPr dirty="0" sz="4900" spc="-40"/>
              <a:t> </a:t>
            </a:r>
            <a:r>
              <a:rPr dirty="0" sz="4900"/>
              <a:t>outubro</a:t>
            </a:r>
            <a:r>
              <a:rPr dirty="0" sz="4900" spc="-35"/>
              <a:t> </a:t>
            </a:r>
            <a:r>
              <a:rPr dirty="0" sz="4900" spc="-20"/>
              <a:t>2025</a:t>
            </a:r>
            <a:endParaRPr sz="4900"/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28700" y="6442037"/>
            <a:ext cx="4098965" cy="3571874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615040" y="6875939"/>
            <a:ext cx="10657205" cy="294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2280"/>
              </a:lnSpc>
              <a:spcBef>
                <a:spcPts val="100"/>
              </a:spcBef>
            </a:pP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Fonte: CGMID-</a:t>
            </a:r>
            <a:r>
              <a:rPr dirty="0" sz="1900" spc="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b="1">
                <a:solidFill>
                  <a:srgbClr val="44536A"/>
                </a:solidFill>
                <a:latin typeface="Oswald"/>
                <a:cs typeface="Oswald"/>
              </a:rPr>
              <a:t>INPI</a:t>
            </a:r>
            <a:r>
              <a:rPr dirty="0" sz="1900" spc="5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1900" spc="-10" b="1">
                <a:solidFill>
                  <a:srgbClr val="44536A"/>
                </a:solidFill>
                <a:latin typeface="Oswald"/>
                <a:cs typeface="Oswald"/>
              </a:rPr>
              <a:t>(2025)</a:t>
            </a:r>
            <a:endParaRPr sz="1900">
              <a:latin typeface="Oswald"/>
              <a:cs typeface="Oswald"/>
            </a:endParaRPr>
          </a:p>
          <a:p>
            <a:pPr algn="just" marL="12700">
              <a:lnSpc>
                <a:spcPts val="2520"/>
              </a:lnSpc>
            </a:pP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A</a:t>
            </a:r>
            <a:r>
              <a:rPr dirty="0" sz="2100" spc="4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Indicação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Geográfica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(IG)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identifica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a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origem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um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produto/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serviço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que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tem</a:t>
            </a:r>
            <a:r>
              <a:rPr dirty="0" sz="2100" spc="45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10" b="1">
                <a:solidFill>
                  <a:srgbClr val="757070"/>
                </a:solidFill>
                <a:latin typeface="Oswald"/>
                <a:cs typeface="Oswald"/>
              </a:rPr>
              <a:t>certas</a:t>
            </a:r>
            <a:endParaRPr sz="2100">
              <a:latin typeface="Oswald"/>
              <a:cs typeface="Oswald"/>
            </a:endParaRPr>
          </a:p>
          <a:p>
            <a:pPr algn="just" marL="12700" marR="360680">
              <a:lnSpc>
                <a:spcPct val="115100"/>
              </a:lnSpc>
            </a:pP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qualidades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graças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à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sua</a:t>
            </a:r>
            <a:r>
              <a:rPr dirty="0" sz="2100" spc="19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origem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geográfica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(DO)</a:t>
            </a:r>
            <a:r>
              <a:rPr dirty="0" sz="2100" spc="19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ou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que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tem</a:t>
            </a:r>
            <a:r>
              <a:rPr dirty="0" sz="2100" spc="19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origem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em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um</a:t>
            </a:r>
            <a:r>
              <a:rPr dirty="0" sz="2100" spc="19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local</a:t>
            </a:r>
            <a:r>
              <a:rPr dirty="0" sz="2100" spc="18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10" b="1">
                <a:solidFill>
                  <a:srgbClr val="757070"/>
                </a:solidFill>
                <a:latin typeface="Oswald"/>
                <a:cs typeface="Oswald"/>
              </a:rPr>
              <a:t>conhecido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por</a:t>
            </a:r>
            <a:r>
              <a:rPr dirty="0" sz="2100" spc="10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aquele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produto/</a:t>
            </a:r>
            <a:r>
              <a:rPr dirty="0" sz="2100" spc="10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serviço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(IP).</a:t>
            </a:r>
            <a:r>
              <a:rPr dirty="0" sz="2100" spc="10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Podem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ser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divididas</a:t>
            </a:r>
            <a:r>
              <a:rPr dirty="0" sz="2100" spc="10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em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“Indicação</a:t>
            </a:r>
            <a:r>
              <a:rPr dirty="0" sz="2100" spc="10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Procedência</a:t>
            </a:r>
            <a:r>
              <a:rPr dirty="0" sz="2100" spc="11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(IP)</a:t>
            </a:r>
            <a:r>
              <a:rPr dirty="0" sz="2100" spc="10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25" b="1">
                <a:solidFill>
                  <a:srgbClr val="757070"/>
                </a:solidFill>
                <a:latin typeface="Oswald"/>
                <a:cs typeface="Oswald"/>
              </a:rPr>
              <a:t>ou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Denominação</a:t>
            </a:r>
            <a:r>
              <a:rPr dirty="0" sz="2100" spc="-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-4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Origem</a:t>
            </a:r>
            <a:r>
              <a:rPr dirty="0" sz="2100" spc="-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20" b="1">
                <a:solidFill>
                  <a:srgbClr val="757070"/>
                </a:solidFill>
                <a:latin typeface="Oswald"/>
                <a:cs typeface="Oswald"/>
              </a:rPr>
              <a:t>(DO).</a:t>
            </a:r>
            <a:endParaRPr sz="2100">
              <a:latin typeface="Oswald"/>
              <a:cs typeface="Oswald"/>
            </a:endParaRPr>
          </a:p>
          <a:p>
            <a:pPr algn="just" marL="12700">
              <a:lnSpc>
                <a:spcPct val="100000"/>
              </a:lnSpc>
              <a:spcBef>
                <a:spcPts val="1180"/>
              </a:spcBef>
            </a:pP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Exemplo</a:t>
            </a:r>
            <a:r>
              <a:rPr dirty="0" sz="21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IP:</a:t>
            </a:r>
            <a:r>
              <a:rPr dirty="0" sz="2100" spc="-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região</a:t>
            </a:r>
            <a:r>
              <a:rPr dirty="0" sz="21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conhecida</a:t>
            </a:r>
            <a:r>
              <a:rPr dirty="0" sz="2100" spc="-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pela</a:t>
            </a:r>
            <a:r>
              <a:rPr dirty="0" sz="21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tradição</a:t>
            </a:r>
            <a:r>
              <a:rPr dirty="0" sz="2100" spc="-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produtiva</a:t>
            </a:r>
            <a:r>
              <a:rPr dirty="0" sz="2100" spc="-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sapato</a:t>
            </a:r>
            <a:r>
              <a:rPr dirty="0" sz="2100" spc="-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10" b="1">
                <a:solidFill>
                  <a:srgbClr val="757070"/>
                </a:solidFill>
                <a:latin typeface="Oswald"/>
                <a:cs typeface="Oswald"/>
              </a:rPr>
              <a:t>artesanal.</a:t>
            </a:r>
            <a:endParaRPr sz="2100">
              <a:latin typeface="Oswald"/>
              <a:cs typeface="Oswald"/>
            </a:endParaRPr>
          </a:p>
          <a:p>
            <a:pPr algn="just" marL="12700" marR="360680">
              <a:lnSpc>
                <a:spcPct val="115100"/>
              </a:lnSpc>
            </a:pP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Exemplo</a:t>
            </a:r>
            <a:r>
              <a:rPr dirty="0" sz="2100" spc="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DO: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Um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abacaxi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com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sabor,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cor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texturas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únicos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devido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ao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solo,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clima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</a:t>
            </a:r>
            <a:r>
              <a:rPr dirty="0" sz="2100" spc="3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10" b="1">
                <a:solidFill>
                  <a:srgbClr val="757070"/>
                </a:solidFill>
                <a:latin typeface="Oswald"/>
                <a:cs typeface="Oswald"/>
              </a:rPr>
              <a:t>técnicas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-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produção</a:t>
            </a:r>
            <a:r>
              <a:rPr dirty="0" sz="2100" spc="-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específicas</a:t>
            </a:r>
            <a:r>
              <a:rPr dirty="0" sz="2100" spc="-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100" spc="-5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b="1">
                <a:solidFill>
                  <a:srgbClr val="757070"/>
                </a:solidFill>
                <a:latin typeface="Oswald"/>
                <a:cs typeface="Oswald"/>
              </a:rPr>
              <a:t>um</a:t>
            </a:r>
            <a:r>
              <a:rPr dirty="0" sz="2100" spc="-4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100" spc="-10" b="1">
                <a:solidFill>
                  <a:srgbClr val="757070"/>
                </a:solidFill>
                <a:latin typeface="Oswald"/>
                <a:cs typeface="Oswald"/>
              </a:rPr>
              <a:t>local.</a:t>
            </a:r>
            <a:endParaRPr sz="21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EC3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1326" y="3617330"/>
            <a:ext cx="3028949" cy="30003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97127" y="473525"/>
            <a:ext cx="12630149" cy="806767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735955" y="8661386"/>
            <a:ext cx="12299950" cy="1225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4100"/>
              </a:lnSpc>
              <a:spcBef>
                <a:spcPts val="100"/>
              </a:spcBef>
            </a:pPr>
            <a:r>
              <a:rPr dirty="0" sz="2300" b="1">
                <a:solidFill>
                  <a:srgbClr val="81B921"/>
                </a:solidFill>
                <a:latin typeface="Oswald"/>
                <a:cs typeface="Oswald"/>
              </a:rPr>
              <a:t>DOs</a:t>
            </a:r>
            <a:r>
              <a:rPr dirty="0" sz="2300" spc="-45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81B921"/>
                </a:solidFill>
                <a:latin typeface="Oswald"/>
                <a:cs typeface="Oswald"/>
              </a:rPr>
              <a:t>viés</a:t>
            </a:r>
            <a:r>
              <a:rPr dirty="0" sz="2300" spc="-40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81B921"/>
                </a:solidFill>
                <a:latin typeface="Oswald"/>
                <a:cs typeface="Oswald"/>
              </a:rPr>
              <a:t>Sustentável:</a:t>
            </a:r>
            <a:r>
              <a:rPr dirty="0" sz="2300" spc="-35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que</a:t>
            </a:r>
            <a:r>
              <a:rPr dirty="0" sz="2300" spc="-4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indicam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forma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explícita</a:t>
            </a:r>
            <a:r>
              <a:rPr dirty="0" sz="2300" spc="-4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nos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seus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Cadernos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300" spc="-4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Especificações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Técnicas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spc="-50" b="1">
                <a:solidFill>
                  <a:srgbClr val="757070"/>
                </a:solidFill>
                <a:latin typeface="Oswald"/>
                <a:cs typeface="Oswald"/>
              </a:rPr>
              <a:t>a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preocupação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com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a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sustentabilidade,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mitigação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mudanças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climáticas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ou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preservação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do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ambiente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spc="-50" b="1">
                <a:solidFill>
                  <a:srgbClr val="757070"/>
                </a:solidFill>
                <a:latin typeface="Oswald"/>
                <a:cs typeface="Oswald"/>
              </a:rPr>
              <a:t>e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sua</a:t>
            </a:r>
            <a:r>
              <a:rPr dirty="0" sz="2300" spc="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spc="-10" b="1">
                <a:solidFill>
                  <a:srgbClr val="757070"/>
                </a:solidFill>
                <a:latin typeface="Oswald"/>
                <a:cs typeface="Oswald"/>
              </a:rPr>
              <a:t>biodiversidade.</a:t>
            </a:r>
            <a:endParaRPr sz="23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DEC3D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857" y="473525"/>
            <a:ext cx="3886199" cy="8286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71326" y="3617330"/>
            <a:ext cx="3028949" cy="300037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22443" y="474543"/>
            <a:ext cx="13154024" cy="778192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351298" y="8637257"/>
            <a:ext cx="12299950" cy="1225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635">
              <a:lnSpc>
                <a:spcPct val="114100"/>
              </a:lnSpc>
              <a:spcBef>
                <a:spcPts val="100"/>
              </a:spcBef>
            </a:pPr>
            <a:r>
              <a:rPr dirty="0" sz="2300" b="1">
                <a:solidFill>
                  <a:srgbClr val="81B921"/>
                </a:solidFill>
                <a:latin typeface="Oswald"/>
                <a:cs typeface="Oswald"/>
              </a:rPr>
              <a:t>IP´s</a:t>
            </a:r>
            <a:r>
              <a:rPr dirty="0" sz="2300" spc="-40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81B921"/>
                </a:solidFill>
                <a:latin typeface="Oswald"/>
                <a:cs typeface="Oswald"/>
              </a:rPr>
              <a:t>viés</a:t>
            </a:r>
            <a:r>
              <a:rPr dirty="0" sz="2300" spc="-40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81B921"/>
                </a:solidFill>
                <a:latin typeface="Oswald"/>
                <a:cs typeface="Oswald"/>
              </a:rPr>
              <a:t>Sustentável:</a:t>
            </a:r>
            <a:r>
              <a:rPr dirty="0" sz="2300" spc="-35" b="1">
                <a:solidFill>
                  <a:srgbClr val="81B921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que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indicam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forma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explícita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nos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seus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Cadernos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Especificações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Técnicas</a:t>
            </a:r>
            <a:r>
              <a:rPr dirty="0" sz="2300" spc="-4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spc="-50" b="1">
                <a:solidFill>
                  <a:srgbClr val="757070"/>
                </a:solidFill>
                <a:latin typeface="Oswald"/>
                <a:cs typeface="Oswald"/>
              </a:rPr>
              <a:t>a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preocupação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com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a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sustentabilidade,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mitigação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de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mudanças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climáticas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ou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preservação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do</a:t>
            </a:r>
            <a:r>
              <a:rPr dirty="0" sz="2300" spc="-2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ambiente</a:t>
            </a:r>
            <a:r>
              <a:rPr dirty="0" sz="2300" spc="-30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spc="-50" b="1">
                <a:solidFill>
                  <a:srgbClr val="757070"/>
                </a:solidFill>
                <a:latin typeface="Oswald"/>
                <a:cs typeface="Oswald"/>
              </a:rPr>
              <a:t>e </a:t>
            </a:r>
            <a:r>
              <a:rPr dirty="0" sz="2300" b="1">
                <a:solidFill>
                  <a:srgbClr val="757070"/>
                </a:solidFill>
                <a:latin typeface="Oswald"/>
                <a:cs typeface="Oswald"/>
              </a:rPr>
              <a:t>sua</a:t>
            </a:r>
            <a:r>
              <a:rPr dirty="0" sz="2300" spc="5" b="1">
                <a:solidFill>
                  <a:srgbClr val="757070"/>
                </a:solidFill>
                <a:latin typeface="Oswald"/>
                <a:cs typeface="Oswald"/>
              </a:rPr>
              <a:t> </a:t>
            </a:r>
            <a:r>
              <a:rPr dirty="0" sz="2300" spc="-10" b="1">
                <a:solidFill>
                  <a:srgbClr val="757070"/>
                </a:solidFill>
                <a:latin typeface="Oswald"/>
                <a:cs typeface="Oswald"/>
              </a:rPr>
              <a:t>biodiversidade.</a:t>
            </a:r>
            <a:endParaRPr sz="23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A1C3CB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326" y="6917878"/>
            <a:ext cx="2686049" cy="267652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4223" y="1931126"/>
            <a:ext cx="3790949" cy="10858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37857" y="473525"/>
            <a:ext cx="3981449" cy="84772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95308" y="1410593"/>
            <a:ext cx="2876549" cy="409574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65770" y="1321526"/>
            <a:ext cx="2705099" cy="40957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365770" y="5909213"/>
            <a:ext cx="2866359" cy="420052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35461" y="5884597"/>
            <a:ext cx="3000374" cy="421957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801852" y="5885491"/>
            <a:ext cx="3067049" cy="421957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01852" y="1321526"/>
            <a:ext cx="2933699" cy="4095749"/>
          </a:xfrm>
          <a:prstGeom prst="rect">
            <a:avLst/>
          </a:prstGeom>
        </p:spPr>
      </p:pic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7628890" y="227424"/>
            <a:ext cx="787908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12060" algn="l"/>
              </a:tabLst>
            </a:pPr>
            <a:r>
              <a:rPr dirty="0" sz="5400" spc="-10"/>
              <a:t>Estudos</a:t>
            </a:r>
            <a:r>
              <a:rPr dirty="0" sz="5400"/>
              <a:t>	Tecnologias</a:t>
            </a:r>
            <a:r>
              <a:rPr dirty="0" sz="5400" spc="-140"/>
              <a:t> </a:t>
            </a:r>
            <a:r>
              <a:rPr dirty="0" sz="5400" spc="-10"/>
              <a:t>Verdes</a:t>
            </a:r>
            <a:endParaRPr sz="5400"/>
          </a:p>
        </p:txBody>
      </p: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71326" y="3630884"/>
            <a:ext cx="2924174" cy="291464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73A5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7119" y="0"/>
            <a:ext cx="3461172" cy="233719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500116" y="2840974"/>
            <a:ext cx="5029200" cy="5191125"/>
            <a:chOff x="11500116" y="2840974"/>
            <a:chExt cx="5029200" cy="51911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00116" y="2840974"/>
              <a:ext cx="5029199" cy="51911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00116" y="3040913"/>
              <a:ext cx="5029199" cy="4800599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4508561" y="558735"/>
            <a:ext cx="822198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FFFFFF"/>
                </a:solidFill>
              </a:rPr>
              <a:t>Logística</a:t>
            </a:r>
            <a:r>
              <a:rPr dirty="0" sz="5400" spc="-40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Sustentável</a:t>
            </a:r>
            <a:r>
              <a:rPr dirty="0" sz="5400" spc="-35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no</a:t>
            </a:r>
            <a:r>
              <a:rPr dirty="0" sz="5400" spc="-35">
                <a:solidFill>
                  <a:srgbClr val="FFFFFF"/>
                </a:solidFill>
              </a:rPr>
              <a:t> </a:t>
            </a:r>
            <a:r>
              <a:rPr dirty="0" sz="5400" spc="-20">
                <a:solidFill>
                  <a:srgbClr val="FFFFFF"/>
                </a:solidFill>
              </a:rPr>
              <a:t>INPI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1070917" y="1720725"/>
            <a:ext cx="9121140" cy="7402830"/>
          </a:xfrm>
          <a:prstGeom prst="rect">
            <a:avLst/>
          </a:prstGeom>
        </p:spPr>
        <p:txBody>
          <a:bodyPr wrap="square" lIns="0" tIns="236220" rIns="0" bIns="0" rtlCol="0" vert="horz">
            <a:spAutoFit/>
          </a:bodyPr>
          <a:lstStyle/>
          <a:p>
            <a:pPr algn="ctr" marR="629285">
              <a:lnSpc>
                <a:spcPct val="100000"/>
              </a:lnSpc>
              <a:spcBef>
                <a:spcPts val="1860"/>
              </a:spcBef>
            </a:pPr>
            <a:r>
              <a:rPr dirty="0" sz="3400" spc="-130">
                <a:solidFill>
                  <a:srgbClr val="A7CB80"/>
                </a:solidFill>
                <a:latin typeface="Calibri"/>
                <a:cs typeface="Calibri"/>
              </a:rPr>
              <a:t>EXEMPLOS:</a:t>
            </a:r>
            <a:endParaRPr sz="3400">
              <a:latin typeface="Calibri"/>
              <a:cs typeface="Calibri"/>
            </a:endParaRPr>
          </a:p>
          <a:p>
            <a:pPr algn="ctr" marR="628650">
              <a:lnSpc>
                <a:spcPct val="100000"/>
              </a:lnSpc>
              <a:spcBef>
                <a:spcPts val="1365"/>
              </a:spcBef>
            </a:pPr>
            <a:r>
              <a:rPr dirty="0" sz="2600" spc="-95">
                <a:solidFill>
                  <a:srgbClr val="FFFFFF"/>
                </a:solidFill>
                <a:latin typeface="Calibri"/>
                <a:cs typeface="Calibri"/>
              </a:rPr>
              <a:t>SUBSTITUIR</a:t>
            </a:r>
            <a:r>
              <a:rPr dirty="0" sz="26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4">
                <a:solidFill>
                  <a:srgbClr val="FFFFFF"/>
                </a:solidFill>
                <a:latin typeface="Calibri"/>
                <a:cs typeface="Calibri"/>
              </a:rPr>
              <a:t>LÂMPADAS</a:t>
            </a:r>
            <a:r>
              <a:rPr dirty="0" sz="26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55">
                <a:solidFill>
                  <a:srgbClr val="FFFFFF"/>
                </a:solidFill>
                <a:latin typeface="Calibri"/>
                <a:cs typeface="Calibri"/>
              </a:rPr>
              <a:t>FLUORESCENTES</a:t>
            </a:r>
            <a:r>
              <a:rPr dirty="0" sz="26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60">
                <a:solidFill>
                  <a:srgbClr val="FFFFFF"/>
                </a:solidFill>
                <a:latin typeface="Calibri"/>
                <a:cs typeface="Calibri"/>
              </a:rPr>
              <a:t>POR</a:t>
            </a:r>
            <a:r>
              <a:rPr dirty="0" sz="2600" spc="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">
                <a:solidFill>
                  <a:srgbClr val="FFFFFF"/>
                </a:solidFill>
                <a:latin typeface="Calibri"/>
                <a:cs typeface="Calibri"/>
              </a:rPr>
              <a:t>LED;</a:t>
            </a:r>
            <a:endParaRPr sz="2600">
              <a:latin typeface="Calibri"/>
              <a:cs typeface="Calibri"/>
            </a:endParaRPr>
          </a:p>
          <a:p>
            <a:pPr algn="ctr" marR="629285">
              <a:lnSpc>
                <a:spcPct val="100000"/>
              </a:lnSpc>
              <a:spcBef>
                <a:spcPts val="2430"/>
              </a:spcBef>
            </a:pPr>
            <a:r>
              <a:rPr dirty="0" sz="2600" spc="-125">
                <a:solidFill>
                  <a:srgbClr val="FFFFFF"/>
                </a:solidFill>
                <a:latin typeface="Calibri"/>
                <a:cs typeface="Calibri"/>
              </a:rPr>
              <a:t>DESLIGAR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1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0">
                <a:solidFill>
                  <a:srgbClr val="FFFFFF"/>
                </a:solidFill>
                <a:latin typeface="Calibri"/>
                <a:cs typeface="Calibri"/>
              </a:rPr>
              <a:t>ILUMINAÇÃO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75">
                <a:solidFill>
                  <a:srgbClr val="FFFFFF"/>
                </a:solidFill>
                <a:latin typeface="Calibri"/>
                <a:cs typeface="Calibri"/>
              </a:rPr>
              <a:t>DOS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95">
                <a:solidFill>
                  <a:srgbClr val="FFFFFF"/>
                </a:solidFill>
                <a:latin typeface="Calibri"/>
                <a:cs typeface="Calibri"/>
              </a:rPr>
              <a:t>LOCAIS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70">
                <a:solidFill>
                  <a:srgbClr val="FFFFFF"/>
                </a:solidFill>
                <a:latin typeface="Calibri"/>
                <a:cs typeface="Calibri"/>
              </a:rPr>
              <a:t>QUE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65">
                <a:solidFill>
                  <a:srgbClr val="FFFFFF"/>
                </a:solidFill>
                <a:latin typeface="Calibri"/>
                <a:cs typeface="Calibri"/>
              </a:rPr>
              <a:t>TENHAM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00">
                <a:solidFill>
                  <a:srgbClr val="FFFFFF"/>
                </a:solidFill>
                <a:latin typeface="Calibri"/>
                <a:cs typeface="Calibri"/>
              </a:rPr>
              <a:t>INTERRUPTORES;</a:t>
            </a:r>
            <a:endParaRPr sz="2600">
              <a:latin typeface="Calibri"/>
              <a:cs typeface="Calibri"/>
            </a:endParaRPr>
          </a:p>
          <a:p>
            <a:pPr algn="ctr" marL="342265" marR="970915">
              <a:lnSpc>
                <a:spcPct val="117800"/>
              </a:lnSpc>
              <a:spcBef>
                <a:spcPts val="900"/>
              </a:spcBef>
            </a:pPr>
            <a:r>
              <a:rPr dirty="0" sz="2600" spc="-204">
                <a:solidFill>
                  <a:srgbClr val="FFFFFF"/>
                </a:solidFill>
                <a:latin typeface="Calibri"/>
                <a:cs typeface="Calibri"/>
              </a:rPr>
              <a:t>PROGRAMAR</a:t>
            </a:r>
            <a:r>
              <a:rPr dirty="0" sz="26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25">
                <a:solidFill>
                  <a:srgbClr val="FFFFFF"/>
                </a:solidFill>
                <a:latin typeface="Calibri"/>
                <a:cs typeface="Calibri"/>
              </a:rPr>
              <a:t>OS</a:t>
            </a:r>
            <a:r>
              <a:rPr dirty="0" sz="26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4">
                <a:solidFill>
                  <a:srgbClr val="FFFFFF"/>
                </a:solidFill>
                <a:latin typeface="Calibri"/>
                <a:cs typeface="Calibri"/>
              </a:rPr>
              <a:t>COMPUTADORES</a:t>
            </a:r>
            <a:r>
              <a:rPr dirty="0" sz="26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70">
                <a:solidFill>
                  <a:srgbClr val="FFFFFF"/>
                </a:solidFill>
                <a:latin typeface="Calibri"/>
                <a:cs typeface="Calibri"/>
              </a:rPr>
              <a:t>PARA</a:t>
            </a:r>
            <a:r>
              <a:rPr dirty="0" sz="26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31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26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80">
                <a:solidFill>
                  <a:srgbClr val="FFFFFF"/>
                </a:solidFill>
                <a:latin typeface="Calibri"/>
                <a:cs typeface="Calibri"/>
              </a:rPr>
              <a:t>MENOR</a:t>
            </a:r>
            <a:r>
              <a:rPr dirty="0" sz="26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0">
                <a:solidFill>
                  <a:srgbClr val="FFFFFF"/>
                </a:solidFill>
                <a:latin typeface="Calibri"/>
                <a:cs typeface="Calibri"/>
              </a:rPr>
              <a:t>CONSUMO</a:t>
            </a:r>
            <a:r>
              <a:rPr dirty="0" sz="26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DE </a:t>
            </a:r>
            <a:r>
              <a:rPr dirty="0" sz="2600" spc="-185">
                <a:solidFill>
                  <a:srgbClr val="FFFFFF"/>
                </a:solidFill>
                <a:latin typeface="Calibri"/>
                <a:cs typeface="Calibri"/>
              </a:rPr>
              <a:t>ENERGIA</a:t>
            </a:r>
            <a:r>
              <a:rPr dirty="0" sz="2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90">
                <a:solidFill>
                  <a:srgbClr val="FFFFFF"/>
                </a:solidFill>
                <a:latin typeface="Calibri"/>
                <a:cs typeface="Calibri"/>
              </a:rPr>
              <a:t>POSSÍVEL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80">
                <a:solidFill>
                  <a:srgbClr val="FFFFFF"/>
                </a:solidFill>
                <a:latin typeface="Calibri"/>
                <a:cs typeface="Calibri"/>
              </a:rPr>
              <a:t>QUANDO</a:t>
            </a:r>
            <a:r>
              <a:rPr dirty="0" sz="2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95">
                <a:solidFill>
                  <a:srgbClr val="FFFFFF"/>
                </a:solidFill>
                <a:latin typeface="Calibri"/>
                <a:cs typeface="Calibri"/>
              </a:rPr>
              <a:t>DEIXAREM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45">
                <a:solidFill>
                  <a:srgbClr val="FFFFFF"/>
                </a:solidFill>
                <a:latin typeface="Calibri"/>
                <a:cs typeface="Calibri"/>
              </a:rPr>
              <a:t>SER</a:t>
            </a:r>
            <a:r>
              <a:rPr dirty="0" sz="26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40">
                <a:solidFill>
                  <a:srgbClr val="FFFFFF"/>
                </a:solidFill>
                <a:latin typeface="Calibri"/>
                <a:cs typeface="Calibri"/>
              </a:rPr>
              <a:t>UTILIZADOS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Calibri"/>
                <a:cs typeface="Calibri"/>
              </a:rPr>
              <a:t>POR </a:t>
            </a:r>
            <a:r>
              <a:rPr dirty="0" sz="2600" spc="-180">
                <a:solidFill>
                  <a:srgbClr val="FFFFFF"/>
                </a:solidFill>
                <a:latin typeface="Calibri"/>
                <a:cs typeface="Calibri"/>
              </a:rPr>
              <a:t>ALGUNS</a:t>
            </a:r>
            <a:r>
              <a:rPr dirty="0" sz="26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15">
                <a:solidFill>
                  <a:srgbClr val="FFFFFF"/>
                </a:solidFill>
                <a:latin typeface="Calibri"/>
                <a:cs typeface="Calibri"/>
              </a:rPr>
              <a:t>MINUTOS;</a:t>
            </a:r>
            <a:r>
              <a:rPr dirty="0" sz="2600" spc="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2600">
              <a:latin typeface="Calibri"/>
              <a:cs typeface="Calibri"/>
            </a:endParaRPr>
          </a:p>
          <a:p>
            <a:pPr algn="ctr" marR="629285">
              <a:lnSpc>
                <a:spcPct val="100000"/>
              </a:lnSpc>
              <a:spcBef>
                <a:spcPts val="2425"/>
              </a:spcBef>
            </a:pPr>
            <a:r>
              <a:rPr dirty="0" sz="2600" spc="-125">
                <a:solidFill>
                  <a:srgbClr val="FFFFFF"/>
                </a:solidFill>
                <a:latin typeface="Calibri"/>
                <a:cs typeface="Calibri"/>
              </a:rPr>
              <a:t>DESLIGAR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14">
                <a:solidFill>
                  <a:srgbClr val="FFFFFF"/>
                </a:solidFill>
                <a:latin typeface="Calibri"/>
                <a:cs typeface="Calibri"/>
              </a:rPr>
              <a:t>AR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00">
                <a:solidFill>
                  <a:srgbClr val="FFFFFF"/>
                </a:solidFill>
                <a:latin typeface="Calibri"/>
                <a:cs typeface="Calibri"/>
              </a:rPr>
              <a:t>CONDICIONADO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10">
                <a:solidFill>
                  <a:srgbClr val="FFFFFF"/>
                </a:solidFill>
                <a:latin typeface="Calibri"/>
                <a:cs typeface="Calibri"/>
              </a:rPr>
              <a:t>NOITE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1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110">
                <a:solidFill>
                  <a:srgbClr val="FFFFFF"/>
                </a:solidFill>
                <a:latin typeface="Calibri"/>
                <a:cs typeface="Calibri"/>
              </a:rPr>
              <a:t>FINAIS</a:t>
            </a:r>
            <a:r>
              <a:rPr dirty="0" sz="2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26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600" spc="-55">
                <a:solidFill>
                  <a:srgbClr val="FFFFFF"/>
                </a:solidFill>
                <a:latin typeface="Calibri"/>
                <a:cs typeface="Calibri"/>
              </a:rPr>
              <a:t>SEMANA.</a:t>
            </a:r>
            <a:endParaRPr sz="2600">
              <a:latin typeface="Calibri"/>
              <a:cs typeface="Calibri"/>
            </a:endParaRPr>
          </a:p>
          <a:p>
            <a:pPr algn="ctr" marL="641985" marR="5080">
              <a:lnSpc>
                <a:spcPct val="117800"/>
              </a:lnSpc>
              <a:spcBef>
                <a:spcPts val="2685"/>
              </a:spcBef>
            </a:pPr>
            <a:r>
              <a:rPr dirty="0" sz="2600" spc="-350">
                <a:solidFill>
                  <a:srgbClr val="86B953"/>
                </a:solidFill>
                <a:latin typeface="Calibri"/>
                <a:cs typeface="Calibri"/>
              </a:rPr>
              <a:t>EM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35">
                <a:solidFill>
                  <a:srgbClr val="86B953"/>
                </a:solidFill>
                <a:latin typeface="Calibri"/>
                <a:cs typeface="Calibri"/>
              </a:rPr>
              <a:t>PUBLICAÇÃO</a:t>
            </a:r>
            <a:r>
              <a:rPr dirty="0" sz="2600" spc="-1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70">
                <a:solidFill>
                  <a:srgbClr val="86B953"/>
                </a:solidFill>
                <a:latin typeface="Calibri"/>
                <a:cs typeface="Calibri"/>
              </a:rPr>
              <a:t>DO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45">
                <a:solidFill>
                  <a:srgbClr val="86B953"/>
                </a:solidFill>
                <a:latin typeface="Calibri"/>
                <a:cs typeface="Calibri"/>
              </a:rPr>
              <a:t>DIA</a:t>
            </a:r>
            <a:r>
              <a:rPr dirty="0" sz="2600">
                <a:solidFill>
                  <a:srgbClr val="86B953"/>
                </a:solidFill>
                <a:latin typeface="Calibri"/>
                <a:cs typeface="Calibri"/>
              </a:rPr>
              <a:t> 2</a:t>
            </a:r>
            <a:r>
              <a:rPr dirty="0" sz="2600" spc="-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86B953"/>
                </a:solidFill>
                <a:latin typeface="Calibri"/>
                <a:cs typeface="Calibri"/>
              </a:rPr>
              <a:t>DE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65">
                <a:solidFill>
                  <a:srgbClr val="86B953"/>
                </a:solidFill>
                <a:latin typeface="Calibri"/>
                <a:cs typeface="Calibri"/>
              </a:rPr>
              <a:t>JULHO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86B953"/>
                </a:solidFill>
                <a:latin typeface="Calibri"/>
                <a:cs typeface="Calibri"/>
              </a:rPr>
              <a:t>DE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55">
                <a:solidFill>
                  <a:srgbClr val="86B953"/>
                </a:solidFill>
                <a:latin typeface="Calibri"/>
                <a:cs typeface="Calibri"/>
              </a:rPr>
              <a:t>2025,</a:t>
            </a:r>
            <a:r>
              <a:rPr dirty="0" sz="2600" spc="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315">
                <a:solidFill>
                  <a:srgbClr val="86B953"/>
                </a:solidFill>
                <a:latin typeface="Calibri"/>
                <a:cs typeface="Calibri"/>
              </a:rPr>
              <a:t>O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85">
                <a:solidFill>
                  <a:srgbClr val="86B953"/>
                </a:solidFill>
                <a:latin typeface="Calibri"/>
                <a:cs typeface="Calibri"/>
              </a:rPr>
              <a:t>INPI</a:t>
            </a:r>
            <a:r>
              <a:rPr dirty="0" sz="2600" spc="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04">
                <a:solidFill>
                  <a:srgbClr val="86B953"/>
                </a:solidFill>
                <a:latin typeface="Calibri"/>
                <a:cs typeface="Calibri"/>
              </a:rPr>
              <a:t>LANÇOU</a:t>
            </a:r>
            <a:r>
              <a:rPr dirty="0" sz="2600" spc="1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30">
                <a:solidFill>
                  <a:srgbClr val="86B953"/>
                </a:solidFill>
                <a:latin typeface="Calibri"/>
                <a:cs typeface="Calibri"/>
              </a:rPr>
              <a:t>EDITAL </a:t>
            </a:r>
            <a:r>
              <a:rPr dirty="0" sz="2600" spc="-225">
                <a:solidFill>
                  <a:srgbClr val="86B953"/>
                </a:solidFill>
                <a:latin typeface="Calibri"/>
                <a:cs typeface="Calibri"/>
              </a:rPr>
              <a:t>DE</a:t>
            </a:r>
            <a:r>
              <a:rPr dirty="0" sz="2600" spc="1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65">
                <a:solidFill>
                  <a:srgbClr val="86B953"/>
                </a:solidFill>
                <a:latin typeface="Calibri"/>
                <a:cs typeface="Calibri"/>
              </a:rPr>
              <a:t>CHAMAMENTO</a:t>
            </a:r>
            <a:r>
              <a:rPr dirty="0" sz="2600" spc="2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10">
                <a:solidFill>
                  <a:srgbClr val="86B953"/>
                </a:solidFill>
                <a:latin typeface="Calibri"/>
                <a:cs typeface="Calibri"/>
              </a:rPr>
              <a:t>PÚBLICO</a:t>
            </a:r>
            <a:r>
              <a:rPr dirty="0" sz="2600" spc="2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70">
                <a:solidFill>
                  <a:srgbClr val="86B953"/>
                </a:solidFill>
                <a:latin typeface="Calibri"/>
                <a:cs typeface="Calibri"/>
              </a:rPr>
              <a:t>PARA</a:t>
            </a:r>
            <a:r>
              <a:rPr dirty="0" sz="2600" spc="2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40">
                <a:solidFill>
                  <a:srgbClr val="86B953"/>
                </a:solidFill>
                <a:latin typeface="Calibri"/>
                <a:cs typeface="Calibri"/>
              </a:rPr>
              <a:t>SELECIONAR</a:t>
            </a:r>
            <a:r>
              <a:rPr dirty="0" sz="2600" spc="2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20">
                <a:solidFill>
                  <a:srgbClr val="86B953"/>
                </a:solidFill>
                <a:latin typeface="Calibri"/>
                <a:cs typeface="Calibri"/>
              </a:rPr>
              <a:t>ASSOCIAÇÕES</a:t>
            </a:r>
            <a:r>
              <a:rPr dirty="0" sz="2600" spc="2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0">
                <a:solidFill>
                  <a:srgbClr val="86B953"/>
                </a:solidFill>
                <a:latin typeface="Calibri"/>
                <a:cs typeface="Calibri"/>
              </a:rPr>
              <a:t>E/OU </a:t>
            </a:r>
            <a:r>
              <a:rPr dirty="0" sz="2600" spc="-165">
                <a:solidFill>
                  <a:srgbClr val="86B953"/>
                </a:solidFill>
                <a:latin typeface="Calibri"/>
                <a:cs typeface="Calibri"/>
              </a:rPr>
              <a:t>COOPERATIVAS</a:t>
            </a:r>
            <a:r>
              <a:rPr dirty="0" sz="2600" spc="4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86B953"/>
                </a:solidFill>
                <a:latin typeface="Calibri"/>
                <a:cs typeface="Calibri"/>
              </a:rPr>
              <a:t>DE</a:t>
            </a:r>
            <a:r>
              <a:rPr dirty="0" sz="2600" spc="4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75">
                <a:solidFill>
                  <a:srgbClr val="86B953"/>
                </a:solidFill>
                <a:latin typeface="Calibri"/>
                <a:cs typeface="Calibri"/>
              </a:rPr>
              <a:t>CATADORES</a:t>
            </a:r>
            <a:r>
              <a:rPr dirty="0" sz="2600" spc="4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86B953"/>
                </a:solidFill>
                <a:latin typeface="Calibri"/>
                <a:cs typeface="Calibri"/>
              </a:rPr>
              <a:t>DE</a:t>
            </a:r>
            <a:r>
              <a:rPr dirty="0" sz="2600" spc="4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65">
                <a:solidFill>
                  <a:srgbClr val="86B953"/>
                </a:solidFill>
                <a:latin typeface="Calibri"/>
                <a:cs typeface="Calibri"/>
              </a:rPr>
              <a:t>MATERIAIS</a:t>
            </a:r>
            <a:r>
              <a:rPr dirty="0" sz="2600" spc="5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95">
                <a:solidFill>
                  <a:srgbClr val="86B953"/>
                </a:solidFill>
                <a:latin typeface="Calibri"/>
                <a:cs typeface="Calibri"/>
              </a:rPr>
              <a:t>RECICLÁVEIS</a:t>
            </a:r>
            <a:r>
              <a:rPr dirty="0" sz="2600" spc="4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50">
                <a:solidFill>
                  <a:srgbClr val="86B953"/>
                </a:solidFill>
                <a:latin typeface="Calibri"/>
                <a:cs typeface="Calibri"/>
              </a:rPr>
              <a:t>E </a:t>
            </a:r>
            <a:r>
              <a:rPr dirty="0" sz="2600" spc="-120">
                <a:solidFill>
                  <a:srgbClr val="86B953"/>
                </a:solidFill>
                <a:latin typeface="Calibri"/>
                <a:cs typeface="Calibri"/>
              </a:rPr>
              <a:t>REUTILIZÁVEIS</a:t>
            </a:r>
            <a:r>
              <a:rPr dirty="0" sz="2600" spc="3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70">
                <a:solidFill>
                  <a:srgbClr val="86B953"/>
                </a:solidFill>
                <a:latin typeface="Calibri"/>
                <a:cs typeface="Calibri"/>
              </a:rPr>
              <a:t>PARA</a:t>
            </a:r>
            <a:r>
              <a:rPr dirty="0" sz="2600" spc="4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75">
                <a:solidFill>
                  <a:srgbClr val="86B953"/>
                </a:solidFill>
                <a:latin typeface="Calibri"/>
                <a:cs typeface="Calibri"/>
              </a:rPr>
              <a:t>COLETA</a:t>
            </a:r>
            <a:r>
              <a:rPr dirty="0" sz="2600" spc="3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25">
                <a:solidFill>
                  <a:srgbClr val="86B953"/>
                </a:solidFill>
                <a:latin typeface="Calibri"/>
                <a:cs typeface="Calibri"/>
              </a:rPr>
              <a:t>DE</a:t>
            </a:r>
            <a:r>
              <a:rPr dirty="0" sz="2600" spc="4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25">
                <a:solidFill>
                  <a:srgbClr val="86B953"/>
                </a:solidFill>
                <a:latin typeface="Calibri"/>
                <a:cs typeface="Calibri"/>
              </a:rPr>
              <a:t>RESÍDUOS</a:t>
            </a:r>
            <a:r>
              <a:rPr dirty="0" sz="2600" spc="4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55">
                <a:solidFill>
                  <a:srgbClr val="86B953"/>
                </a:solidFill>
                <a:latin typeface="Calibri"/>
                <a:cs typeface="Calibri"/>
              </a:rPr>
              <a:t>DESCARTADOS</a:t>
            </a:r>
            <a:r>
              <a:rPr dirty="0" sz="2600" spc="3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335">
                <a:solidFill>
                  <a:srgbClr val="86B953"/>
                </a:solidFill>
                <a:latin typeface="Calibri"/>
                <a:cs typeface="Calibri"/>
              </a:rPr>
              <a:t>NO </a:t>
            </a:r>
            <a:r>
              <a:rPr dirty="0" sz="2600" spc="-125">
                <a:solidFill>
                  <a:srgbClr val="86B953"/>
                </a:solidFill>
                <a:latin typeface="Calibri"/>
                <a:cs typeface="Calibri"/>
              </a:rPr>
              <a:t>EDIFÍCIO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65">
                <a:solidFill>
                  <a:srgbClr val="86B953"/>
                </a:solidFill>
                <a:latin typeface="Calibri"/>
                <a:cs typeface="Calibri"/>
              </a:rPr>
              <a:t>LOCALIZADO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10">
                <a:solidFill>
                  <a:srgbClr val="86B953"/>
                </a:solidFill>
                <a:latin typeface="Calibri"/>
                <a:cs typeface="Calibri"/>
              </a:rPr>
              <a:t>À</a:t>
            </a:r>
            <a:r>
              <a:rPr dirty="0" sz="2600" spc="3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85">
                <a:solidFill>
                  <a:srgbClr val="86B953"/>
                </a:solidFill>
                <a:latin typeface="Calibri"/>
                <a:cs typeface="Calibri"/>
              </a:rPr>
              <a:t>RUA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75">
                <a:solidFill>
                  <a:srgbClr val="86B953"/>
                </a:solidFill>
                <a:latin typeface="Calibri"/>
                <a:cs typeface="Calibri"/>
              </a:rPr>
              <a:t>MAYRINK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70">
                <a:solidFill>
                  <a:srgbClr val="86B953"/>
                </a:solidFill>
                <a:latin typeface="Calibri"/>
                <a:cs typeface="Calibri"/>
              </a:rPr>
              <a:t>VEIGA</a:t>
            </a:r>
            <a:r>
              <a:rPr dirty="0" sz="2600" spc="3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95">
                <a:solidFill>
                  <a:srgbClr val="86B953"/>
                </a:solidFill>
                <a:latin typeface="Calibri"/>
                <a:cs typeface="Calibri"/>
              </a:rPr>
              <a:t>Nº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86B953"/>
                </a:solidFill>
                <a:latin typeface="Calibri"/>
                <a:cs typeface="Calibri"/>
              </a:rPr>
              <a:t>9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86B953"/>
                </a:solidFill>
                <a:latin typeface="Calibri"/>
                <a:cs typeface="Calibri"/>
              </a:rPr>
              <a:t>-</a:t>
            </a:r>
            <a:r>
              <a:rPr dirty="0" sz="2600" spc="3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95">
                <a:solidFill>
                  <a:srgbClr val="86B953"/>
                </a:solidFill>
                <a:latin typeface="Calibri"/>
                <a:cs typeface="Calibri"/>
              </a:rPr>
              <a:t>CENTRO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86B953"/>
                </a:solidFill>
                <a:latin typeface="Calibri"/>
                <a:cs typeface="Calibri"/>
              </a:rPr>
              <a:t>-</a:t>
            </a:r>
            <a:r>
              <a:rPr dirty="0" sz="2600" spc="25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114">
                <a:solidFill>
                  <a:srgbClr val="86B953"/>
                </a:solidFill>
                <a:latin typeface="Calibri"/>
                <a:cs typeface="Calibri"/>
              </a:rPr>
              <a:t>RIO</a:t>
            </a:r>
            <a:r>
              <a:rPr dirty="0" sz="2600" spc="3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5">
                <a:solidFill>
                  <a:srgbClr val="86B953"/>
                </a:solidFill>
                <a:latin typeface="Calibri"/>
                <a:cs typeface="Calibri"/>
              </a:rPr>
              <a:t>DE </a:t>
            </a:r>
            <a:r>
              <a:rPr dirty="0" sz="2600" spc="-170">
                <a:solidFill>
                  <a:srgbClr val="86B953"/>
                </a:solidFill>
                <a:latin typeface="Calibri"/>
                <a:cs typeface="Calibri"/>
              </a:rPr>
              <a:t>JANEIRO</a:t>
            </a:r>
            <a:r>
              <a:rPr dirty="0" sz="2600" spc="50">
                <a:solidFill>
                  <a:srgbClr val="86B953"/>
                </a:solidFill>
                <a:latin typeface="Calibri"/>
                <a:cs typeface="Calibri"/>
              </a:rPr>
              <a:t> </a:t>
            </a:r>
            <a:r>
              <a:rPr dirty="0" sz="2600" spc="-20">
                <a:solidFill>
                  <a:srgbClr val="86B953"/>
                </a:solidFill>
                <a:latin typeface="Calibri"/>
                <a:cs typeface="Calibri"/>
              </a:rPr>
              <a:t>(RJ).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73A5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364715" y="0"/>
            <a:ext cx="16941165" cy="9119235"/>
            <a:chOff x="364715" y="0"/>
            <a:chExt cx="16941165" cy="91192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08898" y="1566706"/>
              <a:ext cx="12896849" cy="749617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0715" y="0"/>
              <a:ext cx="3397226" cy="221797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4715" y="1566706"/>
              <a:ext cx="3552824" cy="7552145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5761" rIns="0" bIns="0" rtlCol="0" vert="horz">
            <a:spAutoFit/>
          </a:bodyPr>
          <a:lstStyle/>
          <a:p>
            <a:pPr marL="421259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FFFFFF"/>
                </a:solidFill>
              </a:rPr>
              <a:t>Logística</a:t>
            </a:r>
            <a:r>
              <a:rPr dirty="0" sz="5400" spc="-35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Sustentável</a:t>
            </a:r>
            <a:r>
              <a:rPr dirty="0" sz="5400" spc="-30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no</a:t>
            </a:r>
            <a:r>
              <a:rPr dirty="0" sz="5400" spc="-35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INPI</a:t>
            </a:r>
            <a:r>
              <a:rPr dirty="0" sz="5400" spc="-30">
                <a:solidFill>
                  <a:srgbClr val="FFFFFF"/>
                </a:solidFill>
              </a:rPr>
              <a:t> </a:t>
            </a:r>
            <a:r>
              <a:rPr dirty="0" sz="5400" spc="330">
                <a:solidFill>
                  <a:srgbClr val="FFFFFF"/>
                </a:solidFill>
              </a:rPr>
              <a:t>-</a:t>
            </a:r>
            <a:r>
              <a:rPr dirty="0" sz="5400" spc="-30">
                <a:solidFill>
                  <a:srgbClr val="FFFFFF"/>
                </a:solidFill>
              </a:rPr>
              <a:t> </a:t>
            </a:r>
            <a:r>
              <a:rPr dirty="0" sz="5400" spc="-10">
                <a:solidFill>
                  <a:srgbClr val="FFFFFF"/>
                </a:solidFill>
              </a:rPr>
              <a:t>Indicadores</a:t>
            </a:r>
            <a:endParaRPr sz="5400"/>
          </a:p>
        </p:txBody>
      </p:sp>
      <p:sp>
        <p:nvSpPr>
          <p:cNvPr id="8" name="object 8"/>
          <p:cNvSpPr txBox="1"/>
          <p:nvPr/>
        </p:nvSpPr>
        <p:spPr>
          <a:xfrm>
            <a:off x="726735" y="6097223"/>
            <a:ext cx="2508250" cy="26257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ctr" marL="12700" marR="5080" indent="-635">
              <a:lnSpc>
                <a:spcPct val="116100"/>
              </a:lnSpc>
              <a:spcBef>
                <a:spcPts val="90"/>
              </a:spcBef>
            </a:pPr>
            <a:r>
              <a:rPr dirty="0" sz="2100" spc="-25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dirty="0" sz="2100" spc="1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65">
                <a:solidFill>
                  <a:srgbClr val="44536A"/>
                </a:solidFill>
                <a:latin typeface="Calibri"/>
                <a:cs typeface="Calibri"/>
              </a:rPr>
              <a:t>INPI</a:t>
            </a:r>
            <a:r>
              <a:rPr dirty="0" sz="2100" spc="-1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20">
                <a:solidFill>
                  <a:srgbClr val="44536A"/>
                </a:solidFill>
                <a:latin typeface="Calibri"/>
                <a:cs typeface="Calibri"/>
              </a:rPr>
              <a:t>RECEBEU</a:t>
            </a:r>
            <a:r>
              <a:rPr dirty="0" sz="2100" spc="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250">
                <a:solidFill>
                  <a:srgbClr val="44536A"/>
                </a:solidFill>
                <a:latin typeface="Calibri"/>
                <a:cs typeface="Calibri"/>
              </a:rPr>
              <a:t>O</a:t>
            </a:r>
            <a:r>
              <a:rPr dirty="0" sz="2100" spc="1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20">
                <a:solidFill>
                  <a:srgbClr val="44536A"/>
                </a:solidFill>
                <a:latin typeface="Calibri"/>
                <a:cs typeface="Calibri"/>
              </a:rPr>
              <a:t>SELO </a:t>
            </a:r>
            <a:r>
              <a:rPr dirty="0" sz="2100">
                <a:solidFill>
                  <a:srgbClr val="44536A"/>
                </a:solidFill>
                <a:latin typeface="Calibri"/>
                <a:cs typeface="Calibri"/>
              </a:rPr>
              <a:t>A3P</a:t>
            </a:r>
            <a:r>
              <a:rPr dirty="0" sz="2100" spc="20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95">
                <a:solidFill>
                  <a:srgbClr val="44536A"/>
                </a:solidFill>
                <a:latin typeface="Calibri"/>
                <a:cs typeface="Calibri"/>
              </a:rPr>
              <a:t>RECONHECIMENTO </a:t>
            </a:r>
            <a:r>
              <a:rPr dirty="0" sz="2100" spc="-220">
                <a:solidFill>
                  <a:srgbClr val="44536A"/>
                </a:solidFill>
                <a:latin typeface="Calibri"/>
                <a:cs typeface="Calibri"/>
              </a:rPr>
              <a:t>DO</a:t>
            </a:r>
            <a:r>
              <a:rPr dirty="0" sz="2100" spc="4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30">
                <a:solidFill>
                  <a:srgbClr val="44536A"/>
                </a:solidFill>
                <a:latin typeface="Calibri"/>
                <a:cs typeface="Calibri"/>
              </a:rPr>
              <a:t>MINISTÉRIO</a:t>
            </a:r>
            <a:r>
              <a:rPr dirty="0" sz="2100" spc="4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220">
                <a:solidFill>
                  <a:srgbClr val="44536A"/>
                </a:solidFill>
                <a:latin typeface="Calibri"/>
                <a:cs typeface="Calibri"/>
              </a:rPr>
              <a:t>DO</a:t>
            </a:r>
            <a:r>
              <a:rPr dirty="0" sz="2100" spc="4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60">
                <a:solidFill>
                  <a:srgbClr val="44536A"/>
                </a:solidFill>
                <a:latin typeface="Calibri"/>
                <a:cs typeface="Calibri"/>
              </a:rPr>
              <a:t>MEIO </a:t>
            </a:r>
            <a:r>
              <a:rPr dirty="0" sz="2100" spc="-175">
                <a:solidFill>
                  <a:srgbClr val="44536A"/>
                </a:solidFill>
                <a:latin typeface="Calibri"/>
                <a:cs typeface="Calibri"/>
              </a:rPr>
              <a:t>AMBIENTE</a:t>
            </a:r>
            <a:r>
              <a:rPr dirty="0" sz="2100" spc="4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70">
                <a:solidFill>
                  <a:srgbClr val="44536A"/>
                </a:solidFill>
                <a:latin typeface="Calibri"/>
                <a:cs typeface="Calibri"/>
              </a:rPr>
              <a:t>E</a:t>
            </a:r>
            <a:r>
              <a:rPr dirty="0" sz="2100" spc="4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60">
                <a:solidFill>
                  <a:srgbClr val="44536A"/>
                </a:solidFill>
                <a:latin typeface="Calibri"/>
                <a:cs typeface="Calibri"/>
              </a:rPr>
              <a:t>MUDANÇA </a:t>
            </a:r>
            <a:r>
              <a:rPr dirty="0" sz="2100" spc="-220">
                <a:solidFill>
                  <a:srgbClr val="44536A"/>
                </a:solidFill>
                <a:latin typeface="Calibri"/>
                <a:cs typeface="Calibri"/>
              </a:rPr>
              <a:t>DO</a:t>
            </a:r>
            <a:r>
              <a:rPr dirty="0" sz="2100" spc="2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35">
                <a:solidFill>
                  <a:srgbClr val="44536A"/>
                </a:solidFill>
                <a:latin typeface="Calibri"/>
                <a:cs typeface="Calibri"/>
              </a:rPr>
              <a:t>CLIMA</a:t>
            </a:r>
            <a:r>
              <a:rPr dirty="0" sz="2100" spc="2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35">
                <a:solidFill>
                  <a:srgbClr val="44536A"/>
                </a:solidFill>
                <a:latin typeface="Calibri"/>
                <a:cs typeface="Calibri"/>
              </a:rPr>
              <a:t>PARA</a:t>
            </a:r>
            <a:r>
              <a:rPr dirty="0" sz="2100" spc="2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10">
                <a:solidFill>
                  <a:srgbClr val="44536A"/>
                </a:solidFill>
                <a:latin typeface="Calibri"/>
                <a:cs typeface="Calibri"/>
              </a:rPr>
              <a:t>ORGÃOS </a:t>
            </a:r>
            <a:r>
              <a:rPr dirty="0" sz="2100" spc="-70">
                <a:solidFill>
                  <a:srgbClr val="44536A"/>
                </a:solidFill>
                <a:latin typeface="Calibri"/>
                <a:cs typeface="Calibri"/>
              </a:rPr>
              <a:t>PÚBLICOS</a:t>
            </a:r>
            <a:r>
              <a:rPr dirty="0" sz="2100" spc="-45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215">
                <a:solidFill>
                  <a:srgbClr val="44536A"/>
                </a:solidFill>
                <a:latin typeface="Calibri"/>
                <a:cs typeface="Calibri"/>
              </a:rPr>
              <a:t>QUE</a:t>
            </a:r>
            <a:r>
              <a:rPr dirty="0" sz="2100" spc="1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70">
                <a:solidFill>
                  <a:srgbClr val="44536A"/>
                </a:solidFill>
                <a:latin typeface="Calibri"/>
                <a:cs typeface="Calibri"/>
              </a:rPr>
              <a:t>ADOTAM </a:t>
            </a:r>
            <a:r>
              <a:rPr dirty="0" sz="2100" spc="-85">
                <a:solidFill>
                  <a:srgbClr val="44536A"/>
                </a:solidFill>
                <a:latin typeface="Calibri"/>
                <a:cs typeface="Calibri"/>
              </a:rPr>
              <a:t>PRÁTICAS</a:t>
            </a:r>
            <a:r>
              <a:rPr dirty="0" sz="210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z="2100" spc="-105">
                <a:solidFill>
                  <a:srgbClr val="44536A"/>
                </a:solidFill>
                <a:latin typeface="Calibri"/>
                <a:cs typeface="Calibri"/>
              </a:rPr>
              <a:t>SUSTENTÁVEIS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56205" y="9588151"/>
            <a:ext cx="8940165" cy="3505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100" spc="-130">
                <a:solidFill>
                  <a:srgbClr val="FFFFFF"/>
                </a:solidFill>
                <a:latin typeface="Calibri"/>
                <a:cs typeface="Calibri"/>
              </a:rPr>
              <a:t>OTIMIZAÇÃO</a:t>
            </a:r>
            <a:r>
              <a:rPr dirty="0" sz="2100" spc="40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8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dirty="0" sz="2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85">
                <a:solidFill>
                  <a:srgbClr val="FFFFFF"/>
                </a:solidFill>
                <a:latin typeface="Calibri"/>
                <a:cs typeface="Calibri"/>
              </a:rPr>
              <a:t>RECURSOS</a:t>
            </a:r>
            <a:r>
              <a:rPr dirty="0" sz="2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25">
                <a:solidFill>
                  <a:srgbClr val="FFFFFF"/>
                </a:solidFill>
                <a:latin typeface="Calibri"/>
                <a:cs typeface="Calibri"/>
              </a:rPr>
              <a:t>NATURAIS,</a:t>
            </a:r>
            <a:r>
              <a:rPr dirty="0" sz="2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60">
                <a:solidFill>
                  <a:srgbClr val="FFFFFF"/>
                </a:solidFill>
                <a:latin typeface="Calibri"/>
                <a:cs typeface="Calibri"/>
              </a:rPr>
              <a:t>GESTÃO</a:t>
            </a:r>
            <a:r>
              <a:rPr dirty="0" sz="21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7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21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05">
                <a:solidFill>
                  <a:srgbClr val="FFFFFF"/>
                </a:solidFill>
                <a:latin typeface="Calibri"/>
                <a:cs typeface="Calibri"/>
              </a:rPr>
              <a:t>RESÌDUOS,</a:t>
            </a:r>
            <a:r>
              <a:rPr dirty="0" sz="2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140">
                <a:solidFill>
                  <a:srgbClr val="FFFFFF"/>
                </a:solidFill>
                <a:latin typeface="Calibri"/>
                <a:cs typeface="Calibri"/>
              </a:rPr>
              <a:t>COMPRAS</a:t>
            </a:r>
            <a:r>
              <a:rPr dirty="0" sz="21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100" spc="-75">
                <a:solidFill>
                  <a:srgbClr val="FFFFFF"/>
                </a:solidFill>
                <a:latin typeface="Calibri"/>
                <a:cs typeface="Calibri"/>
              </a:rPr>
              <a:t>SUSTENTÁVEIS....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373A5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0715" y="0"/>
            <a:ext cx="3397226" cy="22179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4651" y="1975893"/>
            <a:ext cx="11401424" cy="7286624"/>
          </a:xfrm>
          <a:prstGeom prst="rect">
            <a:avLst/>
          </a:prstGeom>
        </p:spPr>
      </p:pic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943271" y="439515"/>
            <a:ext cx="1046416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FFFFFF"/>
                </a:solidFill>
              </a:rPr>
              <a:t>Abertura</a:t>
            </a:r>
            <a:r>
              <a:rPr dirty="0" sz="5400" spc="-20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Unidade</a:t>
            </a:r>
            <a:r>
              <a:rPr dirty="0" sz="5400" spc="-15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Norte</a:t>
            </a:r>
            <a:r>
              <a:rPr dirty="0" sz="5400" spc="-20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em</a:t>
            </a:r>
            <a:r>
              <a:rPr dirty="0" sz="5400" spc="-15">
                <a:solidFill>
                  <a:srgbClr val="FFFFFF"/>
                </a:solidFill>
              </a:rPr>
              <a:t> </a:t>
            </a:r>
            <a:r>
              <a:rPr dirty="0" sz="5400">
                <a:solidFill>
                  <a:srgbClr val="FFFFFF"/>
                </a:solidFill>
              </a:rPr>
              <a:t>Out</a:t>
            </a:r>
            <a:r>
              <a:rPr dirty="0" sz="5400" spc="-15">
                <a:solidFill>
                  <a:srgbClr val="FFFFFF"/>
                </a:solidFill>
              </a:rPr>
              <a:t> </a:t>
            </a:r>
            <a:r>
              <a:rPr dirty="0" sz="5400" spc="-20">
                <a:solidFill>
                  <a:srgbClr val="FFFFFF"/>
                </a:solidFill>
              </a:rPr>
              <a:t>2025</a:t>
            </a:r>
            <a:endParaRPr sz="5400"/>
          </a:p>
        </p:txBody>
      </p:sp>
      <p:sp>
        <p:nvSpPr>
          <p:cNvPr id="6" name="object 6"/>
          <p:cNvSpPr txBox="1"/>
          <p:nvPr/>
        </p:nvSpPr>
        <p:spPr>
          <a:xfrm>
            <a:off x="604839" y="2424034"/>
            <a:ext cx="3327400" cy="6330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8270" marR="5080">
              <a:lnSpc>
                <a:spcPct val="115799"/>
              </a:lnSpc>
              <a:spcBef>
                <a:spcPts val="100"/>
              </a:spcBef>
            </a:pP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Dentro</a:t>
            </a:r>
            <a:r>
              <a:rPr dirty="0" sz="3400" spc="-4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do</a:t>
            </a:r>
            <a:r>
              <a:rPr dirty="0" sz="3400" spc="-35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spc="-10" b="1">
                <a:solidFill>
                  <a:srgbClr val="FFFFFF"/>
                </a:solidFill>
                <a:latin typeface="Oswald"/>
                <a:cs typeface="Oswald"/>
              </a:rPr>
              <a:t>Centro </a:t>
            </a: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de</a:t>
            </a:r>
            <a:r>
              <a:rPr dirty="0" sz="3400" spc="-25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Bioinovação</a:t>
            </a:r>
            <a:r>
              <a:rPr dirty="0" sz="3400" spc="-25" b="1">
                <a:solidFill>
                  <a:srgbClr val="FFFFFF"/>
                </a:solidFill>
                <a:latin typeface="Oswald"/>
                <a:cs typeface="Oswald"/>
              </a:rPr>
              <a:t> da </a:t>
            </a:r>
            <a:r>
              <a:rPr dirty="0" sz="3400" spc="-10" b="1">
                <a:solidFill>
                  <a:srgbClr val="FFFFFF"/>
                </a:solidFill>
                <a:latin typeface="Oswald"/>
                <a:cs typeface="Oswald"/>
              </a:rPr>
              <a:t>Amazônia</a:t>
            </a:r>
            <a:endParaRPr sz="3400">
              <a:latin typeface="Oswald"/>
              <a:cs typeface="Oswald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3400">
              <a:latin typeface="Oswald"/>
              <a:cs typeface="Oswald"/>
            </a:endParaRPr>
          </a:p>
          <a:p>
            <a:pPr algn="ctr" marL="327660" marR="747395">
              <a:lnSpc>
                <a:spcPct val="115799"/>
              </a:lnSpc>
            </a:pP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Critério</a:t>
            </a:r>
            <a:r>
              <a:rPr dirty="0" sz="3400" spc="-3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spc="-20" b="1">
                <a:solidFill>
                  <a:srgbClr val="FFFFFF"/>
                </a:solidFill>
                <a:latin typeface="Oswald"/>
                <a:cs typeface="Oswald"/>
              </a:rPr>
              <a:t>IBID </a:t>
            </a:r>
            <a:r>
              <a:rPr dirty="0" sz="3400" spc="-10" b="1">
                <a:solidFill>
                  <a:srgbClr val="FFFFFF"/>
                </a:solidFill>
                <a:latin typeface="Oswald"/>
                <a:cs typeface="Oswald"/>
              </a:rPr>
              <a:t>Resultados</a:t>
            </a:r>
            <a:endParaRPr sz="3400">
              <a:latin typeface="Oswald"/>
              <a:cs typeface="Oswald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3400">
              <a:latin typeface="Oswald"/>
              <a:cs typeface="Oswald"/>
            </a:endParaRPr>
          </a:p>
          <a:p>
            <a:pPr algn="ctr" marL="12700" marR="431800" indent="-635">
              <a:lnSpc>
                <a:spcPct val="115799"/>
              </a:lnSpc>
              <a:spcBef>
                <a:spcPts val="5"/>
              </a:spcBef>
            </a:pP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ACTs</a:t>
            </a:r>
            <a:r>
              <a:rPr dirty="0" sz="3400" spc="-4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spc="-25" b="1">
                <a:solidFill>
                  <a:srgbClr val="FFFFFF"/>
                </a:solidFill>
                <a:latin typeface="Oswald"/>
                <a:cs typeface="Oswald"/>
              </a:rPr>
              <a:t>com </a:t>
            </a: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SUFRAMA,</a:t>
            </a:r>
            <a:r>
              <a:rPr dirty="0" sz="3400" spc="-125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spc="-20" b="1">
                <a:solidFill>
                  <a:srgbClr val="FFFFFF"/>
                </a:solidFill>
                <a:latin typeface="Oswald"/>
                <a:cs typeface="Oswald"/>
              </a:rPr>
              <a:t>INPA, </a:t>
            </a: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IFAM</a:t>
            </a:r>
            <a:r>
              <a:rPr dirty="0" sz="3400" spc="-35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b="1">
                <a:solidFill>
                  <a:srgbClr val="FFFFFF"/>
                </a:solidFill>
                <a:latin typeface="Oswald"/>
                <a:cs typeface="Oswald"/>
              </a:rPr>
              <a:t>e</a:t>
            </a:r>
            <a:r>
              <a:rPr dirty="0" sz="3400" spc="-3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400" spc="-25" b="1">
                <a:solidFill>
                  <a:srgbClr val="FFFFFF"/>
                </a:solidFill>
                <a:latin typeface="Oswald"/>
                <a:cs typeface="Oswald"/>
              </a:rPr>
              <a:t>CBA</a:t>
            </a:r>
            <a:endParaRPr sz="34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B4B4B4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8293" y="0"/>
            <a:ext cx="4154891" cy="24412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53588" y="1737078"/>
            <a:ext cx="4895849" cy="140969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228031" y="425449"/>
            <a:ext cx="3762374" cy="37147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97416" y="4139906"/>
            <a:ext cx="4886324" cy="57052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228031" y="5143500"/>
            <a:ext cx="4514849" cy="46958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10817" y="1522859"/>
            <a:ext cx="3800474" cy="2771774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5761" rIns="0" bIns="0" rtlCol="0" vert="horz">
            <a:spAutoFit/>
          </a:bodyPr>
          <a:lstStyle/>
          <a:p>
            <a:pPr marL="4806315">
              <a:lnSpc>
                <a:spcPct val="100000"/>
              </a:lnSpc>
              <a:spcBef>
                <a:spcPts val="100"/>
              </a:spcBef>
            </a:pPr>
            <a:r>
              <a:rPr dirty="0" sz="5400"/>
              <a:t>Parcerias</a:t>
            </a:r>
            <a:r>
              <a:rPr dirty="0" sz="5400" spc="-15"/>
              <a:t> </a:t>
            </a:r>
            <a:r>
              <a:rPr dirty="0" sz="5400" spc="-10"/>
              <a:t>Internacionais</a:t>
            </a:r>
            <a:endParaRPr sz="5400"/>
          </a:p>
        </p:txBody>
      </p:sp>
      <p:sp>
        <p:nvSpPr>
          <p:cNvPr id="10" name="object 10"/>
          <p:cNvSpPr txBox="1"/>
          <p:nvPr/>
        </p:nvSpPr>
        <p:spPr>
          <a:xfrm>
            <a:off x="699131" y="4387616"/>
            <a:ext cx="6362700" cy="5116195"/>
          </a:xfrm>
          <a:prstGeom prst="rect">
            <a:avLst/>
          </a:prstGeom>
        </p:spPr>
        <p:txBody>
          <a:bodyPr wrap="square" lIns="0" tIns="334010" rIns="0" bIns="0" rtlCol="0" vert="horz">
            <a:spAutoFit/>
          </a:bodyPr>
          <a:lstStyle/>
          <a:p>
            <a:pPr algn="ctr" marR="1052830">
              <a:lnSpc>
                <a:spcPct val="100000"/>
              </a:lnSpc>
              <a:spcBef>
                <a:spcPts val="2630"/>
              </a:spcBef>
            </a:pPr>
            <a:r>
              <a:rPr dirty="0" sz="4600" b="1">
                <a:solidFill>
                  <a:srgbClr val="44536A"/>
                </a:solidFill>
                <a:latin typeface="Oswald"/>
                <a:cs typeface="Oswald"/>
              </a:rPr>
              <a:t>WIPO</a:t>
            </a:r>
            <a:r>
              <a:rPr dirty="0" sz="4600" spc="-60" b="1">
                <a:solidFill>
                  <a:srgbClr val="44536A"/>
                </a:solidFill>
                <a:latin typeface="Oswald"/>
                <a:cs typeface="Oswald"/>
              </a:rPr>
              <a:t> </a:t>
            </a:r>
            <a:r>
              <a:rPr dirty="0" sz="4600" spc="-10" b="1">
                <a:solidFill>
                  <a:srgbClr val="44536A"/>
                </a:solidFill>
                <a:latin typeface="Oswald"/>
                <a:cs typeface="Oswald"/>
              </a:rPr>
              <a:t>GREEN</a:t>
            </a:r>
            <a:endParaRPr sz="4600">
              <a:latin typeface="Oswald"/>
              <a:cs typeface="Oswald"/>
            </a:endParaRPr>
          </a:p>
          <a:p>
            <a:pPr algn="ctr" marL="12065" marR="5080">
              <a:lnSpc>
                <a:spcPct val="115100"/>
              </a:lnSpc>
              <a:spcBef>
                <a:spcPts val="1400"/>
              </a:spcBef>
            </a:pP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Plataforma</a:t>
            </a:r>
            <a:r>
              <a:rPr dirty="0" sz="3800" spc="55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Matchmaking</a:t>
            </a:r>
            <a:r>
              <a:rPr dirty="0" sz="3800" spc="6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spc="-10" b="1">
                <a:solidFill>
                  <a:srgbClr val="FFFFFF"/>
                </a:solidFill>
                <a:latin typeface="Oswald"/>
                <a:cs typeface="Oswald"/>
              </a:rPr>
              <a:t>online </a:t>
            </a: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gratuita</a:t>
            </a:r>
            <a:r>
              <a:rPr dirty="0" sz="3800" spc="-2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para</a:t>
            </a:r>
            <a:r>
              <a:rPr dirty="0" sz="3800" spc="-2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comércio</a:t>
            </a:r>
            <a:r>
              <a:rPr dirty="0" sz="3800" spc="-2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spc="-25" b="1">
                <a:solidFill>
                  <a:srgbClr val="FFFFFF"/>
                </a:solidFill>
                <a:latin typeface="Oswald"/>
                <a:cs typeface="Oswald"/>
              </a:rPr>
              <a:t>de </a:t>
            </a:r>
            <a:r>
              <a:rPr dirty="0" sz="3800" spc="-10" b="1">
                <a:solidFill>
                  <a:srgbClr val="FFFFFF"/>
                </a:solidFill>
                <a:latin typeface="Oswald"/>
                <a:cs typeface="Oswald"/>
              </a:rPr>
              <a:t>tecnologia</a:t>
            </a:r>
            <a:endParaRPr sz="3800">
              <a:latin typeface="Oswald"/>
              <a:cs typeface="Oswald"/>
            </a:endParaRPr>
          </a:p>
          <a:p>
            <a:pPr algn="ctr" marL="553085" marR="545465">
              <a:lnSpc>
                <a:spcPct val="115100"/>
              </a:lnSpc>
              <a:spcBef>
                <a:spcPts val="4385"/>
              </a:spcBef>
            </a:pP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Consultorias</a:t>
            </a:r>
            <a:r>
              <a:rPr dirty="0" sz="3800" spc="-7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no</a:t>
            </a:r>
            <a:r>
              <a:rPr dirty="0" sz="3800" spc="-7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b="1">
                <a:solidFill>
                  <a:srgbClr val="FFFFFF"/>
                </a:solidFill>
                <a:latin typeface="Oswald"/>
                <a:cs typeface="Oswald"/>
              </a:rPr>
              <a:t>Projeto</a:t>
            </a:r>
            <a:r>
              <a:rPr dirty="0" sz="3800" spc="-70" b="1">
                <a:solidFill>
                  <a:srgbClr val="FFFFFF"/>
                </a:solidFill>
                <a:latin typeface="Oswald"/>
                <a:cs typeface="Oswald"/>
              </a:rPr>
              <a:t> </a:t>
            </a:r>
            <a:r>
              <a:rPr dirty="0" sz="3800" spc="-25" b="1">
                <a:solidFill>
                  <a:srgbClr val="FFFFFF"/>
                </a:solidFill>
                <a:latin typeface="Oswald"/>
                <a:cs typeface="Oswald"/>
              </a:rPr>
              <a:t>de </a:t>
            </a:r>
            <a:r>
              <a:rPr dirty="0" sz="3800" spc="-10" b="1">
                <a:solidFill>
                  <a:srgbClr val="FFFFFF"/>
                </a:solidFill>
                <a:latin typeface="Oswald"/>
                <a:cs typeface="Oswald"/>
              </a:rPr>
              <a:t>Aceleração</a:t>
            </a:r>
            <a:endParaRPr sz="3800">
              <a:latin typeface="Oswald"/>
              <a:cs typeface="Oswald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567982" y="9836150"/>
            <a:ext cx="173355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 b="1">
                <a:solidFill>
                  <a:srgbClr val="4A4A4A"/>
                </a:solidFill>
                <a:latin typeface="Oswald"/>
                <a:cs typeface="Oswald"/>
              </a:rPr>
              <a:t>Geokinesia</a:t>
            </a:r>
            <a:endParaRPr sz="3000">
              <a:latin typeface="Oswald"/>
              <a:cs typeface="Oswald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93783" y="9618632"/>
            <a:ext cx="111252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 b="1">
                <a:solidFill>
                  <a:srgbClr val="4A4A4A"/>
                </a:solidFill>
                <a:latin typeface="Oswald"/>
                <a:cs typeface="Oswald"/>
              </a:rPr>
              <a:t>Holcim</a:t>
            </a:r>
            <a:endParaRPr sz="3000">
              <a:latin typeface="Oswald"/>
              <a:cs typeface="Oswald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45878" y="4475323"/>
            <a:ext cx="32791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4A4A4A"/>
                </a:solidFill>
                <a:latin typeface="Oswald"/>
                <a:cs typeface="Oswald"/>
              </a:rPr>
              <a:t>Mapeamento</a:t>
            </a:r>
            <a:r>
              <a:rPr dirty="0" sz="3000" spc="-10" b="1">
                <a:solidFill>
                  <a:srgbClr val="4A4A4A"/>
                </a:solidFill>
                <a:latin typeface="Oswald"/>
                <a:cs typeface="Oswald"/>
              </a:rPr>
              <a:t> satélite</a:t>
            </a:r>
            <a:endParaRPr sz="3000">
              <a:latin typeface="Oswald"/>
              <a:cs typeface="Oswa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04592" y="3917656"/>
            <a:ext cx="53016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4A4A4A"/>
                </a:solidFill>
                <a:latin typeface="Oswald"/>
                <a:cs typeface="Oswald"/>
              </a:rPr>
              <a:t>Recifes</a:t>
            </a:r>
            <a:r>
              <a:rPr dirty="0" sz="3000" spc="-20" b="1">
                <a:solidFill>
                  <a:srgbClr val="4A4A4A"/>
                </a:solidFill>
                <a:latin typeface="Oswald"/>
                <a:cs typeface="Oswald"/>
              </a:rPr>
              <a:t> </a:t>
            </a:r>
            <a:r>
              <a:rPr dirty="0" sz="3000" b="1">
                <a:solidFill>
                  <a:srgbClr val="4A4A4A"/>
                </a:solidFill>
                <a:latin typeface="Oswald"/>
                <a:cs typeface="Oswald"/>
              </a:rPr>
              <a:t>artificiais</a:t>
            </a:r>
            <a:r>
              <a:rPr dirty="0" sz="3000" spc="-15" b="1">
                <a:solidFill>
                  <a:srgbClr val="4A4A4A"/>
                </a:solidFill>
                <a:latin typeface="Oswald"/>
                <a:cs typeface="Oswald"/>
              </a:rPr>
              <a:t> </a:t>
            </a:r>
            <a:r>
              <a:rPr dirty="0" sz="3000" b="1">
                <a:solidFill>
                  <a:srgbClr val="4A4A4A"/>
                </a:solidFill>
                <a:latin typeface="Oswald"/>
                <a:cs typeface="Oswald"/>
              </a:rPr>
              <a:t>Carbono</a:t>
            </a:r>
            <a:r>
              <a:rPr dirty="0" sz="3000" spc="-15" b="1">
                <a:solidFill>
                  <a:srgbClr val="4A4A4A"/>
                </a:solidFill>
                <a:latin typeface="Oswald"/>
                <a:cs typeface="Oswald"/>
              </a:rPr>
              <a:t> </a:t>
            </a:r>
            <a:r>
              <a:rPr dirty="0" sz="3000" spc="-10" b="1">
                <a:solidFill>
                  <a:srgbClr val="4A4A4A"/>
                </a:solidFill>
                <a:latin typeface="Oswald"/>
                <a:cs typeface="Oswald"/>
              </a:rPr>
              <a:t>neutro</a:t>
            </a:r>
            <a:endParaRPr sz="30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871" y="1530145"/>
            <a:ext cx="4676774" cy="501365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4686" y="6938283"/>
            <a:ext cx="2550599" cy="25231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87709" y="0"/>
            <a:ext cx="3500290" cy="309629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96078" y="1835219"/>
            <a:ext cx="5229224" cy="741997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659809" y="1882844"/>
            <a:ext cx="4914899" cy="7419974"/>
          </a:xfrm>
          <a:prstGeom prst="rect">
            <a:avLst/>
          </a:prstGeom>
        </p:spPr>
      </p:pic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9903" rIns="0" bIns="0" rtlCol="0" vert="horz">
            <a:spAutoFit/>
          </a:bodyPr>
          <a:lstStyle/>
          <a:p>
            <a:pPr marL="874394">
              <a:lnSpc>
                <a:spcPct val="100000"/>
              </a:lnSpc>
              <a:spcBef>
                <a:spcPts val="100"/>
              </a:spcBef>
            </a:pPr>
            <a:r>
              <a:rPr dirty="0"/>
              <a:t>Novos</a:t>
            </a:r>
            <a:r>
              <a:rPr dirty="0" spc="-105"/>
              <a:t> </a:t>
            </a:r>
            <a:r>
              <a:rPr dirty="0"/>
              <a:t>Conteúdos</a:t>
            </a:r>
            <a:r>
              <a:rPr dirty="0" spc="-100"/>
              <a:t> </a:t>
            </a:r>
            <a:r>
              <a:rPr dirty="0"/>
              <a:t>e</a:t>
            </a:r>
            <a:r>
              <a:rPr dirty="0" spc="-100"/>
              <a:t> </a:t>
            </a:r>
            <a:r>
              <a:rPr dirty="0"/>
              <a:t>novos</a:t>
            </a:r>
            <a:r>
              <a:rPr dirty="0" spc="-105"/>
              <a:t> </a:t>
            </a:r>
            <a:r>
              <a:rPr dirty="0" spc="-10"/>
              <a:t>formatos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165872" y="9570179"/>
            <a:ext cx="1898014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10" b="1">
                <a:solidFill>
                  <a:srgbClr val="4A4A4A"/>
                </a:solidFill>
                <a:latin typeface="Oswald"/>
                <a:cs typeface="Oswald"/>
              </a:rPr>
              <a:t>Bioinovação</a:t>
            </a:r>
            <a:endParaRPr sz="3000">
              <a:latin typeface="Oswald"/>
              <a:cs typeface="Oswa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82592" y="9570179"/>
            <a:ext cx="34575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b="1">
                <a:solidFill>
                  <a:srgbClr val="4A4A4A"/>
                </a:solidFill>
                <a:latin typeface="Oswald"/>
                <a:cs typeface="Oswald"/>
              </a:rPr>
              <a:t>Computação/</a:t>
            </a:r>
            <a:r>
              <a:rPr dirty="0" sz="3000" spc="25" b="1">
                <a:solidFill>
                  <a:srgbClr val="4A4A4A"/>
                </a:solidFill>
                <a:latin typeface="Oswald"/>
                <a:cs typeface="Oswald"/>
              </a:rPr>
              <a:t> </a:t>
            </a:r>
            <a:r>
              <a:rPr dirty="0" sz="3000" spc="-10" b="1">
                <a:solidFill>
                  <a:srgbClr val="4A4A4A"/>
                </a:solidFill>
                <a:latin typeface="Oswald"/>
                <a:cs typeface="Oswald"/>
              </a:rPr>
              <a:t>Resíduo</a:t>
            </a:r>
            <a:endParaRPr sz="3000">
              <a:latin typeface="Oswald"/>
              <a:cs typeface="Oswa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871" y="1530145"/>
            <a:ext cx="5095874" cy="5429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9548" y="7366908"/>
            <a:ext cx="2550599" cy="25231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34644" y="0"/>
            <a:ext cx="4053355" cy="31873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61024" y="1530145"/>
            <a:ext cx="5543549" cy="7886699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4380" rIns="0" bIns="0" rtlCol="0" vert="horz">
            <a:spAutoFit/>
          </a:bodyPr>
          <a:lstStyle/>
          <a:p>
            <a:pPr marL="2344420">
              <a:lnSpc>
                <a:spcPct val="100000"/>
              </a:lnSpc>
              <a:spcBef>
                <a:spcPts val="100"/>
              </a:spcBef>
            </a:pPr>
            <a:r>
              <a:rPr dirty="0"/>
              <a:t>Novos</a:t>
            </a:r>
            <a:r>
              <a:rPr dirty="0" spc="-90"/>
              <a:t> </a:t>
            </a:r>
            <a:r>
              <a:rPr dirty="0" spc="-10"/>
              <a:t>Conteúdos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47784" y="0"/>
            <a:ext cx="4240214" cy="460332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785851" y="1028700"/>
            <a:ext cx="9429750" cy="8620125"/>
            <a:chOff x="3785851" y="1028700"/>
            <a:chExt cx="9429750" cy="86201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85851" y="1028700"/>
              <a:ext cx="9429749" cy="86201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9921" y="4716516"/>
              <a:ext cx="5324474" cy="153352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58897" y="4244667"/>
            <a:ext cx="3655695" cy="7905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 marR="5080">
              <a:lnSpc>
                <a:spcPct val="78100"/>
              </a:lnSpc>
              <a:spcBef>
                <a:spcPts val="865"/>
              </a:spcBef>
            </a:pPr>
            <a:r>
              <a:rPr dirty="0" sz="2800" spc="-254">
                <a:solidFill>
                  <a:srgbClr val="5C5C5C"/>
                </a:solidFill>
                <a:latin typeface="Calibri"/>
                <a:cs typeface="Calibri"/>
              </a:rPr>
              <a:t>PROMOÇÃO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3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NEGÓCIOS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25">
                <a:solidFill>
                  <a:srgbClr val="5C5C5C"/>
                </a:solidFill>
                <a:latin typeface="Calibri"/>
                <a:cs typeface="Calibri"/>
              </a:rPr>
              <a:t>E </a:t>
            </a:r>
            <a:r>
              <a:rPr dirty="0" sz="2800" spc="-165">
                <a:solidFill>
                  <a:srgbClr val="5C5C5C"/>
                </a:solidFill>
                <a:latin typeface="Calibri"/>
                <a:cs typeface="Calibri"/>
              </a:rPr>
              <a:t>TRANSFERÊNCIA</a:t>
            </a:r>
            <a:r>
              <a:rPr dirty="0" sz="2800" spc="9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8897" y="4911417"/>
            <a:ext cx="295719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TECNOLOGIAS</a:t>
            </a:r>
            <a:r>
              <a:rPr dirty="0" sz="2800" spc="10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25">
                <a:solidFill>
                  <a:srgbClr val="5C5C5C"/>
                </a:solidFill>
                <a:latin typeface="Calibri"/>
                <a:cs typeface="Calibri"/>
              </a:rPr>
              <a:t>VERDES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0318560" y="1126059"/>
            <a:ext cx="3917950" cy="457200"/>
          </a:xfrm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70" b="0">
                <a:solidFill>
                  <a:srgbClr val="5C5C5C"/>
                </a:solidFill>
                <a:latin typeface="Calibri"/>
                <a:cs typeface="Calibri"/>
              </a:rPr>
              <a:t>ESTUDOS</a:t>
            </a:r>
            <a:r>
              <a:rPr dirty="0" sz="2800" spc="25" b="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85" b="0">
                <a:solidFill>
                  <a:srgbClr val="5C5C5C"/>
                </a:solidFill>
                <a:latin typeface="Calibri"/>
                <a:cs typeface="Calibri"/>
              </a:rPr>
              <a:t>EM</a:t>
            </a:r>
            <a:r>
              <a:rPr dirty="0" sz="2800" spc="30" b="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75" b="0">
                <a:solidFill>
                  <a:srgbClr val="5C5C5C"/>
                </a:solidFill>
                <a:latin typeface="Calibri"/>
                <a:cs typeface="Calibri"/>
              </a:rPr>
              <a:t>BIOTECNOLOGIA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13645" y="3484412"/>
            <a:ext cx="2616835" cy="79057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 marR="5080">
              <a:lnSpc>
                <a:spcPct val="78100"/>
              </a:lnSpc>
              <a:spcBef>
                <a:spcPts val="865"/>
              </a:spcBef>
            </a:pPr>
            <a:r>
              <a:rPr dirty="0" sz="2800" spc="-265">
                <a:solidFill>
                  <a:srgbClr val="5C5C5C"/>
                </a:solidFill>
                <a:latin typeface="Calibri"/>
                <a:cs typeface="Calibri"/>
              </a:rPr>
              <a:t>EXAME</a:t>
            </a:r>
            <a:r>
              <a:rPr dirty="0" sz="2800" spc="2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C5C5C"/>
                </a:solidFill>
                <a:latin typeface="Calibri"/>
                <a:cs typeface="Calibri"/>
              </a:rPr>
              <a:t>DE </a:t>
            </a:r>
            <a:r>
              <a:rPr dirty="0" sz="2800" spc="-200">
                <a:solidFill>
                  <a:srgbClr val="5C5C5C"/>
                </a:solidFill>
                <a:latin typeface="Calibri"/>
                <a:cs typeface="Calibri"/>
              </a:rPr>
              <a:t>TECNOLOGIA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75">
                <a:solidFill>
                  <a:srgbClr val="5C5C5C"/>
                </a:solidFill>
                <a:latin typeface="Calibri"/>
                <a:cs typeface="Calibri"/>
              </a:rPr>
              <a:t>VERDE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2176" y="8240803"/>
            <a:ext cx="9215120" cy="186626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6919595">
              <a:lnSpc>
                <a:spcPts val="2995"/>
              </a:lnSpc>
              <a:spcBef>
                <a:spcPts val="130"/>
              </a:spcBef>
            </a:pPr>
            <a:r>
              <a:rPr dirty="0" sz="2800" spc="-10">
                <a:solidFill>
                  <a:srgbClr val="5C5C5C"/>
                </a:solidFill>
                <a:latin typeface="Calibri"/>
                <a:cs typeface="Calibri"/>
              </a:rPr>
              <a:t>LOGÍSTICA</a:t>
            </a:r>
            <a:endParaRPr sz="2800">
              <a:latin typeface="Calibri"/>
              <a:cs typeface="Calibri"/>
            </a:endParaRPr>
          </a:p>
          <a:p>
            <a:pPr marL="6919595" marR="5080">
              <a:lnSpc>
                <a:spcPct val="78100"/>
              </a:lnSpc>
              <a:spcBef>
                <a:spcPts val="370"/>
              </a:spcBef>
            </a:pPr>
            <a:r>
              <a:rPr dirty="0" sz="2800" spc="-170">
                <a:solidFill>
                  <a:srgbClr val="5C5C5C"/>
                </a:solidFill>
                <a:latin typeface="Calibri"/>
                <a:cs typeface="Calibri"/>
              </a:rPr>
              <a:t>SUSTENTÁVEL</a:t>
            </a:r>
            <a:r>
              <a:rPr dirty="0" sz="2800" spc="8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55">
                <a:solidFill>
                  <a:srgbClr val="5C5C5C"/>
                </a:solidFill>
                <a:latin typeface="Calibri"/>
                <a:cs typeface="Calibri"/>
              </a:rPr>
              <a:t>NO </a:t>
            </a:r>
            <a:r>
              <a:rPr dirty="0" sz="2800" spc="-20">
                <a:solidFill>
                  <a:srgbClr val="5C5C5C"/>
                </a:solidFill>
                <a:latin typeface="Calibri"/>
                <a:cs typeface="Calibri"/>
              </a:rPr>
              <a:t>INPI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80"/>
              </a:spcBef>
            </a:pPr>
            <a:r>
              <a:rPr dirty="0" sz="2800" spc="-229">
                <a:solidFill>
                  <a:srgbClr val="4E7D00"/>
                </a:solidFill>
                <a:latin typeface="Calibri"/>
                <a:cs typeface="Calibri"/>
              </a:rPr>
              <a:t>INTEGRANDO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150">
                <a:solidFill>
                  <a:srgbClr val="4E7D00"/>
                </a:solidFill>
                <a:latin typeface="Calibri"/>
                <a:cs typeface="Calibri"/>
              </a:rPr>
              <a:t>AÇÕES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290">
                <a:solidFill>
                  <a:srgbClr val="4E7D00"/>
                </a:solidFill>
                <a:latin typeface="Calibri"/>
                <a:cs typeface="Calibri"/>
              </a:rPr>
              <a:t>DO</a:t>
            </a:r>
            <a:r>
              <a:rPr dirty="0" sz="2800" spc="2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85">
                <a:solidFill>
                  <a:srgbClr val="4E7D00"/>
                </a:solidFill>
                <a:latin typeface="Calibri"/>
                <a:cs typeface="Calibri"/>
              </a:rPr>
              <a:t>INPI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165">
                <a:solidFill>
                  <a:srgbClr val="4E7D00"/>
                </a:solidFill>
                <a:latin typeface="Calibri"/>
                <a:cs typeface="Calibri"/>
              </a:rPr>
              <a:t>PARA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250">
                <a:solidFill>
                  <a:srgbClr val="4E7D00"/>
                </a:solidFill>
                <a:latin typeface="Calibri"/>
                <a:cs typeface="Calibri"/>
              </a:rPr>
              <a:t>A</a:t>
            </a:r>
            <a:r>
              <a:rPr dirty="0" sz="2800" spc="25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170">
                <a:solidFill>
                  <a:srgbClr val="4E7D00"/>
                </a:solidFill>
                <a:latin typeface="Calibri"/>
                <a:cs typeface="Calibri"/>
              </a:rPr>
              <a:t>SOCIEDADE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225">
                <a:solidFill>
                  <a:srgbClr val="4E7D00"/>
                </a:solidFill>
                <a:latin typeface="Calibri"/>
                <a:cs typeface="Calibri"/>
              </a:rPr>
              <a:t>E</a:t>
            </a:r>
            <a:r>
              <a:rPr dirty="0" sz="2800" spc="20">
                <a:solidFill>
                  <a:srgbClr val="4E7D00"/>
                </a:solidFill>
                <a:latin typeface="Calibri"/>
                <a:cs typeface="Calibri"/>
              </a:rPr>
              <a:t> </a:t>
            </a:r>
            <a:r>
              <a:rPr dirty="0" sz="2800" spc="-30">
                <a:solidFill>
                  <a:srgbClr val="4E7D00"/>
                </a:solidFill>
                <a:latin typeface="Calibri"/>
                <a:cs typeface="Calibri"/>
              </a:rPr>
              <a:t>NEGÓCIOS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6078" y="6244351"/>
            <a:ext cx="183705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COOPERAÇÂO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6078" y="6577727"/>
            <a:ext cx="213042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80">
                <a:solidFill>
                  <a:srgbClr val="5C5C5C"/>
                </a:solidFill>
                <a:latin typeface="Calibri"/>
                <a:cs typeface="Calibri"/>
              </a:rPr>
              <a:t>INTERNACIONAL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6078" y="6911102"/>
            <a:ext cx="168592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385">
                <a:solidFill>
                  <a:srgbClr val="5C5C5C"/>
                </a:solidFill>
                <a:latin typeface="Calibri"/>
                <a:cs typeface="Calibri"/>
              </a:rPr>
              <a:t>EM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C5C5C"/>
                </a:solidFill>
                <a:latin typeface="Calibri"/>
                <a:cs typeface="Calibri"/>
              </a:rPr>
              <a:t>PI</a:t>
            </a:r>
            <a:r>
              <a:rPr dirty="0" sz="2800" spc="-9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65">
                <a:solidFill>
                  <a:srgbClr val="5C5C5C"/>
                </a:solidFill>
                <a:latin typeface="Calibri"/>
                <a:cs typeface="Calibri"/>
              </a:rPr>
              <a:t>VERDE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36511" y="1126059"/>
            <a:ext cx="3035300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220">
                <a:solidFill>
                  <a:srgbClr val="5C5C5C"/>
                </a:solidFill>
                <a:latin typeface="Calibri"/>
                <a:cs typeface="Calibri"/>
              </a:rPr>
              <a:t>AGREGAÇÃO</a:t>
            </a:r>
            <a:r>
              <a:rPr dirty="0" sz="2800" spc="5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3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r>
              <a:rPr dirty="0" sz="2800" spc="6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40">
                <a:solidFill>
                  <a:srgbClr val="5C5C5C"/>
                </a:solidFill>
                <a:latin typeface="Calibri"/>
                <a:cs typeface="Calibri"/>
              </a:rPr>
              <a:t>VALOR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493846" y="4958169"/>
            <a:ext cx="1285240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40">
                <a:solidFill>
                  <a:srgbClr val="5C5C5C"/>
                </a:solidFill>
                <a:latin typeface="Calibri"/>
                <a:cs typeface="Calibri"/>
              </a:rPr>
              <a:t>LOCAL</a:t>
            </a:r>
            <a:r>
              <a:rPr dirty="0" sz="2800" spc="-1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8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493846" y="5291544"/>
            <a:ext cx="1675764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60">
                <a:solidFill>
                  <a:srgbClr val="5C5C5C"/>
                </a:solidFill>
                <a:latin typeface="Calibri"/>
                <a:cs typeface="Calibri"/>
              </a:rPr>
              <a:t>INSTALAÇÃO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198878" y="6432799"/>
            <a:ext cx="272732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50">
                <a:solidFill>
                  <a:srgbClr val="5C5C5C"/>
                </a:solidFill>
                <a:latin typeface="Calibri"/>
                <a:cs typeface="Calibri"/>
              </a:rPr>
              <a:t>AÇÕES</a:t>
            </a:r>
            <a:r>
              <a:rPr dirty="0" sz="2800" spc="3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20">
                <a:solidFill>
                  <a:srgbClr val="5C5C5C"/>
                </a:solidFill>
                <a:latin typeface="Calibri"/>
                <a:cs typeface="Calibri"/>
              </a:rPr>
              <a:t>ONLINE</a:t>
            </a:r>
            <a:r>
              <a:rPr dirty="0" sz="2800" spc="3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30">
                <a:solidFill>
                  <a:srgbClr val="5C5C5C"/>
                </a:solidFill>
                <a:latin typeface="Calibri"/>
                <a:cs typeface="Calibri"/>
              </a:rPr>
              <a:t>PARA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198878" y="6766174"/>
            <a:ext cx="2724150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40">
                <a:solidFill>
                  <a:srgbClr val="5C5C5C"/>
                </a:solidFill>
                <a:latin typeface="Calibri"/>
                <a:cs typeface="Calibri"/>
              </a:rPr>
              <a:t>REDUZIR</a:t>
            </a:r>
            <a:r>
              <a:rPr dirty="0" sz="2800" spc="2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25">
                <a:solidFill>
                  <a:srgbClr val="5C5C5C"/>
                </a:solidFill>
                <a:latin typeface="Calibri"/>
                <a:cs typeface="Calibri"/>
              </a:rPr>
              <a:t>PEGADA</a:t>
            </a:r>
            <a:r>
              <a:rPr dirty="0" sz="2800" spc="2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4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3198878" y="7099549"/>
            <a:ext cx="1340485" cy="4572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800" spc="-190">
                <a:solidFill>
                  <a:srgbClr val="5C5C5C"/>
                </a:solidFill>
                <a:latin typeface="Calibri"/>
                <a:cs typeface="Calibri"/>
              </a:rPr>
              <a:t>CARBONO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6000" y="1459434"/>
            <a:ext cx="4634865" cy="179514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732790" marR="5080">
              <a:lnSpc>
                <a:spcPct val="78100"/>
              </a:lnSpc>
              <a:spcBef>
                <a:spcPts val="865"/>
              </a:spcBef>
            </a:pPr>
            <a:r>
              <a:rPr dirty="0" sz="2800" spc="-155">
                <a:solidFill>
                  <a:srgbClr val="5C5C5C"/>
                </a:solidFill>
                <a:latin typeface="Calibri"/>
                <a:cs typeface="Calibri"/>
              </a:rPr>
              <a:t>ATRAVÈS</a:t>
            </a:r>
            <a:r>
              <a:rPr dirty="0" sz="2800" spc="-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50">
                <a:solidFill>
                  <a:srgbClr val="5C5C5C"/>
                </a:solidFill>
                <a:latin typeface="Calibri"/>
                <a:cs typeface="Calibri"/>
              </a:rPr>
              <a:t>DA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C5C5C"/>
                </a:solidFill>
                <a:latin typeface="Calibri"/>
                <a:cs typeface="Calibri"/>
              </a:rPr>
              <a:t>PI</a:t>
            </a:r>
            <a:r>
              <a:rPr dirty="0" sz="2800" spc="-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385">
                <a:solidFill>
                  <a:srgbClr val="5C5C5C"/>
                </a:solidFill>
                <a:latin typeface="Calibri"/>
                <a:cs typeface="Calibri"/>
              </a:rPr>
              <a:t>EM</a:t>
            </a:r>
            <a:r>
              <a:rPr dirty="0" sz="2800" spc="1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75">
                <a:solidFill>
                  <a:srgbClr val="5C5C5C"/>
                </a:solidFill>
                <a:latin typeface="Calibri"/>
                <a:cs typeface="Calibri"/>
              </a:rPr>
              <a:t>NEGÓCIOS </a:t>
            </a:r>
            <a:r>
              <a:rPr dirty="0" sz="2800" spc="-65">
                <a:solidFill>
                  <a:srgbClr val="5C5C5C"/>
                </a:solidFill>
                <a:latin typeface="Calibri"/>
                <a:cs typeface="Calibri"/>
              </a:rPr>
              <a:t>SUSTENTÁVEIS</a:t>
            </a:r>
            <a:endParaRPr sz="2800">
              <a:latin typeface="Calibri"/>
              <a:cs typeface="Calibri"/>
            </a:endParaRPr>
          </a:p>
          <a:p>
            <a:pPr marL="12700" marR="877569">
              <a:lnSpc>
                <a:spcPct val="78100"/>
              </a:lnSpc>
              <a:spcBef>
                <a:spcPts val="2660"/>
              </a:spcBef>
            </a:pPr>
            <a:r>
              <a:rPr dirty="0" sz="2800" spc="-215">
                <a:solidFill>
                  <a:srgbClr val="5C5C5C"/>
                </a:solidFill>
                <a:latin typeface="Calibri"/>
                <a:cs typeface="Calibri"/>
              </a:rPr>
              <a:t>MENTORIAS</a:t>
            </a:r>
            <a:r>
              <a:rPr dirty="0" sz="2800" spc="4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65">
                <a:solidFill>
                  <a:srgbClr val="5C5C5C"/>
                </a:solidFill>
                <a:latin typeface="Calibri"/>
                <a:cs typeface="Calibri"/>
              </a:rPr>
              <a:t>PARA</a:t>
            </a:r>
            <a:r>
              <a:rPr dirty="0" sz="2800" spc="5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45">
                <a:solidFill>
                  <a:srgbClr val="5C5C5C"/>
                </a:solidFill>
                <a:latin typeface="Calibri"/>
                <a:cs typeface="Calibri"/>
              </a:rPr>
              <a:t>PROJETOS </a:t>
            </a:r>
            <a:r>
              <a:rPr dirty="0" sz="2800" spc="-235">
                <a:solidFill>
                  <a:srgbClr val="5C5C5C"/>
                </a:solidFill>
                <a:latin typeface="Calibri"/>
                <a:cs typeface="Calibri"/>
              </a:rPr>
              <a:t>DE</a:t>
            </a:r>
            <a:r>
              <a:rPr dirty="0" sz="2800" spc="2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90">
                <a:solidFill>
                  <a:srgbClr val="5C5C5C"/>
                </a:solidFill>
                <a:latin typeface="Calibri"/>
                <a:cs typeface="Calibri"/>
              </a:rPr>
              <a:t>BIOINOVAÇÃO,</a:t>
            </a:r>
            <a:r>
              <a:rPr dirty="0" sz="2800" spc="25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135">
                <a:solidFill>
                  <a:srgbClr val="5C5C5C"/>
                </a:solidFill>
                <a:latin typeface="Calibri"/>
                <a:cs typeface="Calibri"/>
              </a:rPr>
              <a:t>IG,</a:t>
            </a:r>
            <a:r>
              <a:rPr dirty="0" sz="2800" spc="30">
                <a:solidFill>
                  <a:srgbClr val="5C5C5C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5C5C5C"/>
                </a:solidFill>
                <a:latin typeface="Calibri"/>
                <a:cs typeface="Calibri"/>
              </a:rPr>
              <a:t>AGRO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93243" y="4979487"/>
            <a:ext cx="5671185" cy="1222375"/>
          </a:xfrm>
          <a:prstGeom prst="rect">
            <a:avLst/>
          </a:prstGeom>
        </p:spPr>
        <p:txBody>
          <a:bodyPr wrap="square" lIns="0" tIns="74930" rIns="0" bIns="0" rtlCol="0" vert="horz">
            <a:spAutoFit/>
          </a:bodyPr>
          <a:lstStyle/>
          <a:p>
            <a:pPr marL="371475" marR="5080" indent="-359410">
              <a:lnSpc>
                <a:spcPts val="4510"/>
              </a:lnSpc>
              <a:spcBef>
                <a:spcPts val="590"/>
              </a:spcBef>
            </a:pPr>
            <a:r>
              <a:rPr dirty="0" sz="4100" spc="-10" b="1">
                <a:solidFill>
                  <a:srgbClr val="4A4A4A"/>
                </a:solidFill>
                <a:latin typeface="Oswald"/>
                <a:cs typeface="Oswald"/>
                <a:hlinkClick r:id="rId2"/>
              </a:rPr>
              <a:t>maria.gallotti@inpi.gov.br</a:t>
            </a:r>
            <a:r>
              <a:rPr dirty="0" sz="4100" spc="-10" b="1">
                <a:solidFill>
                  <a:srgbClr val="4A4A4A"/>
                </a:solidFill>
                <a:latin typeface="Oswald"/>
                <a:cs typeface="Oswald"/>
              </a:rPr>
              <a:t> </a:t>
            </a:r>
            <a:r>
              <a:rPr dirty="0" sz="4100" spc="-10" b="1">
                <a:solidFill>
                  <a:srgbClr val="4A4A4A"/>
                </a:solidFill>
                <a:latin typeface="Oswald"/>
                <a:cs typeface="Oswald"/>
                <a:hlinkClick r:id="rId3"/>
              </a:rPr>
              <a:t>alexguim@inpi.gov.br</a:t>
            </a:r>
            <a:endParaRPr sz="4100">
              <a:latin typeface="Oswald"/>
              <a:cs typeface="Oswald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88900" marR="5080" indent="-76835">
              <a:lnSpc>
                <a:spcPct val="126800"/>
              </a:lnSpc>
              <a:spcBef>
                <a:spcPts val="100"/>
              </a:spcBef>
            </a:pPr>
            <a:r>
              <a:rPr dirty="0" sz="4400">
                <a:solidFill>
                  <a:srgbClr val="4A4A4A"/>
                </a:solidFill>
              </a:rPr>
              <a:t>Obrigada!</a:t>
            </a:r>
            <a:r>
              <a:rPr dirty="0" sz="4400" spc="35">
                <a:solidFill>
                  <a:srgbClr val="4A4A4A"/>
                </a:solidFill>
              </a:rPr>
              <a:t> </a:t>
            </a:r>
            <a:r>
              <a:rPr dirty="0" sz="4400" spc="-10">
                <a:solidFill>
                  <a:srgbClr val="4A4A4A"/>
                </a:solidFill>
              </a:rPr>
              <a:t>Obrigado! </a:t>
            </a:r>
            <a:r>
              <a:rPr dirty="0" sz="4400" spc="-10">
                <a:solidFill>
                  <a:srgbClr val="4A4A4A"/>
                </a:solidFill>
                <a:hlinkClick r:id="rId4"/>
              </a:rPr>
              <a:t>cosbio@inpi.gov.br</a:t>
            </a:r>
            <a:endParaRPr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A4A4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Maria-Eugênia Gallotti</dc:creator>
  <cp:keywords>DAG4x6gTddo,BAEMYHGwxCM,0</cp:keywords>
  <dc:title>COSBIO EMBRAPA</dc:title>
  <dcterms:created xsi:type="dcterms:W3CDTF">2026-05-29T15:34:37Z</dcterms:created>
  <dcterms:modified xsi:type="dcterms:W3CDTF">2026-05-29T15:34:37Z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2025-11-16T00:00:00Z</vt:filetime>
  </property>
  <property fmtid="{D5CDD505-2E9C-101B-9397-08002B2CF9AE}" pid="3" name="Creator">
    <vt:lpwstr>Canva</vt:lpwstr>
  </property>
  <property fmtid="{D5CDD505-2E9C-101B-9397-08002B2CF9AE}" pid="4" name="LastSaved">
    <vt:filetime>2026-05-29T00:00:00Z</vt:filetime>
  </property>
  <property fmtid="{D5CDD505-2E9C-101B-9397-08002B2CF9AE}" pid="5" name="Producer">
    <vt:lpwstr>Canva</vt:lpwstr>
  </property>
</Properties>
</file>