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64" r:id="rId4"/>
    <p:sldId id="260" r:id="rId5"/>
    <p:sldId id="261" r:id="rId6"/>
    <p:sldId id="262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ene Von Der Weid Andrade" initials="IVDWA" lastIdx="1" clrIdx="0">
    <p:extLst>
      <p:ext uri="{19B8F6BF-5375-455C-9EA6-DF929625EA0E}">
        <p15:presenceInfo xmlns:p15="http://schemas.microsoft.com/office/powerpoint/2012/main" userId="S-1-5-21-2248813315-1031407457-4286378106-14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253917"/>
    <a:srgbClr val="A9D18E"/>
    <a:srgbClr val="005934"/>
    <a:srgbClr val="C5D9A0"/>
    <a:srgbClr val="C8E3B7"/>
    <a:srgbClr val="EEF7E9"/>
    <a:srgbClr val="F1F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670" y="-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4C-4B63-8E7E-17EB691D88F1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4C-4B63-8E7E-17EB691D88F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4C-4B63-8E7E-17EB691D88F1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4C-4B63-8E7E-17EB691D88F1}"/>
              </c:ext>
            </c:extLst>
          </c:dPt>
          <c:dLbls>
            <c:dLbl>
              <c:idx val="0"/>
              <c:layout>
                <c:manualLayout>
                  <c:x val="0.10701262487250081"/>
                  <c:y val="-0.120138088787038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4C-4B63-8E7E-17EB691D88F1}"/>
                </c:ext>
              </c:extLst>
            </c:dLbl>
            <c:dLbl>
              <c:idx val="1"/>
              <c:layout>
                <c:manualLayout>
                  <c:x val="-0.19501319855195884"/>
                  <c:y val="-1.07196063287881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4C-4B63-8E7E-17EB691D88F1}"/>
                </c:ext>
              </c:extLst>
            </c:dLbl>
            <c:dLbl>
              <c:idx val="2"/>
              <c:layout>
                <c:manualLayout>
                  <c:x val="-0.13112210017570755"/>
                  <c:y val="-5.43386336681701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51522096950073"/>
                      <c:h val="0.175441157972290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64C-4B63-8E7E-17EB691D88F1}"/>
                </c:ext>
              </c:extLst>
            </c:dLbl>
            <c:dLbl>
              <c:idx val="3"/>
              <c:layout>
                <c:manualLayout>
                  <c:x val="-9.166666666666666E-2"/>
                  <c:y val="-8.31408775981524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4C-4B63-8E7E-17EB691D88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Planilha6!$C$5:$C$8</c:f>
              <c:strCache>
                <c:ptCount val="4"/>
                <c:pt idx="0">
                  <c:v>PATENTE VIGENTE</c:v>
                </c:pt>
                <c:pt idx="1">
                  <c:v>NÃO VÁLIDA</c:v>
                </c:pt>
                <c:pt idx="2">
                  <c:v>PENDENTE</c:v>
                </c:pt>
                <c:pt idx="3">
                  <c:v>PATENTE EXTINTA</c:v>
                </c:pt>
              </c:strCache>
            </c:strRef>
          </c:cat>
          <c:val>
            <c:numRef>
              <c:f>Planilha6!$D$5:$D$8</c:f>
              <c:numCache>
                <c:formatCode>General</c:formatCode>
                <c:ptCount val="4"/>
                <c:pt idx="0">
                  <c:v>602</c:v>
                </c:pt>
                <c:pt idx="1">
                  <c:v>376</c:v>
                </c:pt>
                <c:pt idx="2">
                  <c:v>207</c:v>
                </c:pt>
                <c:pt idx="3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4C-4B63-8E7E-17EB691D8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600" b="1">
          <a:latin typeface="Lato" panose="020F0502020204030203" pitchFamily="34" charset="0"/>
        </a:defRPr>
      </a:pPr>
      <a:endParaRPr lang="pt-B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pattFill prst="dnDiag">
              <a:fgClr>
                <a:srgbClr val="1C3A1C"/>
              </a:fgClr>
              <a:bgClr>
                <a:srgbClr val="C5D9A0"/>
              </a:bgClr>
            </a:pattFill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550" b="1"/>
                      <a:t>545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ns6="http://schemas.openxmlformats.org/officeDocument/2006/relationships" xmlns:ns5="http://schemas.microsoft.com/office/drawing/2012/chart" xmlns:ns4="http://schemas.microsoft.com/office/drawing/2014/chart" xmlns:ns3="http://schemas.openxmlformats.org/drawingml/2006/main" xmlns:ns2="http://schemas.microsoft.com/office/drawing/2007/8/2/chart" xmlns:ns1="http://schemas.openxmlformats.org/markup-compatibility/2006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77-489B-AD18-BB6FB442B6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550" b="1"/>
                      <a:t>42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ns6="http://schemas.openxmlformats.org/officeDocument/2006/relationships" xmlns:ns5="http://schemas.microsoft.com/office/drawing/2012/chart" xmlns:ns4="http://schemas.microsoft.com/office/drawing/2014/chart" xmlns:ns3="http://schemas.openxmlformats.org/drawingml/2006/main" xmlns:ns2="http://schemas.microsoft.com/office/drawing/2007/8/2/chart" xmlns:ns1="http://schemas.openxmlformats.org/markup-compatibility/2006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77-489B-AD18-BB6FB442B6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50" b="1">
                    <a:solidFill>
                      <a:srgbClr val="1C3A1C"/>
                    </a:solidFill>
                    <a:latin typeface="Lato" panose="020F050202020403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ns6="http://schemas.openxmlformats.org/officeDocument/2006/relationships" xmlns:ns5="http://schemas.microsoft.com/office/drawing/2012/chart" xmlns:ns4="http://schemas.microsoft.com/office/drawing/2014/chart" xmlns:ns3="http://schemas.openxmlformats.org/drawingml/2006/main" xmlns:ns2="http://schemas.microsoft.com/office/drawing/2007/8/2/chart" xmlns:ns1="http://schemas.openxmlformats.org/markup-compatibility/2006" xmlns="http://schemas.openxmlformats.org/drawingml/20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Tratamento de Resíduos</c:v>
                </c:pt>
                <c:pt idx="1">
                  <c:v>Eliminação de Resíduos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545</c:v>
                </c:pt>
                <c:pt idx="1">
                  <c:v>42</c:v>
                </c:pt>
              </c:numCache>
            </c:numRef>
          </c:val>
          <c:extLst xmlns:ns6="http://schemas.openxmlformats.org/officeDocument/2006/relationships" xmlns:ns5="http://schemas.microsoft.com/office/drawing/2012/chart" xmlns:ns4="http://schemas.microsoft.com/office/drawing/2014/chart" xmlns:ns3="http://schemas.openxmlformats.org/drawingml/2006/main" xmlns:ns2="http://schemas.microsoft.com/office/drawing/2007/8/2/chart" xmlns:ns1="http://schemas.openxmlformats.org/markup-compatibility/2006" xmlns="http://schemas.openxmlformats.org/drawingml/2006/chart">
            <c:ext xmlns:c16="http://schemas.microsoft.com/office/drawing/2014/chart" uri="{C3380CC4-5D6E-409C-BE32-E72D297353CC}">
              <c16:uniqueId val="{00000002-2377-489B-AD18-BB6FB442B69E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5A8A3C"/>
            </a:solidFill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550" b="1" dirty="0"/>
                      <a:t>753 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ns6="http://schemas.openxmlformats.org/officeDocument/2006/relationships" xmlns:ns5="http://schemas.microsoft.com/office/drawing/2012/chart" xmlns:ns4="http://schemas.microsoft.com/office/drawing/2014/chart" xmlns:ns3="http://schemas.openxmlformats.org/drawingml/2006/main" xmlns:ns2="http://schemas.microsoft.com/office/drawing/2007/8/2/chart" xmlns:ns1="http://schemas.openxmlformats.org/markup-compatibility/2006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77-489B-AD18-BB6FB442B6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550" b="1" dirty="0"/>
                      <a:t>57 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ns6="http://schemas.openxmlformats.org/officeDocument/2006/relationships" xmlns:ns5="http://schemas.microsoft.com/office/drawing/2012/chart" xmlns:ns4="http://schemas.microsoft.com/office/drawing/2014/chart" xmlns:ns3="http://schemas.openxmlformats.org/drawingml/2006/main" xmlns:ns2="http://schemas.microsoft.com/office/drawing/2007/8/2/chart" xmlns:ns1="http://schemas.openxmlformats.org/markup-compatibility/2006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77-489B-AD18-BB6FB442B6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50">
                    <a:solidFill>
                      <a:srgbClr val="1C3A1C"/>
                    </a:solidFill>
                    <a:latin typeface="Lato" panose="020F050202020403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ns6="http://schemas.openxmlformats.org/officeDocument/2006/relationships" xmlns:ns5="http://schemas.microsoft.com/office/drawing/2012/chart" xmlns:ns4="http://schemas.microsoft.com/office/drawing/2014/chart" xmlns:ns3="http://schemas.openxmlformats.org/drawingml/2006/main" xmlns:ns2="http://schemas.microsoft.com/office/drawing/2007/8/2/chart" xmlns:ns1="http://schemas.openxmlformats.org/markup-compatibility/2006" xmlns="http://schemas.openxmlformats.org/drawingml/20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Tratamento de Resíduos</c:v>
                </c:pt>
                <c:pt idx="1">
                  <c:v>Eliminação de Resíduos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753</c:v>
                </c:pt>
                <c:pt idx="1">
                  <c:v>57</c:v>
                </c:pt>
              </c:numCache>
            </c:numRef>
          </c:val>
          <c:extLst xmlns:ns6="http://schemas.openxmlformats.org/officeDocument/2006/relationships" xmlns:ns5="http://schemas.microsoft.com/office/drawing/2012/chart" xmlns:ns4="http://schemas.microsoft.com/office/drawing/2014/chart" xmlns:ns3="http://schemas.openxmlformats.org/drawingml/2006/main" xmlns:ns2="http://schemas.microsoft.com/office/drawing/2007/8/2/chart" xmlns:ns1="http://schemas.openxmlformats.org/markup-compatibility/2006" xmlns="http://schemas.openxmlformats.org/drawingml/20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2377-489B-AD18-BB6FB442B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>
                <a:solidFill>
                  <a:srgbClr val="1C3A1C"/>
                </a:solidFill>
                <a:latin typeface="Lato" panose="020F0502020204030203" pitchFamily="34" charset="0"/>
              </a:defRPr>
            </a:pPr>
            <a:endParaRPr lang="pt-BR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>
              <a:solidFill>
                <a:srgbClr val="1C3A1C"/>
              </a:solidFill>
              <a:latin typeface="Lato" panose="020F0502020204030203" pitchFamily="34" charset="0"/>
            </a:defRPr>
          </a:pPr>
          <a:endParaRPr lang="pt-BR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21466460805152"/>
          <c:y val="5.6929738840426389E-2"/>
          <c:w val="0.65435402447205482"/>
          <c:h val="0.9168438275700133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5A8A3C"/>
            </a:solidFill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550" b="1" dirty="0"/>
                      <a:t>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32-4704-BB33-09EA68D73B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550" b="1" dirty="0"/>
                      <a:t>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32-4704-BB33-09EA68D73B2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550" b="1" dirty="0"/>
                      <a:t>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32-4704-BB33-09EA68D73B2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550" b="1" dirty="0"/>
                      <a:t>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32-4704-BB33-09EA68D73B2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550" b="1" dirty="0"/>
                      <a:t>13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32-4704-BB33-09EA68D73B2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550" b="1" dirty="0"/>
                      <a:t>17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32-4704-BB33-09EA68D73B2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550" b="1" dirty="0"/>
                      <a:t>25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32-4704-BB33-09EA68D73B2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550" b="1" dirty="0"/>
                      <a:t>35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32-4704-BB33-09EA68D73B29}"/>
                </c:ext>
              </c:extLst>
            </c:dLbl>
            <c:dLbl>
              <c:idx val="8"/>
              <c:layout>
                <c:manualLayout>
                  <c:x val="-7.5329566854991275E-3"/>
                  <c:y val="4.4724372846318547E-3"/>
                </c:manualLayout>
              </c:layout>
              <c:tx>
                <c:rich>
                  <a:bodyPr/>
                  <a:lstStyle/>
                  <a:p>
                    <a:r>
                      <a:rPr lang="en-US" sz="550" b="1" dirty="0"/>
                      <a:t>52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32-4704-BB33-09EA68D73B29}"/>
                </c:ext>
              </c:extLst>
            </c:dLbl>
            <c:dLbl>
              <c:idx val="9"/>
              <c:layout>
                <c:manualLayout>
                  <c:x val="-1.5065931243597721E-2"/>
                  <c:y val="9.9679692172147498E-3"/>
                </c:manualLayout>
              </c:layout>
              <c:tx>
                <c:rich>
                  <a:bodyPr/>
                  <a:lstStyle/>
                  <a:p>
                    <a:r>
                      <a:rPr lang="en-US" sz="550" b="1" dirty="0"/>
                      <a:t>54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32-4704-BB33-09EA68D73B2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550" b="1" dirty="0"/>
                      <a:t>72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32-4704-BB33-09EA68D73B2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550" b="1" dirty="0"/>
                      <a:t>95 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32-4704-BB33-09EA68D73B2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550" b="1" dirty="0"/>
                      <a:t>145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32-4704-BB33-09EA68D73B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OTEC</c:v>
                </c:pt>
                <c:pt idx="1">
                  <c:v>IGCC</c:v>
                </c:pt>
                <c:pt idx="2">
                  <c:v>Energia Geotérmica</c:v>
                </c:pt>
                <c:pt idx="3">
                  <c:v>Disp. Energia Mecânica</c:v>
                </c:pt>
                <c:pt idx="4">
                  <c:v>Células-Combustível</c:v>
                </c:pt>
                <c:pt idx="5">
                  <c:v>Calor Residual</c:v>
                </c:pt>
                <c:pt idx="6">
                  <c:v>Outros Calor s/ Combust.</c:v>
                </c:pt>
                <c:pt idx="7">
                  <c:v>Energia Hidráulica</c:v>
                </c:pt>
                <c:pt idx="8">
                  <c:v>Pirólise/Gaseificação</c:v>
                </c:pt>
                <c:pt idx="9">
                  <c:v>Aprov. Resíduos Humanos</c:v>
                </c:pt>
                <c:pt idx="10">
                  <c:v>Energia Eólica</c:v>
                </c:pt>
                <c:pt idx="11">
                  <c:v>Energia Solar</c:v>
                </c:pt>
                <c:pt idx="12">
                  <c:v>Biocombustíveis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</c:v>
                </c:pt>
                <c:pt idx="1">
                  <c:v>3</c:v>
                </c:pt>
                <c:pt idx="2">
                  <c:v>7</c:v>
                </c:pt>
                <c:pt idx="3">
                  <c:v>8</c:v>
                </c:pt>
                <c:pt idx="4">
                  <c:v>13</c:v>
                </c:pt>
                <c:pt idx="5">
                  <c:v>17</c:v>
                </c:pt>
                <c:pt idx="6">
                  <c:v>25</c:v>
                </c:pt>
                <c:pt idx="7">
                  <c:v>35</c:v>
                </c:pt>
                <c:pt idx="8">
                  <c:v>52</c:v>
                </c:pt>
                <c:pt idx="9">
                  <c:v>54</c:v>
                </c:pt>
                <c:pt idx="10">
                  <c:v>72</c:v>
                </c:pt>
                <c:pt idx="11">
                  <c:v>95</c:v>
                </c:pt>
                <c:pt idx="12">
                  <c:v>145</c:v>
                </c:pt>
              </c:numCache>
            </c:numRef>
          </c:val>
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D-AC32-4704-BB33-09EA68D73B29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pattFill prst="dnDiag">
              <a:fgClr>
                <a:srgbClr val="1C3A1C"/>
              </a:fgClr>
              <a:bgClr>
                <a:srgbClr val="C5D9A0"/>
              </a:bgClr>
            </a:pattFill>
          </c:spPr>
          <c:invertIfNegative val="1"/>
          <c:dLbls>
            <c:dLbl>
              <c:idx val="0"/>
              <c:layout>
                <c:manualLayout>
                  <c:x val="0"/>
                  <c:y val="-5.4956895619113228E-3"/>
                </c:manualLayout>
              </c:layout>
              <c:tx>
                <c:rich>
                  <a:bodyPr/>
                  <a:lstStyle/>
                  <a:p>
                    <a:r>
                      <a:rPr lang="en-US" sz="550" b="1" dirty="0"/>
                      <a:t>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32-4704-BB33-09EA68D73B29}"/>
                </c:ext>
              </c:extLst>
            </c:dLbl>
            <c:dLbl>
              <c:idx val="1"/>
              <c:layout>
                <c:manualLayout>
                  <c:x val="3.452569358948624E-17"/>
                  <c:y val="-5.4956895619114234E-3"/>
                </c:manualLayout>
              </c:layout>
              <c:tx>
                <c:rich>
                  <a:bodyPr/>
                  <a:lstStyle/>
                  <a:p>
                    <a:r>
                      <a:rPr lang="en-US" sz="550" b="1"/>
                      <a:t>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32-4704-BB33-09EA68D73B29}"/>
                </c:ext>
              </c:extLst>
            </c:dLbl>
            <c:dLbl>
              <c:idx val="2"/>
              <c:layout>
                <c:manualLayout>
                  <c:x val="-6.905138717897248E-17"/>
                  <c:y val="-5.4956895619113228E-3"/>
                </c:manualLayout>
              </c:layout>
              <c:tx>
                <c:rich>
                  <a:bodyPr/>
                  <a:lstStyle/>
                  <a:p>
                    <a:r>
                      <a:rPr lang="en-US" sz="550" b="1"/>
                      <a:t>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32-4704-BB33-09EA68D73B2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550" b="1"/>
                      <a:t>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32-4704-BB33-09EA68D73B2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550" b="1"/>
                      <a:t>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C32-4704-BB33-09EA68D73B29}"/>
                </c:ext>
              </c:extLst>
            </c:dLbl>
            <c:dLbl>
              <c:idx val="5"/>
              <c:layout>
                <c:manualLayout>
                  <c:x val="-1.1299448432698291E-2"/>
                  <c:y val="-6.5190994685192186E-3"/>
                </c:manualLayout>
              </c:layout>
              <c:tx>
                <c:rich>
                  <a:bodyPr/>
                  <a:lstStyle/>
                  <a:p>
                    <a:r>
                      <a:rPr lang="en-US" sz="550" b="1"/>
                      <a:t>13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C32-4704-BB33-09EA68D73B29}"/>
                </c:ext>
              </c:extLst>
            </c:dLbl>
            <c:dLbl>
              <c:idx val="6"/>
              <c:layout>
                <c:manualLayout>
                  <c:x val="-1.8832391713747645E-2"/>
                  <c:y val="-8.1993736352945604E-17"/>
                </c:manualLayout>
              </c:layout>
              <c:tx>
                <c:rich>
                  <a:bodyPr/>
                  <a:lstStyle/>
                  <a:p>
                    <a:r>
                      <a:rPr lang="en-US" sz="550" b="1"/>
                      <a:t>21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C32-4704-BB33-09EA68D73B29}"/>
                </c:ext>
              </c:extLst>
            </c:dLbl>
            <c:dLbl>
              <c:idx val="7"/>
              <c:layout>
                <c:manualLayout>
                  <c:x val="-1.1299448432698291E-2"/>
                  <c:y val="-7.5420766436655974E-3"/>
                </c:manualLayout>
              </c:layout>
              <c:tx>
                <c:rich>
                  <a:bodyPr/>
                  <a:lstStyle/>
                  <a:p>
                    <a:r>
                      <a:rPr lang="en-US" sz="550" b="1"/>
                      <a:t>30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C32-4704-BB33-09EA68D73B29}"/>
                </c:ext>
              </c:extLst>
            </c:dLbl>
            <c:dLbl>
              <c:idx val="8"/>
              <c:layout>
                <c:manualLayout>
                  <c:x val="3.7664828108994303E-3"/>
                  <c:y val="-7.5420766436655471E-3"/>
                </c:manualLayout>
              </c:layout>
              <c:tx>
                <c:rich>
                  <a:bodyPr/>
                  <a:lstStyle/>
                  <a:p>
                    <a:r>
                      <a:rPr lang="en-US" sz="550" b="1"/>
                      <a:t>38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C32-4704-BB33-09EA68D73B29}"/>
                </c:ext>
              </c:extLst>
            </c:dLbl>
            <c:dLbl>
              <c:idx val="9"/>
              <c:layout>
                <c:manualLayout>
                  <c:x val="-1.5065931243597721E-2"/>
                  <c:y val="-3.0697969883621201E-3"/>
                </c:manualLayout>
              </c:layout>
              <c:tx>
                <c:rich>
                  <a:bodyPr/>
                  <a:lstStyle/>
                  <a:p>
                    <a:r>
                      <a:rPr lang="en-US" sz="550" b="1"/>
                      <a:t>54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C32-4704-BB33-09EA68D73B29}"/>
                </c:ext>
              </c:extLst>
            </c:dLbl>
            <c:dLbl>
              <c:idx val="10"/>
              <c:layout>
                <c:manualLayout>
                  <c:x val="0"/>
                  <c:y val="-1.0991379123822646E-2"/>
                </c:manualLayout>
              </c:layout>
              <c:tx>
                <c:rich>
                  <a:bodyPr/>
                  <a:lstStyle/>
                  <a:p>
                    <a:r>
                      <a:rPr lang="en-US" sz="550" b="1"/>
                      <a:t>56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C32-4704-BB33-09EA68D73B2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550" b="1"/>
                      <a:t>83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C32-4704-BB33-09EA68D73B2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550" b="1"/>
                      <a:t>118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C32-4704-BB33-09EA68D73B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OTEC</c:v>
                </c:pt>
                <c:pt idx="1">
                  <c:v>IGCC</c:v>
                </c:pt>
                <c:pt idx="2">
                  <c:v>Energia Geotérmica</c:v>
                </c:pt>
                <c:pt idx="3">
                  <c:v>Disp. Energia Mecânica</c:v>
                </c:pt>
                <c:pt idx="4">
                  <c:v>Células-Combustível</c:v>
                </c:pt>
                <c:pt idx="5">
                  <c:v>Calor Residual</c:v>
                </c:pt>
                <c:pt idx="6">
                  <c:v>Outros Calor s/ Combust.</c:v>
                </c:pt>
                <c:pt idx="7">
                  <c:v>Energia Hidráulica</c:v>
                </c:pt>
                <c:pt idx="8">
                  <c:v>Pirólise/Gaseificação</c:v>
                </c:pt>
                <c:pt idx="9">
                  <c:v>Aprov. Resíduos Humanos</c:v>
                </c:pt>
                <c:pt idx="10">
                  <c:v>Energia Eólica</c:v>
                </c:pt>
                <c:pt idx="11">
                  <c:v>Energia Solar</c:v>
                </c:pt>
                <c:pt idx="12">
                  <c:v>Biocombustíveis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9</c:v>
                </c:pt>
                <c:pt idx="5">
                  <c:v>13</c:v>
                </c:pt>
                <c:pt idx="6">
                  <c:v>21</c:v>
                </c:pt>
                <c:pt idx="7">
                  <c:v>30</c:v>
                </c:pt>
                <c:pt idx="8">
                  <c:v>38</c:v>
                </c:pt>
                <c:pt idx="9">
                  <c:v>54</c:v>
                </c:pt>
                <c:pt idx="10">
                  <c:v>56</c:v>
                </c:pt>
                <c:pt idx="11">
                  <c:v>83</c:v>
                </c:pt>
                <c:pt idx="12">
                  <c:v>118</c:v>
                </c:pt>
              </c:numCache>
            </c:numRef>
          </c:val>
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<c:ext xmlns:c16="http://schemas.microsoft.com/office/drawing/2014/chart" uri="{C3380CC4-5D6E-409C-BE32-E72D297353CC}">
              <c16:uniqueId val="{0000001B-AC32-4704-BB33-09EA68D73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pt-BR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8738974964368262"/>
          <c:y val="0.89560390002459878"/>
          <c:w val="0.18440677966101696"/>
          <c:h val="6.8786899855185477E-2"/>
        </c:manualLayout>
      </c:layout>
      <c:overlay val="0"/>
      <c:txPr>
        <a:bodyPr/>
        <a:lstStyle/>
        <a:p>
          <a:pPr>
            <a:defRPr sz="600"/>
          </a:pPr>
          <a:endParaRPr lang="pt-BR"/>
        </a:p>
      </c:txPr>
    </c:legend>
    <c:plotVisOnly val="1"/>
    <c:dispBlanksAs val="gap"/>
    <c:showDLblsOverMax val="1"/>
  </c:chart>
  <c:txPr>
    <a:bodyPr/>
    <a:lstStyle/>
    <a:p>
      <a:pPr>
        <a:defRPr sz="550">
          <a:latin typeface="Lato" panose="020F0502020204030203" pitchFamily="34" charset="0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51109847179028"/>
          <c:y val="8.1084661644454395E-2"/>
          <c:w val="0.88212512500887752"/>
          <c:h val="0.5232817793081946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pattFill prst="dnDiag">
              <a:fgClr>
                <a:srgbClr val="1C3A1C"/>
              </a:fgClr>
              <a:bgClr>
                <a:srgbClr val="C5D9A0"/>
              </a:bgClr>
            </a:pattFill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550" b="1"/>
                      <a:t>24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3C-49E2-A782-B6CA6F34B53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550" b="1"/>
                      <a:t>14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3C-49E2-A782-B6CA6F34B53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550" b="1"/>
                      <a:t>16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3C-49E2-A782-B6CA6F34B53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550" b="1"/>
                      <a:t>14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3C-49E2-A782-B6CA6F34B53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550" b="1"/>
                      <a:t>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3C-49E2-A782-B6CA6F34B53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550" b="1"/>
                      <a:t>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3C-49E2-A782-B6CA6F34B53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550" b="1"/>
                      <a:t>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3C-49E2-A782-B6CA6F34B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solidFill>
                      <a:srgbClr val="1C3A1C"/>
                    </a:solidFill>
                    <a:latin typeface="Lato" panose="020F050202020403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Recuperação Energia Mec.</c:v>
                </c:pt>
                <c:pt idx="1">
                  <c:v>Circuito Alimentação EE</c:v>
                </c:pt>
                <c:pt idx="2">
                  <c:v>Isolamento Térmico</c:v>
                </c:pt>
                <c:pt idx="3">
                  <c:v>Armazenagem Elétrica</c:v>
                </c:pt>
                <c:pt idx="4">
                  <c:v>Armazenagem Térmica</c:v>
                </c:pt>
                <c:pt idx="5">
                  <c:v>Medição Consumo</c:v>
                </c:pt>
                <c:pt idx="6">
                  <c:v>Ilum. Baixo Consumo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</c:v>
                </c:pt>
                <c:pt idx="1">
                  <c:v>14</c:v>
                </c:pt>
                <c:pt idx="2">
                  <c:v>16</c:v>
                </c:pt>
                <c:pt idx="3">
                  <c:v>14</c:v>
                </c:pt>
                <c:pt idx="4">
                  <c:v>8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<c:ext xmlns:c16="http://schemas.microsoft.com/office/drawing/2014/chart" uri="{C3380CC4-5D6E-409C-BE32-E72D297353CC}">
              <c16:uniqueId val="{00000007-9B3C-49E2-A782-B6CA6F34B538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5A8A3C"/>
            </a:solidFill>
          </c:spPr>
          <c:invertIfNegative val="1"/>
          <c:dLbls>
            <c:dLbl>
              <c:idx val="0"/>
              <c:layout>
                <c:manualLayout>
                  <c:x val="0"/>
                  <c:y val="1.4203155449062956E-2"/>
                </c:manualLayout>
              </c:layout>
              <c:tx>
                <c:rich>
                  <a:bodyPr/>
                  <a:lstStyle/>
                  <a:p>
                    <a:r>
                      <a:rPr lang="en-US" sz="550" b="1" dirty="0"/>
                      <a:t>40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3C-49E2-A782-B6CA6F34B53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550" b="1" dirty="0"/>
                      <a:t>22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3C-49E2-A782-B6CA6F34B53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550" b="1" dirty="0"/>
                      <a:t>21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B3C-49E2-A782-B6CA6F34B53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550" b="1" dirty="0"/>
                      <a:t>20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3C-49E2-A782-B6CA6F34B53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550" b="1" dirty="0"/>
                      <a:t>17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B3C-49E2-A782-B6CA6F34B53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550" b="1" dirty="0"/>
                      <a:t>10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B3C-49E2-A782-B6CA6F34B53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550" b="1" dirty="0"/>
                      <a:t>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B3C-49E2-A782-B6CA6F34B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solidFill>
                      <a:srgbClr val="1C3A1C"/>
                    </a:solidFill>
                    <a:latin typeface="Lato" panose="020F050202020403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Recuperação Energia Mec.</c:v>
                </c:pt>
                <c:pt idx="1">
                  <c:v>Circuito Alimentação EE</c:v>
                </c:pt>
                <c:pt idx="2">
                  <c:v>Isolamento Térmico</c:v>
                </c:pt>
                <c:pt idx="3">
                  <c:v>Armazenagem Elétrica</c:v>
                </c:pt>
                <c:pt idx="4">
                  <c:v>Armazenagem Térmica</c:v>
                </c:pt>
                <c:pt idx="5">
                  <c:v>Medição Consumo</c:v>
                </c:pt>
                <c:pt idx="6">
                  <c:v>Ilum. Baixo Consumo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40</c:v>
                </c:pt>
                <c:pt idx="1">
                  <c:v>22</c:v>
                </c:pt>
                <c:pt idx="2">
                  <c:v>21</c:v>
                </c:pt>
                <c:pt idx="3">
                  <c:v>20</c:v>
                </c:pt>
                <c:pt idx="4">
                  <c:v>17</c:v>
                </c:pt>
                <c:pt idx="5">
                  <c:v>10</c:v>
                </c:pt>
                <c:pt idx="6">
                  <c:v>8</c:v>
                </c:pt>
              </c:numCache>
            </c:numRef>
          </c:val>
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F-9B3C-49E2-A782-B6CA6F34B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>
                <a:solidFill>
                  <a:srgbClr val="1C3A1C"/>
                </a:solidFill>
                <a:latin typeface="Lato" panose="020F0502020204030203" pitchFamily="34" charset="0"/>
              </a:defRPr>
            </a:pPr>
            <a:endParaRPr lang="pt-BR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8008090790964426"/>
          <c:y val="5.9904752125147051E-2"/>
          <c:w val="0.18952641257364514"/>
          <c:h val="8.8706300608081753E-2"/>
        </c:manualLayout>
      </c:layout>
      <c:overlay val="0"/>
      <c:txPr>
        <a:bodyPr/>
        <a:lstStyle/>
        <a:p>
          <a:pPr>
            <a:defRPr sz="600">
              <a:solidFill>
                <a:srgbClr val="1C3A1C"/>
              </a:solidFill>
              <a:latin typeface="Lato" panose="020F0502020204030203" pitchFamily="34" charset="0"/>
            </a:defRPr>
          </a:pPr>
          <a:endParaRPr lang="pt-BR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pattFill prst="dnDiag">
              <a:fgClr>
                <a:srgbClr val="1C3A1C"/>
              </a:fgClr>
              <a:bgClr>
                <a:srgbClr val="C5D9A0"/>
              </a:bgClr>
            </a:pattFill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550" b="1"/>
                      <a:t>103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42-4925-9A29-D87B4C1767A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550" b="1"/>
                      <a:t>46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42-4925-9A29-D87B4C1767A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550" b="1"/>
                      <a:t>23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42-4925-9A29-D87B4C1767A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550" b="1"/>
                      <a:t>13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42-4925-9A29-D87B4C1767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50" b="1">
                    <a:solidFill>
                      <a:srgbClr val="1C3A1C"/>
                    </a:solidFill>
                    <a:latin typeface="Lato" panose="020F050202020403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Melhoria do Solo</c:v>
                </c:pt>
                <c:pt idx="1">
                  <c:v>Pesticidas Alternativos</c:v>
                </c:pt>
                <c:pt idx="2">
                  <c:v>Técn. Reflorestamento</c:v>
                </c:pt>
                <c:pt idx="3">
                  <c:v>Técn. Alt. Irrigação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103</c:v>
                </c:pt>
                <c:pt idx="1">
                  <c:v>46</c:v>
                </c:pt>
                <c:pt idx="2">
                  <c:v>23</c:v>
                </c:pt>
                <c:pt idx="3">
                  <c:v>13</c:v>
                </c:pt>
              </c:numCache>
            </c:numRef>
          </c:val>
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<c:ext xmlns:c16="http://schemas.microsoft.com/office/drawing/2014/chart" uri="{C3380CC4-5D6E-409C-BE32-E72D297353CC}">
              <c16:uniqueId val="{00000004-4742-4925-9A29-D87B4C1767AE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5A8A3C"/>
            </a:solidFill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550" b="1" dirty="0"/>
                      <a:t>118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42-4925-9A29-D87B4C1767A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550" b="1" dirty="0"/>
                      <a:t>56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42-4925-9A29-D87B4C1767A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550" b="1" dirty="0"/>
                      <a:t>24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42-4925-9A29-D87B4C1767A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550" b="1" dirty="0"/>
                      <a:t>19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42-4925-9A29-D87B4C1767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50">
                    <a:solidFill>
                      <a:srgbClr val="1C3A1C"/>
                    </a:solidFill>
                    <a:latin typeface="Lato" panose="020F050202020403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Melhoria do Solo</c:v>
                </c:pt>
                <c:pt idx="1">
                  <c:v>Pesticidas Alternativos</c:v>
                </c:pt>
                <c:pt idx="2">
                  <c:v>Técn. Reflorestamento</c:v>
                </c:pt>
                <c:pt idx="3">
                  <c:v>Técn. Alt. Irrigação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118</c:v>
                </c:pt>
                <c:pt idx="1">
                  <c:v>56</c:v>
                </c:pt>
                <c:pt idx="2">
                  <c:v>24</c:v>
                </c:pt>
                <c:pt idx="3">
                  <c:v>19</c:v>
                </c:pt>
              </c:numCache>
            </c:numRef>
          </c:val>
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4742-4925-9A29-D87B4C176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>
                <a:solidFill>
                  <a:srgbClr val="1C3A1C"/>
                </a:solidFill>
                <a:latin typeface="Lato" panose="020F0502020204030203" pitchFamily="34" charset="0"/>
              </a:defRPr>
            </a:pPr>
            <a:endParaRPr lang="pt-BR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600">
              <a:solidFill>
                <a:srgbClr val="1C3A1C"/>
              </a:solidFill>
              <a:latin typeface="Lato" panose="020F0502020204030203" pitchFamily="34" charset="0"/>
            </a:defRPr>
          </a:pPr>
          <a:endParaRPr lang="pt-BR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38321691997676E-2"/>
          <c:y val="5.1844277922613461E-3"/>
          <c:w val="0.88121451757320801"/>
          <c:h val="0.5728169710918470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pattFill prst="dnDiag">
              <a:fgClr>
                <a:srgbClr val="1C3A1C"/>
              </a:fgClr>
              <a:bgClr>
                <a:srgbClr val="C5D9A0"/>
              </a:bgClr>
            </a:pattFill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550" b="1"/>
                      <a:t>12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A5-46BD-BC8A-E55C50344D6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550" b="1"/>
                      <a:t>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A5-46BD-BC8A-E55C50344D6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550" b="1"/>
                      <a:t>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A5-46BD-BC8A-E55C50344D6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550" b="1"/>
                      <a:t>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A5-46BD-BC8A-E55C50344D6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550" b="1"/>
                      <a:t>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A5-46BD-BC8A-E55C50344D6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550" b="1"/>
                      <a:t>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A5-46BD-BC8A-E55C50344D6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550" b="1"/>
                      <a:t>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A5-46BD-BC8A-E55C50344D6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550" b="1"/>
                      <a:t>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A5-46BD-BC8A-E55C50344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50" b="1">
                    <a:solidFill>
                      <a:srgbClr val="1C3A1C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Estação Carreg. VE</c:v>
                </c:pt>
                <c:pt idx="1">
                  <c:v>Veículos Híbridos</c:v>
                </c:pt>
                <c:pt idx="2">
                  <c:v>Freios Regenerativos</c:v>
                </c:pt>
                <c:pt idx="3">
                  <c:v>Baixo Arrasto Aerodin.</c:v>
                </c:pt>
                <c:pt idx="4">
                  <c:v>Veículos Elétricos</c:v>
                </c:pt>
                <c:pt idx="5">
                  <c:v>Alim. Forças da Natureza</c:v>
                </c:pt>
                <c:pt idx="6">
                  <c:v>Alim. Fonte Ext.</c:v>
                </c:pt>
                <c:pt idx="7">
                  <c:v>Embreagem Eletromag.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12</c:v>
                </c:pt>
                <c:pt idx="1">
                  <c:v>8</c:v>
                </c:pt>
                <c:pt idx="2">
                  <c:v>9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4</c:v>
                </c:pt>
                <c:pt idx="7">
                  <c:v>2</c:v>
                </c:pt>
              </c:numCache>
            </c:numRef>
          </c:val>
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<c:ext xmlns:c16="http://schemas.microsoft.com/office/drawing/2014/chart" uri="{C3380CC4-5D6E-409C-BE32-E72D297353CC}">
              <c16:uniqueId val="{00000008-58A5-46BD-BC8A-E55C50344D6D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5A8A3C"/>
            </a:solidFill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550" b="1" dirty="0"/>
                      <a:t>14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A5-46BD-BC8A-E55C50344D6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550" b="1" dirty="0"/>
                      <a:t>11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8A5-46BD-BC8A-E55C50344D6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550" b="1" dirty="0"/>
                      <a:t>10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8A5-46BD-BC8A-E55C50344D6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550" b="1" dirty="0"/>
                      <a:t>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8A5-46BD-BC8A-E55C50344D6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550" b="1" dirty="0"/>
                      <a:t>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8A5-46BD-BC8A-E55C50344D6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550" b="1" dirty="0"/>
                      <a:t>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8A5-46BD-BC8A-E55C50344D6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550" b="1" dirty="0"/>
                      <a:t>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8A5-46BD-BC8A-E55C50344D6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550" b="1" dirty="0"/>
                      <a:t>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8A5-46BD-BC8A-E55C50344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solidFill>
                      <a:srgbClr val="1C3A1C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Estação Carreg. VE</c:v>
                </c:pt>
                <c:pt idx="1">
                  <c:v>Veículos Híbridos</c:v>
                </c:pt>
                <c:pt idx="2">
                  <c:v>Freios Regenerativos</c:v>
                </c:pt>
                <c:pt idx="3">
                  <c:v>Baixo Arrasto Aerodin.</c:v>
                </c:pt>
                <c:pt idx="4">
                  <c:v>Veículos Elétricos</c:v>
                </c:pt>
                <c:pt idx="5">
                  <c:v>Alim. Forças da Natureza</c:v>
                </c:pt>
                <c:pt idx="6">
                  <c:v>Alim. Fonte Ext.</c:v>
                </c:pt>
                <c:pt idx="7">
                  <c:v>Embreagem Eletromag.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</c:v>
                </c:pt>
                <c:pt idx="1">
                  <c:v>11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  <c:pt idx="5">
                  <c:v>7</c:v>
                </c:pt>
                <c:pt idx="6">
                  <c:v>7</c:v>
                </c:pt>
                <c:pt idx="7">
                  <c:v>4</c:v>
                </c:pt>
              </c:numCache>
            </c:numRef>
          </c:val>
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 xmlns="http://schemas.openxmlformats.org/drawingml/20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11-58A5-46BD-BC8A-E55C50344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>
                <a:solidFill>
                  <a:srgbClr val="1C3A1C"/>
                </a:solidFill>
                <a:latin typeface="Lato" panose="020F0502020204030203" pitchFamily="34" charset="0"/>
              </a:defRPr>
            </a:pPr>
            <a:endParaRPr lang="pt-BR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9987153947476909"/>
          <c:y val="6.5543256289525786E-2"/>
          <c:w val="0.26064626497085447"/>
          <c:h val="9.693282487330257E-2"/>
        </c:manualLayout>
      </c:layout>
      <c:overlay val="0"/>
      <c:txPr>
        <a:bodyPr/>
        <a:lstStyle/>
        <a:p>
          <a:pPr>
            <a:defRPr sz="600">
              <a:solidFill>
                <a:srgbClr val="1C3A1C"/>
              </a:solidFill>
              <a:latin typeface="Lato" panose="020F0502020204030203" pitchFamily="34" charset="0"/>
            </a:defRPr>
          </a:pPr>
          <a:endParaRPr lang="pt-BR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385723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rgbClr val="1C3A1C"/>
                    </a:solidFill>
                    <a:latin typeface="Lato" panose="020F050202020403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Transporte</c:v>
                </c:pt>
                <c:pt idx="1">
                  <c:v>Conservação de Energia </c:v>
                </c:pt>
                <c:pt idx="2">
                  <c:v>Agricultura Sustentável</c:v>
                </c:pt>
                <c:pt idx="3">
                  <c:v>Energias Alternativas</c:v>
                </c:pt>
                <c:pt idx="4">
                  <c:v>Gerenciamento de Resíduos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67</c:v>
                </c:pt>
                <c:pt idx="1">
                  <c:v>146</c:v>
                </c:pt>
                <c:pt idx="2">
                  <c:v>229</c:v>
                </c:pt>
                <c:pt idx="3">
                  <c:v>492</c:v>
                </c:pt>
                <c:pt idx="4">
                  <c:v>806</c:v>
                </c:pt>
              </c:numCache>
            </c:numRef>
          </c:val>
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8B61-4296-B9C9-34C68835CC9D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pattFill prst="dnDiag">
              <a:fgClr>
                <a:srgbClr val="1C3A1C"/>
              </a:fgClr>
              <a:bgClr>
                <a:srgbClr val="C5D9A0"/>
              </a:bgClr>
            </a:patt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800" b="1" i="0" u="none" strike="noStrike" kern="1200" baseline="0">
                    <a:solidFill>
                      <a:srgbClr val="1C3A1C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Transporte</c:v>
                </c:pt>
                <c:pt idx="1">
                  <c:v>Conservação de Energia </c:v>
                </c:pt>
                <c:pt idx="2">
                  <c:v>Agricultura Sustentável</c:v>
                </c:pt>
                <c:pt idx="3">
                  <c:v>Energias Alternativas</c:v>
                </c:pt>
                <c:pt idx="4">
                  <c:v>Gerenciamento de Resíduos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59</c:v>
                </c:pt>
                <c:pt idx="1">
                  <c:v>129</c:v>
                </c:pt>
                <c:pt idx="2">
                  <c:v>204</c:v>
                </c:pt>
                <c:pt idx="3">
                  <c:v>433</c:v>
                </c:pt>
                <c:pt idx="4">
                  <c:v>666</c:v>
                </c:pt>
              </c:numCache>
            </c:numRef>
          </c:val>
          <c:extLst xmlns:mc="http://schemas.openxmlformats.org/markup-compatibility/2006" xmlns:c16="http://schemas.microsoft.com/office/drawing/2014/chart" xmlns:c15="http://schemas.microsoft.com/office/drawing/2012/chart" xmlns:c14="http://schemas.microsoft.com/office/drawing/2007/8/2/chart">
            <c:ext xmlns:c16="http://schemas.microsoft.com/office/drawing/2014/chart" uri="{C3380CC4-5D6E-409C-BE32-E72D297353CC}">
              <c16:uniqueId val="{00000001-8B61-4296-B9C9-34C68835C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Gridlines>
          <c:spPr>
            <a:ln>
              <a:solidFill>
                <a:srgbClr val="D6E8C0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1C3A1C"/>
                </a:solidFill>
                <a:latin typeface="Lato" panose="020F0502020204030203" pitchFamily="34" charset="0"/>
              </a:defRPr>
            </a:pPr>
            <a:endParaRPr lang="pt-BR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800">
              <a:latin typeface="Lato" panose="020F0502020204030203" pitchFamily="34" charset="0"/>
            </a:defRPr>
          </a:pPr>
          <a:endParaRPr lang="pt-BR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5A8A3C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solidFill>
                      <a:srgbClr val="1C3A1C"/>
                    </a:solidFill>
                    <a:latin typeface="Lato" panose="020F050202020403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Transporte</c:v>
                </c:pt>
                <c:pt idx="1">
                  <c:v>Conservação de Energia</c:v>
                </c:pt>
                <c:pt idx="2">
                  <c:v>Agricultura Sustentável</c:v>
                </c:pt>
                <c:pt idx="3">
                  <c:v>Energias Alternativas</c:v>
                </c:pt>
                <c:pt idx="4">
                  <c:v>Gerenciamento de Resíduos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59</c:v>
                </c:pt>
                <c:pt idx="1">
                  <c:v>104</c:v>
                </c:pt>
                <c:pt idx="2">
                  <c:v>198</c:v>
                </c:pt>
                <c:pt idx="3">
                  <c:v>311</c:v>
                </c:pt>
                <c:pt idx="4">
                  <c:v>661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BA89-4C10-BEDB-A2CA553040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pattFill prst="dnDiag">
              <a:fgClr>
                <a:srgbClr val="1C3A1C"/>
              </a:fgClr>
              <a:bgClr>
                <a:srgbClr val="C5D9A0"/>
              </a:bgClr>
            </a:patt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solidFill>
                      <a:srgbClr val="1C3A1C"/>
                    </a:solidFill>
                    <a:latin typeface="Lato" panose="020F050202020403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Transporte</c:v>
                </c:pt>
                <c:pt idx="1">
                  <c:v>Conservação de Energia</c:v>
                </c:pt>
                <c:pt idx="2">
                  <c:v>Agricultura Sustentável</c:v>
                </c:pt>
                <c:pt idx="3">
                  <c:v>Energias Alternativas</c:v>
                </c:pt>
                <c:pt idx="4">
                  <c:v>Gerenciamento de Resíduos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51</c:v>
                </c:pt>
                <c:pt idx="1">
                  <c:v>93</c:v>
                </c:pt>
                <c:pt idx="2">
                  <c:v>174</c:v>
                </c:pt>
                <c:pt idx="3">
                  <c:v>286</c:v>
                </c:pt>
                <c:pt idx="4">
                  <c:v>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89-4C10-BEDB-A2CA55304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Gridlines>
          <c:spPr>
            <a:ln>
              <a:solidFill>
                <a:srgbClr val="D6E8C0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rgbClr val="1C3A1C"/>
                </a:solidFill>
                <a:latin typeface="Lato" panose="020F0502020204030203" pitchFamily="34" charset="0"/>
              </a:defRPr>
            </a:pPr>
            <a:endParaRPr lang="pt-BR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337310985685529"/>
          <c:y val="0.76769135959032087"/>
          <c:w val="0.17736332251587605"/>
          <c:h val="7.0713694047749825E-2"/>
        </c:manualLayout>
      </c:layout>
      <c:overlay val="0"/>
      <c:txPr>
        <a:bodyPr/>
        <a:lstStyle/>
        <a:p>
          <a:pPr>
            <a:defRPr sz="600">
              <a:latin typeface="Lato" panose="020F0502020204030203" pitchFamily="34" charset="0"/>
            </a:defRPr>
          </a:pPr>
          <a:endParaRPr lang="pt-BR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pattFill prst="dnDiag">
              <a:fgClr>
                <a:srgbClr val="385723"/>
              </a:fgClr>
              <a:bgClr>
                <a:schemeClr val="accent6">
                  <a:lumMod val="40000"/>
                  <a:lumOff val="60000"/>
                </a:schemeClr>
              </a:bgClr>
            </a:patt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rgbClr val="1C3A1C"/>
                    </a:solidFill>
                    <a:latin typeface="Lato" panose="020F050202020403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="http://schemas.openxmlformats.org/drawingml/2006/chart" xmlns:ns1="http://schemas.openxmlformats.org/markup-compatibility/2006" xmlns:ns2="http://schemas.microsoft.com/office/drawing/2007/8/2/chart" xmlns:ns3="http://schemas.openxmlformats.org/drawingml/2006/main" xmlns:ns4="http://schemas.microsoft.com/office/drawing/2012/chart" xmlns:ns5="http://schemas.microsoft.com/office/drawing/2014/chart" xmlns:ns6="http://schemas.openxmlformats.org/officeDocument/2006/relationships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Residentes</c:v>
                </c:pt>
                <c:pt idx="1">
                  <c:v>Não-Residentes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852</c:v>
                </c:pt>
                <c:pt idx="1">
                  <c:v>249</c:v>
                </c:pt>
              </c:numCache>
            </c:numRef>
          </c:val>
          <c:extLst xmlns="http://schemas.openxmlformats.org/drawingml/2006/chart" xmlns:ns1="http://schemas.openxmlformats.org/markup-compatibility/2006" xmlns:ns2="http://schemas.microsoft.com/office/drawing/2007/8/2/chart" xmlns:ns3="http://schemas.openxmlformats.org/drawingml/2006/main" xmlns:ns4="http://schemas.microsoft.com/office/drawing/2012/chart" xmlns:ns5="http://schemas.microsoft.com/office/drawing/2014/chart" xmlns:ns6="http://schemas.openxmlformats.org/officeDocument/2006/relationships">
            <c:ext xmlns:c16="http://schemas.microsoft.com/office/drawing/2014/chart" uri="{C3380CC4-5D6E-409C-BE32-E72D297353CC}">
              <c16:uniqueId val="{00000000-4404-4B6B-8F51-6A7385923E30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5A8A3C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rgbClr val="1C3A1C"/>
                    </a:solidFill>
                    <a:latin typeface="Lato" panose="020F050202020403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="http://schemas.openxmlformats.org/drawingml/2006/chart" xmlns:ns1="http://schemas.openxmlformats.org/markup-compatibility/2006" xmlns:ns2="http://schemas.microsoft.com/office/drawing/2007/8/2/chart" xmlns:ns3="http://schemas.openxmlformats.org/drawingml/2006/main" xmlns:ns4="http://schemas.microsoft.com/office/drawing/2012/chart" xmlns:ns5="http://schemas.microsoft.com/office/drawing/2014/chart" xmlns:ns6="http://schemas.openxmlformats.org/officeDocument/2006/relationships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Residentes</c:v>
                </c:pt>
                <c:pt idx="1">
                  <c:v>Não-Residentes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1042</c:v>
                </c:pt>
                <c:pt idx="1">
                  <c:v>321</c:v>
                </c:pt>
              </c:numCache>
            </c:numRef>
          </c:val>
          <c:extLst xmlns="http://schemas.openxmlformats.org/drawingml/2006/chart" xmlns:ns1="http://schemas.openxmlformats.org/markup-compatibility/2006" xmlns:ns2="http://schemas.microsoft.com/office/drawing/2007/8/2/chart" xmlns:ns3="http://schemas.openxmlformats.org/drawingml/2006/main" xmlns:ns4="http://schemas.microsoft.com/office/drawing/2012/chart" xmlns:ns5="http://schemas.microsoft.com/office/drawing/2014/chart" xmlns:ns6="http://schemas.openxmlformats.org/officeDocument/2006/relationships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4404-4B6B-8F51-6A7385923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Gridlines>
          <c:spPr>
            <a:ln>
              <a:solidFill>
                <a:srgbClr val="D6E8C0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rgbClr val="1C3A1C"/>
                </a:solidFill>
                <a:latin typeface="Lato" panose="020F0502020204030203" pitchFamily="34" charset="0"/>
              </a:defRPr>
            </a:pPr>
            <a:endParaRPr lang="pt-BR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1"/>
        <c:axPos val="l"/>
        <c:majorGridlines>
          <c:spPr>
            <a:ln>
              <a:solidFill>
                <a:srgbClr val="D6E8C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67191627938743"/>
          <c:y val="0.88333741163370716"/>
          <c:w val="0.30175835638382087"/>
          <c:h val="8.2449763944981103E-2"/>
        </c:manualLayout>
      </c:layout>
      <c:overlay val="0"/>
      <c:txPr>
        <a:bodyPr/>
        <a:lstStyle/>
        <a:p>
          <a:pPr>
            <a:defRPr sz="700">
              <a:latin typeface="Lato" panose="020F0502020204030203" pitchFamily="34" charset="0"/>
            </a:defRPr>
          </a:pPr>
          <a:endParaRPr lang="pt-BR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273539632275964E-2"/>
          <c:y val="6.5387983344956838E-2"/>
          <c:w val="0.95106360728346462"/>
          <c:h val="0.60826530304401594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GERENCIAMENTO DE RESÍDUOS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4"/>
            <c:marker>
              <c:symbol val="squar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5033-415E-95B7-1B5E2993D896}"/>
              </c:ext>
            </c:extLst>
          </c:dPt>
          <c:cat>
            <c:numRef>
              <c:f>Planilha1!$A$2:$A$16</c:f>
              <c:numCache>
                <c:formatCode>General</c:formatCode>
                <c:ptCount val="1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</c:numCache>
            </c:numRef>
          </c:cat>
          <c:val>
            <c:numRef>
              <c:f>Planilha1!$B$2:$B$16</c:f>
              <c:numCache>
                <c:formatCode>General</c:formatCode>
                <c:ptCount val="15"/>
                <c:pt idx="0">
                  <c:v>9</c:v>
                </c:pt>
                <c:pt idx="1">
                  <c:v>43</c:v>
                </c:pt>
                <c:pt idx="2">
                  <c:v>42</c:v>
                </c:pt>
                <c:pt idx="3">
                  <c:v>58</c:v>
                </c:pt>
                <c:pt idx="4">
                  <c:v>60</c:v>
                </c:pt>
                <c:pt idx="5">
                  <c:v>65</c:v>
                </c:pt>
                <c:pt idx="6">
                  <c:v>48</c:v>
                </c:pt>
                <c:pt idx="7">
                  <c:v>47</c:v>
                </c:pt>
                <c:pt idx="8">
                  <c:v>44</c:v>
                </c:pt>
                <c:pt idx="9">
                  <c:v>70</c:v>
                </c:pt>
                <c:pt idx="10">
                  <c:v>66</c:v>
                </c:pt>
                <c:pt idx="11">
                  <c:v>61</c:v>
                </c:pt>
                <c:pt idx="12">
                  <c:v>101</c:v>
                </c:pt>
                <c:pt idx="13">
                  <c:v>67</c:v>
                </c:pt>
                <c:pt idx="14">
                  <c:v>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E9C-4362-90AA-52067E7F0BC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ENERGIAS ALTERNATIVAS</c:v>
                </c:pt>
              </c:strCache>
            </c:strRef>
          </c:tx>
          <c:spPr>
            <a:ln w="12700" cap="rnd">
              <a:solidFill>
                <a:srgbClr val="70AD47">
                  <a:lumMod val="50000"/>
                </a:srgb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70AD47">
                  <a:lumMod val="50000"/>
                </a:srgbClr>
              </a:solidFill>
              <a:ln w="9525">
                <a:solidFill>
                  <a:srgbClr val="70AD47">
                    <a:lumMod val="50000"/>
                  </a:srgbClr>
                </a:solidFill>
              </a:ln>
              <a:effectLst/>
            </c:spPr>
          </c:marker>
          <c:dPt>
            <c:idx val="14"/>
            <c:marker>
              <c:symbol val="triangle"/>
              <c:size val="5"/>
              <c:spPr>
                <a:solidFill>
                  <a:srgbClr val="70AD47">
                    <a:lumMod val="50000"/>
                  </a:srgbClr>
                </a:solidFill>
                <a:ln w="9525">
                  <a:solidFill>
                    <a:srgbClr val="70AD47">
                      <a:lumMod val="50000"/>
                    </a:srgbClr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9C-4362-90AA-52067E7F0BC4}"/>
              </c:ext>
            </c:extLst>
          </c:dPt>
          <c:cat>
            <c:numRef>
              <c:f>Planilha1!$A$2:$A$16</c:f>
              <c:numCache>
                <c:formatCode>General</c:formatCode>
                <c:ptCount val="1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</c:numCache>
            </c:numRef>
          </c:cat>
          <c:val>
            <c:numRef>
              <c:f>Planilha1!$C$2:$C$16</c:f>
              <c:numCache>
                <c:formatCode>General</c:formatCode>
                <c:ptCount val="15"/>
                <c:pt idx="0">
                  <c:v>7</c:v>
                </c:pt>
                <c:pt idx="1">
                  <c:v>16</c:v>
                </c:pt>
                <c:pt idx="2">
                  <c:v>29</c:v>
                </c:pt>
                <c:pt idx="3">
                  <c:v>53</c:v>
                </c:pt>
                <c:pt idx="4">
                  <c:v>49</c:v>
                </c:pt>
                <c:pt idx="5">
                  <c:v>40</c:v>
                </c:pt>
                <c:pt idx="6">
                  <c:v>39</c:v>
                </c:pt>
                <c:pt idx="7">
                  <c:v>30</c:v>
                </c:pt>
                <c:pt idx="8">
                  <c:v>36</c:v>
                </c:pt>
                <c:pt idx="9">
                  <c:v>18</c:v>
                </c:pt>
                <c:pt idx="10">
                  <c:v>45</c:v>
                </c:pt>
                <c:pt idx="11">
                  <c:v>26</c:v>
                </c:pt>
                <c:pt idx="12">
                  <c:v>61</c:v>
                </c:pt>
                <c:pt idx="13">
                  <c:v>33</c:v>
                </c:pt>
                <c:pt idx="14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CE9C-4362-90AA-52067E7F0BC4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AGRICULTURA SUSTENTÁVEL</c:v>
                </c:pt>
              </c:strCache>
            </c:strRef>
          </c:tx>
          <c:spPr>
            <a:ln w="12700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4"/>
            <c:marker>
              <c:symbol val="circle"/>
              <c:size val="5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0AF-47EA-863E-F97085396634}"/>
              </c:ext>
            </c:extLst>
          </c:dPt>
          <c:cat>
            <c:numRef>
              <c:f>Planilha1!$A$2:$A$16</c:f>
              <c:numCache>
                <c:formatCode>General</c:formatCode>
                <c:ptCount val="1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</c:numCache>
            </c:numRef>
          </c:cat>
          <c:val>
            <c:numRef>
              <c:f>Planilha1!$D$2:$D$16</c:f>
              <c:numCache>
                <c:formatCode>General</c:formatCode>
                <c:ptCount val="15"/>
                <c:pt idx="0">
                  <c:v>5</c:v>
                </c:pt>
                <c:pt idx="1">
                  <c:v>23</c:v>
                </c:pt>
                <c:pt idx="2">
                  <c:v>14</c:v>
                </c:pt>
                <c:pt idx="3">
                  <c:v>9</c:v>
                </c:pt>
                <c:pt idx="4">
                  <c:v>10</c:v>
                </c:pt>
                <c:pt idx="5">
                  <c:v>16</c:v>
                </c:pt>
                <c:pt idx="6">
                  <c:v>8</c:v>
                </c:pt>
                <c:pt idx="7">
                  <c:v>10</c:v>
                </c:pt>
                <c:pt idx="8">
                  <c:v>14</c:v>
                </c:pt>
                <c:pt idx="9">
                  <c:v>31</c:v>
                </c:pt>
                <c:pt idx="10">
                  <c:v>24</c:v>
                </c:pt>
                <c:pt idx="11">
                  <c:v>20</c:v>
                </c:pt>
                <c:pt idx="12">
                  <c:v>28</c:v>
                </c:pt>
                <c:pt idx="13">
                  <c:v>9</c:v>
                </c:pt>
                <c:pt idx="14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CE9C-4362-90AA-52067E7F0BC4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CONSERVAÇÃO DE ENERGIA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5"/>
            <c:spPr>
              <a:noFill/>
              <a:ln w="22225">
                <a:solidFill>
                  <a:schemeClr val="accent4"/>
                </a:solidFill>
              </a:ln>
              <a:effectLst/>
            </c:spPr>
          </c:marker>
          <c:dPt>
            <c:idx val="14"/>
            <c:marker>
              <c:symbol val="x"/>
              <c:size val="5"/>
              <c:spPr>
                <a:noFill/>
                <a:ln w="222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0AF-47EA-863E-F97085396634}"/>
              </c:ext>
            </c:extLst>
          </c:dPt>
          <c:cat>
            <c:numRef>
              <c:f>Planilha1!$A$2:$A$16</c:f>
              <c:numCache>
                <c:formatCode>General</c:formatCode>
                <c:ptCount val="1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</c:numCache>
            </c:numRef>
          </c:cat>
          <c:val>
            <c:numRef>
              <c:f>Planilha1!$E$2:$E$16</c:f>
              <c:numCache>
                <c:formatCode>General</c:formatCode>
                <c:ptCount val="15"/>
                <c:pt idx="0">
                  <c:v>0</c:v>
                </c:pt>
                <c:pt idx="1">
                  <c:v>9</c:v>
                </c:pt>
                <c:pt idx="2">
                  <c:v>13</c:v>
                </c:pt>
                <c:pt idx="3">
                  <c:v>12</c:v>
                </c:pt>
                <c:pt idx="4">
                  <c:v>12</c:v>
                </c:pt>
                <c:pt idx="5">
                  <c:v>14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10</c:v>
                </c:pt>
                <c:pt idx="10">
                  <c:v>12</c:v>
                </c:pt>
                <c:pt idx="11">
                  <c:v>13</c:v>
                </c:pt>
                <c:pt idx="12">
                  <c:v>17</c:v>
                </c:pt>
                <c:pt idx="13">
                  <c:v>6</c:v>
                </c:pt>
                <c:pt idx="14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CE9C-4362-90AA-52067E7F0BC4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TRANSPORTES</c:v>
                </c:pt>
              </c:strCache>
            </c:strRef>
          </c:tx>
          <c:spPr>
            <a:ln w="12700" cap="rnd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  <c:marker>
            <c:symbol val="plus"/>
            <c:size val="5"/>
            <c:spPr>
              <a:noFill/>
              <a:ln w="22225">
                <a:solidFill>
                  <a:srgbClr val="A5A5A5">
                    <a:lumMod val="50000"/>
                  </a:srgbClr>
                </a:solidFill>
              </a:ln>
              <a:effectLst/>
            </c:spPr>
          </c:marker>
          <c:dPt>
            <c:idx val="14"/>
            <c:marker>
              <c:symbol val="plus"/>
              <c:size val="5"/>
              <c:spPr>
                <a:noFill/>
                <a:ln w="22225">
                  <a:solidFill>
                    <a:srgbClr val="A5A5A5">
                      <a:lumMod val="50000"/>
                    </a:srgbClr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AF-47EA-863E-F97085396634}"/>
              </c:ext>
            </c:extLst>
          </c:dPt>
          <c:cat>
            <c:numRef>
              <c:f>Planilha1!$A$2:$A$16</c:f>
              <c:numCache>
                <c:formatCode>General</c:formatCode>
                <c:ptCount val="1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</c:numCache>
            </c:numRef>
          </c:cat>
          <c:val>
            <c:numRef>
              <c:f>Planilha1!$F$2:$F$16</c:f>
              <c:numCache>
                <c:formatCode>General</c:formatCode>
                <c:ptCount val="15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9</c:v>
                </c:pt>
                <c:pt idx="10">
                  <c:v>6</c:v>
                </c:pt>
                <c:pt idx="11">
                  <c:v>5</c:v>
                </c:pt>
                <c:pt idx="12">
                  <c:v>15</c:v>
                </c:pt>
                <c:pt idx="13">
                  <c:v>3</c:v>
                </c:pt>
                <c:pt idx="14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5-CE9C-4362-90AA-52067E7F0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9655520"/>
        <c:axId val="1005112848"/>
      </c:lineChart>
      <c:catAx>
        <c:axId val="1419655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1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Lato" panose="020F0502020204030203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pt-BR" sz="700" b="1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Lato" panose="020F0502020204030203" pitchFamily="34" charset="0"/>
                    <a:ea typeface="Verdana" panose="020B0604030504040204" pitchFamily="34" charset="0"/>
                    <a:cs typeface="+mn-cs"/>
                  </a:rPr>
                  <a:t>Ano de concessão trâmite prioritário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prstClr val="black">
                        <a:lumMod val="65000"/>
                        <a:lumOff val="35000"/>
                      </a:prstClr>
                    </a:solidFill>
                  </a:defRPr>
                </a:pPr>
                <a:endParaRPr lang="pt-BR" dirty="0"/>
              </a:p>
            </c:rich>
          </c:tx>
          <c:layout>
            <c:manualLayout>
              <c:xMode val="edge"/>
              <c:yMode val="edge"/>
              <c:x val="0.35623687066296306"/>
              <c:y val="0.822343132453880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1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Lato" panose="020F0502020204030203" pitchFamily="34" charset="0"/>
                  <a:ea typeface="Verdana" panose="020B0604030504040204" pitchFamily="34" charset="0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Verdana" panose="020B0604030504040204" pitchFamily="34" charset="0"/>
                <a:cs typeface="+mn-cs"/>
              </a:defRPr>
            </a:pPr>
            <a:endParaRPr lang="pt-BR"/>
          </a:p>
        </c:txPr>
        <c:crossAx val="1005112848"/>
        <c:crosses val="autoZero"/>
        <c:auto val="0"/>
        <c:lblAlgn val="ctr"/>
        <c:lblOffset val="100"/>
        <c:noMultiLvlLbl val="0"/>
      </c:catAx>
      <c:valAx>
        <c:axId val="1005112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Verdana" panose="020B0604030504040204" pitchFamily="34" charset="0"/>
                <a:cs typeface="+mn-cs"/>
              </a:defRPr>
            </a:pPr>
            <a:endParaRPr lang="pt-BR"/>
          </a:p>
        </c:txPr>
        <c:crossAx val="141965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Verdana" panose="020B0604030504040204" pitchFamily="34" charset="0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 b="1">
          <a:latin typeface="Lato" panose="020F0502020204030203" pitchFamily="34" charset="0"/>
          <a:ea typeface="Verdana" panose="020B0604030504040204" pitchFamily="34" charset="0"/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NATUREZA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2C-4807-A45A-8150D826969E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D2C-4807-A45A-8150D826969E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2C-4807-A45A-8150D826969E}"/>
              </c:ext>
            </c:extLst>
          </c:dPt>
          <c:dLbls>
            <c:dLbl>
              <c:idx val="0"/>
              <c:layout>
                <c:manualLayout>
                  <c:x val="3.0149608529886095E-2"/>
                  <c:y val="5.22382851749643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48273084233735"/>
                      <c:h val="0.314851188641188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2C-4807-A45A-8150D826969E}"/>
                </c:ext>
              </c:extLst>
            </c:dLbl>
            <c:dLbl>
              <c:idx val="1"/>
              <c:layout>
                <c:manualLayout>
                  <c:x val="-3.5174741116944082E-2"/>
                  <c:y val="-8.604411187801039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34570979280228"/>
                      <c:h val="0.256724795355580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D2C-4807-A45A-8150D826969E}"/>
                </c:ext>
              </c:extLst>
            </c:dLbl>
            <c:dLbl>
              <c:idx val="2"/>
              <c:layout>
                <c:manualLayout>
                  <c:x val="-5.0251325870579837E-3"/>
                  <c:y val="9.46525883020118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56996595519498"/>
                      <c:h val="0.256724795355580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D2C-4807-A45A-8150D82696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Planilha1!$A$2:$A$4</c:f>
              <c:strCache>
                <c:ptCount val="3"/>
                <c:pt idx="0">
                  <c:v>PATENTE DE INVENÇÃO</c:v>
                </c:pt>
                <c:pt idx="1">
                  <c:v>MODELO DE UTILIDADE</c:v>
                </c:pt>
                <c:pt idx="2">
                  <c:v>CERTIFICADO DE ADIÇÃO</c:v>
                </c:pt>
              </c:strCache>
            </c:strRef>
          </c:cat>
          <c:val>
            <c:numRef>
              <c:f>Planilha1!$B$2:$B$4</c:f>
              <c:numCache>
                <c:formatCode>0%</c:formatCode>
                <c:ptCount val="3"/>
                <c:pt idx="0">
                  <c:v>0.9</c:v>
                </c:pt>
                <c:pt idx="1">
                  <c:v>0.09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2C-4807-A45A-8150D8269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Qtd.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5A8A3C"/>
              </a:solidFill>
            </c:spPr>
            <c:extLst>
              <c:ext xmlns:c16="http://schemas.microsoft.com/office/drawing/2014/chart" uri="{C3380CC4-5D6E-409C-BE32-E72D297353CC}">
                <c16:uniqueId val="{00000001-089D-43BD-9AE4-78D16ADAADCF}"/>
              </c:ext>
            </c:extLst>
          </c:dPt>
          <c:dPt>
            <c:idx val="1"/>
            <c:invertIfNegative val="1"/>
            <c:bubble3D val="0"/>
            <c:spPr>
              <a:solidFill>
                <a:srgbClr val="A9D18E"/>
              </a:solidFill>
            </c:spPr>
            <c:extLst>
              <c:ext xmlns:c16="http://schemas.microsoft.com/office/drawing/2014/chart" uri="{C3380CC4-5D6E-409C-BE32-E72D297353CC}">
                <c16:uniqueId val="{00000003-089D-43BD-9AE4-78D16ADAAD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rgbClr val="1C3A1C"/>
                    </a:solidFill>
                    <a:latin typeface="Lato" panose="020F050202020403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Residentes</c:v>
                </c:pt>
                <c:pt idx="1">
                  <c:v>Não-Residentes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1042</c:v>
                </c:pt>
                <c:pt idx="1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9D-43BD-9AE4-78D16ADAA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rgbClr val="1C3A1C"/>
                </a:solidFill>
                <a:latin typeface="Lato" panose="020F0502020204030203" pitchFamily="34" charset="0"/>
              </a:defRPr>
            </a:pPr>
            <a:endParaRPr lang="pt-BR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200"/>
        </c:scaling>
        <c:delete val="1"/>
        <c:axPos val="l"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Nº de Pedidos</c:v>
                </c:pt>
              </c:strCache>
            </c:strRef>
          </c:tx>
          <c:spPr>
            <a:solidFill>
              <a:srgbClr val="5A8A3C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rgbClr val="1C3A1C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Alemanha</c:v>
                </c:pt>
                <c:pt idx="3">
                  <c:v>Holanda</c:v>
                </c:pt>
                <c:pt idx="4">
                  <c:v>Finlândia</c:v>
                </c:pt>
                <c:pt idx="5">
                  <c:v>Reino Unido</c:v>
                </c:pt>
                <c:pt idx="6">
                  <c:v>Coreia</c:v>
                </c:pt>
                <c:pt idx="7">
                  <c:v>Japão</c:v>
                </c:pt>
                <c:pt idx="8">
                  <c:v>França</c:v>
                </c:pt>
                <c:pt idx="9">
                  <c:v>Israel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122</c:v>
                </c:pt>
                <c:pt idx="1">
                  <c:v>33</c:v>
                </c:pt>
                <c:pt idx="2">
                  <c:v>26</c:v>
                </c:pt>
                <c:pt idx="3">
                  <c:v>16</c:v>
                </c:pt>
                <c:pt idx="4">
                  <c:v>13</c:v>
                </c:pt>
                <c:pt idx="5">
                  <c:v>13</c:v>
                </c:pt>
                <c:pt idx="6">
                  <c:v>12</c:v>
                </c:pt>
                <c:pt idx="7">
                  <c:v>12</c:v>
                </c:pt>
                <c:pt idx="8">
                  <c:v>10</c:v>
                </c:pt>
                <c:pt idx="9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5DC3-47DA-B5AA-D94A8416D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r>
                  <a:rPr lang="pt-BR" sz="600">
                    <a:solidFill>
                      <a:srgbClr val="444444"/>
                    </a:solidFill>
                  </a:rPr>
                  <a:t>País do Depositante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rgbClr val="1C3A1C"/>
                </a:solidFill>
              </a:defRPr>
            </a:pPr>
            <a:endParaRPr lang="pt-BR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1"/>
        <c:axPos val="l"/>
        <c:majorGridlines>
          <c:spPr>
            <a:ln>
              <a:solidFill>
                <a:srgbClr val="D6E8C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r>
                  <a:rPr lang="pt-BR" sz="600" dirty="0">
                    <a:solidFill>
                      <a:srgbClr val="444444"/>
                    </a:solidFill>
                  </a:rPr>
                  <a:t>Número de Pedidos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Planilha1!$G$35</c:f>
              <c:strCache>
                <c:ptCount val="1"/>
                <c:pt idx="0">
                  <c:v>GERENCIAMENTO DE RESÍDUOS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Planilha1!$F$36:$F$40</c:f>
              <c:strCache>
                <c:ptCount val="5"/>
                <c:pt idx="0">
                  <c:v>Sudeste</c:v>
                </c:pt>
                <c:pt idx="1">
                  <c:v>Sul</c:v>
                </c:pt>
                <c:pt idx="2">
                  <c:v>Centro-Oeste</c:v>
                </c:pt>
                <c:pt idx="3">
                  <c:v>Nordeste</c:v>
                </c:pt>
                <c:pt idx="4">
                  <c:v>Norte</c:v>
                </c:pt>
              </c:strCache>
            </c:strRef>
          </c:cat>
          <c:val>
            <c:numRef>
              <c:f>Planilha1!$G$36:$G$40</c:f>
              <c:numCache>
                <c:formatCode>General</c:formatCode>
                <c:ptCount val="5"/>
                <c:pt idx="0">
                  <c:v>364</c:v>
                </c:pt>
                <c:pt idx="1">
                  <c:v>225</c:v>
                </c:pt>
                <c:pt idx="2">
                  <c:v>36</c:v>
                </c:pt>
                <c:pt idx="3">
                  <c:v>48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1-4691-A9D7-5094061C6175}"/>
            </c:ext>
          </c:extLst>
        </c:ser>
        <c:ser>
          <c:idx val="1"/>
          <c:order val="1"/>
          <c:tx>
            <c:strRef>
              <c:f>Planilha1!$H$35</c:f>
              <c:strCache>
                <c:ptCount val="1"/>
                <c:pt idx="0">
                  <c:v>ENERGIAS ALTERNATIVAS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Planilha1!$F$36:$F$40</c:f>
              <c:strCache>
                <c:ptCount val="5"/>
                <c:pt idx="0">
                  <c:v>Sudeste</c:v>
                </c:pt>
                <c:pt idx="1">
                  <c:v>Sul</c:v>
                </c:pt>
                <c:pt idx="2">
                  <c:v>Centro-Oeste</c:v>
                </c:pt>
                <c:pt idx="3">
                  <c:v>Nordeste</c:v>
                </c:pt>
                <c:pt idx="4">
                  <c:v>Norte</c:v>
                </c:pt>
              </c:strCache>
            </c:strRef>
          </c:cat>
          <c:val>
            <c:numRef>
              <c:f>Planilha1!$H$36:$H$40</c:f>
              <c:numCache>
                <c:formatCode>General</c:formatCode>
                <c:ptCount val="5"/>
                <c:pt idx="0">
                  <c:v>171</c:v>
                </c:pt>
                <c:pt idx="1">
                  <c:v>104</c:v>
                </c:pt>
                <c:pt idx="2">
                  <c:v>25</c:v>
                </c:pt>
                <c:pt idx="3">
                  <c:v>15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11-4691-A9D7-5094061C6175}"/>
            </c:ext>
          </c:extLst>
        </c:ser>
        <c:ser>
          <c:idx val="2"/>
          <c:order val="2"/>
          <c:tx>
            <c:strRef>
              <c:f>Planilha1!$I$35</c:f>
              <c:strCache>
                <c:ptCount val="1"/>
                <c:pt idx="0">
                  <c:v>AGRICULTURA SUSTENTÁVEL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Planilha1!$F$36:$F$40</c:f>
              <c:strCache>
                <c:ptCount val="5"/>
                <c:pt idx="0">
                  <c:v>Sudeste</c:v>
                </c:pt>
                <c:pt idx="1">
                  <c:v>Sul</c:v>
                </c:pt>
                <c:pt idx="2">
                  <c:v>Centro-Oeste</c:v>
                </c:pt>
                <c:pt idx="3">
                  <c:v>Nordeste</c:v>
                </c:pt>
                <c:pt idx="4">
                  <c:v>Norte</c:v>
                </c:pt>
              </c:strCache>
            </c:strRef>
          </c:cat>
          <c:val>
            <c:numRef>
              <c:f>Planilha1!$I$36:$I$40</c:f>
              <c:numCache>
                <c:formatCode>General</c:formatCode>
                <c:ptCount val="5"/>
                <c:pt idx="0">
                  <c:v>100</c:v>
                </c:pt>
                <c:pt idx="1">
                  <c:v>78</c:v>
                </c:pt>
                <c:pt idx="2">
                  <c:v>17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11-4691-A9D7-5094061C6175}"/>
            </c:ext>
          </c:extLst>
        </c:ser>
        <c:ser>
          <c:idx val="3"/>
          <c:order val="3"/>
          <c:tx>
            <c:strRef>
              <c:f>Planilha1!$J$35</c:f>
              <c:strCache>
                <c:ptCount val="1"/>
                <c:pt idx="0">
                  <c:v>CONSERVAÇÃO DE ENERGIA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Planilha1!$F$36:$F$40</c:f>
              <c:strCache>
                <c:ptCount val="5"/>
                <c:pt idx="0">
                  <c:v>Sudeste</c:v>
                </c:pt>
                <c:pt idx="1">
                  <c:v>Sul</c:v>
                </c:pt>
                <c:pt idx="2">
                  <c:v>Centro-Oeste</c:v>
                </c:pt>
                <c:pt idx="3">
                  <c:v>Nordeste</c:v>
                </c:pt>
                <c:pt idx="4">
                  <c:v>Norte</c:v>
                </c:pt>
              </c:strCache>
            </c:strRef>
          </c:cat>
          <c:val>
            <c:numRef>
              <c:f>Planilha1!$J$36:$J$40</c:f>
              <c:numCache>
                <c:formatCode>General</c:formatCode>
                <c:ptCount val="5"/>
                <c:pt idx="0">
                  <c:v>52</c:v>
                </c:pt>
                <c:pt idx="1">
                  <c:v>46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11-4691-A9D7-5094061C6175}"/>
            </c:ext>
          </c:extLst>
        </c:ser>
        <c:ser>
          <c:idx val="4"/>
          <c:order val="4"/>
          <c:tx>
            <c:strRef>
              <c:f>Planilha1!$K$35</c:f>
              <c:strCache>
                <c:ptCount val="1"/>
                <c:pt idx="0">
                  <c:v>TRANSPORTES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Planilha1!$F$36:$F$40</c:f>
              <c:strCache>
                <c:ptCount val="5"/>
                <c:pt idx="0">
                  <c:v>Sudeste</c:v>
                </c:pt>
                <c:pt idx="1">
                  <c:v>Sul</c:v>
                </c:pt>
                <c:pt idx="2">
                  <c:v>Centro-Oeste</c:v>
                </c:pt>
                <c:pt idx="3">
                  <c:v>Nordeste</c:v>
                </c:pt>
                <c:pt idx="4">
                  <c:v>Norte</c:v>
                </c:pt>
              </c:strCache>
            </c:strRef>
          </c:cat>
          <c:val>
            <c:numRef>
              <c:f>Planilha1!$K$36:$K$40</c:f>
              <c:numCache>
                <c:formatCode>General</c:formatCode>
                <c:ptCount val="5"/>
                <c:pt idx="0">
                  <c:v>28</c:v>
                </c:pt>
                <c:pt idx="1">
                  <c:v>19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11-4691-A9D7-5094061C6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8389760"/>
        <c:axId val="1366900288"/>
      </c:barChart>
      <c:catAx>
        <c:axId val="109838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pt-BR"/>
          </a:p>
        </c:txPr>
        <c:crossAx val="1366900288"/>
        <c:crosses val="autoZero"/>
        <c:auto val="1"/>
        <c:lblAlgn val="ctr"/>
        <c:lblOffset val="100"/>
        <c:noMultiLvlLbl val="0"/>
      </c:catAx>
      <c:valAx>
        <c:axId val="13669002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pt-BR"/>
          </a:p>
        </c:txPr>
        <c:crossAx val="109838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065966803321708E-2"/>
          <c:y val="0.8255694036002923"/>
          <c:w val="0.58661164355041273"/>
          <c:h val="0.174430528390607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latin typeface="Lato" panose="020F0502020204030203" pitchFamily="34" charset="0"/>
        </a:defRPr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06563426272645"/>
          <c:y val="5.2290576132457715E-3"/>
          <c:w val="0.45517163213364437"/>
          <c:h val="0.989541884773508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Número de Pedidos</c:v>
                </c:pt>
              </c:strCache>
            </c:strRef>
          </c:tx>
          <c:spPr>
            <a:solidFill>
              <a:srgbClr val="00593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5-4426-99DC-E68AE9588D4B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solidFill>
                  <a:srgbClr val="70AD47">
                    <a:lumMod val="40000"/>
                    <a:lumOff val="6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5-4426-99DC-E68AE9588D4B}"/>
              </c:ext>
            </c:extLst>
          </c:dPt>
          <c:dPt>
            <c:idx val="5"/>
            <c:invertIfNegative val="0"/>
            <c:bubble3D val="0"/>
            <c:spPr>
              <a:solidFill>
                <a:srgbClr val="0059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5-4426-99DC-E68AE9588D4B}"/>
              </c:ext>
            </c:extLst>
          </c:dPt>
          <c:dPt>
            <c:idx val="6"/>
            <c:invertIfNegative val="0"/>
            <c:bubble3D val="0"/>
            <c:spPr>
              <a:solidFill>
                <a:srgbClr val="A9D1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E5-4426-99DC-E68AE9588D4B}"/>
              </c:ext>
            </c:extLst>
          </c:dPt>
          <c:dPt>
            <c:idx val="7"/>
            <c:invertIfNegative val="0"/>
            <c:bubble3D val="0"/>
            <c:spPr>
              <a:solidFill>
                <a:srgbClr val="0059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BE5-4426-99DC-E68AE9588D4B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BE5-4426-99DC-E68AE9588D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Verdana" panose="020B060403050404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VALE S.A.-[BR]</c:v>
                </c:pt>
                <c:pt idx="1">
                  <c:v>XYLECO, INC.-[US]</c:v>
                </c:pt>
                <c:pt idx="2">
                  <c:v>EMERSON CORDEIRO DE OLIVEIRA-[BR]</c:v>
                </c:pt>
                <c:pt idx="3">
                  <c:v>CARBON TECHNOLOGY HOLDINGS, LLC-[US]</c:v>
                </c:pt>
                <c:pt idx="4">
                  <c:v>UNIVERSIDADE FEDERAL DO PARANA-[BR]</c:v>
                </c:pt>
                <c:pt idx="5">
                  <c:v>UNIVERSIDADE TECNOLOGICA FEDERAL DO PARANA-[BR]</c:v>
                </c:pt>
                <c:pt idx="6">
                  <c:v>DSM IP ASSETS B.V.-[NL]</c:v>
                </c:pt>
                <c:pt idx="7">
                  <c:v>UNIVERSIDADE FEDERAL DO RIO DE JANEIRO-[BR]</c:v>
                </c:pt>
                <c:pt idx="8">
                  <c:v>UNIVERSIDADE FEDERAL DO RIO GRANDE - FURG-[BR]</c:v>
                </c:pt>
                <c:pt idx="9">
                  <c:v>SUNCOKE TECHNOLOGY AND DEVELOPMENT LLC-[US]</c:v>
                </c:pt>
                <c:pt idx="10">
                  <c:v>TECNORED DESENVOLVIMENTO TECNOLOGICO S.A.-[BR]</c:v>
                </c:pt>
              </c:strCache>
            </c:strRef>
          </c:cat>
          <c:val>
            <c:numRef>
              <c:f>Planilha1!$B$2:$B$12</c:f>
              <c:numCache>
                <c:formatCode>General</c:formatCode>
                <c:ptCount val="11"/>
                <c:pt idx="0">
                  <c:v>32</c:v>
                </c:pt>
                <c:pt idx="1">
                  <c:v>26</c:v>
                </c:pt>
                <c:pt idx="2">
                  <c:v>22</c:v>
                </c:pt>
                <c:pt idx="3">
                  <c:v>19</c:v>
                </c:pt>
                <c:pt idx="4">
                  <c:v>19</c:v>
                </c:pt>
                <c:pt idx="5">
                  <c:v>18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11</c:v>
                </c:pt>
                <c:pt idx="1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E5-4426-99DC-E68AE9588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78555696"/>
        <c:axId val="982561152"/>
      </c:barChart>
      <c:catAx>
        <c:axId val="77855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Verdana" panose="020B0604030504040204" pitchFamily="34" charset="0"/>
                <a:cs typeface="+mn-cs"/>
              </a:defRPr>
            </a:pPr>
            <a:endParaRPr lang="pt-BR"/>
          </a:p>
        </c:txPr>
        <c:crossAx val="982561152"/>
        <c:crosses val="autoZero"/>
        <c:auto val="1"/>
        <c:lblAlgn val="ctr"/>
        <c:lblOffset val="100"/>
        <c:noMultiLvlLbl val="0"/>
      </c:catAx>
      <c:valAx>
        <c:axId val="98256115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77855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500">
          <a:latin typeface="Lato" panose="020F0502020204030203" pitchFamily="34" charset="0"/>
          <a:ea typeface="Verdana" panose="020B0604030504040204" pitchFamily="34" charset="0"/>
        </a:defRPr>
      </a:pPr>
      <a:endParaRPr lang="pt-B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230692751312528E-2"/>
          <c:y val="4.6982109858450492E-2"/>
          <c:w val="0.95106360728346462"/>
          <c:h val="0.608265303044015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 participação de residentes</c:v>
                </c:pt>
              </c:strCache>
            </c:strRef>
          </c:tx>
          <c:spPr>
            <a:solidFill>
              <a:srgbClr val="00593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ACDA5F6-D37F-466E-A4C3-FD619A150D2E}" type="CELLRANGE">
                      <a:rPr lang="en-US" smtClean="0"/>
                      <a:pPr/>
                      <a:t>[INTERVALODACÉLULA]</a:t>
                    </a:fld>
                    <a:endParaRPr lang="pt-BR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4C1-44F3-930E-4921AD18657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65BED14-16C1-4306-9375-BD9C4B779FF6}" type="CELLRANGE">
                      <a:rPr lang="en-US" smtClean="0"/>
                      <a:pPr/>
                      <a:t>[INTERVALODACÉLULA]</a:t>
                    </a:fld>
                    <a:endParaRPr lang="pt-BR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4C1-44F3-930E-4921AD1865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A663635-C10E-4C9F-9D45-87A6013E3D0C}" type="CELLRANGE">
                      <a:rPr lang="en-US" smtClean="0"/>
                      <a:pPr/>
                      <a:t>[INTERVALODACÉLULA]</a:t>
                    </a:fld>
                    <a:endParaRPr lang="pt-BR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4C1-44F3-930E-4921AD18657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7ADD6E0-E45D-4EE1-B9D5-6558EFCE1AC4}" type="CELLRANGE">
                      <a:rPr lang="en-US" smtClean="0"/>
                      <a:pPr/>
                      <a:t>[INTERVALODACÉLULA]</a:t>
                    </a:fld>
                    <a:endParaRPr lang="pt-BR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4C1-44F3-930E-4921AD18657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8DCC405-B9FC-4D7D-A03F-D546C016D7DB}" type="CELLRANGE">
                      <a:rPr lang="en-US" smtClean="0"/>
                      <a:pPr/>
                      <a:t>[INTERVALODACÉLULA]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4C1-44F3-930E-4921AD1865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Verdana" panose="020B0604030504040204" pitchFamily="34" charset="0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GERENCIAMENTO DE RESÍDUOS</c:v>
                </c:pt>
                <c:pt idx="1">
                  <c:v>ENERGIAS ALTERNATIVAS</c:v>
                </c:pt>
                <c:pt idx="2">
                  <c:v>AGRICULTURA SUSTENTÁVEL</c:v>
                </c:pt>
                <c:pt idx="3">
                  <c:v>CONSERVAÇÃO DE ENERGIA</c:v>
                </c:pt>
                <c:pt idx="4">
                  <c:v>TRANSPORTE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661</c:v>
                </c:pt>
                <c:pt idx="1">
                  <c:v>311</c:v>
                </c:pt>
                <c:pt idx="2">
                  <c:v>198</c:v>
                </c:pt>
                <c:pt idx="3">
                  <c:v>104</c:v>
                </c:pt>
                <c:pt idx="4">
                  <c:v>59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Planilha1!$B$2:$B$6</c15:f>
                <c15:dlblRangeCache>
                  <c:ptCount val="5"/>
                  <c:pt idx="0">
                    <c:v>661</c:v>
                  </c:pt>
                  <c:pt idx="1">
                    <c:v>311</c:v>
                  </c:pt>
                  <c:pt idx="2">
                    <c:v>198</c:v>
                  </c:pt>
                  <c:pt idx="3">
                    <c:v>104</c:v>
                  </c:pt>
                  <c:pt idx="4">
                    <c:v>59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64C1-44F3-930E-4921AD18657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Sem participação de residentes</c:v>
                </c:pt>
              </c:strCache>
            </c:strRef>
          </c:tx>
          <c:spPr>
            <a:solidFill>
              <a:srgbClr val="A9D18E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1967584-DA5E-4AA8-A4F2-823CF194BC9A}" type="CELLRANGE">
                      <a:rPr lang="en-US" smtClean="0"/>
                      <a:pPr/>
                      <a:t>[INTERVALODACÉLULA]</a:t>
                    </a:fld>
                    <a:endParaRPr lang="pt-BR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4C1-44F3-930E-4921AD18657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95468E2-6701-42A3-A190-196BEEF96F5F}" type="CELLRANGE">
                      <a:rPr lang="en-US" smtClean="0"/>
                      <a:pPr/>
                      <a:t>[INTERVALODACÉLULA]</a:t>
                    </a:fld>
                    <a:endParaRPr lang="pt-BR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4C1-44F3-930E-4921AD1865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7FBBEE8-B177-4E79-B6D0-FFC6F67C14B5}" type="CELLRANGE">
                      <a:rPr lang="en-US" smtClean="0"/>
                      <a:pPr/>
                      <a:t>[INTERVALODACÉLULA]</a:t>
                    </a:fld>
                    <a:endParaRPr lang="pt-BR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64C1-44F3-930E-4921AD18657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1D92679-AD48-4CE5-BC91-17C632835B9C}" type="CELLRANGE">
                      <a:rPr lang="en-US" smtClean="0"/>
                      <a:pPr/>
                      <a:t>[INTERVALODACÉLULA]</a:t>
                    </a:fld>
                    <a:endParaRPr lang="pt-BR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64C1-44F3-930E-4921AD18657C}"/>
                </c:ext>
              </c:extLst>
            </c:dLbl>
            <c:dLbl>
              <c:idx val="4"/>
              <c:layout>
                <c:manualLayout>
                  <c:x val="5.5936592517001333E-7"/>
                  <c:y val="-4.1442017435197667E-2"/>
                </c:manualLayout>
              </c:layout>
              <c:tx>
                <c:rich>
                  <a:bodyPr/>
                  <a:lstStyle/>
                  <a:p>
                    <a:fld id="{AE14D003-0AD0-4B5B-9532-171F3AA122F9}" type="CELLRANGE">
                      <a:rPr lang="en-US" smtClean="0"/>
                      <a:pPr/>
                      <a:t>[INTERVALODACÉLULA]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64C1-44F3-930E-4921AD1865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Verdana" panose="020B0604030504040204" pitchFamily="34" charset="0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GERENCIAMENTO DE RESÍDUOS</c:v>
                </c:pt>
                <c:pt idx="1">
                  <c:v>ENERGIAS ALTERNATIVAS</c:v>
                </c:pt>
                <c:pt idx="2">
                  <c:v>AGRICULTURA SUSTENTÁVEL</c:v>
                </c:pt>
                <c:pt idx="3">
                  <c:v>CONSERVAÇÃO DE ENERGIA</c:v>
                </c:pt>
                <c:pt idx="4">
                  <c:v>TRANSPORTE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153</c:v>
                </c:pt>
                <c:pt idx="1">
                  <c:v>183</c:v>
                </c:pt>
                <c:pt idx="2">
                  <c:v>32</c:v>
                </c:pt>
                <c:pt idx="3">
                  <c:v>44</c:v>
                </c:pt>
                <c:pt idx="4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Planilha1!$C$2:$C$6</c15:f>
                <c15:dlblRangeCache>
                  <c:ptCount val="5"/>
                  <c:pt idx="0">
                    <c:v>153</c:v>
                  </c:pt>
                  <c:pt idx="1">
                    <c:v>183</c:v>
                  </c:pt>
                  <c:pt idx="2">
                    <c:v>32</c:v>
                  </c:pt>
                  <c:pt idx="3">
                    <c:v>44</c:v>
                  </c:pt>
                  <c:pt idx="4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64C1-44F3-930E-4921AD18657C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19655520"/>
        <c:axId val="1005112848"/>
      </c:barChart>
      <c:catAx>
        <c:axId val="141965552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Verdana" panose="020B0604030504040204" pitchFamily="34" charset="0"/>
                <a:cs typeface="+mn-cs"/>
              </a:defRPr>
            </a:pPr>
            <a:endParaRPr lang="pt-BR"/>
          </a:p>
        </c:txPr>
        <c:crossAx val="1005112848"/>
        <c:crosses val="autoZero"/>
        <c:auto val="0"/>
        <c:lblAlgn val="ctr"/>
        <c:lblOffset val="100"/>
        <c:noMultiLvlLbl val="0"/>
      </c:catAx>
      <c:valAx>
        <c:axId val="1005112848"/>
        <c:scaling>
          <c:orientation val="minMax"/>
          <c:max val="80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41965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469795658280658E-2"/>
          <c:y val="0.72730661551424891"/>
          <c:w val="0.86798469812280121"/>
          <c:h val="0.19807152154552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Verdana" panose="020B0604030504040204" pitchFamily="34" charset="0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600">
          <a:latin typeface="Lato" panose="020F0502020204030203" pitchFamily="34" charset="0"/>
          <a:ea typeface="Verdana" panose="020B0604030504040204" pitchFamily="34" charset="0"/>
        </a:defRPr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25391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30-49E7-A932-212B0F2886B2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30-49E7-A932-212B0F2886B2}"/>
              </c:ext>
            </c:extLst>
          </c:dPt>
          <c:dLbls>
            <c:dLbl>
              <c:idx val="0"/>
              <c:layout>
                <c:manualLayout>
                  <c:x val="-8.6809311205798077E-3"/>
                  <c:y val="0.350392219822882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7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F0502020204030203" pitchFamily="34" charset="0"/>
                        <a:ea typeface="+mn-ea"/>
                        <a:cs typeface="+mn-cs"/>
                      </a:defRPr>
                    </a:pPr>
                    <a:fld id="{0BAF371F-BFB0-446B-BDC0-2C28ADF85EB2}" type="CATEGORYNAME">
                      <a:rPr lang="en-US" sz="700"/>
                      <a:pPr>
                        <a:defRPr sz="700"/>
                      </a:pPr>
                      <a:t>[NOME DA CATEGORIA]</a:t>
                    </a:fld>
                    <a:r>
                      <a:rPr lang="en-US" sz="700" baseline="0" dirty="0"/>
                      <a:t>
</a:t>
                    </a:r>
                    <a:fld id="{389FED52-9D67-4DBA-8344-1211A7ECA594}" type="PERCENTAGE">
                      <a:rPr lang="en-US" sz="700" baseline="0"/>
                      <a:pPr>
                        <a:defRPr sz="700"/>
                      </a:pPr>
                      <a:t>[PORCENTAGEM]</a:t>
                    </a:fld>
                    <a:endParaRPr lang="en-US" sz="7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147786106695437"/>
                      <c:h val="0.106962048637444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30-49E7-A932-212B0F2886B2}"/>
                </c:ext>
              </c:extLst>
            </c:dLbl>
            <c:dLbl>
              <c:idx val="1"/>
              <c:layout>
                <c:manualLayout>
                  <c:x val="2.3260801502089518E-7"/>
                  <c:y val="-0.303836639927504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7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" panose="020F0502020204030203" pitchFamily="34" charset="0"/>
                        <a:ea typeface="+mn-ea"/>
                        <a:cs typeface="+mn-cs"/>
                      </a:defRPr>
                    </a:pPr>
                    <a:fld id="{A3655E4E-7D88-40E8-8A3A-F5B5937A4FF8}" type="CATEGORYNAME">
                      <a:rPr lang="en-US" sz="700"/>
                      <a:pPr>
                        <a:defRPr sz="700"/>
                      </a:pPr>
                      <a:t>[NOME DA CATEGORIA]</a:t>
                    </a:fld>
                    <a:r>
                      <a:rPr lang="en-US" sz="700" baseline="0" dirty="0"/>
                      <a:t>
</a:t>
                    </a:r>
                    <a:fld id="{CF58A56E-1D1D-4EB0-8564-87BBC588C5F4}" type="PERCENTAGE">
                      <a:rPr lang="en-US" sz="700" baseline="0"/>
                      <a:pPr>
                        <a:defRPr sz="700"/>
                      </a:pPr>
                      <a:t>[PORCENTAGEM]</a:t>
                    </a:fld>
                    <a:endParaRPr lang="en-US" sz="7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242390577700611"/>
                      <c:h val="0.105933567400546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30-49E7-A932-212B0F28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Planilha6!$C$5:$C$6</c:f>
              <c:strCache>
                <c:ptCount val="2"/>
                <c:pt idx="0">
                  <c:v>PESSOA JURÍDICA</c:v>
                </c:pt>
                <c:pt idx="1">
                  <c:v>PESSOA FÍSICA</c:v>
                </c:pt>
              </c:strCache>
            </c:strRef>
          </c:cat>
          <c:val>
            <c:numRef>
              <c:f>Planilha6!$D$5:$D$6</c:f>
              <c:numCache>
                <c:formatCode>General</c:formatCode>
                <c:ptCount val="2"/>
                <c:pt idx="0">
                  <c:v>608</c:v>
                </c:pt>
                <c:pt idx="1">
                  <c:v>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30-49E7-A932-212B0F288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600" b="1">
          <a:latin typeface="Lato" panose="020F0502020204030203" pitchFamily="34" charset="0"/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0.37989</cdr:x>
      <cdr:y>6.10599E-7</cdr:y>
    </cdr:from>
    <cdr:to>
      <cdr:x>0.95519</cdr:x>
      <cdr:y>0.34095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BD159E0F-3341-4508-AF06-84FA55F71C77}"/>
            </a:ext>
          </a:extLst>
        </cdr:cNvPr>
        <cdr:cNvSpPr txBox="1"/>
      </cdr:nvSpPr>
      <cdr:spPr>
        <a:xfrm xmlns:a="http://schemas.openxmlformats.org/drawingml/2006/main">
          <a:off x="1051569" y="1"/>
          <a:ext cx="1592491" cy="558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 algn="ctr">
            <a:defRPr/>
          </a:pPr>
          <a:r>
            <a:rPr lang="pt-BR" sz="700" b="1" dirty="0">
              <a:latin typeface="Lato" panose="020F0502020204030203" pitchFamily="34" charset="0"/>
            </a:rPr>
            <a:t>76% dos depositantes são residentes, </a:t>
          </a:r>
          <a:r>
            <a:rPr lang="pt-BR" sz="600" dirty="0">
              <a:latin typeface="Lato" panose="020F0502020204030203" pitchFamily="34" charset="0"/>
            </a:rPr>
            <a:t>reforçando o protagonismo nacional no programa de prioritário de patentes verdes.</a:t>
          </a:r>
          <a:endParaRPr lang="pt-BR" altLang="pt-BR" sz="600" dirty="0">
            <a:latin typeface="Lato" panose="020F0502020204030203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70987-5D28-40D6-9141-818E69D0C553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C3D6D-9EDC-4B0E-9AE0-A846DA2A55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02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411D-F171-4C2D-9952-132AF81B1E4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698F-E29E-47FF-BE0B-3AE9AC647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33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411D-F171-4C2D-9952-132AF81B1E4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698F-E29E-47FF-BE0B-3AE9AC647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86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411D-F171-4C2D-9952-132AF81B1E4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698F-E29E-47FF-BE0B-3AE9AC647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7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411D-F171-4C2D-9952-132AF81B1E4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698F-E29E-47FF-BE0B-3AE9AC647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73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411D-F171-4C2D-9952-132AF81B1E4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698F-E29E-47FF-BE0B-3AE9AC647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49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411D-F171-4C2D-9952-132AF81B1E4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698F-E29E-47FF-BE0B-3AE9AC647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50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411D-F171-4C2D-9952-132AF81B1E4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698F-E29E-47FF-BE0B-3AE9AC647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80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411D-F171-4C2D-9952-132AF81B1E4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698F-E29E-47FF-BE0B-3AE9AC647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411D-F171-4C2D-9952-132AF81B1E4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698F-E29E-47FF-BE0B-3AE9AC647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38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411D-F171-4C2D-9952-132AF81B1E4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698F-E29E-47FF-BE0B-3AE9AC647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7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411D-F171-4C2D-9952-132AF81B1E4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698F-E29E-47FF-BE0B-3AE9AC647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03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C411D-F171-4C2D-9952-132AF81B1E40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9698F-E29E-47FF-BE0B-3AE9AC647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73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chart" Target="../charts/chart3.xml"/><Relationship Id="rId9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sv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v.br/inpi/pt-br/servicos/patentes/observatorio-de-tecnologias-verdes/" TargetMode="Externa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4108823-62CE-4D4C-8EFF-3D8A9E2FF875}"/>
              </a:ext>
            </a:extLst>
          </p:cNvPr>
          <p:cNvSpPr/>
          <p:nvPr/>
        </p:nvSpPr>
        <p:spPr>
          <a:xfrm>
            <a:off x="1" y="-3332"/>
            <a:ext cx="6857999" cy="1154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2F407B-D1F6-4EB6-8C08-760588EAA583}"/>
              </a:ext>
            </a:extLst>
          </p:cNvPr>
          <p:cNvSpPr txBox="1"/>
          <p:nvPr/>
        </p:nvSpPr>
        <p:spPr>
          <a:xfrm flipH="1">
            <a:off x="146963" y="85660"/>
            <a:ext cx="54268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  <a:latin typeface="Oswald SemiBold" pitchFamily="2" charset="0"/>
              </a:rPr>
              <a:t>Destaques</a:t>
            </a:r>
            <a:endParaRPr lang="pt-BR" sz="2000" i="1" dirty="0">
              <a:solidFill>
                <a:schemeClr val="tx1">
                  <a:lumMod val="85000"/>
                  <a:lumOff val="15000"/>
                </a:schemeClr>
              </a:solidFill>
              <a:latin typeface="Oswald SemiBold" pitchFamily="2" charset="0"/>
            </a:endParaRPr>
          </a:p>
          <a:p>
            <a:endParaRPr lang="pt-BR" sz="500" dirty="0">
              <a:solidFill>
                <a:schemeClr val="bg1">
                  <a:lumMod val="85000"/>
                </a:schemeClr>
              </a:solidFill>
              <a:latin typeface="Oswald SemiBold" pitchFamily="2" charset="0"/>
            </a:endParaRPr>
          </a:p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Oswald SemiBold" pitchFamily="2" charset="0"/>
              </a:rPr>
              <a:t>Observatório de Tecnologias Verdes</a:t>
            </a:r>
          </a:p>
          <a:p>
            <a:r>
              <a:rPr lang="pt-BR" altLang="pt-BR" dirty="0">
                <a:solidFill>
                  <a:schemeClr val="accent6">
                    <a:lumMod val="60000"/>
                    <a:lumOff val="40000"/>
                  </a:schemeClr>
                </a:solidFill>
                <a:latin typeface="Oswald SemiBold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Trâmite Prioritário de Patentes Verdes</a:t>
            </a:r>
            <a:endParaRPr lang="pt-BR" altLang="pt-BR" sz="100" dirty="0">
              <a:solidFill>
                <a:schemeClr val="accent6">
                  <a:lumMod val="60000"/>
                  <a:lumOff val="40000"/>
                </a:schemeClr>
              </a:solidFill>
              <a:latin typeface="Oswald SemiBold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79FAC4-9B00-464A-BC00-6B7B8B43C6AF}"/>
              </a:ext>
            </a:extLst>
          </p:cNvPr>
          <p:cNvSpPr txBox="1"/>
          <p:nvPr/>
        </p:nvSpPr>
        <p:spPr>
          <a:xfrm flipH="1">
            <a:off x="5664713" y="782693"/>
            <a:ext cx="923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swald Medium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Abril 2026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58AFDFB4-8738-43A0-A26A-8A929A6C8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EF7F67B-9C70-4260-8000-079509FBE6C2}"/>
              </a:ext>
            </a:extLst>
          </p:cNvPr>
          <p:cNvSpPr txBox="1"/>
          <p:nvPr/>
        </p:nvSpPr>
        <p:spPr>
          <a:xfrm>
            <a:off x="269739" y="2344853"/>
            <a:ext cx="6414530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altLang="pt-BR" sz="1100" b="1" i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Conjunto de Dados</a:t>
            </a:r>
            <a:r>
              <a:rPr lang="pt-BR" altLang="pt-BR" sz="1100" i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Pedidos de patente/ Modelos de utilidade </a:t>
            </a:r>
            <a:r>
              <a:rPr lang="pt-BR" altLang="pt-BR" sz="1100" i="1" u="sng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aprovados</a:t>
            </a:r>
            <a:r>
              <a:rPr lang="pt-BR" altLang="pt-BR" sz="1100" i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participar do “</a:t>
            </a:r>
            <a:r>
              <a:rPr lang="pt-BR" altLang="pt-BR" sz="1100" b="1" i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trâmite prioritário de patentes verdes</a:t>
            </a:r>
            <a:r>
              <a:rPr lang="pt-BR" altLang="pt-BR" sz="1100" i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entre 2012 e abril de 2026, totalizando </a:t>
            </a:r>
            <a:r>
              <a:rPr lang="pt-BR" altLang="pt-BR" sz="1100" b="1" i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1.352  documentos</a:t>
            </a:r>
            <a:r>
              <a:rPr lang="pt-BR" altLang="pt-BR" sz="1100" i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243EBAB4-B62A-44C9-8EEF-D84C7F4563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302274"/>
              </p:ext>
            </p:extLst>
          </p:nvPr>
        </p:nvGraphicFramePr>
        <p:xfrm>
          <a:off x="3911700" y="5353211"/>
          <a:ext cx="2734742" cy="162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14A713C7-CFBC-4CE6-B900-55728EF3E7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3775149"/>
              </p:ext>
            </p:extLst>
          </p:nvPr>
        </p:nvGraphicFramePr>
        <p:xfrm>
          <a:off x="269739" y="3300276"/>
          <a:ext cx="3464061" cy="302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CaixaDeTexto 36">
            <a:extLst>
              <a:ext uri="{FF2B5EF4-FFF2-40B4-BE49-F238E27FC236}">
                <a16:creationId xmlns:a16="http://schemas.microsoft.com/office/drawing/2014/main" id="{FA304C47-57E7-4682-9D55-2A4071371F83}"/>
              </a:ext>
            </a:extLst>
          </p:cNvPr>
          <p:cNvSpPr txBox="1"/>
          <p:nvPr/>
        </p:nvSpPr>
        <p:spPr>
          <a:xfrm>
            <a:off x="4010912" y="5154398"/>
            <a:ext cx="2634574" cy="23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i="1" dirty="0">
                <a:latin typeface="Lato" panose="020F0502020204030203" pitchFamily="34" charset="0"/>
              </a:rPr>
              <a:t>STATUS</a:t>
            </a:r>
            <a:r>
              <a:rPr lang="pt-BR" sz="900" b="1" dirty="0">
                <a:latin typeface="Lato" panose="020F0502020204030203" pitchFamily="34" charset="0"/>
              </a:rPr>
              <a:t> DOS PEDIDOS DE PATENTE NO INPI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382C2FC-07AA-49EA-A1E3-B5F22F5605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220154"/>
              </p:ext>
            </p:extLst>
          </p:nvPr>
        </p:nvGraphicFramePr>
        <p:xfrm>
          <a:off x="305454" y="6256857"/>
          <a:ext cx="2742363" cy="1737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6455440A-C8E0-4B1E-8CF8-2A9D01647B2D}"/>
              </a:ext>
            </a:extLst>
          </p:cNvPr>
          <p:cNvSpPr txBox="1"/>
          <p:nvPr/>
        </p:nvSpPr>
        <p:spPr>
          <a:xfrm>
            <a:off x="305454" y="6085226"/>
            <a:ext cx="2699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i="1" dirty="0">
                <a:latin typeface="Lato" panose="020F0502020204030203" pitchFamily="34" charset="0"/>
              </a:rPr>
              <a:t>NATUREZA DO PEDIDO</a:t>
            </a:r>
            <a:endParaRPr lang="pt-BR" sz="900" b="1" dirty="0">
              <a:latin typeface="Lato" panose="020F0502020204030203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B144163-7389-437F-82C5-46649C3A3F62}"/>
              </a:ext>
            </a:extLst>
          </p:cNvPr>
          <p:cNvSpPr txBox="1"/>
          <p:nvPr/>
        </p:nvSpPr>
        <p:spPr>
          <a:xfrm>
            <a:off x="2666420" y="1906727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Oswald SemiBold" pitchFamily="2" charset="0"/>
              </a:rPr>
              <a:t>Panorama Geral</a:t>
            </a:r>
          </a:p>
        </p:txBody>
      </p:sp>
      <p:sp>
        <p:nvSpPr>
          <p:cNvPr id="29" name="Espaço Reservado para Número de Slide 2">
            <a:extLst>
              <a:ext uri="{FF2B5EF4-FFF2-40B4-BE49-F238E27FC236}">
                <a16:creationId xmlns:a16="http://schemas.microsoft.com/office/drawing/2014/main" id="{A87450F0-61A4-4BB3-BEE5-D666B3C3904E}"/>
              </a:ext>
            </a:extLst>
          </p:cNvPr>
          <p:cNvSpPr txBox="1">
            <a:spLocks/>
          </p:cNvSpPr>
          <p:nvPr/>
        </p:nvSpPr>
        <p:spPr>
          <a:xfrm>
            <a:off x="6641176" y="9669164"/>
            <a:ext cx="216824" cy="229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39698F-E29E-47FF-BE0B-3AE9AC647348}" type="slidenum">
              <a:rPr lang="pt-BR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pPr algn="ctr"/>
              <a:t>1</a:t>
            </a:fld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22222A50-DBA5-40B3-830A-D7B06239B883}"/>
              </a:ext>
            </a:extLst>
          </p:cNvPr>
          <p:cNvSpPr/>
          <p:nvPr/>
        </p:nvSpPr>
        <p:spPr>
          <a:xfrm>
            <a:off x="0" y="9594980"/>
            <a:ext cx="6858000" cy="3153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bg1"/>
                </a:solidFill>
                <a:latin typeface="Lato" panose="020F0502020204030203" pitchFamily="34" charset="0"/>
              </a:rPr>
              <a:t> Divisão de Observatórios em PI - Coordenação de Inteligência em PI e Inovação	     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  <a:latin typeface="Lato" panose="020F0502020204030203" pitchFamily="34" charset="0"/>
              </a:rPr>
              <a:t> Coordenação Geral de Economia e Inovação – Diretoria Executiva - INPI</a:t>
            </a:r>
          </a:p>
          <a:p>
            <a:endParaRPr lang="pt-BR" sz="200" b="1" dirty="0">
              <a:solidFill>
                <a:schemeClr val="accent6">
                  <a:lumMod val="20000"/>
                  <a:lumOff val="8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BD29EBDE-1B40-4EBC-A0D8-A27F8A94A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71" y="187723"/>
            <a:ext cx="1309189" cy="278622"/>
          </a:xfrm>
          <a:prstGeom prst="rect">
            <a:avLst/>
          </a:prstGeom>
        </p:spPr>
      </p:pic>
      <p:sp>
        <p:nvSpPr>
          <p:cNvPr id="31" name="Rectangle 7">
            <a:extLst>
              <a:ext uri="{FF2B5EF4-FFF2-40B4-BE49-F238E27FC236}">
                <a16:creationId xmlns:a16="http://schemas.microsoft.com/office/drawing/2014/main" id="{97C7E107-E8F2-4C38-BC43-193EB72BCF1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941905" y="2966973"/>
            <a:ext cx="2742363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PORTARIA/INPI/PR Nº79/ 2022: disciplina o trâmite prioritário de processos de patente no INPI. No programa as </a:t>
            </a:r>
            <a:r>
              <a:rPr lang="pt-BR" altLang="pt-BR" sz="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pt-BR" altLang="pt-B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ecnologias verdes </a:t>
            </a:r>
            <a:r>
              <a:rPr lang="pt-BR" altLang="pt-BR" sz="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divididas em</a:t>
            </a:r>
            <a:r>
              <a:rPr kumimoji="0" lang="pt-BR" altLang="pt-B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campos tecnológicos:  </a:t>
            </a: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(i) Energias alternativas;  (</a:t>
            </a:r>
            <a:r>
              <a:rPr kumimoji="0" lang="pt-BR" altLang="pt-B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Transportes;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pt-BR" altLang="pt-B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Conservação de energia;  (</a:t>
            </a:r>
            <a:r>
              <a:rPr kumimoji="0" lang="pt-BR" altLang="pt-BR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Gerenciame</a:t>
            </a: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nto de resíduos; e (v) Agricultura sustentável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6AC3EAB-92EC-4759-B044-E5D987DDEE39}"/>
              </a:ext>
            </a:extLst>
          </p:cNvPr>
          <p:cNvSpPr/>
          <p:nvPr/>
        </p:nvSpPr>
        <p:spPr>
          <a:xfrm>
            <a:off x="193801" y="1191861"/>
            <a:ext cx="65223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0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Nesse informe é apresentada a atualização dos dados sobre de pedidos de patente depositados no Brasil, que descrevem tecnologias sustentáveis, e que participam do programa de </a:t>
            </a:r>
            <a:r>
              <a:rPr lang="pt-BR" altLang="pt-BR" sz="1000" b="1" u="sng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Trâmite Prioritário de Patentes Verdes</a:t>
            </a:r>
            <a:r>
              <a:rPr lang="pt-BR" altLang="pt-BR" sz="1000" u="sng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10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INPI.  São apresentados os dados desde a criação do Programa em 2012, e um destaque para um comparativo entre os dados levantados em julho de 2024, apresentados no lançamento do </a:t>
            </a:r>
            <a:r>
              <a:rPr lang="pt-BR" altLang="pt-BR" sz="1000" b="1" u="sng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Observatório de Tecnologias Verdes,</a:t>
            </a:r>
            <a:r>
              <a:rPr lang="pt-BR" altLang="pt-BR" sz="10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os dados em abril 2026.</a:t>
            </a:r>
            <a:endParaRPr lang="pt-BR" altLang="pt-BR" sz="1000" dirty="0">
              <a:latin typeface="Lato" panose="020F0502020204030203" pitchFamily="34" charset="0"/>
            </a:endParaRPr>
          </a:p>
        </p:txBody>
      </p:sp>
      <p:graphicFrame>
        <p:nvGraphicFramePr>
          <p:cNvPr id="33" name="Chart 4">
            <a:extLst>
              <a:ext uri="{FF2B5EF4-FFF2-40B4-BE49-F238E27FC236}">
                <a16:creationId xmlns:a16="http://schemas.microsoft.com/office/drawing/2014/main" id="{8200A450-87EC-40CB-9780-48E30F4E2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948274"/>
              </p:ext>
            </p:extLst>
          </p:nvPr>
        </p:nvGraphicFramePr>
        <p:xfrm>
          <a:off x="22359" y="8312330"/>
          <a:ext cx="2768090" cy="1637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CaixaDeTexto 33">
            <a:extLst>
              <a:ext uri="{FF2B5EF4-FFF2-40B4-BE49-F238E27FC236}">
                <a16:creationId xmlns:a16="http://schemas.microsoft.com/office/drawing/2014/main" id="{5B7ACFC4-CB17-41BA-A68A-2ED239B3CC5C}"/>
              </a:ext>
            </a:extLst>
          </p:cNvPr>
          <p:cNvSpPr txBox="1"/>
          <p:nvPr/>
        </p:nvSpPr>
        <p:spPr>
          <a:xfrm>
            <a:off x="193800" y="7866056"/>
            <a:ext cx="2646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i="1" dirty="0">
                <a:latin typeface="Lato" panose="020F0502020204030203" pitchFamily="34" charset="0"/>
              </a:rPr>
              <a:t>ORIGEM DOS DEPOSITANTES</a:t>
            </a:r>
            <a:endParaRPr lang="pt-BR" sz="900" b="1" dirty="0">
              <a:latin typeface="Lato" panose="020F0502020204030203" pitchFamily="34" charset="0"/>
            </a:endParaRPr>
          </a:p>
        </p:txBody>
      </p:sp>
      <p:sp>
        <p:nvSpPr>
          <p:cNvPr id="35" name="Balão de Fala: Retângulo com Cantos Arredondados 34">
            <a:extLst>
              <a:ext uri="{FF2B5EF4-FFF2-40B4-BE49-F238E27FC236}">
                <a16:creationId xmlns:a16="http://schemas.microsoft.com/office/drawing/2014/main" id="{91F9FF57-8F39-400D-A598-26594134DE60}"/>
              </a:ext>
            </a:extLst>
          </p:cNvPr>
          <p:cNvSpPr/>
          <p:nvPr/>
        </p:nvSpPr>
        <p:spPr>
          <a:xfrm>
            <a:off x="1153125" y="8308712"/>
            <a:ext cx="1400943" cy="496177"/>
          </a:xfrm>
          <a:prstGeom prst="wedgeRoundRectCallout">
            <a:avLst>
              <a:gd name="adj1" fmla="val -61370"/>
              <a:gd name="adj2" fmla="val -5780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11CB1A0E-F482-4725-88BA-B562A31F2592}"/>
              </a:ext>
            </a:extLst>
          </p:cNvPr>
          <p:cNvSpPr txBox="1"/>
          <p:nvPr/>
        </p:nvSpPr>
        <p:spPr>
          <a:xfrm>
            <a:off x="3733801" y="6977068"/>
            <a:ext cx="294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i="1" dirty="0">
                <a:latin typeface="Lato" panose="020F0502020204030203" pitchFamily="34" charset="0"/>
              </a:rPr>
              <a:t>TOP 10 PAÍSES  DE ORIGEM DOS DEPOSITANTES NÃO RESIDENTES</a:t>
            </a:r>
          </a:p>
        </p:txBody>
      </p:sp>
      <p:graphicFrame>
        <p:nvGraphicFramePr>
          <p:cNvPr id="44" name="Chart 29">
            <a:extLst>
              <a:ext uri="{FF2B5EF4-FFF2-40B4-BE49-F238E27FC236}">
                <a16:creationId xmlns:a16="http://schemas.microsoft.com/office/drawing/2014/main" id="{3934B763-BC0D-4EF0-B8A5-B96934F12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122096"/>
              </p:ext>
            </p:extLst>
          </p:nvPr>
        </p:nvGraphicFramePr>
        <p:xfrm>
          <a:off x="3312110" y="7252545"/>
          <a:ext cx="3464061" cy="240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5" name="Balão de Fala: Retângulo com Cantos Arredondados 44">
            <a:extLst>
              <a:ext uri="{FF2B5EF4-FFF2-40B4-BE49-F238E27FC236}">
                <a16:creationId xmlns:a16="http://schemas.microsoft.com/office/drawing/2014/main" id="{E1CCF895-E970-4CF6-AB29-521E9B694BF4}"/>
              </a:ext>
            </a:extLst>
          </p:cNvPr>
          <p:cNvSpPr/>
          <p:nvPr/>
        </p:nvSpPr>
        <p:spPr>
          <a:xfrm>
            <a:off x="4454193" y="7806242"/>
            <a:ext cx="1639824" cy="364172"/>
          </a:xfrm>
          <a:prstGeom prst="wedgeRoundRectCallout">
            <a:avLst>
              <a:gd name="adj1" fmla="val -68659"/>
              <a:gd name="adj2" fmla="val -66101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81B31C51-D35B-4564-90FA-8162D35CEB14}"/>
              </a:ext>
            </a:extLst>
          </p:cNvPr>
          <p:cNvSpPr txBox="1"/>
          <p:nvPr/>
        </p:nvSpPr>
        <p:spPr>
          <a:xfrm>
            <a:off x="4454193" y="7799218"/>
            <a:ext cx="1639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latin typeface="Lato" panose="020F0502020204030203" pitchFamily="34" charset="0"/>
              </a:rPr>
              <a:t>38%</a:t>
            </a:r>
            <a:r>
              <a:rPr lang="pt-BR" sz="600" dirty="0">
                <a:latin typeface="Lato" panose="020F0502020204030203" pitchFamily="34" charset="0"/>
              </a:rPr>
              <a:t> dos pedidos prioritários de tecnologias verdes cujos depositantes são estrangeiros tem origem </a:t>
            </a:r>
            <a:r>
              <a:rPr lang="pt-BR" sz="700" b="1" dirty="0">
                <a:latin typeface="Lato" panose="020F0502020204030203" pitchFamily="34" charset="0"/>
              </a:rPr>
              <a:t>estadunidense</a:t>
            </a:r>
            <a:endParaRPr lang="pt-BR" sz="600" b="1" dirty="0">
              <a:latin typeface="Lato" panose="020F0502020204030203" pitchFamily="34" charset="0"/>
            </a:endParaRPr>
          </a:p>
        </p:txBody>
      </p:sp>
      <p:pic>
        <p:nvPicPr>
          <p:cNvPr id="47" name="Gráfico 46" descr="Seta de linha: curva no sentido horário">
            <a:extLst>
              <a:ext uri="{FF2B5EF4-FFF2-40B4-BE49-F238E27FC236}">
                <a16:creationId xmlns:a16="http://schemas.microsoft.com/office/drawing/2014/main" id="{695CAE1F-6EEB-403A-99EA-DFBEB6A980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747448">
            <a:off x="2630104" y="8036497"/>
            <a:ext cx="421280" cy="1541445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56521168-B6AC-425A-978B-65B0E298558C}"/>
              </a:ext>
            </a:extLst>
          </p:cNvPr>
          <p:cNvSpPr txBox="1"/>
          <p:nvPr/>
        </p:nvSpPr>
        <p:spPr>
          <a:xfrm>
            <a:off x="4676004" y="3950350"/>
            <a:ext cx="2053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latin typeface="Lato" panose="020F0502020204030203" pitchFamily="34" charset="0"/>
              </a:rPr>
              <a:t>foi o crescimento dos requerimentos de trâmite prioritários de patentes verdes nos últimos 10 anos. </a:t>
            </a:r>
          </a:p>
          <a:p>
            <a:pPr algn="ctr"/>
            <a:endParaRPr lang="pt-BR" sz="800" b="1" dirty="0">
              <a:latin typeface="Lato" panose="020F0502020204030203" pitchFamily="34" charset="0"/>
            </a:endParaRPr>
          </a:p>
          <a:p>
            <a:pPr algn="ctr"/>
            <a:r>
              <a:rPr lang="pt-BR" sz="800" b="1" dirty="0">
                <a:latin typeface="Lato" panose="020F0502020204030203" pitchFamily="34" charset="0"/>
              </a:rPr>
              <a:t>A média é de 100 requerimentos aprovados por ano nos últimos 5 anos, com um pico de  180 prioritários de patentes verdes em 2024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AB293477-3157-4BF0-A341-8F26BE2B426B}"/>
              </a:ext>
            </a:extLst>
          </p:cNvPr>
          <p:cNvSpPr txBox="1"/>
          <p:nvPr/>
        </p:nvSpPr>
        <p:spPr>
          <a:xfrm>
            <a:off x="4075464" y="4036346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Georgia" panose="02040502050405020303" pitchFamily="18" charset="0"/>
              </a:rPr>
              <a:t>15%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0A190179-77D1-4252-A135-E5584BE86E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43" y="4421093"/>
            <a:ext cx="838277" cy="558851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13586547-1573-477C-A77B-832033435B1C}"/>
              </a:ext>
            </a:extLst>
          </p:cNvPr>
          <p:cNvSpPr txBox="1"/>
          <p:nvPr/>
        </p:nvSpPr>
        <p:spPr>
          <a:xfrm>
            <a:off x="298829" y="2906034"/>
            <a:ext cx="343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i="1" dirty="0">
                <a:latin typeface="Lato" panose="020F0502020204030203" pitchFamily="34" charset="0"/>
              </a:rPr>
              <a:t>PEDIDOS COM TRÂMITE PRIORITÁRIO DE PATENTES VERDES POR CAMPO TECNOLÓGICO</a:t>
            </a:r>
            <a:endParaRPr lang="pt-BR" sz="900" b="1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8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5B5E29C8-09D5-4877-8491-9E7C91057B75}"/>
              </a:ext>
            </a:extLst>
          </p:cNvPr>
          <p:cNvSpPr txBox="1"/>
          <p:nvPr/>
        </p:nvSpPr>
        <p:spPr>
          <a:xfrm>
            <a:off x="216847" y="1227156"/>
            <a:ext cx="6424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Oswald SemiBold" pitchFamily="2" charset="0"/>
              </a:rPr>
              <a:t>Depositantes</a:t>
            </a:r>
          </a:p>
        </p:txBody>
      </p:sp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C7D21316-00AE-41AB-BA5A-F249B3613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937082"/>
              </p:ext>
            </p:extLst>
          </p:nvPr>
        </p:nvGraphicFramePr>
        <p:xfrm>
          <a:off x="3660552" y="6199206"/>
          <a:ext cx="3013243" cy="317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CaixaDeTexto 38">
            <a:extLst>
              <a:ext uri="{FF2B5EF4-FFF2-40B4-BE49-F238E27FC236}">
                <a16:creationId xmlns:a16="http://schemas.microsoft.com/office/drawing/2014/main" id="{32CCF985-A748-4BAA-9EB2-763F6659CFD5}"/>
              </a:ext>
            </a:extLst>
          </p:cNvPr>
          <p:cNvSpPr txBox="1"/>
          <p:nvPr/>
        </p:nvSpPr>
        <p:spPr>
          <a:xfrm>
            <a:off x="3736955" y="5347706"/>
            <a:ext cx="28692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Lato" panose="020F0502020204030203" pitchFamily="34" charset="0"/>
              </a:rPr>
              <a:t>TECNOLOGIAS VERDES POR REGIÃO DO BRASIL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CBC088D-71A5-4561-8FEE-344E76411D65}"/>
              </a:ext>
            </a:extLst>
          </p:cNvPr>
          <p:cNvSpPr txBox="1"/>
          <p:nvPr/>
        </p:nvSpPr>
        <p:spPr>
          <a:xfrm>
            <a:off x="141829" y="5354731"/>
            <a:ext cx="32736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Lato" panose="020F0502020204030203" pitchFamily="34" charset="0"/>
              </a:rPr>
              <a:t>ORIGEM DOS DEPOSITANTES RESIDENTES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DF553F61-C9E8-4F36-B543-DE3AE57F1D45}"/>
              </a:ext>
            </a:extLst>
          </p:cNvPr>
          <p:cNvSpPr txBox="1"/>
          <p:nvPr/>
        </p:nvSpPr>
        <p:spPr>
          <a:xfrm>
            <a:off x="193801" y="8900205"/>
            <a:ext cx="32352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latin typeface="Lato" panose="020F0502020204030203" pitchFamily="34" charset="0"/>
              </a:rPr>
              <a:t>As tecnologias são principalmente da Região Sudeste, com São Paulo e Rio de Janeiro liderando. O Sul aparece como segundo polo, impulsionado pelo Paraná. As regiões Norte e Nordeste apresentam participação discreta no trâmite prioritário de patentes verdes.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49C3F554-FAB2-4537-B64E-FFE6C8409339}"/>
              </a:ext>
            </a:extLst>
          </p:cNvPr>
          <p:cNvSpPr txBox="1"/>
          <p:nvPr/>
        </p:nvSpPr>
        <p:spPr>
          <a:xfrm>
            <a:off x="3647052" y="5614431"/>
            <a:ext cx="302674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latin typeface="Lato" panose="020F0502020204030203" pitchFamily="34" charset="0"/>
              </a:rPr>
              <a:t>Gerenciamento de Resíduos e energias alternativas são os campos tecnológicos dominantes em todas as regiões, apresentando os maiores quantitativos de invenções no Sudeste e Sul, e com maior percentual relativo no Nordeste e Norte. 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340BCC5F-4A83-4510-AACF-7ADC985A1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" y="5584953"/>
            <a:ext cx="3042121" cy="3203936"/>
          </a:xfrm>
          <a:prstGeom prst="rect">
            <a:avLst/>
          </a:prstGeom>
        </p:spPr>
      </p:pic>
      <p:sp>
        <p:nvSpPr>
          <p:cNvPr id="44" name="Retângulo 43">
            <a:extLst>
              <a:ext uri="{FF2B5EF4-FFF2-40B4-BE49-F238E27FC236}">
                <a16:creationId xmlns:a16="http://schemas.microsoft.com/office/drawing/2014/main" id="{A049D305-A519-4771-8D2C-5FC3797A3BC7}"/>
              </a:ext>
            </a:extLst>
          </p:cNvPr>
          <p:cNvSpPr/>
          <p:nvPr/>
        </p:nvSpPr>
        <p:spPr>
          <a:xfrm>
            <a:off x="1" y="-3332"/>
            <a:ext cx="6857999" cy="1154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5DAA885-EDDA-464D-ACEA-35A68C538BC9}"/>
              </a:ext>
            </a:extLst>
          </p:cNvPr>
          <p:cNvSpPr txBox="1"/>
          <p:nvPr/>
        </p:nvSpPr>
        <p:spPr>
          <a:xfrm flipH="1">
            <a:off x="146963" y="85660"/>
            <a:ext cx="54268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  <a:latin typeface="Oswald SemiBold" pitchFamily="2" charset="0"/>
              </a:rPr>
              <a:t>Destaques</a:t>
            </a:r>
            <a:endParaRPr lang="pt-BR" sz="2000" i="1" dirty="0">
              <a:solidFill>
                <a:schemeClr val="tx1">
                  <a:lumMod val="85000"/>
                  <a:lumOff val="15000"/>
                </a:schemeClr>
              </a:solidFill>
              <a:latin typeface="Oswald SemiBold" pitchFamily="2" charset="0"/>
            </a:endParaRPr>
          </a:p>
          <a:p>
            <a:endParaRPr lang="pt-BR" sz="500" dirty="0">
              <a:solidFill>
                <a:schemeClr val="bg1">
                  <a:lumMod val="85000"/>
                </a:schemeClr>
              </a:solidFill>
              <a:latin typeface="Oswald SemiBold" pitchFamily="2" charset="0"/>
            </a:endParaRPr>
          </a:p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Oswald SemiBold" pitchFamily="2" charset="0"/>
              </a:rPr>
              <a:t>Observatório de Tecnologias Verdes</a:t>
            </a:r>
          </a:p>
          <a:p>
            <a:r>
              <a:rPr lang="pt-BR" altLang="pt-BR" dirty="0">
                <a:solidFill>
                  <a:schemeClr val="accent6">
                    <a:lumMod val="60000"/>
                    <a:lumOff val="40000"/>
                  </a:schemeClr>
                </a:solidFill>
                <a:latin typeface="Oswald SemiBold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Trâmite Prioritário de Patentes Verdes</a:t>
            </a:r>
            <a:endParaRPr lang="pt-BR" altLang="pt-BR" sz="100" dirty="0">
              <a:solidFill>
                <a:schemeClr val="accent6">
                  <a:lumMod val="60000"/>
                  <a:lumOff val="40000"/>
                </a:schemeClr>
              </a:solidFill>
              <a:latin typeface="Oswald SemiBold" pitchFamily="2" charset="0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7C53E371-3379-42BE-85A8-0B49C20447AF}"/>
              </a:ext>
            </a:extLst>
          </p:cNvPr>
          <p:cNvSpPr txBox="1"/>
          <p:nvPr/>
        </p:nvSpPr>
        <p:spPr>
          <a:xfrm flipH="1">
            <a:off x="5664713" y="782693"/>
            <a:ext cx="923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swald Medium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Abril 2026</a:t>
            </a: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610B2157-486E-47FD-9574-7A2F91185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485898B5-7BCF-4A9C-A537-80B7F20CF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71" y="187723"/>
            <a:ext cx="1309189" cy="278622"/>
          </a:xfrm>
          <a:prstGeom prst="rect">
            <a:avLst/>
          </a:prstGeom>
        </p:spPr>
      </p:pic>
      <p:sp>
        <p:nvSpPr>
          <p:cNvPr id="53" name="CaixaDeTexto 52">
            <a:extLst>
              <a:ext uri="{FF2B5EF4-FFF2-40B4-BE49-F238E27FC236}">
                <a16:creationId xmlns:a16="http://schemas.microsoft.com/office/drawing/2014/main" id="{80CD1AD2-96C6-4666-A419-3FCE72E1577E}"/>
              </a:ext>
            </a:extLst>
          </p:cNvPr>
          <p:cNvSpPr txBox="1"/>
          <p:nvPr/>
        </p:nvSpPr>
        <p:spPr>
          <a:xfrm>
            <a:off x="224467" y="4898673"/>
            <a:ext cx="6424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Oswald SemiBold" pitchFamily="2" charset="0"/>
              </a:rPr>
              <a:t>Depositantes Residentes</a:t>
            </a:r>
          </a:p>
        </p:txBody>
      </p:sp>
      <p:graphicFrame>
        <p:nvGraphicFramePr>
          <p:cNvPr id="54" name="Gráfico 53">
            <a:extLst>
              <a:ext uri="{FF2B5EF4-FFF2-40B4-BE49-F238E27FC236}">
                <a16:creationId xmlns:a16="http://schemas.microsoft.com/office/drawing/2014/main" id="{D3FE6758-8CD4-44F0-A9F9-B1F0FC95C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466816"/>
              </p:ext>
            </p:extLst>
          </p:nvPr>
        </p:nvGraphicFramePr>
        <p:xfrm>
          <a:off x="224467" y="1912722"/>
          <a:ext cx="4800757" cy="289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5" name="CaixaDeTexto 54">
            <a:extLst>
              <a:ext uri="{FF2B5EF4-FFF2-40B4-BE49-F238E27FC236}">
                <a16:creationId xmlns:a16="http://schemas.microsoft.com/office/drawing/2014/main" id="{FA9EA47D-A2F3-42E6-AB46-2C6B82BFE0C8}"/>
              </a:ext>
            </a:extLst>
          </p:cNvPr>
          <p:cNvSpPr txBox="1"/>
          <p:nvPr/>
        </p:nvSpPr>
        <p:spPr>
          <a:xfrm>
            <a:off x="100679" y="1603872"/>
            <a:ext cx="3829844" cy="239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i="1" dirty="0">
                <a:latin typeface="Lato" panose="020F0502020204030203" pitchFamily="34" charset="0"/>
              </a:rPr>
              <a:t>TOP 10 DEPOSITANTES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E86498A7-0C06-483D-9EBB-975AD8B3981B}"/>
              </a:ext>
            </a:extLst>
          </p:cNvPr>
          <p:cNvSpPr txBox="1"/>
          <p:nvPr/>
        </p:nvSpPr>
        <p:spPr>
          <a:xfrm>
            <a:off x="4709242" y="2536591"/>
            <a:ext cx="187901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" dirty="0">
                <a:latin typeface="Lato" panose="020F0502020204030203" pitchFamily="34" charset="0"/>
              </a:rPr>
              <a:t>Apesar de </a:t>
            </a:r>
            <a:r>
              <a:rPr lang="pt-BR" sz="800" b="1" dirty="0">
                <a:latin typeface="Lato" panose="020F0502020204030203" pitchFamily="34" charset="0"/>
              </a:rPr>
              <a:t>não-residentes</a:t>
            </a:r>
            <a:r>
              <a:rPr lang="pt-BR" sz="800" dirty="0">
                <a:latin typeface="Lato" panose="020F0502020204030203" pitchFamily="34" charset="0"/>
              </a:rPr>
              <a:t> representarem apenas </a:t>
            </a:r>
            <a:r>
              <a:rPr lang="pt-BR" sz="800" b="1" dirty="0">
                <a:latin typeface="Lato" panose="020F0502020204030203" pitchFamily="34" charset="0"/>
              </a:rPr>
              <a:t>23%</a:t>
            </a:r>
            <a:r>
              <a:rPr lang="pt-BR" sz="800" dirty="0">
                <a:latin typeface="Lato" panose="020F0502020204030203" pitchFamily="34" charset="0"/>
              </a:rPr>
              <a:t> dos depositantes, empresas estrangeiras figuram entre os principais depositantes (barras claras)</a:t>
            </a: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A4EE37F3-1C33-48E9-8786-01406FBB2087}"/>
              </a:ext>
            </a:extLst>
          </p:cNvPr>
          <p:cNvSpPr/>
          <p:nvPr/>
        </p:nvSpPr>
        <p:spPr>
          <a:xfrm>
            <a:off x="0" y="9594980"/>
            <a:ext cx="6858000" cy="3153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bg1"/>
                </a:solidFill>
                <a:latin typeface="Lato" panose="020F0502020204030203" pitchFamily="34" charset="0"/>
              </a:rPr>
              <a:t> Divisão de Observatórios em PI – Coordenação de Inteligência em PI e Inovação	     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  <a:latin typeface="Lato" panose="020F0502020204030203" pitchFamily="34" charset="0"/>
              </a:rPr>
              <a:t> Coordenação Geral de Economia e Inovação – Diretoria Executiva - INPI</a:t>
            </a:r>
          </a:p>
          <a:p>
            <a:endParaRPr lang="pt-BR" sz="200" b="1" dirty="0">
              <a:solidFill>
                <a:schemeClr val="accent6">
                  <a:lumMod val="20000"/>
                  <a:lumOff val="8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7" name="Gráfico 6" descr="Aperto de mãos">
            <a:extLst>
              <a:ext uri="{FF2B5EF4-FFF2-40B4-BE49-F238E27FC236}">
                <a16:creationId xmlns:a16="http://schemas.microsoft.com/office/drawing/2014/main" id="{989E79F4-20A9-4EDA-9C18-E01320BC6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2086" y="3338223"/>
            <a:ext cx="914400" cy="91440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3C4AF428-3492-4DA2-848A-7D4CCBF87532}"/>
              </a:ext>
            </a:extLst>
          </p:cNvPr>
          <p:cNvSpPr txBox="1"/>
          <p:nvPr/>
        </p:nvSpPr>
        <p:spPr>
          <a:xfrm>
            <a:off x="4744689" y="4278226"/>
            <a:ext cx="1840047" cy="492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" dirty="0">
                <a:latin typeface="Lato" panose="020F0502020204030203" pitchFamily="34" charset="0"/>
              </a:rPr>
              <a:t>12 pedidos  de patente apresentam </a:t>
            </a:r>
            <a:r>
              <a:rPr lang="pt-BR" sz="1000" b="1" dirty="0" err="1">
                <a:latin typeface="Lato" panose="020F0502020204030203" pitchFamily="34" charset="0"/>
              </a:rPr>
              <a:t>cotitularidade</a:t>
            </a:r>
            <a:r>
              <a:rPr lang="pt-BR" sz="800" dirty="0">
                <a:latin typeface="Lato" panose="020F0502020204030203" pitchFamily="34" charset="0"/>
              </a:rPr>
              <a:t> de empresas residentes e estrangeiras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511D0FF-14EB-4385-ABDB-DF8A57A5F6AF}"/>
              </a:ext>
            </a:extLst>
          </p:cNvPr>
          <p:cNvSpPr txBox="1"/>
          <p:nvPr/>
        </p:nvSpPr>
        <p:spPr>
          <a:xfrm>
            <a:off x="5493593" y="8958285"/>
            <a:ext cx="111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" dirty="0">
                <a:latin typeface="Lato" panose="020F0502020204030203" pitchFamily="34" charset="0"/>
              </a:rPr>
              <a:t>Número de pedidos de patente por categoria estão indicados no interior das barras</a:t>
            </a:r>
          </a:p>
        </p:txBody>
      </p:sp>
      <p:sp>
        <p:nvSpPr>
          <p:cNvPr id="22" name="Balão de Fala: Retângulo com Cantos Arredondados 21">
            <a:extLst>
              <a:ext uri="{FF2B5EF4-FFF2-40B4-BE49-F238E27FC236}">
                <a16:creationId xmlns:a16="http://schemas.microsoft.com/office/drawing/2014/main" id="{2F6D66D8-2F6D-4B74-91D8-2BEFB96B9409}"/>
              </a:ext>
            </a:extLst>
          </p:cNvPr>
          <p:cNvSpPr/>
          <p:nvPr/>
        </p:nvSpPr>
        <p:spPr>
          <a:xfrm>
            <a:off x="5517446" y="8958558"/>
            <a:ext cx="1067290" cy="461392"/>
          </a:xfrm>
          <a:prstGeom prst="wedgeRoundRectCallout">
            <a:avLst>
              <a:gd name="adj1" fmla="val -42603"/>
              <a:gd name="adj2" fmla="val -92136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90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5B5E29C8-09D5-4877-8491-9E7C91057B75}"/>
              </a:ext>
            </a:extLst>
          </p:cNvPr>
          <p:cNvSpPr txBox="1"/>
          <p:nvPr/>
        </p:nvSpPr>
        <p:spPr>
          <a:xfrm>
            <a:off x="285594" y="1189533"/>
            <a:ext cx="6456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Oswald SemiBold" pitchFamily="2" charset="0"/>
                <a:ea typeface="+mn-ea"/>
                <a:cs typeface="+mn-cs"/>
              </a:rPr>
              <a:t>Depositantes Residentes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9529E22-249B-4276-850F-2BF1056C9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163490"/>
              </p:ext>
            </p:extLst>
          </p:nvPr>
        </p:nvGraphicFramePr>
        <p:xfrm>
          <a:off x="285594" y="2060316"/>
          <a:ext cx="3573377" cy="257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id="{5E2E3CA2-D764-408E-A4CD-D3F057816BBA}"/>
              </a:ext>
            </a:extLst>
          </p:cNvPr>
          <p:cNvSpPr txBox="1"/>
          <p:nvPr/>
        </p:nvSpPr>
        <p:spPr>
          <a:xfrm>
            <a:off x="228600" y="5975424"/>
            <a:ext cx="6359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i="1" dirty="0">
                <a:latin typeface="Lato" panose="020F0502020204030203" pitchFamily="34" charset="0"/>
              </a:rPr>
              <a:t>PRINCIPAIS DEPOSITANTES E TECNOLOGIAS (NATUREZA JURÍDICA - PJ)</a:t>
            </a:r>
          </a:p>
        </p:txBody>
      </p:sp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235239EB-F087-4BF3-B103-F873D836E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54640"/>
              </p:ext>
            </p:extLst>
          </p:nvPr>
        </p:nvGraphicFramePr>
        <p:xfrm>
          <a:off x="285594" y="6235941"/>
          <a:ext cx="6302666" cy="3303760"/>
        </p:xfrm>
        <a:graphic>
          <a:graphicData uri="http://schemas.openxmlformats.org/drawingml/2006/table">
            <a:tbl>
              <a:tblPr/>
              <a:tblGrid>
                <a:gridCol w="439830">
                  <a:extLst>
                    <a:ext uri="{9D8B030D-6E8A-4147-A177-3AD203B41FA5}">
                      <a16:colId xmlns:a16="http://schemas.microsoft.com/office/drawing/2014/main" val="558831805"/>
                    </a:ext>
                  </a:extLst>
                </a:gridCol>
                <a:gridCol w="798576">
                  <a:extLst>
                    <a:ext uri="{9D8B030D-6E8A-4147-A177-3AD203B41FA5}">
                      <a16:colId xmlns:a16="http://schemas.microsoft.com/office/drawing/2014/main" val="162574187"/>
                    </a:ext>
                  </a:extLst>
                </a:gridCol>
                <a:gridCol w="3419517">
                  <a:extLst>
                    <a:ext uri="{9D8B030D-6E8A-4147-A177-3AD203B41FA5}">
                      <a16:colId xmlns:a16="http://schemas.microsoft.com/office/drawing/2014/main" val="1257243242"/>
                    </a:ext>
                  </a:extLst>
                </a:gridCol>
                <a:gridCol w="1644743">
                  <a:extLst>
                    <a:ext uri="{9D8B030D-6E8A-4147-A177-3AD203B41FA5}">
                      <a16:colId xmlns:a16="http://schemas.microsoft.com/office/drawing/2014/main" val="3161813614"/>
                    </a:ext>
                  </a:extLst>
                </a:gridCol>
              </a:tblGrid>
              <a:tr h="25693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Tipo de Depositante</a:t>
                      </a:r>
                    </a:p>
                  </a:txBody>
                  <a:tcPr marL="5238" marR="5238" marT="5238" marB="720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Depositante</a:t>
                      </a:r>
                    </a:p>
                  </a:txBody>
                  <a:tcPr marL="5238" marR="5238" marT="5238" marB="720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Categoria</a:t>
                      </a:r>
                    </a:p>
                  </a:txBody>
                  <a:tcPr marL="5238" marR="5238" marT="5238" marB="720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255196"/>
                  </a:ext>
                </a:extLst>
              </a:tr>
              <a:tr h="134721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effectLst/>
                          <a:latin typeface="Lato" panose="020F0502020204030203" pitchFamily="34" charset="0"/>
                        </a:rPr>
                        <a:t>Depositantes Residentes (608)</a:t>
                      </a:r>
                    </a:p>
                  </a:txBody>
                  <a:tcPr marL="5238" marR="5238" marT="5238" marB="0" vert="vert27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Lato" panose="020F0502020204030203" pitchFamily="34" charset="0"/>
                        </a:rPr>
                        <a:t>ENTIDADES EMPRESARIAIS (444)</a:t>
                      </a:r>
                    </a:p>
                  </a:txBody>
                  <a:tcPr marL="5238" marR="5238" marT="5238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VALE S.A.-[BR] (32)</a:t>
                      </a:r>
                    </a:p>
                    <a:p>
                      <a:pPr algn="ctr" fontAlgn="ctr"/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EMERSON CORDEIRO DE OLIVEIRA-[BR] (22)</a:t>
                      </a:r>
                    </a:p>
                    <a:p>
                      <a:pPr algn="ctr" fontAlgn="ctr"/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UNIVERSIDADE FEDERAL DO PARANA-[BR] (19)</a:t>
                      </a:r>
                    </a:p>
                    <a:p>
                      <a:pPr algn="ctr" fontAlgn="ctr"/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UNIVERSIDADE TECNOLOGICA FEDERAL DO PARANA-[BR](18)</a:t>
                      </a:r>
                    </a:p>
                    <a:p>
                      <a:pPr algn="ctr" fontAlgn="ctr"/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UNIVERSIDADE FEDERAL DO RIO DE JANEIRO-[BR](14)</a:t>
                      </a:r>
                    </a:p>
                    <a:p>
                      <a:pPr algn="ctr" fontAlgn="ctr"/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UNIVERSIDADE FEDERAL DO RIO GRANDE - FURG-[BR](14)</a:t>
                      </a:r>
                    </a:p>
                    <a:p>
                      <a:pPr algn="ctr" fontAlgn="ctr"/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TECNORED DESENVOLVIMENTO TECNOLOGICO S.A.-[BR](11)</a:t>
                      </a:r>
                    </a:p>
                    <a:p>
                      <a:pPr algn="ctr" fontAlgn="ctr"/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AMBIPAR ENVIRONMENTAL SOLUTIONS - SOLUCOES AMBIENTAIS LTDA-[BR](9)</a:t>
                      </a:r>
                    </a:p>
                    <a:p>
                      <a:pPr algn="ctr" fontAlgn="ctr"/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UNIVERSIDADE DE SAO PAULO-[BR](9)</a:t>
                      </a:r>
                    </a:p>
                    <a:p>
                      <a:pPr algn="ctr" fontAlgn="ctr"/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SERVICO NACIONAL DE APRENDIZAGEM INDUSTRIAL-SENAI-[BR] (8)</a:t>
                      </a:r>
                    </a:p>
                    <a:p>
                      <a:pPr algn="ctr" fontAlgn="ctr"/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TOTAL BIOTECNOLOGIA INDUSTRIA E COMERCIO LTDA-[BR](8)</a:t>
                      </a:r>
                    </a:p>
                  </a:txBody>
                  <a:tcPr marL="5238" marR="5238" marT="5238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  <a:t>GERENCIAMENTO DE RESÍDUOS (291)</a:t>
                      </a:r>
                      <a:b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  <a:t>ENERGIAS ALTERNATIVAS (119)</a:t>
                      </a:r>
                      <a:b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  <a:t>AGRICULTURA SUSTENTÁVEL (83)</a:t>
                      </a:r>
                      <a:b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  <a:t>CONSERVAÇÃO DE ENERGIA (50)</a:t>
                      </a:r>
                      <a:b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  <a:t>TRANSPORTE (16)</a:t>
                      </a:r>
                    </a:p>
                  </a:txBody>
                  <a:tcPr marL="5238" marR="5238" marT="5238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262322"/>
                  </a:ext>
                </a:extLst>
              </a:tr>
              <a:tr h="7985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Lato" panose="020F0502020204030203" pitchFamily="34" charset="0"/>
                        </a:rPr>
                        <a:t>ADMINISTRAÇÃO PÚBLICA (174)</a:t>
                      </a:r>
                    </a:p>
                  </a:txBody>
                  <a:tcPr marL="5238" marR="5238" marT="5238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UNIVERSIDADE FEDERAL DO PARANÁ-[BR] (19)</a:t>
                      </a:r>
                      <a:b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UNIVERSIDADE TECNOLOGICA FEDERAL DO PARANA-[BR] (18)</a:t>
                      </a:r>
                      <a:b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UNIVERSIDADE FEDERAL DO RIO DE JANEIRO-[BR] (14)</a:t>
                      </a:r>
                      <a:b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UNIVERSIDADE FEDERAL DO RIO GRANDE - FURG-[BR] (14)</a:t>
                      </a:r>
                      <a:b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</a:br>
                      <a:endParaRPr lang="pt-BR" sz="650" b="0" i="0" u="none" strike="noStrike" dirty="0">
                        <a:solidFill>
                          <a:srgbClr val="FF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5238" marR="5238" marT="5238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  <a:t>GERENCIAMENTO DE RESÍDUOS (125)</a:t>
                      </a:r>
                      <a:b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  <a:t>ENERGIAS ALTERNATIVAS (46)</a:t>
                      </a:r>
                      <a:b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  <a:t>AGRICULTURA SUSTENTÁVEL (41)</a:t>
                      </a:r>
                      <a:b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  <a:t>CONSERVAÇÃO DE ENERGIA (7)</a:t>
                      </a:r>
                      <a:b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  <a:t>TRANSPORTE (2)</a:t>
                      </a:r>
                    </a:p>
                  </a:txBody>
                  <a:tcPr marL="5238" marR="5238" marT="5238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295326"/>
                  </a:ext>
                </a:extLst>
              </a:tr>
              <a:tr h="9010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Lato" panose="020F0502020204030203" pitchFamily="34" charset="0"/>
                        </a:rPr>
                        <a:t>ENTIDADES SEM FINS LUCRATIVOS (43)</a:t>
                      </a:r>
                    </a:p>
                  </a:txBody>
                  <a:tcPr marL="5238" marR="5238" marT="5238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SERVIÇO NACIONAL DE APRENDIZAGEM INDUSTRIAL-[BR] (15)</a:t>
                      </a:r>
                      <a:b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ASSOCIAÇÃO INSTITUTO TECNOLÓGICO VALE - ITV-[BR] (4)</a:t>
                      </a:r>
                      <a:b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ASSOCIACAO PRO ENSINO SUPERIOR EM NOVO HAMBURGO-[BR (2)</a:t>
                      </a:r>
                    </a:p>
                    <a:p>
                      <a:pPr algn="ctr" fontAlgn="ctr"/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EPEC EMPRESA PRUDENTINA DE EDUCACAO E CULTURA SA-[BR] (2)</a:t>
                      </a:r>
                    </a:p>
                    <a:p>
                      <a:pPr algn="ctr" fontAlgn="ctr"/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INSTITUTO NACIONAL DE PROCESSAMENTO DE EMBALAGENS VAZIAS - INPEV-[BR] (2)</a:t>
                      </a:r>
                    </a:p>
                    <a:p>
                      <a:pPr algn="ctr" fontAlgn="ctr"/>
                      <a:r>
                        <a:rPr lang="pt-BR" sz="650" b="0" i="0" u="none" strike="noStrike" dirty="0">
                          <a:effectLst/>
                          <a:latin typeface="Lato" panose="020F0502020204030203" pitchFamily="34" charset="0"/>
                        </a:rPr>
                        <a:t>FACULDADES CATOLICAS-[BR] (2)</a:t>
                      </a:r>
                    </a:p>
                  </a:txBody>
                  <a:tcPr marL="5238" marR="5238" marT="5238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  <a:t>GERENCIAMENTO DE RESÍDUOS (32)</a:t>
                      </a:r>
                      <a:b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  <a:t>ENERGIAS ALTERNATIVAS (12)</a:t>
                      </a:r>
                      <a:b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  <a:t>AGRICULTURA SUSTENTÁVEL (4)</a:t>
                      </a:r>
                      <a:b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pt-BR" sz="700" b="0" i="0" u="none" strike="noStrike" dirty="0">
                          <a:effectLst/>
                          <a:latin typeface="Lato" panose="020F0502020204030203" pitchFamily="34" charset="0"/>
                        </a:rPr>
                        <a:t>CONSERVAÇÃO DE ENERGIA (3)</a:t>
                      </a:r>
                    </a:p>
                  </a:txBody>
                  <a:tcPr marL="5238" marR="5238" marT="5238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190662"/>
                  </a:ext>
                </a:extLst>
              </a:tr>
            </a:tbl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8C710A9B-9DC9-4B71-B2E1-815844FE65AE}"/>
              </a:ext>
            </a:extLst>
          </p:cNvPr>
          <p:cNvSpPr txBox="1"/>
          <p:nvPr/>
        </p:nvSpPr>
        <p:spPr>
          <a:xfrm>
            <a:off x="283261" y="4460657"/>
            <a:ext cx="3573377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800" dirty="0">
                <a:latin typeface="Lato" panose="020F0502020204030203" pitchFamily="34" charset="0"/>
              </a:rPr>
              <a:t>Todos os campos tecnológicos contam com expressiva participação de depositantes residentes. Transporte (88%) e Agricultura Sustentável (86%) apresentam a maior concentração nacional. Energias Alternativas é a categoria com maior participação relativa de não-residentes (38%), refletindo o interesse estrangeiro em tecnologias como biocombustíveis e energia solar. Gerenciamento de Resíduos, apesar de ser a categoria com maior volume absoluto de pedidos, também registra presença relevante de não-residentes (19%).</a:t>
            </a:r>
          </a:p>
          <a:p>
            <a:pPr lvl="0" algn="just">
              <a:defRPr/>
            </a:pPr>
            <a:endParaRPr lang="pt-BR" altLang="pt-BR" sz="800" dirty="0">
              <a:latin typeface="Lato" panose="020F0502020204030203" pitchFamily="34" charset="0"/>
            </a:endParaRPr>
          </a:p>
          <a:p>
            <a:pPr lvl="0" algn="just">
              <a:defRPr/>
            </a:pPr>
            <a:r>
              <a:rPr lang="pt-BR" altLang="pt-BR" sz="800" dirty="0">
                <a:latin typeface="Lato" panose="020F0502020204030203" pitchFamily="34" charset="0"/>
              </a:rPr>
              <a:t>* Um mesmo pedido de patente pode estar classificado em mais de um campo tecnológico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33AA015-0A08-4119-B1F9-E8D667744069}"/>
              </a:ext>
            </a:extLst>
          </p:cNvPr>
          <p:cNvSpPr txBox="1"/>
          <p:nvPr/>
        </p:nvSpPr>
        <p:spPr>
          <a:xfrm>
            <a:off x="228600" y="1641314"/>
            <a:ext cx="356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i="1" dirty="0">
                <a:latin typeface="Lato" panose="020F0502020204030203" pitchFamily="34" charset="0"/>
              </a:rPr>
              <a:t>PARTICIPAÇÃO DE RESIDENTES POR CAMPO TECNOLÓGICO* DOS PEDIDOS DE PATENTE DE TECNOLOGIAS VERDES</a:t>
            </a:r>
          </a:p>
        </p:txBody>
      </p:sp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FAF4D808-6804-4E57-B14C-69361054F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07747"/>
              </p:ext>
            </p:extLst>
          </p:nvPr>
        </p:nvGraphicFramePr>
        <p:xfrm>
          <a:off x="4224103" y="2182983"/>
          <a:ext cx="2345633" cy="257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CaixaDeTexto 37">
            <a:extLst>
              <a:ext uri="{FF2B5EF4-FFF2-40B4-BE49-F238E27FC236}">
                <a16:creationId xmlns:a16="http://schemas.microsoft.com/office/drawing/2014/main" id="{EB7FE0B5-5785-45E9-B979-CE3935B00BF9}"/>
              </a:ext>
            </a:extLst>
          </p:cNvPr>
          <p:cNvSpPr txBox="1"/>
          <p:nvPr/>
        </p:nvSpPr>
        <p:spPr>
          <a:xfrm>
            <a:off x="3988406" y="1641822"/>
            <a:ext cx="2581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i="1" dirty="0">
                <a:latin typeface="Lato" panose="020F0502020204030203" pitchFamily="34" charset="0"/>
              </a:rPr>
              <a:t>NATUREZA JURÍDICA DOS DEPOSITANTES RESIDENTES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F641D796-7459-4A66-B5DE-3848578A1F58}"/>
              </a:ext>
            </a:extLst>
          </p:cNvPr>
          <p:cNvSpPr/>
          <p:nvPr/>
        </p:nvSpPr>
        <p:spPr>
          <a:xfrm>
            <a:off x="1" y="-3332"/>
            <a:ext cx="6857999" cy="1154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4482FA4-28E6-4E71-81C0-4576615CE4A2}"/>
              </a:ext>
            </a:extLst>
          </p:cNvPr>
          <p:cNvSpPr txBox="1"/>
          <p:nvPr/>
        </p:nvSpPr>
        <p:spPr>
          <a:xfrm flipH="1">
            <a:off x="146963" y="85660"/>
            <a:ext cx="54268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  <a:latin typeface="Oswald SemiBold" pitchFamily="2" charset="0"/>
              </a:rPr>
              <a:t>Destaques</a:t>
            </a:r>
            <a:endParaRPr lang="pt-BR" sz="2000" i="1" dirty="0">
              <a:solidFill>
                <a:schemeClr val="tx1">
                  <a:lumMod val="85000"/>
                  <a:lumOff val="15000"/>
                </a:schemeClr>
              </a:solidFill>
              <a:latin typeface="Oswald SemiBold" pitchFamily="2" charset="0"/>
            </a:endParaRPr>
          </a:p>
          <a:p>
            <a:endParaRPr lang="pt-BR" sz="500" dirty="0">
              <a:solidFill>
                <a:schemeClr val="bg1">
                  <a:lumMod val="85000"/>
                </a:schemeClr>
              </a:solidFill>
              <a:latin typeface="Oswald SemiBold" pitchFamily="2" charset="0"/>
            </a:endParaRPr>
          </a:p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Oswald SemiBold" pitchFamily="2" charset="0"/>
              </a:rPr>
              <a:t>Observatório de Tecnologias Verdes</a:t>
            </a:r>
          </a:p>
          <a:p>
            <a:r>
              <a:rPr lang="pt-BR" altLang="pt-BR" dirty="0">
                <a:solidFill>
                  <a:schemeClr val="accent6">
                    <a:lumMod val="60000"/>
                    <a:lumOff val="40000"/>
                  </a:schemeClr>
                </a:solidFill>
                <a:latin typeface="Oswald SemiBold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Trâmite Prioritário de Patentes Verdes</a:t>
            </a:r>
            <a:endParaRPr lang="pt-BR" altLang="pt-BR" sz="100" dirty="0">
              <a:solidFill>
                <a:schemeClr val="accent6">
                  <a:lumMod val="60000"/>
                  <a:lumOff val="40000"/>
                </a:schemeClr>
              </a:solidFill>
              <a:latin typeface="Oswald SemiBold" pitchFamily="2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EF12CC5-7BF3-449C-8E99-07AA98701E3B}"/>
              </a:ext>
            </a:extLst>
          </p:cNvPr>
          <p:cNvSpPr txBox="1"/>
          <p:nvPr/>
        </p:nvSpPr>
        <p:spPr>
          <a:xfrm flipH="1">
            <a:off x="5664713" y="782693"/>
            <a:ext cx="923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swald Medium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Abril 2026</a:t>
            </a: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E67B0940-D626-46AC-8923-2CAD0EC5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471BF557-E6D9-4155-8B31-5549A4F12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71" y="187723"/>
            <a:ext cx="1309189" cy="278622"/>
          </a:xfrm>
          <a:prstGeom prst="rect">
            <a:avLst/>
          </a:prstGeom>
        </p:spPr>
      </p:pic>
      <p:sp>
        <p:nvSpPr>
          <p:cNvPr id="44" name="Retângulo 43">
            <a:extLst>
              <a:ext uri="{FF2B5EF4-FFF2-40B4-BE49-F238E27FC236}">
                <a16:creationId xmlns:a16="http://schemas.microsoft.com/office/drawing/2014/main" id="{474E1D81-5E04-470E-B91A-1B219D0E90C3}"/>
              </a:ext>
            </a:extLst>
          </p:cNvPr>
          <p:cNvSpPr/>
          <p:nvPr/>
        </p:nvSpPr>
        <p:spPr>
          <a:xfrm>
            <a:off x="0" y="9594980"/>
            <a:ext cx="6858000" cy="3153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bg1"/>
                </a:solidFill>
                <a:latin typeface="Lato" panose="020F0502020204030203" pitchFamily="34" charset="0"/>
              </a:rPr>
              <a:t> Divisão de Observatórios em PI – Coordenação de Inteligência em PI e Inovação	     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  <a:latin typeface="Lato" panose="020F0502020204030203" pitchFamily="34" charset="0"/>
              </a:rPr>
              <a:t> Coordenação Geral de Economia e Inovação – Diretoria Executiva - INPI</a:t>
            </a:r>
          </a:p>
          <a:p>
            <a:endParaRPr lang="pt-BR" sz="200" b="1" dirty="0">
              <a:solidFill>
                <a:schemeClr val="accent6">
                  <a:lumMod val="20000"/>
                  <a:lumOff val="8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19" name="Gráfico 18" descr="Seta de linha: curva no sentido horário">
            <a:extLst>
              <a:ext uri="{FF2B5EF4-FFF2-40B4-BE49-F238E27FC236}">
                <a16:creationId xmlns:a16="http://schemas.microsoft.com/office/drawing/2014/main" id="{A74FD6C4-773C-4931-AA39-5E0C46CC4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308459">
            <a:off x="4803229" y="4659487"/>
            <a:ext cx="755176" cy="141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5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5B5E29C8-09D5-4877-8491-9E7C91057B75}"/>
              </a:ext>
            </a:extLst>
          </p:cNvPr>
          <p:cNvSpPr txBox="1"/>
          <p:nvPr/>
        </p:nvSpPr>
        <p:spPr>
          <a:xfrm>
            <a:off x="146963" y="1149339"/>
            <a:ext cx="6523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Oswald SemiBold" pitchFamily="2" charset="0"/>
              </a:rPr>
              <a:t>Campos Tecnológicos •  julho 2024 → abril 2026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B2C8BDD-83E6-4615-83F8-BEA45523806E}"/>
              </a:ext>
            </a:extLst>
          </p:cNvPr>
          <p:cNvSpPr txBox="1"/>
          <p:nvPr/>
        </p:nvSpPr>
        <p:spPr>
          <a:xfrm>
            <a:off x="152398" y="2602383"/>
            <a:ext cx="314636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solidFill>
                  <a:schemeClr val="accent6">
                    <a:lumMod val="50000"/>
                  </a:schemeClr>
                </a:solidFill>
                <a:latin typeface="Oswald SemiBold" pitchFamily="2" charset="0"/>
              </a:rPr>
              <a:t>Gerenciamento de resíduos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60A5877-7E10-428D-A4FD-6CD71E6EF31B}"/>
              </a:ext>
            </a:extLst>
          </p:cNvPr>
          <p:cNvSpPr txBox="1"/>
          <p:nvPr/>
        </p:nvSpPr>
        <p:spPr>
          <a:xfrm>
            <a:off x="3428996" y="5001507"/>
            <a:ext cx="324161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chemeClr val="accent6">
                    <a:lumMod val="50000"/>
                  </a:schemeClr>
                </a:solidFill>
                <a:latin typeface="Oswald SemiBold" pitchFamily="2" charset="0"/>
              </a:defRPr>
            </a:lvl1pPr>
          </a:lstStyle>
          <a:p>
            <a:pPr algn="ctr"/>
            <a:r>
              <a:rPr lang="pt-BR" sz="1400" dirty="0"/>
              <a:t>Energias Alternativas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D030AD-2D86-4818-98F5-9DFA4730E261}"/>
              </a:ext>
            </a:extLst>
          </p:cNvPr>
          <p:cNvSpPr txBox="1"/>
          <p:nvPr/>
        </p:nvSpPr>
        <p:spPr>
          <a:xfrm>
            <a:off x="1471748" y="1543974"/>
            <a:ext cx="5198867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pt-BR" sz="800" dirty="0">
                <a:latin typeface="Lato" panose="020F0502020204030203" pitchFamily="34" charset="0"/>
              </a:rPr>
              <a:t>O acervo acumulado de pedidos prioritários de patentes verdes aumentou 23% entre 2024 e 2026, reflexo dos pedidos incorporados no período, especialmente em 2024, ano de maior número de requerimentos aprovados desde a criação do programa.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pt-BR" sz="800" dirty="0">
                <a:latin typeface="Lato" panose="020F0502020204030203" pitchFamily="34" charset="0"/>
              </a:rPr>
              <a:t>O maior incremento absoluto ocorreu na categoria de ‘Gerenciamento de Resíduos’ (+223 pedidos; +38,2%). ‘Conservação de Energia’ apresentou o maior crescimento relativo médio entre subcategorias, com destaque para as tecnologias relacionadas à ‘Armazenagem Térmica’ (+112,5%). ‘Biocombustíveis’ manteve liderança das subcategorias relacionadas às ‘Energias Alternativas’.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A36BD50-BEEC-4717-9AC4-4ADACB01AB6D}"/>
              </a:ext>
            </a:extLst>
          </p:cNvPr>
          <p:cNvSpPr txBox="1"/>
          <p:nvPr/>
        </p:nvSpPr>
        <p:spPr>
          <a:xfrm>
            <a:off x="3429000" y="2602383"/>
            <a:ext cx="324161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chemeClr val="accent6">
                    <a:lumMod val="50000"/>
                  </a:schemeClr>
                </a:solidFill>
                <a:latin typeface="Oswald SemiBold" pitchFamily="2" charset="0"/>
              </a:defRPr>
            </a:lvl1pPr>
          </a:lstStyle>
          <a:p>
            <a:pPr algn="ctr"/>
            <a:r>
              <a:rPr lang="pt-BR" sz="1400" dirty="0"/>
              <a:t>Agricultura Sustentável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9B47A8F-4A7F-49FF-8F7F-F17A706C07FC}"/>
              </a:ext>
            </a:extLst>
          </p:cNvPr>
          <p:cNvSpPr txBox="1"/>
          <p:nvPr/>
        </p:nvSpPr>
        <p:spPr>
          <a:xfrm>
            <a:off x="57147" y="5008138"/>
            <a:ext cx="324161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accent6">
                    <a:lumMod val="50000"/>
                  </a:schemeClr>
                </a:solidFill>
                <a:latin typeface="Oswald SemiBold" pitchFamily="2" charset="0"/>
              </a:defRPr>
            </a:lvl1pPr>
          </a:lstStyle>
          <a:p>
            <a:pPr algn="ctr"/>
            <a:r>
              <a:rPr lang="pt-BR" dirty="0"/>
              <a:t>Conservação de Energia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A6936FC-56CB-4239-81C3-DE2BE9802B37}"/>
              </a:ext>
            </a:extLst>
          </p:cNvPr>
          <p:cNvSpPr txBox="1"/>
          <p:nvPr/>
        </p:nvSpPr>
        <p:spPr>
          <a:xfrm>
            <a:off x="146962" y="3020032"/>
            <a:ext cx="314636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latin typeface="Lato" panose="020F0502020204030203" pitchFamily="34" charset="0"/>
              </a:rPr>
              <a:t>‘Tratamento de Resíduos’ concentra 93% dos pedidos da categoria (+38,2%). ‘Eliminação de Resíduos’ cresce proporcionalmente (+35,7%), porém com menor quantidade de pedidos.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6CC1AFB-6B3A-4718-9F7F-ED1A7576A981}"/>
              </a:ext>
            </a:extLst>
          </p:cNvPr>
          <p:cNvSpPr txBox="1"/>
          <p:nvPr/>
        </p:nvSpPr>
        <p:spPr>
          <a:xfrm>
            <a:off x="178376" y="7833503"/>
            <a:ext cx="313996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accent6">
                    <a:lumMod val="50000"/>
                  </a:schemeClr>
                </a:solidFill>
                <a:latin typeface="Oswald SemiBold" pitchFamily="2" charset="0"/>
              </a:defRPr>
            </a:lvl1pPr>
          </a:lstStyle>
          <a:p>
            <a:pPr algn="ctr"/>
            <a:r>
              <a:rPr lang="pt-BR" dirty="0"/>
              <a:t>Transporte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0A0C09BD-2079-41E9-9D60-E080B8EE2A8D}"/>
              </a:ext>
            </a:extLst>
          </p:cNvPr>
          <p:cNvSpPr txBox="1"/>
          <p:nvPr/>
        </p:nvSpPr>
        <p:spPr>
          <a:xfrm>
            <a:off x="3414706" y="5396730"/>
            <a:ext cx="327019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latin typeface="Lato" panose="020F0502020204030203" pitchFamily="34" charset="0"/>
              </a:rPr>
              <a:t>‘Biocombustíveis’ mantém liderança em ‘Energias Alternativas’ com 145 pedidos (+22,9%). ‘Energia Solar’ e ‘Energia Eólica’ também registraram crescimento importante (+14,5% e +28,6%, respectivamente).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CB7CE38-147F-4D20-89B7-1E7DF8E9D6D6}"/>
              </a:ext>
            </a:extLst>
          </p:cNvPr>
          <p:cNvSpPr txBox="1"/>
          <p:nvPr/>
        </p:nvSpPr>
        <p:spPr>
          <a:xfrm>
            <a:off x="4126727" y="8665610"/>
            <a:ext cx="254388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latin typeface="Lato" panose="020F0502020204030203" pitchFamily="34" charset="0"/>
              </a:rPr>
              <a:t>Tecnologias envolvendo ‘Estações de Carregamento para Veículos Elétricos’ ainda lideram a categoria (+17%). Tecnologias envolvendo ‘Veículos Híbridos’ cresceram +37,5%, enquanto tecnologias com ‘Veículos Alimentados por Fonte de Potência Externa’ mais que dobraram no período (+75%).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85F32A1D-BAC5-4176-A836-17D4EE0A2193}"/>
              </a:ext>
            </a:extLst>
          </p:cNvPr>
          <p:cNvSpPr txBox="1"/>
          <p:nvPr/>
        </p:nvSpPr>
        <p:spPr>
          <a:xfrm>
            <a:off x="57140" y="5411963"/>
            <a:ext cx="32416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latin typeface="Lato" panose="020F0502020204030203" pitchFamily="34" charset="0"/>
              </a:rPr>
              <a:t>‘Recuperação de Energia Mecânica’ domina como subcategoria de conservação de energia  (+66,7%). ‘Armazenagem Térmica’ dobrou a quantidade de pedidos (+112,5%) no período.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0B9B662-D56B-44EF-9DE4-539576DAE2AF}"/>
              </a:ext>
            </a:extLst>
          </p:cNvPr>
          <p:cNvSpPr txBox="1"/>
          <p:nvPr/>
        </p:nvSpPr>
        <p:spPr>
          <a:xfrm>
            <a:off x="3433216" y="3016095"/>
            <a:ext cx="32416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latin typeface="Lato" panose="020F0502020204030203" pitchFamily="34" charset="0"/>
              </a:rPr>
              <a:t>‘Melhoria do Solo’ responde por 54% da categoria (+14,6%), enquanto que a subcategoria ‘Técnicas Alternativas de Irrigação’ registrou o maior crescimento relativo (+46,2%) na categoria.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4562E9BE-7574-4EF8-B1EE-7D6E9E870B43}"/>
              </a:ext>
            </a:extLst>
          </p:cNvPr>
          <p:cNvSpPr/>
          <p:nvPr/>
        </p:nvSpPr>
        <p:spPr>
          <a:xfrm>
            <a:off x="1" y="-3332"/>
            <a:ext cx="6857999" cy="1154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FB7B8C5-4163-4AA9-9641-B8227DB82C42}"/>
              </a:ext>
            </a:extLst>
          </p:cNvPr>
          <p:cNvSpPr txBox="1"/>
          <p:nvPr/>
        </p:nvSpPr>
        <p:spPr>
          <a:xfrm flipH="1">
            <a:off x="146963" y="85660"/>
            <a:ext cx="54268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  <a:latin typeface="Oswald SemiBold" pitchFamily="2" charset="0"/>
              </a:rPr>
              <a:t>Destaques</a:t>
            </a:r>
            <a:endParaRPr lang="pt-BR" sz="2000" i="1" dirty="0">
              <a:solidFill>
                <a:schemeClr val="tx1">
                  <a:lumMod val="85000"/>
                  <a:lumOff val="15000"/>
                </a:schemeClr>
              </a:solidFill>
              <a:latin typeface="Oswald SemiBold" pitchFamily="2" charset="0"/>
            </a:endParaRPr>
          </a:p>
          <a:p>
            <a:endParaRPr lang="pt-BR" sz="500" dirty="0">
              <a:solidFill>
                <a:schemeClr val="bg1">
                  <a:lumMod val="85000"/>
                </a:schemeClr>
              </a:solidFill>
              <a:latin typeface="Oswald SemiBold" pitchFamily="2" charset="0"/>
            </a:endParaRPr>
          </a:p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Oswald SemiBold" pitchFamily="2" charset="0"/>
              </a:rPr>
              <a:t>Observatório de Tecnologias Verdes</a:t>
            </a:r>
          </a:p>
          <a:p>
            <a:r>
              <a:rPr lang="pt-BR" altLang="pt-BR" dirty="0">
                <a:solidFill>
                  <a:schemeClr val="accent6">
                    <a:lumMod val="60000"/>
                    <a:lumOff val="40000"/>
                  </a:schemeClr>
                </a:solidFill>
                <a:latin typeface="Oswald SemiBold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Trâmite Prioritário de Patentes Verdes</a:t>
            </a:r>
            <a:endParaRPr lang="pt-BR" altLang="pt-BR" sz="100" dirty="0">
              <a:solidFill>
                <a:schemeClr val="accent6">
                  <a:lumMod val="60000"/>
                  <a:lumOff val="40000"/>
                </a:schemeClr>
              </a:solidFill>
              <a:latin typeface="Oswald SemiBold" pitchFamily="2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0548C935-25E3-4518-878C-D0272928990B}"/>
              </a:ext>
            </a:extLst>
          </p:cNvPr>
          <p:cNvSpPr txBox="1"/>
          <p:nvPr/>
        </p:nvSpPr>
        <p:spPr>
          <a:xfrm flipH="1">
            <a:off x="5664713" y="782693"/>
            <a:ext cx="923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swald Medium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Abril 2026</a:t>
            </a:r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id="{E50728F9-8971-409C-82E5-C2C0BB9DA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BA0F297B-CC64-4FCC-B282-6D7970DAB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71" y="187723"/>
            <a:ext cx="1309189" cy="278622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5641C0E-18E3-4753-84ED-CA46D29D9E39}"/>
              </a:ext>
            </a:extLst>
          </p:cNvPr>
          <p:cNvSpPr/>
          <p:nvPr/>
        </p:nvSpPr>
        <p:spPr>
          <a:xfrm>
            <a:off x="0" y="9594980"/>
            <a:ext cx="6858000" cy="3153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bg1"/>
                </a:solidFill>
                <a:latin typeface="Lato" panose="020F0502020204030203" pitchFamily="34" charset="0"/>
              </a:rPr>
              <a:t> Divisão de Observatórios em PI – Coordenação de Inteligência em PI e Inovação	     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  <a:latin typeface="Lato" panose="020F0502020204030203" pitchFamily="34" charset="0"/>
              </a:rPr>
              <a:t> Coordenação Geral de Economia e Inovação – Diretoria Executiva - INPI</a:t>
            </a:r>
          </a:p>
          <a:p>
            <a:endParaRPr lang="pt-BR" sz="200" b="1" dirty="0">
              <a:solidFill>
                <a:schemeClr val="accent6">
                  <a:lumMod val="20000"/>
                  <a:lumOff val="80000"/>
                </a:schemeClr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27" name="Chart 6">
            <a:extLst>
              <a:ext uri="{FF2B5EF4-FFF2-40B4-BE49-F238E27FC236}">
                <a16:creationId xmlns:a16="http://schemas.microsoft.com/office/drawing/2014/main" id="{4EBF38AA-EB58-4EC7-B00B-61310727D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96962"/>
              </p:ext>
            </p:extLst>
          </p:nvPr>
        </p:nvGraphicFramePr>
        <p:xfrm>
          <a:off x="332146" y="3414676"/>
          <a:ext cx="2528230" cy="161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9">
            <a:extLst>
              <a:ext uri="{FF2B5EF4-FFF2-40B4-BE49-F238E27FC236}">
                <a16:creationId xmlns:a16="http://schemas.microsoft.com/office/drawing/2014/main" id="{4464284A-C766-4CBE-A381-B07A64409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8845"/>
              </p:ext>
            </p:extLst>
          </p:nvPr>
        </p:nvGraphicFramePr>
        <p:xfrm>
          <a:off x="3428995" y="5887031"/>
          <a:ext cx="3677199" cy="268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12">
            <a:extLst>
              <a:ext uri="{FF2B5EF4-FFF2-40B4-BE49-F238E27FC236}">
                <a16:creationId xmlns:a16="http://schemas.microsoft.com/office/drawing/2014/main" id="{4F5EEF94-E191-4F37-9FCC-010453833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920975"/>
              </p:ext>
            </p:extLst>
          </p:nvPr>
        </p:nvGraphicFramePr>
        <p:xfrm>
          <a:off x="107973" y="5923173"/>
          <a:ext cx="3210364" cy="187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Chart 15">
            <a:extLst>
              <a:ext uri="{FF2B5EF4-FFF2-40B4-BE49-F238E27FC236}">
                <a16:creationId xmlns:a16="http://schemas.microsoft.com/office/drawing/2014/main" id="{C99A78ED-AD93-421A-A0CF-9220967DA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35042"/>
              </p:ext>
            </p:extLst>
          </p:nvPr>
        </p:nvGraphicFramePr>
        <p:xfrm>
          <a:off x="3470176" y="3400688"/>
          <a:ext cx="3159256" cy="1602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Chart 18">
            <a:extLst>
              <a:ext uri="{FF2B5EF4-FFF2-40B4-BE49-F238E27FC236}">
                <a16:creationId xmlns:a16="http://schemas.microsoft.com/office/drawing/2014/main" id="{282D5CDF-6F93-4304-874B-B588C6462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910026"/>
              </p:ext>
            </p:extLst>
          </p:nvPr>
        </p:nvGraphicFramePr>
        <p:xfrm>
          <a:off x="146963" y="8148003"/>
          <a:ext cx="4051327" cy="141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C4B60C61-036A-49B2-8AFE-3599F96E35FB}"/>
              </a:ext>
            </a:extLst>
          </p:cNvPr>
          <p:cNvSpPr txBox="1"/>
          <p:nvPr/>
        </p:nvSpPr>
        <p:spPr>
          <a:xfrm>
            <a:off x="357808" y="1634397"/>
            <a:ext cx="754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Georgia" panose="02040502050405020303" pitchFamily="18" charset="0"/>
              </a:rPr>
              <a:t>23%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E94FB643-2EA8-45DE-8DCB-03F2A2663D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1" y="1647831"/>
            <a:ext cx="1277197" cy="8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5B5E29C8-09D5-4877-8491-9E7C91057B75}"/>
              </a:ext>
            </a:extLst>
          </p:cNvPr>
          <p:cNvSpPr txBox="1"/>
          <p:nvPr/>
        </p:nvSpPr>
        <p:spPr>
          <a:xfrm>
            <a:off x="354273" y="1242790"/>
            <a:ext cx="610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Oswald SemiBold" pitchFamily="2" charset="0"/>
              </a:rPr>
              <a:t>Evolução do Acervo de Prioritários de Patentes Verdes  julho 2024 → abril 2026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6CC1AFB-6B3A-4718-9F7F-ED1A7576A981}"/>
              </a:ext>
            </a:extLst>
          </p:cNvPr>
          <p:cNvSpPr txBox="1"/>
          <p:nvPr/>
        </p:nvSpPr>
        <p:spPr>
          <a:xfrm>
            <a:off x="383014" y="3218204"/>
            <a:ext cx="618493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accent6">
                    <a:lumMod val="50000"/>
                  </a:schemeClr>
                </a:solidFill>
                <a:latin typeface="Oswald SemiBold" pitchFamily="2" charset="0"/>
              </a:defRPr>
            </a:lvl1pPr>
          </a:lstStyle>
          <a:p>
            <a:pPr algn="ctr"/>
            <a:r>
              <a:rPr lang="pt-BR" dirty="0"/>
              <a:t>Evolução do número de pedidos  de patente prioritários por Tipo de Tecnologia Verde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FDB93D-1B7D-40C9-8BC2-8F4133571A23}"/>
              </a:ext>
            </a:extLst>
          </p:cNvPr>
          <p:cNvSpPr txBox="1"/>
          <p:nvPr/>
        </p:nvSpPr>
        <p:spPr>
          <a:xfrm>
            <a:off x="383014" y="6853617"/>
            <a:ext cx="6184929" cy="507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Gerenciamento de Resíduos segue como campo tecnológico dominante entre os requerimentos de trâmite prioritário de patentes verdes, registrando o maior crescimento absoluto (+140 pedidos) e o maior percentual de variação no período. Os demais campos tecnológicos tiveram aumento percentual de requerimentos similares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17D2B707-8E18-4E96-B4AA-6532A054AF0C}"/>
              </a:ext>
            </a:extLst>
          </p:cNvPr>
          <p:cNvGrpSpPr/>
          <p:nvPr/>
        </p:nvGrpSpPr>
        <p:grpSpPr>
          <a:xfrm>
            <a:off x="354273" y="2153941"/>
            <a:ext cx="1943654" cy="867166"/>
            <a:chOff x="240198" y="914400"/>
            <a:chExt cx="1689186" cy="806718"/>
          </a:xfrm>
        </p:grpSpPr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9CAF87B8-E408-418A-B0F7-C3213BD68121}"/>
                </a:ext>
              </a:extLst>
            </p:cNvPr>
            <p:cNvSpPr/>
            <p:nvPr/>
          </p:nvSpPr>
          <p:spPr>
            <a:xfrm>
              <a:off x="265176" y="914400"/>
              <a:ext cx="1664208" cy="228600"/>
            </a:xfrm>
            <a:prstGeom prst="rect">
              <a:avLst/>
            </a:prstGeom>
            <a:solidFill>
              <a:srgbClr val="2E5E2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320D57D9-0CE2-48DA-8835-72579BC323C6}"/>
                </a:ext>
              </a:extLst>
            </p:cNvPr>
            <p:cNvSpPr txBox="1"/>
            <p:nvPr/>
          </p:nvSpPr>
          <p:spPr>
            <a:xfrm>
              <a:off x="310896" y="932688"/>
              <a:ext cx="1572768" cy="2576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1200" b="1" i="0" dirty="0">
                  <a:solidFill>
                    <a:srgbClr val="FFFFFF"/>
                  </a:solidFill>
                  <a:latin typeface="Lato" panose="020F0502020204030203" pitchFamily="34" charset="0"/>
                </a:rPr>
                <a:t>Total de </a:t>
              </a:r>
              <a:r>
                <a:rPr lang="pt-BR" sz="1200" b="1" i="0" dirty="0">
                  <a:solidFill>
                    <a:srgbClr val="FFFFFF"/>
                  </a:solidFill>
                  <a:latin typeface="Lato" panose="020F0502020204030203" pitchFamily="34" charset="0"/>
                </a:rPr>
                <a:t>Invenções</a:t>
              </a:r>
              <a:endParaRPr sz="1200" b="1" i="0" dirty="0">
                <a:solidFill>
                  <a:srgbClr val="FFFFFF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7825D36A-D49D-419F-82B1-BF3262F3950E}"/>
                </a:ext>
              </a:extLst>
            </p:cNvPr>
            <p:cNvSpPr/>
            <p:nvPr/>
          </p:nvSpPr>
          <p:spPr>
            <a:xfrm>
              <a:off x="265176" y="1143000"/>
              <a:ext cx="1664208" cy="548640"/>
            </a:xfrm>
            <a:prstGeom prst="rect">
              <a:avLst/>
            </a:prstGeom>
            <a:solidFill>
              <a:srgbClr val="C5D9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id="{210D6018-2E2F-4639-9E81-993A411D78F3}"/>
                </a:ext>
              </a:extLst>
            </p:cNvPr>
            <p:cNvSpPr txBox="1"/>
            <p:nvPr/>
          </p:nvSpPr>
          <p:spPr>
            <a:xfrm>
              <a:off x="240198" y="1230470"/>
              <a:ext cx="748893" cy="243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sz="1100" b="0" i="0" dirty="0">
                  <a:solidFill>
                    <a:srgbClr val="888888"/>
                  </a:solidFill>
                  <a:latin typeface="Lato" panose="020F0502020204030203" pitchFamily="34" charset="0"/>
                </a:rPr>
                <a:t>1,09</a:t>
              </a:r>
              <a:r>
                <a:rPr lang="pt-BR" sz="1100" b="0" i="0" dirty="0">
                  <a:solidFill>
                    <a:srgbClr val="888888"/>
                  </a:solidFill>
                  <a:latin typeface="Lato" panose="020F0502020204030203" pitchFamily="34" charset="0"/>
                </a:rPr>
                <a:t>7</a:t>
              </a:r>
              <a:endParaRPr sz="1100" b="0" i="0" dirty="0">
                <a:solidFill>
                  <a:srgbClr val="888888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9" name="TextBox 10">
              <a:extLst>
                <a:ext uri="{FF2B5EF4-FFF2-40B4-BE49-F238E27FC236}">
                  <a16:creationId xmlns:a16="http://schemas.microsoft.com/office/drawing/2014/main" id="{C527442D-47B0-4ADC-9DE2-C99E692A2F56}"/>
                </a:ext>
              </a:extLst>
            </p:cNvPr>
            <p:cNvSpPr txBox="1"/>
            <p:nvPr/>
          </p:nvSpPr>
          <p:spPr>
            <a:xfrm>
              <a:off x="976226" y="1224247"/>
              <a:ext cx="166420" cy="2011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1200" b="1" i="0" dirty="0">
                  <a:solidFill>
                    <a:schemeClr val="accent6">
                      <a:lumMod val="50000"/>
                    </a:schemeClr>
                  </a:solidFill>
                </a:rPr>
                <a:t>→</a:t>
              </a:r>
            </a:p>
          </p:txBody>
        </p:sp>
        <p:sp>
          <p:nvSpPr>
            <p:cNvPr id="40" name="TextBox 11">
              <a:extLst>
                <a:ext uri="{FF2B5EF4-FFF2-40B4-BE49-F238E27FC236}">
                  <a16:creationId xmlns:a16="http://schemas.microsoft.com/office/drawing/2014/main" id="{4B18E55F-97D2-4777-B733-0A354C20CC28}"/>
                </a:ext>
              </a:extLst>
            </p:cNvPr>
            <p:cNvSpPr txBox="1"/>
            <p:nvPr/>
          </p:nvSpPr>
          <p:spPr>
            <a:xfrm>
              <a:off x="1134445" y="1214697"/>
              <a:ext cx="715609" cy="2576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sz="1200" b="1" i="0" dirty="0">
                  <a:solidFill>
                    <a:srgbClr val="1C3A1C"/>
                  </a:solidFill>
                  <a:latin typeface="Lato" panose="020F0502020204030203" pitchFamily="34" charset="0"/>
                </a:rPr>
                <a:t>1,3</a:t>
              </a:r>
              <a:r>
                <a:rPr lang="pt-BR" sz="1200" b="1" i="0" dirty="0">
                  <a:solidFill>
                    <a:srgbClr val="1C3A1C"/>
                  </a:solidFill>
                  <a:latin typeface="Lato" panose="020F0502020204030203" pitchFamily="34" charset="0"/>
                </a:rPr>
                <a:t>52</a:t>
              </a:r>
              <a:endParaRPr sz="1200" b="1" i="0" dirty="0">
                <a:solidFill>
                  <a:srgbClr val="1C3A1C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1" name="TextBox 12">
              <a:extLst>
                <a:ext uri="{FF2B5EF4-FFF2-40B4-BE49-F238E27FC236}">
                  <a16:creationId xmlns:a16="http://schemas.microsoft.com/office/drawing/2014/main" id="{057F00EC-3573-4BF0-8EBB-4612C9456DB8}"/>
                </a:ext>
              </a:extLst>
            </p:cNvPr>
            <p:cNvSpPr txBox="1"/>
            <p:nvPr/>
          </p:nvSpPr>
          <p:spPr>
            <a:xfrm>
              <a:off x="310896" y="1477744"/>
              <a:ext cx="1572768" cy="243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1100" b="1" i="0" dirty="0">
                  <a:solidFill>
                    <a:srgbClr val="5A8A3C"/>
                  </a:solidFill>
                  <a:latin typeface="Lato" panose="020F0502020204030203" pitchFamily="34" charset="0"/>
                </a:rPr>
                <a:t>▲ +2</a:t>
              </a:r>
              <a:r>
                <a:rPr lang="pt-BR" sz="1100" b="1" i="0" dirty="0">
                  <a:solidFill>
                    <a:srgbClr val="5A8A3C"/>
                  </a:solidFill>
                  <a:latin typeface="Lato" panose="020F0502020204030203" pitchFamily="34" charset="0"/>
                </a:rPr>
                <a:t>55 pedidos</a:t>
              </a:r>
              <a:r>
                <a:rPr sz="1100" b="1" i="0" dirty="0">
                  <a:solidFill>
                    <a:srgbClr val="5A8A3C"/>
                  </a:solidFill>
                  <a:latin typeface="Lato" panose="020F0502020204030203" pitchFamily="34" charset="0"/>
                </a:rPr>
                <a:t>  (+2</a:t>
              </a:r>
              <a:r>
                <a:rPr lang="pt-BR" sz="1100" b="1" i="0" dirty="0">
                  <a:solidFill>
                    <a:srgbClr val="5A8A3C"/>
                  </a:solidFill>
                  <a:latin typeface="Lato" panose="020F0502020204030203" pitchFamily="34" charset="0"/>
                </a:rPr>
                <a:t>3</a:t>
              </a:r>
              <a:r>
                <a:rPr sz="1100" b="1" i="0" dirty="0">
                  <a:solidFill>
                    <a:srgbClr val="5A8A3C"/>
                  </a:solidFill>
                  <a:latin typeface="Lato" panose="020F0502020204030203" pitchFamily="34" charset="0"/>
                </a:rPr>
                <a:t>.</a:t>
              </a:r>
              <a:r>
                <a:rPr lang="pt-BR" sz="1100" b="1" i="0" dirty="0">
                  <a:solidFill>
                    <a:srgbClr val="5A8A3C"/>
                  </a:solidFill>
                  <a:latin typeface="Lato" panose="020F0502020204030203" pitchFamily="34" charset="0"/>
                </a:rPr>
                <a:t>2</a:t>
              </a:r>
              <a:r>
                <a:rPr sz="1100" b="1" i="0" dirty="0">
                  <a:solidFill>
                    <a:srgbClr val="5A8A3C"/>
                  </a:solidFill>
                  <a:latin typeface="Lato" panose="020F0502020204030203" pitchFamily="34" charset="0"/>
                </a:rPr>
                <a:t>%)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DE414E55-CF27-4C39-A978-F4D206280F8E}"/>
              </a:ext>
            </a:extLst>
          </p:cNvPr>
          <p:cNvGrpSpPr/>
          <p:nvPr/>
        </p:nvGrpSpPr>
        <p:grpSpPr>
          <a:xfrm>
            <a:off x="2486395" y="2155859"/>
            <a:ext cx="1990600" cy="885680"/>
            <a:chOff x="1993856" y="914400"/>
            <a:chExt cx="1674799" cy="818070"/>
          </a:xfrm>
        </p:grpSpPr>
        <p:sp>
          <p:nvSpPr>
            <p:cNvPr id="44" name="Rectangle 13">
              <a:extLst>
                <a:ext uri="{FF2B5EF4-FFF2-40B4-BE49-F238E27FC236}">
                  <a16:creationId xmlns:a16="http://schemas.microsoft.com/office/drawing/2014/main" id="{0D729DA8-822C-4A4C-973B-A366C92567C1}"/>
                </a:ext>
              </a:extLst>
            </p:cNvPr>
            <p:cNvSpPr/>
            <p:nvPr/>
          </p:nvSpPr>
          <p:spPr>
            <a:xfrm>
              <a:off x="2002536" y="914400"/>
              <a:ext cx="1664208" cy="228600"/>
            </a:xfrm>
            <a:prstGeom prst="rect">
              <a:avLst/>
            </a:prstGeom>
            <a:solidFill>
              <a:srgbClr val="2E5E2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210C7362-96BE-478E-A026-A89020009D54}"/>
                </a:ext>
              </a:extLst>
            </p:cNvPr>
            <p:cNvSpPr txBox="1"/>
            <p:nvPr/>
          </p:nvSpPr>
          <p:spPr>
            <a:xfrm>
              <a:off x="2048256" y="932688"/>
              <a:ext cx="1572768" cy="2558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FFFFFF"/>
                  </a:solidFill>
                  <a:latin typeface="Lato" panose="020F0502020204030203" pitchFamily="34" charset="0"/>
                </a:rPr>
                <a:t>Residentes</a:t>
              </a:r>
              <a:endParaRPr sz="1200" b="1" i="0" dirty="0">
                <a:solidFill>
                  <a:srgbClr val="FFFFFF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6" name="Rectangle 15">
              <a:extLst>
                <a:ext uri="{FF2B5EF4-FFF2-40B4-BE49-F238E27FC236}">
                  <a16:creationId xmlns:a16="http://schemas.microsoft.com/office/drawing/2014/main" id="{CE8A1C2F-7962-4515-AAA9-A7CB5E6DB803}"/>
                </a:ext>
              </a:extLst>
            </p:cNvPr>
            <p:cNvSpPr/>
            <p:nvPr/>
          </p:nvSpPr>
          <p:spPr>
            <a:xfrm>
              <a:off x="2002536" y="1143000"/>
              <a:ext cx="1664208" cy="548640"/>
            </a:xfrm>
            <a:prstGeom prst="rect">
              <a:avLst/>
            </a:prstGeom>
            <a:solidFill>
              <a:srgbClr val="C5D9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id="{9C593B77-3341-464A-AE11-D08EDE4EF85E}"/>
                </a:ext>
              </a:extLst>
            </p:cNvPr>
            <p:cNvSpPr txBox="1"/>
            <p:nvPr/>
          </p:nvSpPr>
          <p:spPr>
            <a:xfrm>
              <a:off x="1993856" y="1230318"/>
              <a:ext cx="748893" cy="241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sz="1100" b="0" i="0" dirty="0">
                  <a:solidFill>
                    <a:srgbClr val="888888"/>
                  </a:solidFill>
                  <a:latin typeface="Lato" panose="020F0502020204030203" pitchFamily="34" charset="0"/>
                </a:rPr>
                <a:t>852</a:t>
              </a:r>
            </a:p>
          </p:txBody>
        </p:sp>
        <p:sp>
          <p:nvSpPr>
            <p:cNvPr id="48" name="TextBox 17">
              <a:extLst>
                <a:ext uri="{FF2B5EF4-FFF2-40B4-BE49-F238E27FC236}">
                  <a16:creationId xmlns:a16="http://schemas.microsoft.com/office/drawing/2014/main" id="{2EB6AB51-E70B-48EB-9E91-BF8B3F4E0082}"/>
                </a:ext>
              </a:extLst>
            </p:cNvPr>
            <p:cNvSpPr txBox="1"/>
            <p:nvPr/>
          </p:nvSpPr>
          <p:spPr>
            <a:xfrm>
              <a:off x="2725389" y="1229457"/>
              <a:ext cx="229681" cy="201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1200" b="1" i="0" dirty="0">
                  <a:solidFill>
                    <a:schemeClr val="accent6">
                      <a:lumMod val="50000"/>
                    </a:schemeClr>
                  </a:solidFill>
                </a:rPr>
                <a:t>→</a:t>
              </a:r>
            </a:p>
          </p:txBody>
        </p:sp>
        <p:sp>
          <p:nvSpPr>
            <p:cNvPr id="49" name="TextBox 18">
              <a:extLst>
                <a:ext uri="{FF2B5EF4-FFF2-40B4-BE49-F238E27FC236}">
                  <a16:creationId xmlns:a16="http://schemas.microsoft.com/office/drawing/2014/main" id="{66646577-2422-457E-B224-41AA52672D90}"/>
                </a:ext>
              </a:extLst>
            </p:cNvPr>
            <p:cNvSpPr txBox="1"/>
            <p:nvPr/>
          </p:nvSpPr>
          <p:spPr>
            <a:xfrm>
              <a:off x="2905415" y="1220267"/>
              <a:ext cx="715609" cy="2558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sz="1200" b="1" i="0" dirty="0">
                  <a:solidFill>
                    <a:srgbClr val="1C3A1C"/>
                  </a:solidFill>
                  <a:latin typeface="Lato" panose="020F0502020204030203" pitchFamily="34" charset="0"/>
                </a:rPr>
                <a:t>1,0</a:t>
              </a:r>
              <a:r>
                <a:rPr lang="pt-BR" sz="1200" b="1" i="0" dirty="0">
                  <a:solidFill>
                    <a:srgbClr val="1C3A1C"/>
                  </a:solidFill>
                  <a:latin typeface="Lato" panose="020F0502020204030203" pitchFamily="34" charset="0"/>
                </a:rPr>
                <a:t>42</a:t>
              </a:r>
              <a:endParaRPr sz="1200" b="1" i="0" dirty="0">
                <a:solidFill>
                  <a:srgbClr val="1C3A1C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0" name="TextBox 19">
              <a:extLst>
                <a:ext uri="{FF2B5EF4-FFF2-40B4-BE49-F238E27FC236}">
                  <a16:creationId xmlns:a16="http://schemas.microsoft.com/office/drawing/2014/main" id="{69E5A20F-CC9D-42F6-940A-AAFCF25870C1}"/>
                </a:ext>
              </a:extLst>
            </p:cNvPr>
            <p:cNvSpPr txBox="1"/>
            <p:nvPr/>
          </p:nvSpPr>
          <p:spPr>
            <a:xfrm>
              <a:off x="2095887" y="1490830"/>
              <a:ext cx="1572768" cy="241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1100" b="1" i="0" dirty="0">
                  <a:solidFill>
                    <a:srgbClr val="5A8A3C"/>
                  </a:solidFill>
                  <a:latin typeface="Lato" panose="020F0502020204030203" pitchFamily="34" charset="0"/>
                </a:rPr>
                <a:t>▲ +1</a:t>
              </a:r>
              <a:r>
                <a:rPr lang="pt-BR" sz="1100" b="1" i="0" dirty="0">
                  <a:solidFill>
                    <a:srgbClr val="5A8A3C"/>
                  </a:solidFill>
                  <a:latin typeface="Lato" panose="020F0502020204030203" pitchFamily="34" charset="0"/>
                </a:rPr>
                <a:t>90 pedidos</a:t>
              </a:r>
              <a:r>
                <a:rPr sz="1100" b="1" i="0" dirty="0">
                  <a:solidFill>
                    <a:srgbClr val="5A8A3C"/>
                  </a:solidFill>
                  <a:latin typeface="Lato" panose="020F0502020204030203" pitchFamily="34" charset="0"/>
                </a:rPr>
                <a:t>  (+2</a:t>
              </a:r>
              <a:r>
                <a:rPr lang="pt-BR" sz="1100" b="1" i="0" dirty="0">
                  <a:solidFill>
                    <a:srgbClr val="5A8A3C"/>
                  </a:solidFill>
                  <a:latin typeface="Lato" panose="020F0502020204030203" pitchFamily="34" charset="0"/>
                </a:rPr>
                <a:t>2</a:t>
              </a:r>
              <a:r>
                <a:rPr sz="1100" b="1" i="0" dirty="0">
                  <a:solidFill>
                    <a:srgbClr val="5A8A3C"/>
                  </a:solidFill>
                  <a:latin typeface="Lato" panose="020F0502020204030203" pitchFamily="34" charset="0"/>
                </a:rPr>
                <a:t>.</a:t>
              </a:r>
              <a:r>
                <a:rPr lang="pt-BR" sz="1100" b="1" i="0" dirty="0">
                  <a:solidFill>
                    <a:srgbClr val="5A8A3C"/>
                  </a:solidFill>
                  <a:latin typeface="Lato" panose="020F0502020204030203" pitchFamily="34" charset="0"/>
                </a:rPr>
                <a:t>3</a:t>
              </a:r>
              <a:r>
                <a:rPr sz="1100" b="1" i="0" dirty="0">
                  <a:solidFill>
                    <a:srgbClr val="5A8A3C"/>
                  </a:solidFill>
                  <a:latin typeface="Lato" panose="020F0502020204030203" pitchFamily="34" charset="0"/>
                </a:rPr>
                <a:t>%)</a:t>
              </a: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91152A2-EBDA-41C7-8B10-2BE51D947D89}"/>
              </a:ext>
            </a:extLst>
          </p:cNvPr>
          <p:cNvGrpSpPr/>
          <p:nvPr/>
        </p:nvGrpSpPr>
        <p:grpSpPr>
          <a:xfrm>
            <a:off x="4643651" y="2143712"/>
            <a:ext cx="1924292" cy="892133"/>
            <a:chOff x="4660742" y="2880958"/>
            <a:chExt cx="2085122" cy="1119581"/>
          </a:xfrm>
        </p:grpSpPr>
        <p:grpSp>
          <p:nvGrpSpPr>
            <p:cNvPr id="52" name="Agrupar 51">
              <a:extLst>
                <a:ext uri="{FF2B5EF4-FFF2-40B4-BE49-F238E27FC236}">
                  <a16:creationId xmlns:a16="http://schemas.microsoft.com/office/drawing/2014/main" id="{FEA79A6E-C1C2-4B2F-8589-4F6CA5FDD4B0}"/>
                </a:ext>
              </a:extLst>
            </p:cNvPr>
            <p:cNvGrpSpPr/>
            <p:nvPr/>
          </p:nvGrpSpPr>
          <p:grpSpPr>
            <a:xfrm>
              <a:off x="4660742" y="2880958"/>
              <a:ext cx="2085122" cy="1119581"/>
              <a:chOff x="3739896" y="914400"/>
              <a:chExt cx="1664208" cy="806465"/>
            </a:xfrm>
          </p:grpSpPr>
          <p:sp>
            <p:nvSpPr>
              <p:cNvPr id="53" name="Rectangle 20">
                <a:extLst>
                  <a:ext uri="{FF2B5EF4-FFF2-40B4-BE49-F238E27FC236}">
                    <a16:creationId xmlns:a16="http://schemas.microsoft.com/office/drawing/2014/main" id="{ABAB827C-BEC7-49C1-A6E8-943B397AB447}"/>
                  </a:ext>
                </a:extLst>
              </p:cNvPr>
              <p:cNvSpPr/>
              <p:nvPr/>
            </p:nvSpPr>
            <p:spPr>
              <a:xfrm>
                <a:off x="3739896" y="914400"/>
                <a:ext cx="1664208" cy="228600"/>
              </a:xfrm>
              <a:prstGeom prst="rect">
                <a:avLst/>
              </a:prstGeom>
              <a:solidFill>
                <a:srgbClr val="2E5E2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54" name="TextBox 21">
                <a:extLst>
                  <a:ext uri="{FF2B5EF4-FFF2-40B4-BE49-F238E27FC236}">
                    <a16:creationId xmlns:a16="http://schemas.microsoft.com/office/drawing/2014/main" id="{CF2CE879-F80E-4813-A84C-7EC23ECE1D76}"/>
                  </a:ext>
                </a:extLst>
              </p:cNvPr>
              <p:cNvSpPr txBox="1"/>
              <p:nvPr/>
            </p:nvSpPr>
            <p:spPr>
              <a:xfrm>
                <a:off x="3785615" y="932688"/>
                <a:ext cx="1572768" cy="257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rgbClr val="FFFFFF"/>
                    </a:solidFill>
                    <a:latin typeface="Lato" panose="020F0502020204030203" pitchFamily="34" charset="0"/>
                  </a:rPr>
                  <a:t>Não</a:t>
                </a:r>
                <a:r>
                  <a:rPr sz="1200" b="1" i="0" dirty="0">
                    <a:solidFill>
                      <a:srgbClr val="FFFFFF"/>
                    </a:solidFill>
                    <a:latin typeface="Lato" panose="020F0502020204030203" pitchFamily="34" charset="0"/>
                  </a:rPr>
                  <a:t>-Residentes</a:t>
                </a:r>
              </a:p>
            </p:txBody>
          </p:sp>
          <p:sp>
            <p:nvSpPr>
              <p:cNvPr id="55" name="Rectangle 22">
                <a:extLst>
                  <a:ext uri="{FF2B5EF4-FFF2-40B4-BE49-F238E27FC236}">
                    <a16:creationId xmlns:a16="http://schemas.microsoft.com/office/drawing/2014/main" id="{7CDDBFA3-B7FC-4DD9-93C1-C9ACC1E0ED70}"/>
                  </a:ext>
                </a:extLst>
              </p:cNvPr>
              <p:cNvSpPr/>
              <p:nvPr/>
            </p:nvSpPr>
            <p:spPr>
              <a:xfrm>
                <a:off x="3739896" y="1143000"/>
                <a:ext cx="1664208" cy="548640"/>
              </a:xfrm>
              <a:prstGeom prst="rect">
                <a:avLst/>
              </a:prstGeom>
              <a:solidFill>
                <a:srgbClr val="C5D9A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56" name="TextBox 23">
                <a:extLst>
                  <a:ext uri="{FF2B5EF4-FFF2-40B4-BE49-F238E27FC236}">
                    <a16:creationId xmlns:a16="http://schemas.microsoft.com/office/drawing/2014/main" id="{CFFA16A7-EA38-4BC9-A56B-035B425F39E8}"/>
                  </a:ext>
                </a:extLst>
              </p:cNvPr>
              <p:cNvSpPr txBox="1"/>
              <p:nvPr/>
            </p:nvSpPr>
            <p:spPr>
              <a:xfrm>
                <a:off x="3765672" y="1249299"/>
                <a:ext cx="748893" cy="236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sz="1100" b="0" i="0" dirty="0">
                    <a:solidFill>
                      <a:srgbClr val="888888"/>
                    </a:solidFill>
                    <a:latin typeface="Lato" panose="020F0502020204030203" pitchFamily="34" charset="0"/>
                  </a:rPr>
                  <a:t>2</a:t>
                </a:r>
                <a:r>
                  <a:rPr lang="pt-BR" sz="1100" b="0" i="0" dirty="0">
                    <a:solidFill>
                      <a:srgbClr val="888888"/>
                    </a:solidFill>
                    <a:latin typeface="Lato" panose="020F0502020204030203" pitchFamily="34" charset="0"/>
                  </a:rPr>
                  <a:t>49</a:t>
                </a:r>
                <a:endParaRPr sz="1100" b="0" i="0" dirty="0">
                  <a:solidFill>
                    <a:srgbClr val="888888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58" name="TextBox 25">
                <a:extLst>
                  <a:ext uri="{FF2B5EF4-FFF2-40B4-BE49-F238E27FC236}">
                    <a16:creationId xmlns:a16="http://schemas.microsoft.com/office/drawing/2014/main" id="{35F40BE6-CE7D-44EE-8FCD-95AEED5263A5}"/>
                  </a:ext>
                </a:extLst>
              </p:cNvPr>
              <p:cNvSpPr txBox="1"/>
              <p:nvPr/>
            </p:nvSpPr>
            <p:spPr>
              <a:xfrm>
                <a:off x="4645863" y="1234919"/>
                <a:ext cx="715609" cy="250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pt-BR" sz="1200" b="1" i="0" dirty="0">
                    <a:solidFill>
                      <a:srgbClr val="1C3A1C"/>
                    </a:solidFill>
                    <a:latin typeface="Lato" panose="020F0502020204030203" pitchFamily="34" charset="0"/>
                  </a:rPr>
                  <a:t>321</a:t>
                </a:r>
                <a:endParaRPr sz="1200" b="1" i="0" dirty="0">
                  <a:solidFill>
                    <a:srgbClr val="1C3A1C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59" name="TextBox 26">
                <a:extLst>
                  <a:ext uri="{FF2B5EF4-FFF2-40B4-BE49-F238E27FC236}">
                    <a16:creationId xmlns:a16="http://schemas.microsoft.com/office/drawing/2014/main" id="{4E7C98E1-7E08-470F-8802-B2CE84BECDAF}"/>
                  </a:ext>
                </a:extLst>
              </p:cNvPr>
              <p:cNvSpPr txBox="1"/>
              <p:nvPr/>
            </p:nvSpPr>
            <p:spPr>
              <a:xfrm>
                <a:off x="3783512" y="1484377"/>
                <a:ext cx="1572768" cy="236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sz="1100" b="1" i="0" dirty="0">
                    <a:solidFill>
                      <a:srgbClr val="5A8A3C"/>
                    </a:solidFill>
                    <a:latin typeface="Lato" panose="020F0502020204030203" pitchFamily="34" charset="0"/>
                  </a:rPr>
                  <a:t>▲ +</a:t>
                </a:r>
                <a:r>
                  <a:rPr lang="pt-BR" sz="1100" b="1" dirty="0">
                    <a:solidFill>
                      <a:srgbClr val="5A8A3C"/>
                    </a:solidFill>
                    <a:latin typeface="Lato" panose="020F0502020204030203" pitchFamily="34" charset="0"/>
                  </a:rPr>
                  <a:t>72 pedidos</a:t>
                </a:r>
                <a:r>
                  <a:rPr sz="1100" b="1" i="0" dirty="0">
                    <a:solidFill>
                      <a:srgbClr val="5A8A3C"/>
                    </a:solidFill>
                    <a:latin typeface="Lato" panose="020F0502020204030203" pitchFamily="34" charset="0"/>
                  </a:rPr>
                  <a:t>  (+2</a:t>
                </a:r>
                <a:r>
                  <a:rPr lang="pt-BR" sz="1100" b="1" i="0" dirty="0">
                    <a:solidFill>
                      <a:srgbClr val="5A8A3C"/>
                    </a:solidFill>
                    <a:latin typeface="Lato" panose="020F0502020204030203" pitchFamily="34" charset="0"/>
                  </a:rPr>
                  <a:t>8</a:t>
                </a:r>
                <a:r>
                  <a:rPr sz="1100" b="1" i="0" dirty="0">
                    <a:solidFill>
                      <a:srgbClr val="5A8A3C"/>
                    </a:solidFill>
                    <a:latin typeface="Lato" panose="020F0502020204030203" pitchFamily="34" charset="0"/>
                  </a:rPr>
                  <a:t>.</a:t>
                </a:r>
                <a:r>
                  <a:rPr lang="pt-BR" sz="1100" b="1" i="0" dirty="0">
                    <a:solidFill>
                      <a:srgbClr val="5A8A3C"/>
                    </a:solidFill>
                    <a:latin typeface="Lato" panose="020F0502020204030203" pitchFamily="34" charset="0"/>
                  </a:rPr>
                  <a:t>9</a:t>
                </a:r>
                <a:r>
                  <a:rPr sz="1100" b="1" i="0" dirty="0">
                    <a:solidFill>
                      <a:srgbClr val="5A8A3C"/>
                    </a:solidFill>
                    <a:latin typeface="Lato" panose="020F0502020204030203" pitchFamily="34" charset="0"/>
                  </a:rPr>
                  <a:t>%)</a:t>
                </a:r>
              </a:p>
            </p:txBody>
          </p:sp>
        </p:grpSp>
        <p:sp>
          <p:nvSpPr>
            <p:cNvPr id="60" name="TextBox 10">
              <a:extLst>
                <a:ext uri="{FF2B5EF4-FFF2-40B4-BE49-F238E27FC236}">
                  <a16:creationId xmlns:a16="http://schemas.microsoft.com/office/drawing/2014/main" id="{2F2FECF7-0461-4E00-8853-73F871A221C9}"/>
                </a:ext>
              </a:extLst>
            </p:cNvPr>
            <p:cNvSpPr txBox="1"/>
            <p:nvPr/>
          </p:nvSpPr>
          <p:spPr>
            <a:xfrm>
              <a:off x="5621596" y="3339300"/>
              <a:ext cx="207495" cy="2818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1200" b="1" i="0" dirty="0">
                  <a:solidFill>
                    <a:schemeClr val="accent6">
                      <a:lumMod val="50000"/>
                    </a:schemeClr>
                  </a:solidFill>
                </a:rPr>
                <a:t>→</a:t>
              </a:r>
            </a:p>
          </p:txBody>
        </p:sp>
      </p:grpSp>
      <p:graphicFrame>
        <p:nvGraphicFramePr>
          <p:cNvPr id="62" name="Table 44">
            <a:extLst>
              <a:ext uri="{FF2B5EF4-FFF2-40B4-BE49-F238E27FC236}">
                <a16:creationId xmlns:a16="http://schemas.microsoft.com/office/drawing/2014/main" id="{224F586F-E37D-4A59-84B9-2E82EED8F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52981"/>
              </p:ext>
            </p:extLst>
          </p:nvPr>
        </p:nvGraphicFramePr>
        <p:xfrm>
          <a:off x="383013" y="7442979"/>
          <a:ext cx="6184931" cy="1978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3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462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solidFill>
                            <a:srgbClr val="FFFFFF"/>
                          </a:solidFill>
                          <a:latin typeface="Lato" panose="020F0502020204030203" pitchFamily="34" charset="0"/>
                        </a:rPr>
                        <a:t>CAMPO TECNOLÓGICO</a:t>
                      </a:r>
                      <a:endParaRPr sz="1000" b="1" dirty="0">
                        <a:solidFill>
                          <a:srgbClr val="FFFFFF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1C3A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solidFill>
                            <a:srgbClr val="FFFFFF"/>
                          </a:solidFill>
                          <a:latin typeface="Lato" panose="020F0502020204030203" pitchFamily="34" charset="0"/>
                        </a:rPr>
                        <a:t>Total de pedidos em 2024</a:t>
                      </a:r>
                      <a:endParaRPr sz="1000" b="1" dirty="0">
                        <a:solidFill>
                          <a:srgbClr val="FFFFFF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1C3A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solidFill>
                            <a:srgbClr val="FFFFFF"/>
                          </a:solidFill>
                          <a:latin typeface="Lato" panose="020F0502020204030203" pitchFamily="34" charset="0"/>
                        </a:rPr>
                        <a:t>Total de pedidos em 2026</a:t>
                      </a:r>
                      <a:endParaRPr sz="1000" b="1" dirty="0">
                        <a:solidFill>
                          <a:srgbClr val="FFFFFF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1C3A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solidFill>
                            <a:srgbClr val="FFFFFF"/>
                          </a:solidFill>
                          <a:latin typeface="Lato" panose="020F0502020204030203" pitchFamily="34" charset="0"/>
                        </a:rPr>
                        <a:t>VARIAÇÃO</a:t>
                      </a:r>
                      <a:endParaRPr sz="1000" b="1" dirty="0">
                        <a:solidFill>
                          <a:srgbClr val="FFFFFF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1C3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>
                          <a:solidFill>
                            <a:srgbClr val="FFFFFF"/>
                          </a:solidFill>
                          <a:latin typeface="Lato" panose="020F0502020204030203" pitchFamily="34" charset="0"/>
                        </a:rPr>
                        <a:t>VARIAÇÃO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Lato" panose="020F0502020204030203" pitchFamily="34" charset="0"/>
                        </a:rPr>
                        <a:t>(%)</a:t>
                      </a:r>
                    </a:p>
                  </a:txBody>
                  <a:tcPr anchor="ctr">
                    <a:solidFill>
                      <a:srgbClr val="1C3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00">
                <a:tc>
                  <a:txBody>
                    <a:bodyPr/>
                    <a:lstStyle/>
                    <a:p>
                      <a:pPr algn="l"/>
                      <a:r>
                        <a:rPr lang="pt-BR" sz="10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Gerenciamento de Resíduos</a:t>
                      </a:r>
                      <a:endParaRPr sz="1000" b="0" dirty="0">
                        <a:solidFill>
                          <a:srgbClr val="444444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666</a:t>
                      </a:r>
                    </a:p>
                  </a:txBody>
                  <a:tcPr anchor="ctr"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1C3A1C"/>
                          </a:solidFill>
                          <a:latin typeface="Lato" panose="020F0502020204030203" pitchFamily="34" charset="0"/>
                        </a:rPr>
                        <a:t>806</a:t>
                      </a:r>
                    </a:p>
                  </a:txBody>
                  <a:tcPr anchor="ctr"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+140</a:t>
                      </a:r>
                    </a:p>
                  </a:txBody>
                  <a:tcPr anchor="ctr"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+21.0%</a:t>
                      </a:r>
                    </a:p>
                  </a:txBody>
                  <a:tcPr anchor="ctr">
                    <a:solidFill>
                      <a:srgbClr val="F4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pt-BR" sz="10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Energia Alternativa</a:t>
                      </a:r>
                      <a:endParaRPr sz="1000" b="0" dirty="0">
                        <a:solidFill>
                          <a:srgbClr val="444444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D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43</a:t>
                      </a:r>
                      <a:r>
                        <a:rPr lang="pt-BR" sz="10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3</a:t>
                      </a:r>
                      <a:endParaRPr sz="1000" b="0" dirty="0">
                        <a:solidFill>
                          <a:srgbClr val="444444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D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1C3A1C"/>
                          </a:solidFill>
                          <a:latin typeface="Lato" panose="020F0502020204030203" pitchFamily="34" charset="0"/>
                        </a:rPr>
                        <a:t>492</a:t>
                      </a:r>
                    </a:p>
                  </a:txBody>
                  <a:tcPr anchor="ctr">
                    <a:solidFill>
                      <a:srgbClr val="D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</a:t>
                      </a:r>
                      <a:r>
                        <a:rPr lang="pt-BR"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59</a:t>
                      </a:r>
                      <a:endParaRPr sz="1000" b="1" dirty="0">
                        <a:solidFill>
                          <a:srgbClr val="5A8A3C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D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+13.</a:t>
                      </a:r>
                      <a:r>
                        <a:rPr lang="pt-BR"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6</a:t>
                      </a:r>
                      <a:r>
                        <a:rPr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%</a:t>
                      </a:r>
                    </a:p>
                  </a:txBody>
                  <a:tcPr anchor="ctr">
                    <a:solidFill>
                      <a:srgbClr val="D6E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algn="l"/>
                      <a:r>
                        <a:rPr lang="pt-BR" sz="10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Agricultura Sustentável</a:t>
                      </a:r>
                      <a:endParaRPr sz="1000" b="0" dirty="0">
                        <a:solidFill>
                          <a:srgbClr val="444444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20</a:t>
                      </a:r>
                      <a:r>
                        <a:rPr lang="pt-BR" sz="10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4</a:t>
                      </a:r>
                      <a:endParaRPr sz="1000" b="0" dirty="0">
                        <a:solidFill>
                          <a:srgbClr val="444444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1C3A1C"/>
                          </a:solidFill>
                          <a:latin typeface="Lato" panose="020F0502020204030203" pitchFamily="34" charset="0"/>
                        </a:rPr>
                        <a:t>229</a:t>
                      </a:r>
                    </a:p>
                  </a:txBody>
                  <a:tcPr anchor="ctr"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+2</a:t>
                      </a:r>
                      <a:r>
                        <a:rPr lang="pt-BR"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5</a:t>
                      </a:r>
                      <a:endParaRPr sz="1000" b="1" dirty="0">
                        <a:solidFill>
                          <a:srgbClr val="5A8A3C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+1</a:t>
                      </a:r>
                      <a:r>
                        <a:rPr lang="pt-BR"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2</a:t>
                      </a:r>
                      <a:r>
                        <a:rPr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.</a:t>
                      </a:r>
                      <a:r>
                        <a:rPr lang="pt-BR"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3</a:t>
                      </a:r>
                      <a:r>
                        <a:rPr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%</a:t>
                      </a:r>
                    </a:p>
                  </a:txBody>
                  <a:tcPr anchor="ctr">
                    <a:solidFill>
                      <a:srgbClr val="F4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algn="l"/>
                      <a:r>
                        <a:rPr lang="pt-BR" sz="10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Conservação de Energia</a:t>
                      </a:r>
                      <a:endParaRPr sz="1000" b="0" dirty="0">
                        <a:solidFill>
                          <a:srgbClr val="444444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D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1</a:t>
                      </a:r>
                      <a:r>
                        <a:rPr lang="pt-BR" sz="10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29</a:t>
                      </a:r>
                      <a:endParaRPr sz="1000" b="0" dirty="0">
                        <a:solidFill>
                          <a:srgbClr val="444444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D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1C3A1C"/>
                          </a:solidFill>
                          <a:latin typeface="Lato" panose="020F0502020204030203" pitchFamily="34" charset="0"/>
                        </a:rPr>
                        <a:t>146</a:t>
                      </a:r>
                    </a:p>
                  </a:txBody>
                  <a:tcPr anchor="ctr">
                    <a:solidFill>
                      <a:srgbClr val="D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+1</a:t>
                      </a:r>
                      <a:r>
                        <a:rPr lang="pt-BR"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7</a:t>
                      </a:r>
                      <a:endParaRPr sz="1000" b="1" dirty="0">
                        <a:solidFill>
                          <a:srgbClr val="5A8A3C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D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+1</a:t>
                      </a:r>
                      <a:r>
                        <a:rPr lang="pt-BR"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3</a:t>
                      </a:r>
                      <a:r>
                        <a:rPr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.</a:t>
                      </a:r>
                      <a:r>
                        <a:rPr lang="pt-BR"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2</a:t>
                      </a:r>
                      <a:r>
                        <a:rPr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%</a:t>
                      </a:r>
                    </a:p>
                  </a:txBody>
                  <a:tcPr anchor="ctr">
                    <a:solidFill>
                      <a:srgbClr val="D6E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251">
                <a:tc>
                  <a:txBody>
                    <a:bodyPr/>
                    <a:lstStyle/>
                    <a:p>
                      <a:pPr algn="l"/>
                      <a:r>
                        <a:rPr lang="pt-BR" sz="10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Transporte</a:t>
                      </a:r>
                      <a:endParaRPr sz="1000" b="0" dirty="0">
                        <a:solidFill>
                          <a:srgbClr val="444444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59</a:t>
                      </a:r>
                    </a:p>
                  </a:txBody>
                  <a:tcPr anchor="ctr"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>
                          <a:solidFill>
                            <a:srgbClr val="1C3A1C"/>
                          </a:solidFill>
                          <a:latin typeface="Lato" panose="020F0502020204030203" pitchFamily="34" charset="0"/>
                        </a:rPr>
                        <a:t>67</a:t>
                      </a:r>
                    </a:p>
                  </a:txBody>
                  <a:tcPr anchor="ctr"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+8</a:t>
                      </a:r>
                    </a:p>
                  </a:txBody>
                  <a:tcPr anchor="ctr"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+13.6%</a:t>
                      </a:r>
                    </a:p>
                  </a:txBody>
                  <a:tcPr anchor="ctr">
                    <a:solidFill>
                      <a:srgbClr val="F4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" name="Retângulo 70">
            <a:extLst>
              <a:ext uri="{FF2B5EF4-FFF2-40B4-BE49-F238E27FC236}">
                <a16:creationId xmlns:a16="http://schemas.microsoft.com/office/drawing/2014/main" id="{5AA67F48-40BE-420A-ACFD-581B139861BE}"/>
              </a:ext>
            </a:extLst>
          </p:cNvPr>
          <p:cNvSpPr/>
          <p:nvPr/>
        </p:nvSpPr>
        <p:spPr>
          <a:xfrm>
            <a:off x="1" y="-3332"/>
            <a:ext cx="6857999" cy="1154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8367C8EA-50B5-4FB5-9BD8-6DA5E24D4F0B}"/>
              </a:ext>
            </a:extLst>
          </p:cNvPr>
          <p:cNvSpPr txBox="1"/>
          <p:nvPr/>
        </p:nvSpPr>
        <p:spPr>
          <a:xfrm flipH="1">
            <a:off x="146963" y="85660"/>
            <a:ext cx="54268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  <a:latin typeface="Oswald SemiBold" pitchFamily="2" charset="0"/>
              </a:rPr>
              <a:t>Destaques</a:t>
            </a:r>
            <a:endParaRPr lang="pt-BR" sz="2000" i="1" dirty="0">
              <a:solidFill>
                <a:schemeClr val="tx1">
                  <a:lumMod val="85000"/>
                  <a:lumOff val="15000"/>
                </a:schemeClr>
              </a:solidFill>
              <a:latin typeface="Oswald SemiBold" pitchFamily="2" charset="0"/>
            </a:endParaRPr>
          </a:p>
          <a:p>
            <a:endParaRPr lang="pt-BR" sz="500" dirty="0">
              <a:solidFill>
                <a:schemeClr val="bg1">
                  <a:lumMod val="85000"/>
                </a:schemeClr>
              </a:solidFill>
              <a:latin typeface="Oswald SemiBold" pitchFamily="2" charset="0"/>
            </a:endParaRPr>
          </a:p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Oswald SemiBold" pitchFamily="2" charset="0"/>
              </a:rPr>
              <a:t>Observatório de Tecnologias Verdes</a:t>
            </a:r>
          </a:p>
          <a:p>
            <a:r>
              <a:rPr lang="pt-BR" altLang="pt-BR" dirty="0">
                <a:solidFill>
                  <a:schemeClr val="accent6">
                    <a:lumMod val="60000"/>
                    <a:lumOff val="40000"/>
                  </a:schemeClr>
                </a:solidFill>
                <a:latin typeface="Oswald SemiBold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Trâmite Prioritário de Patentes Verdes</a:t>
            </a:r>
            <a:endParaRPr lang="pt-BR" altLang="pt-BR" sz="100" dirty="0">
              <a:solidFill>
                <a:schemeClr val="accent6">
                  <a:lumMod val="60000"/>
                  <a:lumOff val="40000"/>
                </a:schemeClr>
              </a:solidFill>
              <a:latin typeface="Oswald SemiBold" pitchFamily="2" charset="0"/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84CE328D-8A8A-4BF1-B424-1491389AE6B6}"/>
              </a:ext>
            </a:extLst>
          </p:cNvPr>
          <p:cNvSpPr txBox="1"/>
          <p:nvPr/>
        </p:nvSpPr>
        <p:spPr>
          <a:xfrm flipH="1">
            <a:off x="5664713" y="782693"/>
            <a:ext cx="923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swald Medium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Abril 2026</a:t>
            </a:r>
          </a:p>
        </p:txBody>
      </p:sp>
      <p:sp>
        <p:nvSpPr>
          <p:cNvPr id="74" name="Rectangle 5">
            <a:extLst>
              <a:ext uri="{FF2B5EF4-FFF2-40B4-BE49-F238E27FC236}">
                <a16:creationId xmlns:a16="http://schemas.microsoft.com/office/drawing/2014/main" id="{7914C7C2-4DA1-4EA0-9920-BD56F069B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5" name="Imagem 74">
            <a:extLst>
              <a:ext uri="{FF2B5EF4-FFF2-40B4-BE49-F238E27FC236}">
                <a16:creationId xmlns:a16="http://schemas.microsoft.com/office/drawing/2014/main" id="{741BC3F1-519C-4742-9856-FE6690AB4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71" y="187723"/>
            <a:ext cx="1309189" cy="278622"/>
          </a:xfrm>
          <a:prstGeom prst="rect">
            <a:avLst/>
          </a:prstGeom>
        </p:spPr>
      </p:pic>
      <p:sp>
        <p:nvSpPr>
          <p:cNvPr id="76" name="Retângulo 75">
            <a:extLst>
              <a:ext uri="{FF2B5EF4-FFF2-40B4-BE49-F238E27FC236}">
                <a16:creationId xmlns:a16="http://schemas.microsoft.com/office/drawing/2014/main" id="{BEC1449E-9C4B-4D88-BB4F-22AB60DD4DCE}"/>
              </a:ext>
            </a:extLst>
          </p:cNvPr>
          <p:cNvSpPr/>
          <p:nvPr/>
        </p:nvSpPr>
        <p:spPr>
          <a:xfrm>
            <a:off x="0" y="9594980"/>
            <a:ext cx="6858000" cy="3153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bg1"/>
                </a:solidFill>
                <a:latin typeface="Lato" panose="020F0502020204030203" pitchFamily="34" charset="0"/>
              </a:rPr>
              <a:t> Divisão de Observatórios em PI – Coordenação de Inteligência em PI e Inovação	     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  <a:latin typeface="Lato" panose="020F0502020204030203" pitchFamily="34" charset="0"/>
              </a:rPr>
              <a:t> Coordenação Geral de Economia e Inovação – Diretoria Executiva - INPI</a:t>
            </a:r>
          </a:p>
          <a:p>
            <a:endParaRPr lang="pt-BR" sz="200" b="1" dirty="0">
              <a:solidFill>
                <a:schemeClr val="accent6">
                  <a:lumMod val="20000"/>
                  <a:lumOff val="80000"/>
                </a:schemeClr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51" name="Chart 43">
            <a:extLst>
              <a:ext uri="{FF2B5EF4-FFF2-40B4-BE49-F238E27FC236}">
                <a16:creationId xmlns:a16="http://schemas.microsoft.com/office/drawing/2014/main" id="{066D12BA-00A5-457D-8131-8624B2C68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385461"/>
              </p:ext>
            </p:extLst>
          </p:nvPr>
        </p:nvGraphicFramePr>
        <p:xfrm>
          <a:off x="563093" y="3701129"/>
          <a:ext cx="5677231" cy="313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16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>
            <a:extLst>
              <a:ext uri="{FF2B5EF4-FFF2-40B4-BE49-F238E27FC236}">
                <a16:creationId xmlns:a16="http://schemas.microsoft.com/office/drawing/2014/main" id="{36CC1AFB-6B3A-4718-9F7F-ED1A7576A981}"/>
              </a:ext>
            </a:extLst>
          </p:cNvPr>
          <p:cNvSpPr txBox="1"/>
          <p:nvPr/>
        </p:nvSpPr>
        <p:spPr>
          <a:xfrm>
            <a:off x="266700" y="6287838"/>
            <a:ext cx="63246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accent6">
                    <a:lumMod val="50000"/>
                  </a:schemeClr>
                </a:solidFill>
                <a:latin typeface="Oswald SemiBold" pitchFamily="2" charset="0"/>
              </a:defRPr>
            </a:lvl1pPr>
          </a:lstStyle>
          <a:p>
            <a:pPr algn="ctr"/>
            <a:r>
              <a:rPr lang="pt-BR" dirty="0"/>
              <a:t>Evolução por Tipo de Tecnologia – Depositantes Residentes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FDB93D-1B7D-40C9-8BC2-8F4133571A23}"/>
              </a:ext>
            </a:extLst>
          </p:cNvPr>
          <p:cNvSpPr txBox="1"/>
          <p:nvPr/>
        </p:nvSpPr>
        <p:spPr>
          <a:xfrm>
            <a:off x="269966" y="6681122"/>
            <a:ext cx="631829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" dirty="0"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invenções relacionadas à “Gerenciamento de Resíduos” correspondem a 64% dos pedidos de residentes. </a:t>
            </a:r>
          </a:p>
          <a:p>
            <a:pPr algn="ctr"/>
            <a:r>
              <a:rPr lang="pt-BR" sz="800" dirty="0"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Transporte apresentou o segundo maior crescimento relativo entre os pedidos de residentes (+15,7%) no período.</a:t>
            </a:r>
          </a:p>
        </p:txBody>
      </p:sp>
      <p:graphicFrame>
        <p:nvGraphicFramePr>
          <p:cNvPr id="57" name="Table 13">
            <a:extLst>
              <a:ext uri="{FF2B5EF4-FFF2-40B4-BE49-F238E27FC236}">
                <a16:creationId xmlns:a16="http://schemas.microsoft.com/office/drawing/2014/main" id="{A73FB477-2C4D-49EC-BAE5-B82A14E02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758877"/>
              </p:ext>
            </p:extLst>
          </p:nvPr>
        </p:nvGraphicFramePr>
        <p:xfrm>
          <a:off x="3480412" y="7117915"/>
          <a:ext cx="3107848" cy="19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224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rgbClr val="FFFFFF"/>
                          </a:solidFill>
                          <a:latin typeface="Lato" panose="020F0502020204030203" pitchFamily="34" charset="0"/>
                        </a:rPr>
                        <a:t>CATEGORIA</a:t>
                      </a:r>
                      <a:endParaRPr sz="700" b="1" dirty="0">
                        <a:solidFill>
                          <a:srgbClr val="FFFFFF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1C3A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rgbClr val="FFFFFF"/>
                          </a:solidFill>
                          <a:latin typeface="Lato" panose="020F0502020204030203" pitchFamily="34" charset="0"/>
                        </a:rPr>
                        <a:t>2024</a:t>
                      </a:r>
                      <a:endParaRPr sz="700" b="1" dirty="0">
                        <a:solidFill>
                          <a:srgbClr val="FFFFFF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1C3A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rgbClr val="FFFFFF"/>
                          </a:solidFill>
                          <a:latin typeface="Lato" panose="020F0502020204030203" pitchFamily="34" charset="0"/>
                        </a:rPr>
                        <a:t>2026</a:t>
                      </a:r>
                      <a:endParaRPr sz="700" b="1" dirty="0">
                        <a:solidFill>
                          <a:srgbClr val="FFFFFF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1C3A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rgbClr val="FFFFFF"/>
                          </a:solidFill>
                          <a:latin typeface="Lato" panose="020F0502020204030203" pitchFamily="34" charset="0"/>
                        </a:rPr>
                        <a:t>VARIAÇÃO</a:t>
                      </a:r>
                      <a:endParaRPr sz="700" b="1" dirty="0">
                        <a:solidFill>
                          <a:srgbClr val="FFFFFF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1C3A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rgbClr val="FFFFFF"/>
                          </a:solidFill>
                          <a:latin typeface="Lato" panose="020F0502020204030203" pitchFamily="34" charset="0"/>
                        </a:rPr>
                        <a:t>VARIAÇÃO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Lato" panose="020F0502020204030203" pitchFamily="34" charset="0"/>
                        </a:rPr>
                        <a:t>(%)</a:t>
                      </a:r>
                    </a:p>
                  </a:txBody>
                  <a:tcPr>
                    <a:solidFill>
                      <a:srgbClr val="1C3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24">
                <a:tc>
                  <a:txBody>
                    <a:bodyPr/>
                    <a:lstStyle/>
                    <a:p>
                      <a:pPr algn="l"/>
                      <a:r>
                        <a:rPr lang="pt-BR" sz="8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Gerenciamento de Resíduos</a:t>
                      </a:r>
                      <a:endParaRPr sz="800" b="0" dirty="0">
                        <a:solidFill>
                          <a:srgbClr val="444444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54</a:t>
                      </a:r>
                      <a:r>
                        <a:rPr lang="pt-BR" sz="8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0</a:t>
                      </a:r>
                      <a:endParaRPr sz="800" b="0" dirty="0">
                        <a:solidFill>
                          <a:srgbClr val="444444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1">
                          <a:solidFill>
                            <a:srgbClr val="1C3A1C"/>
                          </a:solidFill>
                          <a:latin typeface="Lato" panose="020F0502020204030203" pitchFamily="34" charset="0"/>
                        </a:rPr>
                        <a:t>661</a:t>
                      </a:r>
                    </a:p>
                  </a:txBody>
                  <a:tcPr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+12</a:t>
                      </a:r>
                      <a:r>
                        <a:rPr lang="pt-BR" sz="8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1</a:t>
                      </a:r>
                      <a:endParaRPr sz="800" b="1" dirty="0">
                        <a:solidFill>
                          <a:srgbClr val="5A8A3C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+22.</a:t>
                      </a:r>
                      <a:r>
                        <a:rPr lang="pt-BR" sz="8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4</a:t>
                      </a:r>
                      <a:r>
                        <a:rPr sz="8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F4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224">
                <a:tc>
                  <a:txBody>
                    <a:bodyPr/>
                    <a:lstStyle/>
                    <a:p>
                      <a:pPr algn="l"/>
                      <a:r>
                        <a:rPr lang="pt-BR" sz="8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Energias Alternativas</a:t>
                      </a:r>
                      <a:endParaRPr sz="800" b="0" dirty="0">
                        <a:solidFill>
                          <a:srgbClr val="444444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D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286</a:t>
                      </a:r>
                    </a:p>
                  </a:txBody>
                  <a:tcPr>
                    <a:solidFill>
                      <a:srgbClr val="D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1">
                          <a:solidFill>
                            <a:srgbClr val="1C3A1C"/>
                          </a:solidFill>
                          <a:latin typeface="Lato" panose="020F0502020204030203" pitchFamily="34" charset="0"/>
                        </a:rPr>
                        <a:t>311</a:t>
                      </a:r>
                    </a:p>
                  </a:txBody>
                  <a:tcPr>
                    <a:solidFill>
                      <a:srgbClr val="D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1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+25</a:t>
                      </a:r>
                    </a:p>
                  </a:txBody>
                  <a:tcPr>
                    <a:solidFill>
                      <a:srgbClr val="D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1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+8.7%</a:t>
                      </a:r>
                    </a:p>
                  </a:txBody>
                  <a:tcPr>
                    <a:solidFill>
                      <a:srgbClr val="D6E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24">
                <a:tc>
                  <a:txBody>
                    <a:bodyPr/>
                    <a:lstStyle/>
                    <a:p>
                      <a:pPr algn="l"/>
                      <a:r>
                        <a:rPr lang="pt-BR" sz="8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Agricultura Sustentável</a:t>
                      </a:r>
                      <a:endParaRPr sz="800" b="0" dirty="0">
                        <a:solidFill>
                          <a:srgbClr val="444444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17</a:t>
                      </a:r>
                      <a:r>
                        <a:rPr lang="pt-BR" sz="8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4</a:t>
                      </a:r>
                      <a:endParaRPr sz="800" b="0" dirty="0">
                        <a:solidFill>
                          <a:srgbClr val="444444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1">
                          <a:solidFill>
                            <a:srgbClr val="1C3A1C"/>
                          </a:solidFill>
                          <a:latin typeface="Lato" panose="020F0502020204030203" pitchFamily="34" charset="0"/>
                        </a:rPr>
                        <a:t>198</a:t>
                      </a:r>
                    </a:p>
                  </a:txBody>
                  <a:tcPr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+2</a:t>
                      </a:r>
                      <a:r>
                        <a:rPr lang="pt-BR" sz="8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4</a:t>
                      </a:r>
                      <a:endParaRPr sz="800" b="1" dirty="0">
                        <a:solidFill>
                          <a:srgbClr val="5A8A3C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+13.</a:t>
                      </a:r>
                      <a:r>
                        <a:rPr lang="pt-BR" sz="8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8</a:t>
                      </a:r>
                      <a:r>
                        <a:rPr sz="8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F4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224">
                <a:tc>
                  <a:txBody>
                    <a:bodyPr/>
                    <a:lstStyle/>
                    <a:p>
                      <a:pPr algn="l"/>
                      <a:r>
                        <a:rPr lang="pt-BR" sz="8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Conservação de Energia</a:t>
                      </a:r>
                      <a:endParaRPr sz="800" b="0" dirty="0">
                        <a:solidFill>
                          <a:srgbClr val="444444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D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9</a:t>
                      </a:r>
                      <a:r>
                        <a:rPr lang="pt-BR" sz="8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3</a:t>
                      </a:r>
                      <a:endParaRPr sz="800" b="0" dirty="0">
                        <a:solidFill>
                          <a:srgbClr val="444444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D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1" dirty="0">
                          <a:solidFill>
                            <a:srgbClr val="1C3A1C"/>
                          </a:solidFill>
                          <a:latin typeface="Lato" panose="020F0502020204030203" pitchFamily="34" charset="0"/>
                        </a:rPr>
                        <a:t>104</a:t>
                      </a:r>
                    </a:p>
                  </a:txBody>
                  <a:tcPr>
                    <a:solidFill>
                      <a:srgbClr val="D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</a:t>
                      </a:r>
                      <a:r>
                        <a:rPr lang="pt-BR" sz="8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11</a:t>
                      </a:r>
                      <a:endParaRPr sz="800" b="1" dirty="0">
                        <a:solidFill>
                          <a:srgbClr val="5A8A3C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D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</a:t>
                      </a:r>
                      <a:r>
                        <a:rPr lang="pt-BR" sz="8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11.8</a:t>
                      </a:r>
                      <a:r>
                        <a:rPr sz="8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D6E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376">
                <a:tc>
                  <a:txBody>
                    <a:bodyPr/>
                    <a:lstStyle/>
                    <a:p>
                      <a:pPr algn="l"/>
                      <a:r>
                        <a:rPr lang="pt-BR" sz="8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Transporte</a:t>
                      </a:r>
                      <a:endParaRPr sz="800" b="0" dirty="0">
                        <a:solidFill>
                          <a:srgbClr val="444444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0" dirty="0">
                          <a:solidFill>
                            <a:srgbClr val="444444"/>
                          </a:solidFill>
                          <a:latin typeface="Lato" panose="020F0502020204030203" pitchFamily="34" charset="0"/>
                        </a:rPr>
                        <a:t>51</a:t>
                      </a:r>
                    </a:p>
                  </a:txBody>
                  <a:tcPr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1" dirty="0">
                          <a:solidFill>
                            <a:srgbClr val="1C3A1C"/>
                          </a:solidFill>
                          <a:latin typeface="Lato" panose="020F0502020204030203" pitchFamily="34" charset="0"/>
                        </a:rPr>
                        <a:t>59</a:t>
                      </a:r>
                    </a:p>
                  </a:txBody>
                  <a:tcPr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+8</a:t>
                      </a:r>
                    </a:p>
                  </a:txBody>
                  <a:tcPr>
                    <a:solidFill>
                      <a:srgbClr val="F4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800" b="1" dirty="0">
                          <a:solidFill>
                            <a:srgbClr val="5A8A3C"/>
                          </a:solidFill>
                          <a:latin typeface="Lato" panose="020F0502020204030203" pitchFamily="34" charset="0"/>
                        </a:rPr>
                        <a:t>+15.7%</a:t>
                      </a:r>
                    </a:p>
                  </a:txBody>
                  <a:tcPr>
                    <a:solidFill>
                      <a:srgbClr val="F4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" name="CaixaDeTexto 62">
            <a:extLst>
              <a:ext uri="{FF2B5EF4-FFF2-40B4-BE49-F238E27FC236}">
                <a16:creationId xmlns:a16="http://schemas.microsoft.com/office/drawing/2014/main" id="{C8F92CF7-41CE-4CCF-BE97-B8749438F3C5}"/>
              </a:ext>
            </a:extLst>
          </p:cNvPr>
          <p:cNvSpPr txBox="1"/>
          <p:nvPr/>
        </p:nvSpPr>
        <p:spPr>
          <a:xfrm>
            <a:off x="269966" y="1945770"/>
            <a:ext cx="631829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accent6">
                    <a:lumMod val="50000"/>
                  </a:schemeClr>
                </a:solidFill>
                <a:latin typeface="Oswald SemiBold" pitchFamily="2" charset="0"/>
              </a:defRPr>
            </a:lvl1pPr>
          </a:lstStyle>
          <a:p>
            <a:pPr algn="ctr"/>
            <a:r>
              <a:rPr lang="pt-BR" dirty="0"/>
              <a:t>Depositantes</a:t>
            </a:r>
          </a:p>
        </p:txBody>
      </p:sp>
      <p:graphicFrame>
        <p:nvGraphicFramePr>
          <p:cNvPr id="21" name="Chart 12">
            <a:extLst>
              <a:ext uri="{FF2B5EF4-FFF2-40B4-BE49-F238E27FC236}">
                <a16:creationId xmlns:a16="http://schemas.microsoft.com/office/drawing/2014/main" id="{A33749BB-C608-423D-9B6B-5BF939FD6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675127"/>
              </p:ext>
            </p:extLst>
          </p:nvPr>
        </p:nvGraphicFramePr>
        <p:xfrm>
          <a:off x="269239" y="6997556"/>
          <a:ext cx="3159453" cy="24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CaixaDeTexto 22">
            <a:extLst>
              <a:ext uri="{FF2B5EF4-FFF2-40B4-BE49-F238E27FC236}">
                <a16:creationId xmlns:a16="http://schemas.microsoft.com/office/drawing/2014/main" id="{881DD3C6-6C54-4829-912B-8ED4AE32BA6D}"/>
              </a:ext>
            </a:extLst>
          </p:cNvPr>
          <p:cNvSpPr txBox="1"/>
          <p:nvPr/>
        </p:nvSpPr>
        <p:spPr>
          <a:xfrm>
            <a:off x="269546" y="2350050"/>
            <a:ext cx="3159453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accent6">
                    <a:lumMod val="50000"/>
                  </a:schemeClr>
                </a:solidFill>
                <a:latin typeface="Oswald SemiBold" pitchFamily="2" charset="0"/>
              </a:defRPr>
            </a:lvl1pPr>
          </a:lstStyle>
          <a:p>
            <a:pPr algn="ctr"/>
            <a:r>
              <a:rPr lang="pt-BR" sz="1000" dirty="0"/>
              <a:t>Origem do Depositante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52D30FF-1116-4384-9EE4-D83FE197EB85}"/>
              </a:ext>
            </a:extLst>
          </p:cNvPr>
          <p:cNvSpPr txBox="1"/>
          <p:nvPr/>
        </p:nvSpPr>
        <p:spPr>
          <a:xfrm>
            <a:off x="301282" y="5557905"/>
            <a:ext cx="302513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" dirty="0"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Apesar do maior número  requerimentos de trâmite prioritário de patentes verdes ser de residentes, proporcionalmente os requerimentos de prioritários para  invenções de não-residentes cresceram mais que de residentes (+28,9% vs. +22,3%).</a:t>
            </a:r>
          </a:p>
        </p:txBody>
      </p:sp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305BBED8-3A87-4EBF-B971-36CC5B0BC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81829"/>
              </p:ext>
            </p:extLst>
          </p:nvPr>
        </p:nvGraphicFramePr>
        <p:xfrm>
          <a:off x="3531582" y="2852152"/>
          <a:ext cx="3056873" cy="3330655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943258">
                  <a:extLst>
                    <a:ext uri="{9D8B030D-6E8A-4147-A177-3AD203B41FA5}">
                      <a16:colId xmlns:a16="http://schemas.microsoft.com/office/drawing/2014/main" val="3239886846"/>
                    </a:ext>
                  </a:extLst>
                </a:gridCol>
                <a:gridCol w="545595">
                  <a:extLst>
                    <a:ext uri="{9D8B030D-6E8A-4147-A177-3AD203B41FA5}">
                      <a16:colId xmlns:a16="http://schemas.microsoft.com/office/drawing/2014/main" val="1113345465"/>
                    </a:ext>
                  </a:extLst>
                </a:gridCol>
                <a:gridCol w="568020">
                  <a:extLst>
                    <a:ext uri="{9D8B030D-6E8A-4147-A177-3AD203B41FA5}">
                      <a16:colId xmlns:a16="http://schemas.microsoft.com/office/drawing/2014/main" val="1150470304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 </a:t>
                      </a:r>
                      <a:endParaRPr lang="pt-BR" sz="700" b="1" i="0" u="none" strike="noStrike" dirty="0">
                        <a:solidFill>
                          <a:srgbClr val="FFFFF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Lato" panose="020F0502020204030203" pitchFamily="34" charset="0"/>
                        </a:rPr>
                        <a:t>2024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Lato" panose="020F0502020204030203" pitchFamily="34" charset="0"/>
                        </a:rPr>
                        <a:t>2026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687524978"/>
                  </a:ext>
                </a:extLst>
              </a:tr>
              <a:tr h="145486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VALE S.A.-[BR]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30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  <a:latin typeface="Lato" panose="020F0502020204030203" pitchFamily="34" charset="0"/>
                        </a:rPr>
                        <a:t>32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1777444174"/>
                  </a:ext>
                </a:extLst>
              </a:tr>
              <a:tr h="145486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XYLECO, INC.-[US]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26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26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2542547144"/>
                  </a:ext>
                </a:extLst>
              </a:tr>
              <a:tr h="145486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EMERSON CORDEIRO DE OLIVEIRA-[BR]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20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22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1696836426"/>
                  </a:ext>
                </a:extLst>
              </a:tr>
              <a:tr h="2177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  <a:latin typeface="Lato" panose="020F0502020204030203" pitchFamily="34" charset="0"/>
                        </a:rPr>
                        <a:t>CARBON TECHNOLOGY HOLDINGS, LLC-[US]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u="none" strike="noStrike" dirty="0">
                          <a:effectLst/>
                          <a:latin typeface="Lato" panose="020F0502020204030203" pitchFamily="34" charset="0"/>
                        </a:rPr>
                        <a:t>5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u="none" strike="noStrike" dirty="0">
                          <a:effectLst/>
                          <a:latin typeface="Lato" panose="020F0502020204030203" pitchFamily="34" charset="0"/>
                        </a:rPr>
                        <a:t>19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198667"/>
                  </a:ext>
                </a:extLst>
              </a:tr>
              <a:tr h="145486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UNIVERSIDADE FEDERAL DO PARANÁ-[BR]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17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19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675506600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UNIVERSIDADE TECNOLOGICA FEDERAL DO PARANA-[BR]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16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18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3748777825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SERVICO NACIONAL DE APRENDIZAGEM INDUSTRIAL-SENAI-[BR]</a:t>
                      </a:r>
                    </a:p>
                  </a:txBody>
                  <a:tcPr marL="8837" marR="8837" marT="8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11</a:t>
                      </a:r>
                    </a:p>
                  </a:txBody>
                  <a:tcPr marL="8837" marR="8837" marT="8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15</a:t>
                      </a:r>
                    </a:p>
                  </a:txBody>
                  <a:tcPr marL="8837" marR="8837" marT="8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43800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u="none" strike="noStrike" dirty="0">
                          <a:effectLst/>
                          <a:latin typeface="Lato" panose="020F0502020204030203" pitchFamily="34" charset="0"/>
                        </a:rPr>
                        <a:t>UNIVERSIDADE FEDERAL DO RIO DE JANEIRO-[BR]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u="none" strike="noStrike" dirty="0">
                          <a:effectLst/>
                          <a:latin typeface="Lato" panose="020F0502020204030203" pitchFamily="34" charset="0"/>
                        </a:rPr>
                        <a:t>10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u="none" strike="noStrike" dirty="0">
                          <a:effectLst/>
                          <a:latin typeface="Lato" panose="020F0502020204030203" pitchFamily="34" charset="0"/>
                        </a:rPr>
                        <a:t>14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1935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u="none" strike="noStrike" dirty="0">
                          <a:effectLst/>
                          <a:latin typeface="Lato" panose="020F0502020204030203" pitchFamily="34" charset="0"/>
                        </a:rPr>
                        <a:t>UNIVERSIDADE FEDERAL DO RIO GRANDE - FURG-[BR]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u="none" strike="noStrike" dirty="0">
                          <a:effectLst/>
                          <a:latin typeface="Lato" panose="020F0502020204030203" pitchFamily="34" charset="0"/>
                        </a:rPr>
                        <a:t>8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u="none" strike="noStrike" dirty="0">
                          <a:effectLst/>
                          <a:latin typeface="Lato" panose="020F0502020204030203" pitchFamily="34" charset="0"/>
                        </a:rPr>
                        <a:t>14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725391"/>
                  </a:ext>
                </a:extLst>
              </a:tr>
              <a:tr h="145486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DSM IP ASSETS B.V.-[NL]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12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12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4248479615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Lato" panose="020F0502020204030203" pitchFamily="34" charset="0"/>
                        </a:rPr>
                        <a:t>SUNCOKE TECHNOLOGY AND DEVELOPMENT LLC-[US]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  <a:latin typeface="Lato" panose="020F0502020204030203" pitchFamily="34" charset="0"/>
                        </a:rPr>
                        <a:t>11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11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3139697663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TECNORED DESENVOLVIMENTO TECNOLOGICO S.A.-[BR]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  <a:latin typeface="Lato" panose="020F0502020204030203" pitchFamily="34" charset="0"/>
                        </a:rPr>
                        <a:t>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11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1128841818"/>
                  </a:ext>
                </a:extLst>
              </a:tr>
              <a:tr h="145486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NESTE OYJ-[FI]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  <a:latin typeface="Lato" panose="020F0502020204030203" pitchFamily="34" charset="0"/>
                        </a:rPr>
                        <a:t>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10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1572572538"/>
                  </a:ext>
                </a:extLst>
              </a:tr>
              <a:tr h="19248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UNIVERSIDADE DE SÃO PAULO - USP-[BR]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  <a:latin typeface="Lato" panose="020F0502020204030203" pitchFamily="34" charset="0"/>
                        </a:rPr>
                        <a:t>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  <a:latin typeface="Lato" panose="020F0502020204030203" pitchFamily="34" charset="0"/>
                        </a:rPr>
                        <a:t>9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1393239345"/>
                  </a:ext>
                </a:extLst>
              </a:tr>
              <a:tr h="146181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u="none" strike="noStrike" dirty="0">
                          <a:effectLst/>
                          <a:latin typeface="Lato" panose="020F0502020204030203" pitchFamily="34" charset="0"/>
                        </a:rPr>
                        <a:t>KOREA ZINC CO., LTD.-[KR]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u="none" strike="noStrike" dirty="0">
                          <a:effectLst/>
                          <a:latin typeface="Lato" panose="020F0502020204030203" pitchFamily="34" charset="0"/>
                        </a:rPr>
                        <a:t>3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u="none" strike="noStrike" dirty="0">
                          <a:effectLst/>
                          <a:latin typeface="Lato" panose="020F0502020204030203" pitchFamily="34" charset="0"/>
                        </a:rPr>
                        <a:t>9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8837" marR="8837" marT="88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25241"/>
                  </a:ext>
                </a:extLst>
              </a:tr>
            </a:tbl>
          </a:graphicData>
        </a:graphic>
      </p:graphicFrame>
      <p:sp>
        <p:nvSpPr>
          <p:cNvPr id="47" name="Retângulo 46">
            <a:extLst>
              <a:ext uri="{FF2B5EF4-FFF2-40B4-BE49-F238E27FC236}">
                <a16:creationId xmlns:a16="http://schemas.microsoft.com/office/drawing/2014/main" id="{E9C0EE86-0459-4FE8-8E81-B24F283739FA}"/>
              </a:ext>
            </a:extLst>
          </p:cNvPr>
          <p:cNvSpPr/>
          <p:nvPr/>
        </p:nvSpPr>
        <p:spPr>
          <a:xfrm>
            <a:off x="1" y="-3332"/>
            <a:ext cx="6857999" cy="1154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DDB8B988-B954-4233-9DDB-1B5C5CFC0FA7}"/>
              </a:ext>
            </a:extLst>
          </p:cNvPr>
          <p:cNvSpPr txBox="1"/>
          <p:nvPr/>
        </p:nvSpPr>
        <p:spPr>
          <a:xfrm flipH="1">
            <a:off x="146963" y="85660"/>
            <a:ext cx="54268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  <a:latin typeface="Oswald SemiBold" pitchFamily="2" charset="0"/>
              </a:rPr>
              <a:t>Destaques</a:t>
            </a:r>
            <a:endParaRPr lang="pt-BR" sz="2000" i="1" dirty="0">
              <a:solidFill>
                <a:schemeClr val="tx1">
                  <a:lumMod val="85000"/>
                  <a:lumOff val="15000"/>
                </a:schemeClr>
              </a:solidFill>
              <a:latin typeface="Oswald SemiBold" pitchFamily="2" charset="0"/>
            </a:endParaRPr>
          </a:p>
          <a:p>
            <a:endParaRPr lang="pt-BR" sz="500" dirty="0">
              <a:solidFill>
                <a:schemeClr val="bg1">
                  <a:lumMod val="85000"/>
                </a:schemeClr>
              </a:solidFill>
              <a:latin typeface="Oswald SemiBold" pitchFamily="2" charset="0"/>
            </a:endParaRPr>
          </a:p>
          <a:p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Oswald SemiBold" pitchFamily="2" charset="0"/>
              </a:rPr>
              <a:t>Observatório de Tecnologias Verdes</a:t>
            </a:r>
          </a:p>
          <a:p>
            <a:r>
              <a:rPr lang="pt-BR" altLang="pt-BR" dirty="0">
                <a:solidFill>
                  <a:schemeClr val="accent6">
                    <a:lumMod val="60000"/>
                    <a:lumOff val="40000"/>
                  </a:schemeClr>
                </a:solidFill>
                <a:latin typeface="Oswald SemiBold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Trâmite Prioritário de Patentes Verdes</a:t>
            </a:r>
            <a:endParaRPr lang="pt-BR" altLang="pt-BR" sz="100" dirty="0">
              <a:solidFill>
                <a:schemeClr val="accent6">
                  <a:lumMod val="60000"/>
                  <a:lumOff val="40000"/>
                </a:schemeClr>
              </a:solidFill>
              <a:latin typeface="Oswald SemiBold" pitchFamily="2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96B385DE-2F30-4D65-A73A-EDF18C06EE45}"/>
              </a:ext>
            </a:extLst>
          </p:cNvPr>
          <p:cNvSpPr txBox="1"/>
          <p:nvPr/>
        </p:nvSpPr>
        <p:spPr>
          <a:xfrm flipH="1">
            <a:off x="5664713" y="782693"/>
            <a:ext cx="923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swald Medium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Abril 2026</a:t>
            </a:r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id="{09B72EBF-7040-4CA7-AB44-81947A598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D543960C-0788-44E0-9A2A-779BF4356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71" y="187723"/>
            <a:ext cx="1309189" cy="278622"/>
          </a:xfrm>
          <a:prstGeom prst="rect">
            <a:avLst/>
          </a:prstGeom>
        </p:spPr>
      </p:pic>
      <p:sp>
        <p:nvSpPr>
          <p:cNvPr id="53" name="Retângulo 52">
            <a:extLst>
              <a:ext uri="{FF2B5EF4-FFF2-40B4-BE49-F238E27FC236}">
                <a16:creationId xmlns:a16="http://schemas.microsoft.com/office/drawing/2014/main" id="{35E08027-15E6-471F-B960-88DBC182FE7D}"/>
              </a:ext>
            </a:extLst>
          </p:cNvPr>
          <p:cNvSpPr/>
          <p:nvPr/>
        </p:nvSpPr>
        <p:spPr>
          <a:xfrm>
            <a:off x="0" y="9594980"/>
            <a:ext cx="6858000" cy="3153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bg1"/>
                </a:solidFill>
                <a:latin typeface="Lato" panose="020F0502020204030203" pitchFamily="34" charset="0"/>
              </a:rPr>
              <a:t> Divisão de Observatórios em PI – Coordenação de Inteligência em PI e Inovação	     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  <a:latin typeface="Lato" panose="020F0502020204030203" pitchFamily="34" charset="0"/>
              </a:rPr>
              <a:t> Coordenação Geral de Economia e Inovação – Diretoria Executiva - INPI</a:t>
            </a:r>
          </a:p>
          <a:p>
            <a:endParaRPr lang="pt-BR" sz="200" b="1" dirty="0">
              <a:solidFill>
                <a:schemeClr val="accent6">
                  <a:lumMod val="20000"/>
                  <a:lumOff val="80000"/>
                </a:schemeClr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27" name="Chart 49">
            <a:extLst>
              <a:ext uri="{FF2B5EF4-FFF2-40B4-BE49-F238E27FC236}">
                <a16:creationId xmlns:a16="http://schemas.microsoft.com/office/drawing/2014/main" id="{9D1488DE-FCB6-40BA-AE82-57FA4B70A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91708"/>
              </p:ext>
            </p:extLst>
          </p:nvPr>
        </p:nvGraphicFramePr>
        <p:xfrm>
          <a:off x="269239" y="2725324"/>
          <a:ext cx="3159453" cy="272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63AE3D70-CC73-4D45-8741-F30D435817BD}"/>
              </a:ext>
            </a:extLst>
          </p:cNvPr>
          <p:cNvSpPr txBox="1"/>
          <p:nvPr/>
        </p:nvSpPr>
        <p:spPr>
          <a:xfrm>
            <a:off x="354273" y="1242790"/>
            <a:ext cx="610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Oswald SemiBold" pitchFamily="2" charset="0"/>
              </a:rPr>
              <a:t>Evolução do Acervo de Prioritários de Patentes Verdes  julho 2024 → abril 2026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5D05FAD-F855-4A7D-9625-DA7A58FAADEE}"/>
              </a:ext>
            </a:extLst>
          </p:cNvPr>
          <p:cNvSpPr txBox="1"/>
          <p:nvPr/>
        </p:nvSpPr>
        <p:spPr>
          <a:xfrm>
            <a:off x="301282" y="9127255"/>
            <a:ext cx="6328076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Lato" panose="020F0502020204030203" pitchFamily="34" charset="0"/>
              </a:rPr>
              <a:t>Acesse o painel interativo com os dados completos na página do </a:t>
            </a:r>
            <a:r>
              <a:rPr lang="pt-BR" sz="1100" b="1" dirty="0">
                <a:latin typeface="Lato" panose="020F0502020204030203" pitchFamily="34" charset="0"/>
              </a:rPr>
              <a:t>Observatório de Tecnologias Verdes</a:t>
            </a:r>
          </a:p>
          <a:p>
            <a:pPr algn="ctr"/>
            <a:r>
              <a:rPr lang="pt-BR" sz="1050" u="sng" dirty="0">
                <a:latin typeface="Lato" panose="020F0502020204030203" pitchFamily="34" charset="0"/>
                <a:hlinkClick r:id="rId5"/>
              </a:rPr>
              <a:t>https://www.gov.br/inpi/pt-br/servicos/patentes/observatorio-de-tecnologias-verdes/</a:t>
            </a:r>
            <a:r>
              <a:rPr lang="pt-BR" sz="1050" dirty="0">
                <a:latin typeface="Lato" panose="020F0502020204030203" pitchFamily="34" charset="0"/>
              </a:rPr>
              <a:t> </a:t>
            </a:r>
          </a:p>
        </p:txBody>
      </p:sp>
      <p:sp>
        <p:nvSpPr>
          <p:cNvPr id="2" name="Balão de Fala: Retângulo 1">
            <a:extLst>
              <a:ext uri="{FF2B5EF4-FFF2-40B4-BE49-F238E27FC236}">
                <a16:creationId xmlns:a16="http://schemas.microsoft.com/office/drawing/2014/main" id="{DB13196A-151C-44DF-AA88-70F6CBB352E5}"/>
              </a:ext>
            </a:extLst>
          </p:cNvPr>
          <p:cNvSpPr/>
          <p:nvPr/>
        </p:nvSpPr>
        <p:spPr>
          <a:xfrm>
            <a:off x="3522540" y="2336167"/>
            <a:ext cx="3074958" cy="461665"/>
          </a:xfrm>
          <a:prstGeom prst="wedgeRectCallout">
            <a:avLst>
              <a:gd name="adj1" fmla="val 836"/>
              <a:gd name="adj2" fmla="val -48554"/>
            </a:avLst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" dirty="0">
                <a:solidFill>
                  <a:schemeClr val="tx1"/>
                </a:solidFill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Principais depositantes em 2026 e os respectivos números de pedidos prioritários em 2024. As células destacadas são aqueles com maior aumento no número de requerimentos no período</a:t>
            </a:r>
          </a:p>
        </p:txBody>
      </p:sp>
    </p:spTree>
    <p:extLst>
      <p:ext uri="{BB962C8B-B14F-4D97-AF65-F5344CB8AC3E}">
        <p14:creationId xmlns:p14="http://schemas.microsoft.com/office/powerpoint/2010/main" val="1730565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ersonalizada 3">
    <a:dk1>
      <a:sysClr val="windowText" lastClr="000000"/>
    </a:dk1>
    <a:lt1>
      <a:srgbClr val="F0F0F0"/>
    </a:lt1>
    <a:dk2>
      <a:srgbClr val="1F497D"/>
    </a:dk2>
    <a:lt2>
      <a:srgbClr val="EEECE1"/>
    </a:lt2>
    <a:accent1>
      <a:srgbClr val="50B065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ersonalizada 3">
    <a:dk1>
      <a:sysClr val="windowText" lastClr="000000"/>
    </a:dk1>
    <a:lt1>
      <a:srgbClr val="F0F0F0"/>
    </a:lt1>
    <a:dk2>
      <a:srgbClr val="1F497D"/>
    </a:dk2>
    <a:lt2>
      <a:srgbClr val="EEECE1"/>
    </a:lt2>
    <a:accent1>
      <a:srgbClr val="50B065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ersonalizada 3">
    <a:dk1>
      <a:sysClr val="windowText" lastClr="000000"/>
    </a:dk1>
    <a:lt1>
      <a:srgbClr val="F0F0F0"/>
    </a:lt1>
    <a:dk2>
      <a:srgbClr val="1F497D"/>
    </a:dk2>
    <a:lt2>
      <a:srgbClr val="EEECE1"/>
    </a:lt2>
    <a:accent1>
      <a:srgbClr val="50B065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16438</TotalTime>
  <Words>2133</Words>
  <Application>Microsoft Office PowerPoint</Application>
  <PresentationFormat>Papel A4 (210 x 297 mm)</PresentationFormat>
  <Paragraphs>342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8" baseType="lpstr">
      <vt:lpstr>MS Mincho</vt:lpstr>
      <vt:lpstr>Arial</vt:lpstr>
      <vt:lpstr>Calibri</vt:lpstr>
      <vt:lpstr>Calibri Light</vt:lpstr>
      <vt:lpstr>Georgia</vt:lpstr>
      <vt:lpstr>Lato</vt:lpstr>
      <vt:lpstr>Oswald Medium</vt:lpstr>
      <vt:lpstr>Oswald SemiBold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Irene Von Der Weid Andrade</dc:creator>
  <cp:lastModifiedBy>Irene Von Der Weid Andrade</cp:lastModifiedBy>
  <cp:revision>374</cp:revision>
  <dcterms:created xsi:type="dcterms:W3CDTF">2024-10-23T01:26:47Z</dcterms:created>
  <dcterms:modified xsi:type="dcterms:W3CDTF">2026-05-05T17:19:15Z</dcterms:modified>
</cp:coreProperties>
</file>