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7" r:id="rId3"/>
    <p:sldMasterId id="2147483671" r:id="rId4"/>
  </p:sldMasterIdLst>
  <p:notesMasterIdLst>
    <p:notesMasterId r:id="rId46"/>
  </p:notesMasterIdLst>
  <p:handoutMasterIdLst>
    <p:handoutMasterId r:id="rId47"/>
  </p:handoutMasterIdLst>
  <p:sldIdLst>
    <p:sldId id="263" r:id="rId5"/>
    <p:sldId id="389" r:id="rId6"/>
    <p:sldId id="541" r:id="rId7"/>
    <p:sldId id="621" r:id="rId8"/>
    <p:sldId id="625" r:id="rId9"/>
    <p:sldId id="626" r:id="rId10"/>
    <p:sldId id="627" r:id="rId11"/>
    <p:sldId id="628" r:id="rId12"/>
    <p:sldId id="629" r:id="rId13"/>
    <p:sldId id="630" r:id="rId14"/>
    <p:sldId id="632" r:id="rId15"/>
    <p:sldId id="631" r:id="rId16"/>
    <p:sldId id="558" r:id="rId17"/>
    <p:sldId id="559" r:id="rId18"/>
    <p:sldId id="561" r:id="rId19"/>
    <p:sldId id="658" r:id="rId20"/>
    <p:sldId id="665" r:id="rId21"/>
    <p:sldId id="492" r:id="rId22"/>
    <p:sldId id="664" r:id="rId23"/>
    <p:sldId id="609" r:id="rId24"/>
    <p:sldId id="634" r:id="rId25"/>
    <p:sldId id="635" r:id="rId26"/>
    <p:sldId id="636" r:id="rId27"/>
    <p:sldId id="637" r:id="rId28"/>
    <p:sldId id="608" r:id="rId29"/>
    <p:sldId id="472" r:id="rId30"/>
    <p:sldId id="617" r:id="rId31"/>
    <p:sldId id="648" r:id="rId32"/>
    <p:sldId id="649" r:id="rId33"/>
    <p:sldId id="652" r:id="rId34"/>
    <p:sldId id="651" r:id="rId35"/>
    <p:sldId id="494" r:id="rId36"/>
    <p:sldId id="568" r:id="rId37"/>
    <p:sldId id="539" r:id="rId38"/>
    <p:sldId id="666" r:id="rId39"/>
    <p:sldId id="667" r:id="rId40"/>
    <p:sldId id="668" r:id="rId41"/>
    <p:sldId id="670" r:id="rId42"/>
    <p:sldId id="669" r:id="rId43"/>
    <p:sldId id="671" r:id="rId44"/>
    <p:sldId id="565" r:id="rId45"/>
  </p:sldIdLst>
  <p:sldSz cx="9144000" cy="6858000" type="screen4x3"/>
  <p:notesSz cx="6797675" cy="9926638"/>
  <p:defaultTextStyle>
    <a:defPPr>
      <a:defRPr lang="pt-BR"/>
    </a:defPPr>
    <a:lvl1pPr marL="0" algn="l" defTabSz="914061" rtl="0" eaLnBrk="1" latinLnBrk="0" hangingPunct="1">
      <a:defRPr sz="1800" kern="1200">
        <a:solidFill>
          <a:schemeClr val="tx1"/>
        </a:solidFill>
        <a:latin typeface="+mn-lt"/>
        <a:ea typeface="+mn-ea"/>
        <a:cs typeface="+mn-cs"/>
      </a:defRPr>
    </a:lvl1pPr>
    <a:lvl2pPr marL="457032" algn="l" defTabSz="914061" rtl="0" eaLnBrk="1" latinLnBrk="0" hangingPunct="1">
      <a:defRPr sz="1800" kern="1200">
        <a:solidFill>
          <a:schemeClr val="tx1"/>
        </a:solidFill>
        <a:latin typeface="+mn-lt"/>
        <a:ea typeface="+mn-ea"/>
        <a:cs typeface="+mn-cs"/>
      </a:defRPr>
    </a:lvl2pPr>
    <a:lvl3pPr marL="914061" algn="l" defTabSz="914061" rtl="0" eaLnBrk="1" latinLnBrk="0" hangingPunct="1">
      <a:defRPr sz="1800" kern="1200">
        <a:solidFill>
          <a:schemeClr val="tx1"/>
        </a:solidFill>
        <a:latin typeface="+mn-lt"/>
        <a:ea typeface="+mn-ea"/>
        <a:cs typeface="+mn-cs"/>
      </a:defRPr>
    </a:lvl3pPr>
    <a:lvl4pPr marL="1371091" algn="l" defTabSz="914061" rtl="0" eaLnBrk="1" latinLnBrk="0" hangingPunct="1">
      <a:defRPr sz="1800" kern="1200">
        <a:solidFill>
          <a:schemeClr val="tx1"/>
        </a:solidFill>
        <a:latin typeface="+mn-lt"/>
        <a:ea typeface="+mn-ea"/>
        <a:cs typeface="+mn-cs"/>
      </a:defRPr>
    </a:lvl4pPr>
    <a:lvl5pPr marL="1828122" algn="l" defTabSz="914061" rtl="0" eaLnBrk="1" latinLnBrk="0" hangingPunct="1">
      <a:defRPr sz="1800" kern="1200">
        <a:solidFill>
          <a:schemeClr val="tx1"/>
        </a:solidFill>
        <a:latin typeface="+mn-lt"/>
        <a:ea typeface="+mn-ea"/>
        <a:cs typeface="+mn-cs"/>
      </a:defRPr>
    </a:lvl5pPr>
    <a:lvl6pPr marL="2285151" algn="l" defTabSz="914061" rtl="0" eaLnBrk="1" latinLnBrk="0" hangingPunct="1">
      <a:defRPr sz="1800" kern="1200">
        <a:solidFill>
          <a:schemeClr val="tx1"/>
        </a:solidFill>
        <a:latin typeface="+mn-lt"/>
        <a:ea typeface="+mn-ea"/>
        <a:cs typeface="+mn-cs"/>
      </a:defRPr>
    </a:lvl6pPr>
    <a:lvl7pPr marL="2742183" algn="l" defTabSz="914061" rtl="0" eaLnBrk="1" latinLnBrk="0" hangingPunct="1">
      <a:defRPr sz="1800" kern="1200">
        <a:solidFill>
          <a:schemeClr val="tx1"/>
        </a:solidFill>
        <a:latin typeface="+mn-lt"/>
        <a:ea typeface="+mn-ea"/>
        <a:cs typeface="+mn-cs"/>
      </a:defRPr>
    </a:lvl7pPr>
    <a:lvl8pPr marL="3199213" algn="l" defTabSz="914061" rtl="0" eaLnBrk="1" latinLnBrk="0" hangingPunct="1">
      <a:defRPr sz="1800" kern="1200">
        <a:solidFill>
          <a:schemeClr val="tx1"/>
        </a:solidFill>
        <a:latin typeface="+mn-lt"/>
        <a:ea typeface="+mn-ea"/>
        <a:cs typeface="+mn-cs"/>
      </a:defRPr>
    </a:lvl8pPr>
    <a:lvl9pPr marL="3656244" algn="l" defTabSz="91406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79" userDrawn="1">
          <p15:clr>
            <a:srgbClr val="A4A3A4"/>
          </p15:clr>
        </p15:guide>
        <p15:guide id="2" pos="2789" userDrawn="1">
          <p15:clr>
            <a:srgbClr val="A4A3A4"/>
          </p15:clr>
        </p15:guide>
        <p15:guide id="3" orient="horz" pos="2478">
          <p15:clr>
            <a:srgbClr val="A4A3A4"/>
          </p15:clr>
        </p15:guide>
        <p15:guide id="4" orient="horz" pos="572" userDrawn="1">
          <p15:clr>
            <a:srgbClr val="A4A3A4"/>
          </p15:clr>
        </p15:guide>
        <p15:guide id="5" pos="1746">
          <p15:clr>
            <a:srgbClr val="A4A3A4"/>
          </p15:clr>
        </p15:guide>
        <p15:guide id="6" pos="3515">
          <p15:clr>
            <a:srgbClr val="A4A3A4"/>
          </p15:clr>
        </p15:guide>
        <p15:guide id="7" pos="249">
          <p15:clr>
            <a:srgbClr val="A4A3A4"/>
          </p15:clr>
        </p15:guide>
        <p15:guide id="8" pos="5602" userDrawn="1">
          <p15:clr>
            <a:srgbClr val="A4A3A4"/>
          </p15:clr>
        </p15:guide>
        <p15:guide id="9" pos="4332" userDrawn="1">
          <p15:clr>
            <a:srgbClr val="A4A3A4"/>
          </p15:clr>
        </p15:guide>
        <p15:guide id="10" orient="horz" pos="935" userDrawn="1">
          <p15:clr>
            <a:srgbClr val="A4A3A4"/>
          </p15:clr>
        </p15:guide>
        <p15:guide id="11" orient="horz" pos="981" userDrawn="1">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3F6"/>
    <a:srgbClr val="C0504D"/>
    <a:srgbClr val="D9D9D9"/>
    <a:srgbClr val="F6BB00"/>
    <a:srgbClr val="0B2461"/>
    <a:srgbClr val="646464"/>
    <a:srgbClr val="A9A9A9"/>
    <a:srgbClr val="0070C0"/>
    <a:srgbClr val="717171"/>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434" autoAdjust="0"/>
  </p:normalViewPr>
  <p:slideViewPr>
    <p:cSldViewPr>
      <p:cViewPr varScale="1">
        <p:scale>
          <a:sx n="70" d="100"/>
          <a:sy n="70" d="100"/>
        </p:scale>
        <p:origin x="-1284" y="-96"/>
      </p:cViewPr>
      <p:guideLst>
        <p:guide orient="horz" pos="1979"/>
        <p:guide orient="horz" pos="2478"/>
        <p:guide orient="horz" pos="572"/>
        <p:guide orient="horz" pos="935"/>
        <p:guide orient="horz" pos="981"/>
        <p:guide pos="2789"/>
        <p:guide pos="1746"/>
        <p:guide pos="3515"/>
        <p:guide pos="249"/>
        <p:guide pos="5602"/>
        <p:guide pos="4332"/>
      </p:guideLst>
    </p:cSldViewPr>
  </p:slideViewPr>
  <p:notesTextViewPr>
    <p:cViewPr>
      <p:scale>
        <a:sx n="1" d="1"/>
        <a:sy n="1" d="1"/>
      </p:scale>
      <p:origin x="0" y="0"/>
    </p:cViewPr>
  </p:notesTextViewPr>
  <p:sorterViewPr>
    <p:cViewPr varScale="1">
      <p:scale>
        <a:sx n="1" d="1"/>
        <a:sy n="1" d="1"/>
      </p:scale>
      <p:origin x="0" y="-4800"/>
    </p:cViewPr>
  </p:sorterViewPr>
  <p:notesViewPr>
    <p:cSldViewPr>
      <p:cViewPr varScale="1">
        <p:scale>
          <a:sx n="79" d="100"/>
          <a:sy n="79" d="100"/>
        </p:scale>
        <p:origin x="-393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2.xml"/></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4.xlsx"/><Relationship Id="rId1" Type="http://schemas.openxmlformats.org/officeDocument/2006/relationships/themeOverride" Target="../theme/themeOverride4.xml"/><Relationship Id="rId4" Type="http://schemas.microsoft.com/office/2011/relationships/chartStyle" Target="style3.xml"/></Relationships>
</file>

<file path=ppt/charts/_rels/chart5.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5.xlsx"/><Relationship Id="rId1" Type="http://schemas.openxmlformats.org/officeDocument/2006/relationships/themeOverride" Target="../theme/themeOverride5.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45452295070373"/>
          <c:y val="0.12635233191483197"/>
          <c:w val="0.80673244218120088"/>
          <c:h val="0.6827572801155195"/>
        </c:manualLayout>
      </c:layout>
      <c:barChart>
        <c:barDir val="col"/>
        <c:grouping val="clustered"/>
        <c:varyColors val="0"/>
        <c:ser>
          <c:idx val="1"/>
          <c:order val="0"/>
          <c:tx>
            <c:strRef>
              <c:f>'PATENTES (TRIMESTRE)'!$Q$3</c:f>
              <c:strCache>
                <c:ptCount val="1"/>
                <c:pt idx="0">
                  <c:v>Tx Cresc. Anual (%)</c:v>
                </c:pt>
              </c:strCache>
            </c:strRef>
          </c:tx>
          <c:spPr>
            <a:solidFill>
              <a:srgbClr val="C0504D">
                <a:lumMod val="40000"/>
                <a:lumOff val="60000"/>
              </a:srgbClr>
            </a:solidFill>
          </c:spPr>
          <c:invertIfNegative val="0"/>
          <c:dLbls>
            <c:dLbl>
              <c:idx val="5"/>
              <c:layout>
                <c:manualLayout>
                  <c:x val="0"/>
                  <c:y val="2.777777777777769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975-44FF-B41B-301529E16F1D}"/>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'PATENTES (TRIMESTRE)'!$O$4:$O$9</c:f>
              <c:numCache>
                <c:formatCode>General</c:formatCode>
                <c:ptCount val="6"/>
                <c:pt idx="0">
                  <c:v>2015</c:v>
                </c:pt>
                <c:pt idx="1">
                  <c:v>2016</c:v>
                </c:pt>
                <c:pt idx="2">
                  <c:v>2017</c:v>
                </c:pt>
                <c:pt idx="3">
                  <c:v>2018</c:v>
                </c:pt>
                <c:pt idx="4">
                  <c:v>2019</c:v>
                </c:pt>
                <c:pt idx="5">
                  <c:v>2020</c:v>
                </c:pt>
              </c:numCache>
            </c:numRef>
          </c:cat>
          <c:val>
            <c:numRef>
              <c:f>'PATENTES (TRIMESTRE)'!$Q$4:$Q$9</c:f>
              <c:numCache>
                <c:formatCode>0.0</c:formatCode>
                <c:ptCount val="6"/>
                <c:pt idx="1">
                  <c:v>-0.99617903930131479</c:v>
                </c:pt>
                <c:pt idx="2">
                  <c:v>-6.3680220537560288</c:v>
                </c:pt>
                <c:pt idx="3">
                  <c:v>-2.6645075813337304</c:v>
                </c:pt>
                <c:pt idx="4">
                  <c:v>-1.1040532365396261</c:v>
                </c:pt>
                <c:pt idx="5" formatCode="0.00">
                  <c:v>4.5878574705615627E-2</c:v>
                </c:pt>
              </c:numCache>
            </c:numRef>
          </c:val>
          <c:extLst xmlns:c16r2="http://schemas.microsoft.com/office/drawing/2015/06/chart">
            <c:ext xmlns:c16="http://schemas.microsoft.com/office/drawing/2014/chart" uri="{C3380CC4-5D6E-409C-BE32-E72D297353CC}">
              <c16:uniqueId val="{00000001-8975-44FF-B41B-301529E16F1D}"/>
            </c:ext>
          </c:extLst>
        </c:ser>
        <c:dLbls>
          <c:showLegendKey val="0"/>
          <c:showVal val="0"/>
          <c:showCatName val="0"/>
          <c:showSerName val="0"/>
          <c:showPercent val="0"/>
          <c:showBubbleSize val="0"/>
        </c:dLbls>
        <c:gapWidth val="150"/>
        <c:axId val="274343808"/>
        <c:axId val="274342272"/>
      </c:barChart>
      <c:lineChart>
        <c:grouping val="standard"/>
        <c:varyColors val="0"/>
        <c:ser>
          <c:idx val="2"/>
          <c:order val="1"/>
          <c:tx>
            <c:strRef>
              <c:f>'PATENTES (TRIMESTRE)'!$P$3</c:f>
              <c:strCache>
                <c:ptCount val="1"/>
                <c:pt idx="0">
                  <c:v>Depósitos 1º Trimestre</c:v>
                </c:pt>
              </c:strCache>
            </c:strRef>
          </c:tx>
          <c:spPr>
            <a:ln w="12700">
              <a:solidFill>
                <a:srgbClr val="C0504D">
                  <a:lumMod val="75000"/>
                </a:srgbClr>
              </a:solidFill>
              <a:prstDash val="solid"/>
            </a:ln>
          </c:spPr>
          <c:marker>
            <c:symbol val="circle"/>
            <c:size val="5"/>
            <c:spPr>
              <a:solidFill>
                <a:srgbClr val="C0504D">
                  <a:lumMod val="75000"/>
                </a:srgbClr>
              </a:solidFill>
              <a:ln>
                <a:noFill/>
              </a:ln>
            </c:spPr>
          </c:marker>
          <c:dLbls>
            <c:numFmt formatCode="#,##0" sourceLinked="0"/>
            <c:spPr>
              <a:noFill/>
              <a:ln>
                <a:noFill/>
              </a:ln>
              <a:effectLst/>
            </c:spPr>
            <c:txPr>
              <a:bodyPr/>
              <a:lstStyle/>
              <a:p>
                <a:pPr>
                  <a:defRPr sz="900" b="0"/>
                </a:pPr>
                <a:endParaRPr lang="pt-B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'PATENTES (TRIMESTRE)'!$O$4:$O$9</c:f>
              <c:numCache>
                <c:formatCode>General</c:formatCode>
                <c:ptCount val="6"/>
                <c:pt idx="0">
                  <c:v>2015</c:v>
                </c:pt>
                <c:pt idx="1">
                  <c:v>2016</c:v>
                </c:pt>
                <c:pt idx="2">
                  <c:v>2017</c:v>
                </c:pt>
                <c:pt idx="3">
                  <c:v>2018</c:v>
                </c:pt>
                <c:pt idx="4">
                  <c:v>2019</c:v>
                </c:pt>
                <c:pt idx="5">
                  <c:v>2020</c:v>
                </c:pt>
              </c:numCache>
            </c:numRef>
          </c:cat>
          <c:val>
            <c:numRef>
              <c:f>'PATENTES (TRIMESTRE)'!$P$4:$P$9</c:f>
              <c:numCache>
                <c:formatCode>#,##0</c:formatCode>
                <c:ptCount val="6"/>
                <c:pt idx="0">
                  <c:v>7328</c:v>
                </c:pt>
                <c:pt idx="1">
                  <c:v>7255</c:v>
                </c:pt>
                <c:pt idx="2">
                  <c:v>6793</c:v>
                </c:pt>
                <c:pt idx="3">
                  <c:v>6612</c:v>
                </c:pt>
                <c:pt idx="4">
                  <c:v>6539</c:v>
                </c:pt>
                <c:pt idx="5">
                  <c:v>6542</c:v>
                </c:pt>
              </c:numCache>
            </c:numRef>
          </c:val>
          <c:smooth val="0"/>
          <c:extLst xmlns:c16r2="http://schemas.microsoft.com/office/drawing/2015/06/chart">
            <c:ext xmlns:c16="http://schemas.microsoft.com/office/drawing/2014/chart" uri="{C3380CC4-5D6E-409C-BE32-E72D297353CC}">
              <c16:uniqueId val="{00000002-8975-44FF-B41B-301529E16F1D}"/>
            </c:ext>
          </c:extLst>
        </c:ser>
        <c:dLbls>
          <c:showLegendKey val="0"/>
          <c:showVal val="0"/>
          <c:showCatName val="0"/>
          <c:showSerName val="0"/>
          <c:showPercent val="0"/>
          <c:showBubbleSize val="0"/>
        </c:dLbls>
        <c:marker val="1"/>
        <c:smooth val="0"/>
        <c:axId val="274334848"/>
        <c:axId val="274336384"/>
      </c:lineChart>
      <c:catAx>
        <c:axId val="274334848"/>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a:pPr>
            <a:endParaRPr lang="pt-BR"/>
          </a:p>
        </c:txPr>
        <c:crossAx val="274336384"/>
        <c:crosses val="autoZero"/>
        <c:auto val="1"/>
        <c:lblAlgn val="ctr"/>
        <c:lblOffset val="100"/>
        <c:noMultiLvlLbl val="0"/>
      </c:catAx>
      <c:valAx>
        <c:axId val="274336384"/>
        <c:scaling>
          <c:orientation val="minMax"/>
          <c:max val="10000"/>
          <c:min val="0"/>
        </c:scaling>
        <c:delete val="0"/>
        <c:axPos val="l"/>
        <c:numFmt formatCode="#,##0" sourceLinked="1"/>
        <c:majorTickMark val="cross"/>
        <c:minorTickMark val="none"/>
        <c:tickLblPos val="low"/>
        <c:spPr>
          <a:ln w="3175">
            <a:solidFill>
              <a:srgbClr val="000000"/>
            </a:solidFill>
            <a:prstDash val="solid"/>
          </a:ln>
        </c:spPr>
        <c:txPr>
          <a:bodyPr rot="0" vert="horz"/>
          <a:lstStyle/>
          <a:p>
            <a:pPr>
              <a:defRPr sz="800">
                <a:ln>
                  <a:noFill/>
                </a:ln>
              </a:defRPr>
            </a:pPr>
            <a:endParaRPr lang="pt-BR"/>
          </a:p>
        </c:txPr>
        <c:crossAx val="274334848"/>
        <c:crosses val="autoZero"/>
        <c:crossBetween val="between"/>
        <c:majorUnit val="1000"/>
        <c:minorUnit val="500"/>
      </c:valAx>
      <c:valAx>
        <c:axId val="274342272"/>
        <c:scaling>
          <c:orientation val="minMax"/>
          <c:max val="20"/>
        </c:scaling>
        <c:delete val="0"/>
        <c:axPos val="r"/>
        <c:numFmt formatCode="0.0_ ;[Red]\-0.0\ " sourceLinked="0"/>
        <c:majorTickMark val="out"/>
        <c:minorTickMark val="none"/>
        <c:tickLblPos val="nextTo"/>
        <c:crossAx val="274343808"/>
        <c:crosses val="max"/>
        <c:crossBetween val="between"/>
      </c:valAx>
      <c:catAx>
        <c:axId val="274343808"/>
        <c:scaling>
          <c:orientation val="minMax"/>
        </c:scaling>
        <c:delete val="1"/>
        <c:axPos val="b"/>
        <c:numFmt formatCode="General" sourceLinked="1"/>
        <c:majorTickMark val="out"/>
        <c:minorTickMark val="none"/>
        <c:tickLblPos val="nextTo"/>
        <c:crossAx val="274342272"/>
        <c:crosses val="autoZero"/>
        <c:auto val="0"/>
        <c:lblAlgn val="ctr"/>
        <c:lblOffset val="100"/>
        <c:noMultiLvlLbl val="0"/>
      </c:catAx>
      <c:spPr>
        <a:noFill/>
        <a:ln w="25400">
          <a:noFill/>
        </a:ln>
      </c:spPr>
    </c:plotArea>
    <c:legend>
      <c:legendPos val="b"/>
      <c:layout/>
      <c:overlay val="0"/>
      <c:spPr>
        <a:noFill/>
      </c:spPr>
      <c:txPr>
        <a:bodyPr/>
        <a:lstStyle/>
        <a:p>
          <a:pPr>
            <a:defRPr sz="900" b="0"/>
          </a:pPr>
          <a:endParaRPr lang="pt-BR"/>
        </a:p>
      </c:txPr>
    </c:legend>
    <c:plotVisOnly val="1"/>
    <c:dispBlanksAs val="gap"/>
    <c:showDLblsOverMax val="0"/>
  </c:chart>
  <c:spPr>
    <a:noFill/>
    <a:ln w="9525">
      <a:solidFill>
        <a:srgbClr val="C0504D"/>
      </a:solidFill>
    </a:ln>
  </c:spPr>
  <c:txPr>
    <a:bodyPr/>
    <a:lstStyle/>
    <a:p>
      <a:pPr>
        <a:defRPr sz="800" b="0" i="0" u="none" strike="noStrike" baseline="0">
          <a:solidFill>
            <a:srgbClr val="000000"/>
          </a:solidFill>
          <a:latin typeface="Calibri (Corpo)"/>
          <a:ea typeface="Arial"/>
          <a:cs typeface="Arial"/>
        </a:defRPr>
      </a:pPr>
      <a:endParaRPr lang="pt-B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'MARCAS (TRIMESTRE)'!$C$3</c:f>
              <c:strCache>
                <c:ptCount val="1"/>
                <c:pt idx="0">
                  <c:v>Tx Cresc. Anual (%)</c:v>
                </c:pt>
              </c:strCache>
            </c:strRef>
          </c:tx>
          <c:spPr>
            <a:solidFill>
              <a:srgbClr val="4BACC6">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'MARCAS (TRIMESTRE)'!$A$4:$A$8</c:f>
              <c:numCache>
                <c:formatCode>General</c:formatCode>
                <c:ptCount val="5"/>
                <c:pt idx="0">
                  <c:v>2016</c:v>
                </c:pt>
                <c:pt idx="1">
                  <c:v>2017</c:v>
                </c:pt>
                <c:pt idx="2">
                  <c:v>2018</c:v>
                </c:pt>
                <c:pt idx="3">
                  <c:v>2019</c:v>
                </c:pt>
                <c:pt idx="4">
                  <c:v>2020</c:v>
                </c:pt>
              </c:numCache>
            </c:numRef>
          </c:cat>
          <c:val>
            <c:numRef>
              <c:f>'MARCAS (TRIMESTRE)'!$C$4:$C$8</c:f>
              <c:numCache>
                <c:formatCode>0.0</c:formatCode>
                <c:ptCount val="5"/>
                <c:pt idx="1">
                  <c:v>6.308472963687306</c:v>
                </c:pt>
                <c:pt idx="2">
                  <c:v>13.461777501553751</c:v>
                </c:pt>
                <c:pt idx="3">
                  <c:v>12.364154250657311</c:v>
                </c:pt>
                <c:pt idx="4">
                  <c:v>4.9041592730534544</c:v>
                </c:pt>
              </c:numCache>
            </c:numRef>
          </c:val>
          <c:extLst xmlns:c16r2="http://schemas.microsoft.com/office/drawing/2015/06/chart">
            <c:ext xmlns:c16="http://schemas.microsoft.com/office/drawing/2014/chart" uri="{C3380CC4-5D6E-409C-BE32-E72D297353CC}">
              <c16:uniqueId val="{00000000-D50D-42E6-A615-DB270F72D15C}"/>
            </c:ext>
          </c:extLst>
        </c:ser>
        <c:dLbls>
          <c:showLegendKey val="0"/>
          <c:showVal val="0"/>
          <c:showCatName val="0"/>
          <c:showSerName val="0"/>
          <c:showPercent val="0"/>
          <c:showBubbleSize val="0"/>
        </c:dLbls>
        <c:gapWidth val="219"/>
        <c:axId val="274749312"/>
        <c:axId val="274747776"/>
      </c:barChart>
      <c:lineChart>
        <c:grouping val="standard"/>
        <c:varyColors val="0"/>
        <c:ser>
          <c:idx val="0"/>
          <c:order val="0"/>
          <c:tx>
            <c:strRef>
              <c:f>'MARCAS (TRIMESTRE)'!$B$3</c:f>
              <c:strCache>
                <c:ptCount val="1"/>
                <c:pt idx="0">
                  <c:v>Depósitos 1º Trimestre</c:v>
                </c:pt>
              </c:strCache>
            </c:strRef>
          </c:tx>
          <c:spPr>
            <a:ln w="12700" cap="rnd">
              <a:solidFill>
                <a:srgbClr val="4BACC6">
                  <a:lumMod val="75000"/>
                </a:srgbClr>
              </a:solidFill>
              <a:round/>
            </a:ln>
            <a:effectLst/>
          </c:spPr>
          <c:marker>
            <c:symbol val="circle"/>
            <c:size val="5"/>
            <c:spPr>
              <a:solidFill>
                <a:srgbClr val="4BACC6">
                  <a:lumMod val="75000"/>
                </a:srgbClr>
              </a:solidFill>
              <a:ln w="9525">
                <a:solidFill>
                  <a:srgbClr val="4BACC6">
                    <a:lumMod val="75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'MARCAS (TRIMESTRE)'!$A$4:$A$8</c:f>
              <c:numCache>
                <c:formatCode>General</c:formatCode>
                <c:ptCount val="5"/>
                <c:pt idx="0">
                  <c:v>2016</c:v>
                </c:pt>
                <c:pt idx="1">
                  <c:v>2017</c:v>
                </c:pt>
                <c:pt idx="2">
                  <c:v>2018</c:v>
                </c:pt>
                <c:pt idx="3">
                  <c:v>2019</c:v>
                </c:pt>
                <c:pt idx="4">
                  <c:v>2020</c:v>
                </c:pt>
              </c:numCache>
            </c:numRef>
          </c:cat>
          <c:val>
            <c:numRef>
              <c:f>'MARCAS (TRIMESTRE)'!$B$4:$B$8</c:f>
              <c:numCache>
                <c:formatCode>#,##0</c:formatCode>
                <c:ptCount val="5"/>
                <c:pt idx="0">
                  <c:v>37838</c:v>
                </c:pt>
                <c:pt idx="1">
                  <c:v>40225</c:v>
                </c:pt>
                <c:pt idx="2">
                  <c:v>45640</c:v>
                </c:pt>
                <c:pt idx="3">
                  <c:v>51283</c:v>
                </c:pt>
                <c:pt idx="4">
                  <c:v>53798</c:v>
                </c:pt>
              </c:numCache>
            </c:numRef>
          </c:val>
          <c:smooth val="0"/>
          <c:extLst xmlns:c16r2="http://schemas.microsoft.com/office/drawing/2015/06/chart">
            <c:ext xmlns:c16="http://schemas.microsoft.com/office/drawing/2014/chart" uri="{C3380CC4-5D6E-409C-BE32-E72D297353CC}">
              <c16:uniqueId val="{00000001-D50D-42E6-A615-DB270F72D15C}"/>
            </c:ext>
          </c:extLst>
        </c:ser>
        <c:dLbls>
          <c:showLegendKey val="0"/>
          <c:showVal val="0"/>
          <c:showCatName val="0"/>
          <c:showSerName val="0"/>
          <c:showPercent val="0"/>
          <c:showBubbleSize val="0"/>
        </c:dLbls>
        <c:marker val="1"/>
        <c:smooth val="0"/>
        <c:axId val="274732160"/>
        <c:axId val="274733696"/>
      </c:lineChart>
      <c:catAx>
        <c:axId val="274732160"/>
        <c:scaling>
          <c:orientation val="minMax"/>
        </c:scaling>
        <c:delete val="0"/>
        <c:axPos val="b"/>
        <c:numFmt formatCode="General" sourceLinked="1"/>
        <c:majorTickMark val="out"/>
        <c:minorTickMark val="none"/>
        <c:tickLblPos val="nextTo"/>
        <c:spPr>
          <a:noFill/>
          <a:ln w="3175"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4733696"/>
        <c:crosses val="autoZero"/>
        <c:auto val="1"/>
        <c:lblAlgn val="ctr"/>
        <c:lblOffset val="100"/>
        <c:noMultiLvlLbl val="0"/>
      </c:catAx>
      <c:valAx>
        <c:axId val="274733696"/>
        <c:scaling>
          <c:orientation val="minMax"/>
        </c:scaling>
        <c:delete val="0"/>
        <c:axPos val="l"/>
        <c:majorGridlines>
          <c:spPr>
            <a:ln w="9525" cap="flat" cmpd="sng" algn="ctr">
              <a:noFill/>
              <a:round/>
            </a:ln>
            <a:effectLst/>
          </c:spPr>
        </c:majorGridlines>
        <c:numFmt formatCode="#,##0" sourceLinked="1"/>
        <c:majorTickMark val="in"/>
        <c:minorTickMark val="none"/>
        <c:tickLblPos val="nextTo"/>
        <c:spPr>
          <a:noFill/>
          <a:ln w="3175">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4732160"/>
        <c:crosses val="autoZero"/>
        <c:crossBetween val="between"/>
      </c:valAx>
      <c:valAx>
        <c:axId val="274747776"/>
        <c:scaling>
          <c:orientation val="minMax"/>
          <c:max val="100"/>
          <c:min val="-20"/>
        </c:scaling>
        <c:delete val="0"/>
        <c:axPos val="r"/>
        <c:numFmt formatCode="0.0_ ;[Red]\-0.0\ " sourceLinked="0"/>
        <c:majorTickMark val="out"/>
        <c:minorTickMark val="none"/>
        <c:tickLblPos val="nextTo"/>
        <c:spPr>
          <a:noFill/>
          <a:ln w="3175">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4749312"/>
        <c:crosses val="max"/>
        <c:crossBetween val="between"/>
      </c:valAx>
      <c:catAx>
        <c:axId val="274749312"/>
        <c:scaling>
          <c:orientation val="minMax"/>
        </c:scaling>
        <c:delete val="1"/>
        <c:axPos val="b"/>
        <c:numFmt formatCode="General" sourceLinked="1"/>
        <c:majorTickMark val="out"/>
        <c:minorTickMark val="none"/>
        <c:tickLblPos val="nextTo"/>
        <c:crossAx val="2747477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w="9525" cap="flat" cmpd="sng" algn="ctr">
      <a:solidFill>
        <a:srgbClr val="4BACC6">
          <a:lumMod val="75000"/>
        </a:srgbClr>
      </a:solidFill>
      <a:round/>
    </a:ln>
    <a:effectLst/>
  </c:spPr>
  <c:txPr>
    <a:bodyPr/>
    <a:lstStyle/>
    <a:p>
      <a:pPr>
        <a:defRPr/>
      </a:pPr>
      <a:endParaRPr lang="pt-B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'DESENHOS INDUSTRIAIS (TRIMESTR)'!$C$3</c:f>
              <c:strCache>
                <c:ptCount val="1"/>
                <c:pt idx="0">
                  <c:v>Tx Cresc. Anual (%)</c:v>
                </c:pt>
              </c:strCache>
            </c:strRef>
          </c:tx>
          <c:spPr>
            <a:solidFill>
              <a:srgbClr val="F79646">
                <a:lumMod val="60000"/>
                <a:lumOff val="40000"/>
              </a:srgbClr>
            </a:solidFill>
            <a:ln>
              <a:noFill/>
            </a:ln>
            <a:effectLst/>
          </c:spPr>
          <c:invertIfNegative val="0"/>
          <c:dLbls>
            <c:dLbl>
              <c:idx val="4"/>
              <c:layout>
                <c:manualLayout>
                  <c:x val="-1.0185067526415994E-16"/>
                  <c:y val="2.314851268591434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78-4B0C-B94A-2AD754F9DD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'DESENHOS INDUSTRIAIS (TRIMESTR)'!$A$4:$A$8</c:f>
              <c:numCache>
                <c:formatCode>General</c:formatCode>
                <c:ptCount val="5"/>
                <c:pt idx="0">
                  <c:v>2016</c:v>
                </c:pt>
                <c:pt idx="1">
                  <c:v>2017</c:v>
                </c:pt>
                <c:pt idx="2">
                  <c:v>2018</c:v>
                </c:pt>
                <c:pt idx="3">
                  <c:v>2019</c:v>
                </c:pt>
                <c:pt idx="4">
                  <c:v>2020</c:v>
                </c:pt>
              </c:numCache>
            </c:numRef>
          </c:cat>
          <c:val>
            <c:numRef>
              <c:f>'DESENHOS INDUSTRIAIS (TRIMESTR)'!$C$4:$C$8</c:f>
              <c:numCache>
                <c:formatCode>0.0</c:formatCode>
                <c:ptCount val="5"/>
                <c:pt idx="1">
                  <c:v>8.8721804511278091</c:v>
                </c:pt>
                <c:pt idx="2">
                  <c:v>-11.46408839779005</c:v>
                </c:pt>
                <c:pt idx="3">
                  <c:v>0.62402496099844829</c:v>
                </c:pt>
                <c:pt idx="4">
                  <c:v>15.891472868217061</c:v>
                </c:pt>
              </c:numCache>
            </c:numRef>
          </c:val>
          <c:extLst xmlns:c16r2="http://schemas.microsoft.com/office/drawing/2015/06/chart">
            <c:ext xmlns:c16="http://schemas.microsoft.com/office/drawing/2014/chart" uri="{C3380CC4-5D6E-409C-BE32-E72D297353CC}">
              <c16:uniqueId val="{00000001-8C78-4B0C-B94A-2AD754F9DD5B}"/>
            </c:ext>
          </c:extLst>
        </c:ser>
        <c:dLbls>
          <c:showLegendKey val="0"/>
          <c:showVal val="0"/>
          <c:showCatName val="0"/>
          <c:showSerName val="0"/>
          <c:showPercent val="0"/>
          <c:showBubbleSize val="0"/>
        </c:dLbls>
        <c:gapWidth val="219"/>
        <c:axId val="274846848"/>
        <c:axId val="274824576"/>
      </c:barChart>
      <c:lineChart>
        <c:grouping val="standard"/>
        <c:varyColors val="0"/>
        <c:ser>
          <c:idx val="0"/>
          <c:order val="0"/>
          <c:tx>
            <c:strRef>
              <c:f>'DESENHOS INDUSTRIAIS (TRIMESTR)'!$B$3</c:f>
              <c:strCache>
                <c:ptCount val="1"/>
                <c:pt idx="0">
                  <c:v>Depósitos de DI 1º Trimestre</c:v>
                </c:pt>
              </c:strCache>
            </c:strRef>
          </c:tx>
          <c:spPr>
            <a:ln w="12700" cap="rnd">
              <a:solidFill>
                <a:srgbClr val="F79646">
                  <a:lumMod val="75000"/>
                </a:srgbClr>
              </a:solidFill>
              <a:round/>
            </a:ln>
            <a:effectLst/>
          </c:spPr>
          <c:marker>
            <c:symbol val="circle"/>
            <c:size val="5"/>
            <c:spPr>
              <a:solidFill>
                <a:srgbClr val="F79646">
                  <a:lumMod val="75000"/>
                </a:srgbClr>
              </a:solidFill>
              <a:ln w="9525">
                <a:solidFill>
                  <a:srgbClr val="F79646">
                    <a:lumMod val="75000"/>
                  </a:srgbClr>
                </a:solidFill>
              </a:ln>
              <a:effectLst/>
            </c:spPr>
          </c:marker>
          <c:dLbls>
            <c:dLbl>
              <c:idx val="2"/>
              <c:layout>
                <c:manualLayout>
                  <c:x val="-4.0986220472441048E-2"/>
                  <c:y val="-6.246536891221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1AF-47F2-8D6B-93CC24247261}"/>
                </c:ext>
              </c:extLst>
            </c:dLbl>
            <c:dLbl>
              <c:idx val="3"/>
              <c:layout>
                <c:manualLayout>
                  <c:x val="-7.1541776027996606E-2"/>
                  <c:y val="-5.78357392825896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1AF-47F2-8D6B-93CC242472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'MARCAS (TRIMESTRE)'!$A$4:$A$8</c:f>
              <c:numCache>
                <c:formatCode>General</c:formatCode>
                <c:ptCount val="5"/>
                <c:pt idx="0">
                  <c:v>2016</c:v>
                </c:pt>
                <c:pt idx="1">
                  <c:v>2017</c:v>
                </c:pt>
                <c:pt idx="2">
                  <c:v>2018</c:v>
                </c:pt>
                <c:pt idx="3">
                  <c:v>2019</c:v>
                </c:pt>
                <c:pt idx="4">
                  <c:v>2020</c:v>
                </c:pt>
              </c:numCache>
            </c:numRef>
          </c:cat>
          <c:val>
            <c:numRef>
              <c:f>'DESENHOS INDUSTRIAIS (TRIMESTR)'!$B$4:$B$8</c:f>
              <c:numCache>
                <c:formatCode>#,##0</c:formatCode>
                <c:ptCount val="5"/>
                <c:pt idx="0">
                  <c:v>1330</c:v>
                </c:pt>
                <c:pt idx="1">
                  <c:v>1448</c:v>
                </c:pt>
                <c:pt idx="2">
                  <c:v>1282</c:v>
                </c:pt>
                <c:pt idx="3">
                  <c:v>1290</c:v>
                </c:pt>
                <c:pt idx="4">
                  <c:v>1495</c:v>
                </c:pt>
              </c:numCache>
            </c:numRef>
          </c:val>
          <c:smooth val="0"/>
          <c:extLst xmlns:c16r2="http://schemas.microsoft.com/office/drawing/2015/06/chart">
            <c:ext xmlns:c16="http://schemas.microsoft.com/office/drawing/2014/chart" uri="{C3380CC4-5D6E-409C-BE32-E72D297353CC}">
              <c16:uniqueId val="{00000002-8C78-4B0C-B94A-2AD754F9DD5B}"/>
            </c:ext>
          </c:extLst>
        </c:ser>
        <c:dLbls>
          <c:showLegendKey val="0"/>
          <c:showVal val="0"/>
          <c:showCatName val="0"/>
          <c:showSerName val="0"/>
          <c:showPercent val="0"/>
          <c:showBubbleSize val="0"/>
        </c:dLbls>
        <c:marker val="1"/>
        <c:smooth val="0"/>
        <c:axId val="274821504"/>
        <c:axId val="274823040"/>
      </c:lineChart>
      <c:catAx>
        <c:axId val="274821504"/>
        <c:scaling>
          <c:orientation val="minMax"/>
        </c:scaling>
        <c:delete val="0"/>
        <c:axPos val="b"/>
        <c:numFmt formatCode="General" sourceLinked="1"/>
        <c:majorTickMark val="out"/>
        <c:minorTickMark val="none"/>
        <c:tickLblPos val="nextTo"/>
        <c:spPr>
          <a:noFill/>
          <a:ln w="3175"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4823040"/>
        <c:crosses val="autoZero"/>
        <c:auto val="1"/>
        <c:lblAlgn val="ctr"/>
        <c:lblOffset val="100"/>
        <c:noMultiLvlLbl val="0"/>
      </c:catAx>
      <c:valAx>
        <c:axId val="274823040"/>
        <c:scaling>
          <c:orientation val="minMax"/>
        </c:scaling>
        <c:delete val="0"/>
        <c:axPos val="l"/>
        <c:majorGridlines>
          <c:spPr>
            <a:ln w="9525" cap="flat" cmpd="sng" algn="ctr">
              <a:noFill/>
              <a:round/>
            </a:ln>
            <a:effectLst/>
          </c:spPr>
        </c:majorGridlines>
        <c:numFmt formatCode="#,##0" sourceLinked="1"/>
        <c:majorTickMark val="in"/>
        <c:minorTickMark val="none"/>
        <c:tickLblPos val="nextTo"/>
        <c:spPr>
          <a:noFill/>
          <a:ln w="3175">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4821504"/>
        <c:crosses val="autoZero"/>
        <c:crossBetween val="between"/>
      </c:valAx>
      <c:valAx>
        <c:axId val="274824576"/>
        <c:scaling>
          <c:orientation val="minMax"/>
          <c:max val="100"/>
          <c:min val="-30"/>
        </c:scaling>
        <c:delete val="0"/>
        <c:axPos val="r"/>
        <c:numFmt formatCode="0.0_ ;[Red]\-0.0\ " sourceLinked="0"/>
        <c:majorTickMark val="out"/>
        <c:minorTickMark val="none"/>
        <c:tickLblPos val="nextTo"/>
        <c:spPr>
          <a:noFill/>
          <a:ln w="3175">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4846848"/>
        <c:crosses val="max"/>
        <c:crossBetween val="between"/>
      </c:valAx>
      <c:catAx>
        <c:axId val="274846848"/>
        <c:scaling>
          <c:orientation val="minMax"/>
        </c:scaling>
        <c:delete val="1"/>
        <c:axPos val="b"/>
        <c:numFmt formatCode="General" sourceLinked="1"/>
        <c:majorTickMark val="out"/>
        <c:minorTickMark val="none"/>
        <c:tickLblPos val="nextTo"/>
        <c:crossAx val="2748245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w="9525" cap="flat" cmpd="sng" algn="ctr">
      <a:solidFill>
        <a:srgbClr val="F79646">
          <a:lumMod val="75000"/>
        </a:srgbClr>
      </a:solidFill>
      <a:round/>
    </a:ln>
    <a:effectLst/>
  </c:spPr>
  <c:txPr>
    <a:bodyPr/>
    <a:lstStyle/>
    <a:p>
      <a:pPr>
        <a:defRPr/>
      </a:pPr>
      <a:endParaRPr lang="pt-B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'PROGRAMAS DE COMPUTADOR (TRIME)'!$C$3</c:f>
              <c:strCache>
                <c:ptCount val="1"/>
                <c:pt idx="0">
                  <c:v>Tx Cresc. Anual (%)</c:v>
                </c:pt>
              </c:strCache>
            </c:strRef>
          </c:tx>
          <c:spPr>
            <a:solidFill>
              <a:srgbClr val="8064A2">
                <a:lumMod val="40000"/>
                <a:lumOff val="60000"/>
              </a:srgbClr>
            </a:solidFill>
            <a:ln>
              <a:noFill/>
            </a:ln>
            <a:effectLst/>
          </c:spPr>
          <c:invertIfNegative val="0"/>
          <c:dLbls>
            <c:dLbl>
              <c:idx val="1"/>
              <c:layout>
                <c:manualLayout>
                  <c:x val="0"/>
                  <c:y val="2.777814231554389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2DE-4BD8-84FF-0B4CA96B2A24}"/>
                </c:ext>
              </c:extLst>
            </c:dLbl>
            <c:dLbl>
              <c:idx val="4"/>
              <c:layout>
                <c:manualLayout>
                  <c:x val="-1.0185067526415994E-16"/>
                  <c:y val="2.314851268591434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2DE-4BD8-84FF-0B4CA96B2A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'PROGRAMAS DE COMPUTADOR (TRIME)'!$A$4:$A$8</c:f>
              <c:numCache>
                <c:formatCode>General</c:formatCode>
                <c:ptCount val="5"/>
                <c:pt idx="0">
                  <c:v>2016</c:v>
                </c:pt>
                <c:pt idx="1">
                  <c:v>2017</c:v>
                </c:pt>
                <c:pt idx="2">
                  <c:v>2018</c:v>
                </c:pt>
                <c:pt idx="3">
                  <c:v>2019</c:v>
                </c:pt>
                <c:pt idx="4">
                  <c:v>2020</c:v>
                </c:pt>
              </c:numCache>
            </c:numRef>
          </c:cat>
          <c:val>
            <c:numRef>
              <c:f>'PROGRAMAS DE COMPUTADOR (TRIME)'!$C$4:$C$8</c:f>
              <c:numCache>
                <c:formatCode>0.0</c:formatCode>
                <c:ptCount val="5"/>
                <c:pt idx="1">
                  <c:v>-6.9970845481049562</c:v>
                </c:pt>
                <c:pt idx="2">
                  <c:v>27.586206896551722</c:v>
                </c:pt>
                <c:pt idx="3">
                  <c:v>40.786240786240782</c:v>
                </c:pt>
                <c:pt idx="4">
                  <c:v>5.0610820244328103</c:v>
                </c:pt>
              </c:numCache>
            </c:numRef>
          </c:val>
          <c:extLst xmlns:c16r2="http://schemas.microsoft.com/office/drawing/2015/06/chart">
            <c:ext xmlns:c16="http://schemas.microsoft.com/office/drawing/2014/chart" uri="{C3380CC4-5D6E-409C-BE32-E72D297353CC}">
              <c16:uniqueId val="{00000002-42DE-4BD8-84FF-0B4CA96B2A24}"/>
            </c:ext>
          </c:extLst>
        </c:ser>
        <c:dLbls>
          <c:showLegendKey val="0"/>
          <c:showVal val="0"/>
          <c:showCatName val="0"/>
          <c:showSerName val="0"/>
          <c:showPercent val="0"/>
          <c:showBubbleSize val="0"/>
        </c:dLbls>
        <c:gapWidth val="219"/>
        <c:axId val="275158912"/>
        <c:axId val="275157376"/>
      </c:barChart>
      <c:lineChart>
        <c:grouping val="standard"/>
        <c:varyColors val="0"/>
        <c:ser>
          <c:idx val="0"/>
          <c:order val="0"/>
          <c:tx>
            <c:strRef>
              <c:f>'PROGRAMAS DE COMPUTADOR (TRIME)'!$B$3</c:f>
              <c:strCache>
                <c:ptCount val="1"/>
                <c:pt idx="0">
                  <c:v>Depósitos de Programas de Computador 1º Trimestre</c:v>
                </c:pt>
              </c:strCache>
            </c:strRef>
          </c:tx>
          <c:spPr>
            <a:ln w="12700" cap="rnd">
              <a:solidFill>
                <a:srgbClr val="8064A2">
                  <a:lumMod val="75000"/>
                </a:srgbClr>
              </a:solidFill>
              <a:round/>
            </a:ln>
            <a:effectLst/>
          </c:spPr>
          <c:marker>
            <c:symbol val="circle"/>
            <c:size val="5"/>
            <c:spPr>
              <a:solidFill>
                <a:srgbClr val="8064A2">
                  <a:lumMod val="75000"/>
                </a:srgbClr>
              </a:solidFill>
              <a:ln w="9525">
                <a:solidFill>
                  <a:srgbClr val="8064A2">
                    <a:lumMod val="75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'MARCAS (TRIMESTRE)'!$A$4:$A$8</c:f>
              <c:numCache>
                <c:formatCode>General</c:formatCode>
                <c:ptCount val="5"/>
                <c:pt idx="0">
                  <c:v>2016</c:v>
                </c:pt>
                <c:pt idx="1">
                  <c:v>2017</c:v>
                </c:pt>
                <c:pt idx="2">
                  <c:v>2018</c:v>
                </c:pt>
                <c:pt idx="3">
                  <c:v>2019</c:v>
                </c:pt>
                <c:pt idx="4">
                  <c:v>2020</c:v>
                </c:pt>
              </c:numCache>
            </c:numRef>
          </c:cat>
          <c:val>
            <c:numRef>
              <c:f>'PROGRAMAS DE COMPUTADOR (TRIME)'!$B$4:$B$8</c:f>
              <c:numCache>
                <c:formatCode>General</c:formatCode>
                <c:ptCount val="5"/>
                <c:pt idx="0">
                  <c:v>343</c:v>
                </c:pt>
                <c:pt idx="1">
                  <c:v>319</c:v>
                </c:pt>
                <c:pt idx="2">
                  <c:v>407</c:v>
                </c:pt>
                <c:pt idx="3" formatCode="#,##0">
                  <c:v>573</c:v>
                </c:pt>
                <c:pt idx="4" formatCode="#,##0">
                  <c:v>602</c:v>
                </c:pt>
              </c:numCache>
            </c:numRef>
          </c:val>
          <c:smooth val="0"/>
          <c:extLst xmlns:c16r2="http://schemas.microsoft.com/office/drawing/2015/06/chart">
            <c:ext xmlns:c16="http://schemas.microsoft.com/office/drawing/2014/chart" uri="{C3380CC4-5D6E-409C-BE32-E72D297353CC}">
              <c16:uniqueId val="{00000003-42DE-4BD8-84FF-0B4CA96B2A24}"/>
            </c:ext>
          </c:extLst>
        </c:ser>
        <c:dLbls>
          <c:showLegendKey val="0"/>
          <c:showVal val="0"/>
          <c:showCatName val="0"/>
          <c:showSerName val="0"/>
          <c:showPercent val="0"/>
          <c:showBubbleSize val="0"/>
        </c:dLbls>
        <c:marker val="1"/>
        <c:smooth val="0"/>
        <c:axId val="275145856"/>
        <c:axId val="275147392"/>
      </c:lineChart>
      <c:catAx>
        <c:axId val="275145856"/>
        <c:scaling>
          <c:orientation val="minMax"/>
        </c:scaling>
        <c:delete val="0"/>
        <c:axPos val="b"/>
        <c:numFmt formatCode="General" sourceLinked="1"/>
        <c:majorTickMark val="out"/>
        <c:minorTickMark val="none"/>
        <c:tickLblPos val="nextTo"/>
        <c:spPr>
          <a:noFill/>
          <a:ln w="3175"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5147392"/>
        <c:crosses val="autoZero"/>
        <c:auto val="1"/>
        <c:lblAlgn val="ctr"/>
        <c:lblOffset val="100"/>
        <c:noMultiLvlLbl val="0"/>
      </c:catAx>
      <c:valAx>
        <c:axId val="275147392"/>
        <c:scaling>
          <c:orientation val="minMax"/>
        </c:scaling>
        <c:delete val="0"/>
        <c:axPos val="l"/>
        <c:majorGridlines>
          <c:spPr>
            <a:ln w="9525" cap="flat" cmpd="sng" algn="ctr">
              <a:noFill/>
              <a:round/>
            </a:ln>
            <a:effectLst/>
          </c:spPr>
        </c:majorGridlines>
        <c:numFmt formatCode="General" sourceLinked="1"/>
        <c:majorTickMark val="in"/>
        <c:minorTickMark val="none"/>
        <c:tickLblPos val="nextTo"/>
        <c:spPr>
          <a:noFill/>
          <a:ln w="3175">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5145856"/>
        <c:crosses val="autoZero"/>
        <c:crossBetween val="between"/>
      </c:valAx>
      <c:valAx>
        <c:axId val="275157376"/>
        <c:scaling>
          <c:orientation val="minMax"/>
          <c:max val="100"/>
          <c:min val="-15"/>
        </c:scaling>
        <c:delete val="0"/>
        <c:axPos val="r"/>
        <c:numFmt formatCode="0.0_ ;[Red]\-0.0\ " sourceLinked="0"/>
        <c:majorTickMark val="out"/>
        <c:minorTickMark val="none"/>
        <c:tickLblPos val="nextTo"/>
        <c:spPr>
          <a:noFill/>
          <a:ln w="3175">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5158912"/>
        <c:crosses val="max"/>
        <c:crossBetween val="between"/>
      </c:valAx>
      <c:catAx>
        <c:axId val="275158912"/>
        <c:scaling>
          <c:orientation val="minMax"/>
        </c:scaling>
        <c:delete val="1"/>
        <c:axPos val="b"/>
        <c:numFmt formatCode="General" sourceLinked="1"/>
        <c:majorTickMark val="out"/>
        <c:minorTickMark val="none"/>
        <c:tickLblPos val="nextTo"/>
        <c:crossAx val="2751573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w="9525" cap="flat" cmpd="sng" algn="ctr">
      <a:solidFill>
        <a:srgbClr val="8064A2">
          <a:lumMod val="75000"/>
        </a:srgbClr>
      </a:solidFill>
      <a:round/>
    </a:ln>
    <a:effectLst/>
  </c:spPr>
  <c:txPr>
    <a:bodyPr/>
    <a:lstStyle/>
    <a:p>
      <a:pPr>
        <a:defRPr/>
      </a:pPr>
      <a:endParaRPr lang="pt-B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'CONTRATOS (TRIMESTRE)'!$C$3</c:f>
              <c:strCache>
                <c:ptCount val="1"/>
                <c:pt idx="0">
                  <c:v>Tx Cresc. Anual (%)</c:v>
                </c:pt>
              </c:strCache>
            </c:strRef>
          </c:tx>
          <c:spPr>
            <a:solidFill>
              <a:srgbClr val="9BBB59">
                <a:lumMod val="40000"/>
                <a:lumOff val="60000"/>
              </a:srgbClr>
            </a:solidFill>
            <a:ln>
              <a:noFill/>
            </a:ln>
            <a:effectLst/>
          </c:spPr>
          <c:invertIfNegative val="0"/>
          <c:dLbls>
            <c:dLbl>
              <c:idx val="1"/>
              <c:layout>
                <c:manualLayout>
                  <c:x val="0"/>
                  <c:y val="2.777814231554389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150-4DEB-BF43-500E9AEA6490}"/>
                </c:ext>
              </c:extLst>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dLbl>
            <c:dLbl>
              <c:idx val="4"/>
              <c:layout>
                <c:manualLayout>
                  <c:x val="-1.0185067526415994E-16"/>
                  <c:y val="2.314851268591434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150-4DEB-BF43-500E9AEA64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'CONTRATOS (TRIMESTRE)'!$A$5:$A$9</c:f>
              <c:numCache>
                <c:formatCode>General</c:formatCode>
                <c:ptCount val="5"/>
                <c:pt idx="0">
                  <c:v>2016</c:v>
                </c:pt>
                <c:pt idx="1">
                  <c:v>2017</c:v>
                </c:pt>
                <c:pt idx="2">
                  <c:v>2018</c:v>
                </c:pt>
                <c:pt idx="3">
                  <c:v>2019</c:v>
                </c:pt>
                <c:pt idx="4">
                  <c:v>2020</c:v>
                </c:pt>
              </c:numCache>
            </c:numRef>
          </c:cat>
          <c:val>
            <c:numRef>
              <c:f>'CONTRATOS (TRIMESTRE)'!$C$5:$C$9</c:f>
              <c:numCache>
                <c:formatCode>0.0</c:formatCode>
                <c:ptCount val="5"/>
                <c:pt idx="1">
                  <c:v>12.970711297071125</c:v>
                </c:pt>
                <c:pt idx="2">
                  <c:v>0.37037037037037646</c:v>
                </c:pt>
                <c:pt idx="3">
                  <c:v>-7.0110701107011124</c:v>
                </c:pt>
                <c:pt idx="4">
                  <c:v>0.79365079365079083</c:v>
                </c:pt>
              </c:numCache>
            </c:numRef>
          </c:val>
          <c:extLst xmlns:c16r2="http://schemas.microsoft.com/office/drawing/2015/06/chart">
            <c:ext xmlns:c16="http://schemas.microsoft.com/office/drawing/2014/chart" uri="{C3380CC4-5D6E-409C-BE32-E72D297353CC}">
              <c16:uniqueId val="{00000003-F150-4DEB-BF43-500E9AEA6490}"/>
            </c:ext>
          </c:extLst>
        </c:ser>
        <c:dLbls>
          <c:showLegendKey val="0"/>
          <c:showVal val="0"/>
          <c:showCatName val="0"/>
          <c:showSerName val="0"/>
          <c:showPercent val="0"/>
          <c:showBubbleSize val="0"/>
        </c:dLbls>
        <c:gapWidth val="219"/>
        <c:axId val="275502592"/>
        <c:axId val="275501056"/>
      </c:barChart>
      <c:lineChart>
        <c:grouping val="standard"/>
        <c:varyColors val="0"/>
        <c:ser>
          <c:idx val="0"/>
          <c:order val="0"/>
          <c:tx>
            <c:strRef>
              <c:f>'CONTRATOS (TRIMESTRE)'!$B$3</c:f>
              <c:strCache>
                <c:ptCount val="1"/>
                <c:pt idx="0">
                  <c:v>Requerimentos de averbação/registros de contratos 1º Trim</c:v>
                </c:pt>
              </c:strCache>
            </c:strRef>
          </c:tx>
          <c:spPr>
            <a:ln w="12700" cap="rnd">
              <a:solidFill>
                <a:srgbClr val="9BBB59">
                  <a:lumMod val="75000"/>
                </a:srgbClr>
              </a:solidFill>
              <a:round/>
            </a:ln>
            <a:effectLst/>
          </c:spPr>
          <c:marker>
            <c:symbol val="circle"/>
            <c:size val="5"/>
            <c:spPr>
              <a:solidFill>
                <a:srgbClr val="9BBB59">
                  <a:lumMod val="75000"/>
                </a:srgbClr>
              </a:solidFill>
              <a:ln w="9525">
                <a:solidFill>
                  <a:srgbClr val="9BBB59">
                    <a:lumMod val="75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'MARCAS (TRIMESTRE)'!$A$4:$A$8</c:f>
              <c:numCache>
                <c:formatCode>General</c:formatCode>
                <c:ptCount val="5"/>
                <c:pt idx="0">
                  <c:v>2016</c:v>
                </c:pt>
                <c:pt idx="1">
                  <c:v>2017</c:v>
                </c:pt>
                <c:pt idx="2">
                  <c:v>2018</c:v>
                </c:pt>
                <c:pt idx="3">
                  <c:v>2019</c:v>
                </c:pt>
                <c:pt idx="4">
                  <c:v>2020</c:v>
                </c:pt>
              </c:numCache>
            </c:numRef>
          </c:cat>
          <c:val>
            <c:numRef>
              <c:f>'CONTRATOS (TRIMESTRE)'!$B$5:$B$9</c:f>
              <c:numCache>
                <c:formatCode>#,##0</c:formatCode>
                <c:ptCount val="5"/>
                <c:pt idx="0">
                  <c:v>239</c:v>
                </c:pt>
                <c:pt idx="1">
                  <c:v>270</c:v>
                </c:pt>
                <c:pt idx="2">
                  <c:v>271</c:v>
                </c:pt>
                <c:pt idx="3">
                  <c:v>252</c:v>
                </c:pt>
                <c:pt idx="4">
                  <c:v>254</c:v>
                </c:pt>
              </c:numCache>
            </c:numRef>
          </c:val>
          <c:smooth val="0"/>
          <c:extLst xmlns:c16r2="http://schemas.microsoft.com/office/drawing/2015/06/chart">
            <c:ext xmlns:c16="http://schemas.microsoft.com/office/drawing/2014/chart" uri="{C3380CC4-5D6E-409C-BE32-E72D297353CC}">
              <c16:uniqueId val="{00000004-F150-4DEB-BF43-500E9AEA6490}"/>
            </c:ext>
          </c:extLst>
        </c:ser>
        <c:dLbls>
          <c:showLegendKey val="0"/>
          <c:showVal val="0"/>
          <c:showCatName val="0"/>
          <c:showSerName val="0"/>
          <c:showPercent val="0"/>
          <c:showBubbleSize val="0"/>
        </c:dLbls>
        <c:marker val="1"/>
        <c:smooth val="0"/>
        <c:axId val="275489536"/>
        <c:axId val="275491072"/>
      </c:lineChart>
      <c:catAx>
        <c:axId val="275489536"/>
        <c:scaling>
          <c:orientation val="minMax"/>
        </c:scaling>
        <c:delete val="0"/>
        <c:axPos val="b"/>
        <c:numFmt formatCode="General" sourceLinked="1"/>
        <c:majorTickMark val="out"/>
        <c:minorTickMark val="none"/>
        <c:tickLblPos val="nextTo"/>
        <c:spPr>
          <a:noFill/>
          <a:ln w="3175"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5491072"/>
        <c:crosses val="autoZero"/>
        <c:auto val="1"/>
        <c:lblAlgn val="ctr"/>
        <c:lblOffset val="100"/>
        <c:noMultiLvlLbl val="0"/>
      </c:catAx>
      <c:valAx>
        <c:axId val="275491072"/>
        <c:scaling>
          <c:orientation val="minMax"/>
        </c:scaling>
        <c:delete val="0"/>
        <c:axPos val="l"/>
        <c:majorGridlines>
          <c:spPr>
            <a:ln w="9525" cap="flat" cmpd="sng" algn="ctr">
              <a:noFill/>
              <a:round/>
            </a:ln>
            <a:effectLst/>
          </c:spPr>
        </c:majorGridlines>
        <c:numFmt formatCode="#,##0" sourceLinked="1"/>
        <c:majorTickMark val="in"/>
        <c:minorTickMark val="none"/>
        <c:tickLblPos val="nextTo"/>
        <c:spPr>
          <a:noFill/>
          <a:ln w="3175">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5489536"/>
        <c:crosses val="autoZero"/>
        <c:crossBetween val="between"/>
      </c:valAx>
      <c:valAx>
        <c:axId val="275501056"/>
        <c:scaling>
          <c:orientation val="minMax"/>
          <c:max val="100"/>
          <c:min val="-20"/>
        </c:scaling>
        <c:delete val="0"/>
        <c:axPos val="r"/>
        <c:numFmt formatCode="0.0_ ;[Red]\-0.0\ " sourceLinked="0"/>
        <c:majorTickMark val="out"/>
        <c:minorTickMark val="none"/>
        <c:tickLblPos val="nextTo"/>
        <c:spPr>
          <a:noFill/>
          <a:ln w="3175">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5502592"/>
        <c:crosses val="max"/>
        <c:crossBetween val="between"/>
      </c:valAx>
      <c:catAx>
        <c:axId val="275502592"/>
        <c:scaling>
          <c:orientation val="minMax"/>
        </c:scaling>
        <c:delete val="1"/>
        <c:axPos val="b"/>
        <c:numFmt formatCode="General" sourceLinked="1"/>
        <c:majorTickMark val="out"/>
        <c:minorTickMark val="none"/>
        <c:tickLblPos val="nextTo"/>
        <c:crossAx val="27550105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w="9525" cap="flat" cmpd="sng" algn="ctr">
      <a:solidFill>
        <a:srgbClr val="9BBB59"/>
      </a:solidFill>
      <a:round/>
    </a:ln>
    <a:effectLst/>
  </c:spPr>
  <c:txPr>
    <a:bodyPr/>
    <a:lstStyle/>
    <a:p>
      <a:pPr>
        <a:defRPr/>
      </a:pPr>
      <a:endParaRPr lang="pt-B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41D18F-9608-48B0-905C-C1CE260FAFB6}" type="datetimeFigureOut">
              <a:rPr lang="pt-BR" smtClean="0"/>
              <a:t>03/11/2020</a:t>
            </a:fld>
            <a:endParaRPr lang="pt-BR"/>
          </a:p>
        </p:txBody>
      </p:sp>
      <p:sp>
        <p:nvSpPr>
          <p:cNvPr id="4" name="Espaço Reservado para Rodapé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6B18EC9-868F-4775-A37E-15377BB294CF}" type="slidenum">
              <a:rPr lang="pt-BR" smtClean="0"/>
              <a:t>‹nº›</a:t>
            </a:fld>
            <a:endParaRPr lang="pt-BR"/>
          </a:p>
        </p:txBody>
      </p:sp>
    </p:spTree>
    <p:extLst>
      <p:ext uri="{BB962C8B-B14F-4D97-AF65-F5344CB8AC3E}">
        <p14:creationId xmlns:p14="http://schemas.microsoft.com/office/powerpoint/2010/main" val="3593362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0EDCC43-6D97-44DA-ACAF-C03BDE847AF7}" type="datetimeFigureOut">
              <a:rPr lang="pt-BR" smtClean="0"/>
              <a:t>03/11/2020</a:t>
            </a:fld>
            <a:endParaRPr lang="pt-BR" dirty="0"/>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BBB608E-B347-4D68-B345-571A9DDA6EBB}" type="slidenum">
              <a:rPr lang="pt-BR" smtClean="0"/>
              <a:t>‹nº›</a:t>
            </a:fld>
            <a:endParaRPr lang="pt-BR" dirty="0"/>
          </a:p>
        </p:txBody>
      </p:sp>
    </p:spTree>
    <p:extLst>
      <p:ext uri="{BB962C8B-B14F-4D97-AF65-F5344CB8AC3E}">
        <p14:creationId xmlns:p14="http://schemas.microsoft.com/office/powerpoint/2010/main" val="783709867"/>
      </p:ext>
    </p:extLst>
  </p:cSld>
  <p:clrMap bg1="lt1" tx1="dk1" bg2="lt2" tx2="dk2" accent1="accent1" accent2="accent2" accent3="accent3" accent4="accent4" accent5="accent5" accent6="accent6" hlink="hlink" folHlink="folHlink"/>
  <p:notesStyle>
    <a:lvl1pPr marL="0" algn="l" defTabSz="914061" rtl="0" eaLnBrk="1" latinLnBrk="0" hangingPunct="1">
      <a:defRPr sz="1200" kern="1200">
        <a:solidFill>
          <a:schemeClr val="tx1"/>
        </a:solidFill>
        <a:latin typeface="+mn-lt"/>
        <a:ea typeface="+mn-ea"/>
        <a:cs typeface="+mn-cs"/>
      </a:defRPr>
    </a:lvl1pPr>
    <a:lvl2pPr marL="457032" algn="l" defTabSz="914061" rtl="0" eaLnBrk="1" latinLnBrk="0" hangingPunct="1">
      <a:defRPr sz="1200" kern="1200">
        <a:solidFill>
          <a:schemeClr val="tx1"/>
        </a:solidFill>
        <a:latin typeface="+mn-lt"/>
        <a:ea typeface="+mn-ea"/>
        <a:cs typeface="+mn-cs"/>
      </a:defRPr>
    </a:lvl2pPr>
    <a:lvl3pPr marL="914061" algn="l" defTabSz="914061" rtl="0" eaLnBrk="1" latinLnBrk="0" hangingPunct="1">
      <a:defRPr sz="1200" kern="1200">
        <a:solidFill>
          <a:schemeClr val="tx1"/>
        </a:solidFill>
        <a:latin typeface="+mn-lt"/>
        <a:ea typeface="+mn-ea"/>
        <a:cs typeface="+mn-cs"/>
      </a:defRPr>
    </a:lvl3pPr>
    <a:lvl4pPr marL="1371091" algn="l" defTabSz="914061" rtl="0" eaLnBrk="1" latinLnBrk="0" hangingPunct="1">
      <a:defRPr sz="1200" kern="1200">
        <a:solidFill>
          <a:schemeClr val="tx1"/>
        </a:solidFill>
        <a:latin typeface="+mn-lt"/>
        <a:ea typeface="+mn-ea"/>
        <a:cs typeface="+mn-cs"/>
      </a:defRPr>
    </a:lvl4pPr>
    <a:lvl5pPr marL="1828122" algn="l" defTabSz="914061" rtl="0" eaLnBrk="1" latinLnBrk="0" hangingPunct="1">
      <a:defRPr sz="1200" kern="1200">
        <a:solidFill>
          <a:schemeClr val="tx1"/>
        </a:solidFill>
        <a:latin typeface="+mn-lt"/>
        <a:ea typeface="+mn-ea"/>
        <a:cs typeface="+mn-cs"/>
      </a:defRPr>
    </a:lvl5pPr>
    <a:lvl6pPr marL="2285151" algn="l" defTabSz="914061" rtl="0" eaLnBrk="1" latinLnBrk="0" hangingPunct="1">
      <a:defRPr sz="1200" kern="1200">
        <a:solidFill>
          <a:schemeClr val="tx1"/>
        </a:solidFill>
        <a:latin typeface="+mn-lt"/>
        <a:ea typeface="+mn-ea"/>
        <a:cs typeface="+mn-cs"/>
      </a:defRPr>
    </a:lvl6pPr>
    <a:lvl7pPr marL="2742183" algn="l" defTabSz="914061" rtl="0" eaLnBrk="1" latinLnBrk="0" hangingPunct="1">
      <a:defRPr sz="1200" kern="1200">
        <a:solidFill>
          <a:schemeClr val="tx1"/>
        </a:solidFill>
        <a:latin typeface="+mn-lt"/>
        <a:ea typeface="+mn-ea"/>
        <a:cs typeface="+mn-cs"/>
      </a:defRPr>
    </a:lvl7pPr>
    <a:lvl8pPr marL="3199213" algn="l" defTabSz="914061" rtl="0" eaLnBrk="1" latinLnBrk="0" hangingPunct="1">
      <a:defRPr sz="1200" kern="1200">
        <a:solidFill>
          <a:schemeClr val="tx1"/>
        </a:solidFill>
        <a:latin typeface="+mn-lt"/>
        <a:ea typeface="+mn-ea"/>
        <a:cs typeface="+mn-cs"/>
      </a:defRPr>
    </a:lvl8pPr>
    <a:lvl9pPr marL="3656244" algn="l" defTabSz="9140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txBox="1">
            <a:spLocks noChangeArrowheads="1"/>
          </p:cNvSpPr>
          <p:nvPr/>
        </p:nvSpPr>
        <p:spPr bwMode="auto">
          <a:xfrm>
            <a:off x="3846513" y="9429750"/>
            <a:ext cx="294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449263">
              <a:spcBef>
                <a:spcPts val="400"/>
              </a:spcBef>
              <a:tabLst>
                <a:tab pos="723900" algn="l"/>
                <a:tab pos="1446213" algn="l"/>
                <a:tab pos="2170113" algn="l"/>
                <a:tab pos="2895600" algn="l"/>
              </a:tabLst>
              <a:defRPr sz="1200">
                <a:solidFill>
                  <a:srgbClr val="000000"/>
                </a:solidFill>
                <a:latin typeface="Times New Roman" pitchFamily="18" charset="0"/>
              </a:defRPr>
            </a:lvl1pPr>
            <a:lvl2pPr marL="742950" indent="-285750">
              <a:spcBef>
                <a:spcPct val="30000"/>
              </a:spcBef>
              <a:tabLst>
                <a:tab pos="723900" algn="l"/>
                <a:tab pos="1446213" algn="l"/>
                <a:tab pos="2170113" algn="l"/>
                <a:tab pos="2895600" algn="l"/>
              </a:tabLst>
              <a:defRPr sz="1200">
                <a:solidFill>
                  <a:schemeClr val="tx1"/>
                </a:solidFill>
                <a:latin typeface="Calibri" pitchFamily="34" charset="0"/>
              </a:defRPr>
            </a:lvl2pPr>
            <a:lvl3pPr marL="1143000" indent="-228600">
              <a:spcBef>
                <a:spcPct val="30000"/>
              </a:spcBef>
              <a:tabLst>
                <a:tab pos="723900" algn="l"/>
                <a:tab pos="1446213" algn="l"/>
                <a:tab pos="2170113" algn="l"/>
                <a:tab pos="2895600" algn="l"/>
              </a:tabLst>
              <a:defRPr sz="1200">
                <a:solidFill>
                  <a:schemeClr val="tx1"/>
                </a:solidFill>
                <a:latin typeface="Calibri" pitchFamily="34" charset="0"/>
              </a:defRPr>
            </a:lvl3pPr>
            <a:lvl4pPr marL="1600200" indent="-228600">
              <a:spcBef>
                <a:spcPct val="30000"/>
              </a:spcBef>
              <a:tabLst>
                <a:tab pos="723900" algn="l"/>
                <a:tab pos="1446213" algn="l"/>
                <a:tab pos="2170113" algn="l"/>
                <a:tab pos="2895600" algn="l"/>
              </a:tabLst>
              <a:defRPr sz="1200">
                <a:solidFill>
                  <a:schemeClr val="tx1"/>
                </a:solidFill>
                <a:latin typeface="Calibri" pitchFamily="34" charset="0"/>
              </a:defRPr>
            </a:lvl4pPr>
            <a:lvl5pPr marL="2057400" indent="-228600">
              <a:spcBef>
                <a:spcPct val="30000"/>
              </a:spcBef>
              <a:tabLst>
                <a:tab pos="723900" algn="l"/>
                <a:tab pos="1446213" algn="l"/>
                <a:tab pos="2170113" algn="l"/>
                <a:tab pos="2895600"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723900" algn="l"/>
                <a:tab pos="1446213" algn="l"/>
                <a:tab pos="2170113" algn="l"/>
                <a:tab pos="2895600"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723900" algn="l"/>
                <a:tab pos="1446213" algn="l"/>
                <a:tab pos="2170113" algn="l"/>
                <a:tab pos="2895600"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723900" algn="l"/>
                <a:tab pos="1446213" algn="l"/>
                <a:tab pos="2170113" algn="l"/>
                <a:tab pos="2895600"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723900" algn="l"/>
                <a:tab pos="1446213" algn="l"/>
                <a:tab pos="2170113" algn="l"/>
                <a:tab pos="2895600" algn="l"/>
              </a:tabLst>
              <a:defRPr sz="1200">
                <a:solidFill>
                  <a:schemeClr val="tx1"/>
                </a:solidFill>
                <a:latin typeface="Calibri" pitchFamily="34" charset="0"/>
              </a:defRPr>
            </a:lvl9pPr>
          </a:lstStyle>
          <a:p>
            <a:pPr algn="r" eaLnBrk="1">
              <a:lnSpc>
                <a:spcPct val="95000"/>
              </a:lnSpc>
              <a:spcBef>
                <a:spcPct val="0"/>
              </a:spcBef>
            </a:pPr>
            <a:fld id="{90C15B23-3580-4C7E-ABD2-9B52AA0A539E}" type="slidenum">
              <a:rPr lang="pt-BR" altLang="pt-BR" sz="1300">
                <a:cs typeface="Lucida Sans Unicode" pitchFamily="34" charset="0"/>
              </a:rPr>
              <a:pPr algn="r" eaLnBrk="1">
                <a:lnSpc>
                  <a:spcPct val="95000"/>
                </a:lnSpc>
                <a:spcBef>
                  <a:spcPct val="0"/>
                </a:spcBef>
              </a:pPr>
              <a:t>1</a:t>
            </a:fld>
            <a:endParaRPr lang="pt-BR" altLang="pt-BR" sz="1300" dirty="0">
              <a:cs typeface="Lucida Sans Unicode" pitchFamily="34" charset="0"/>
            </a:endParaRPr>
          </a:p>
        </p:txBody>
      </p:sp>
      <p:sp>
        <p:nvSpPr>
          <p:cNvPr id="26627" name="Rectangle 1"/>
          <p:cNvSpPr>
            <a:spLocks noGrp="1" noRot="1" noChangeAspect="1" noTextEdit="1"/>
          </p:cNvSpPr>
          <p:nvPr>
            <p:ph type="sldImg"/>
          </p:nvPr>
        </p:nvSpPr>
        <p:spPr>
          <a:xfrm>
            <a:off x="915988" y="754063"/>
            <a:ext cx="4964112" cy="3722687"/>
          </a:xfrm>
          <a:solidFill>
            <a:srgbClr val="FFFFFF"/>
          </a:solidFill>
          <a:ln w="9528">
            <a:solidFill>
              <a:srgbClr val="000000"/>
            </a:solidFill>
            <a:miter lim="800000"/>
            <a:headEnd/>
            <a:tailEnd/>
          </a:ln>
        </p:spPr>
      </p:sp>
    </p:spTree>
    <p:extLst>
      <p:ext uri="{BB962C8B-B14F-4D97-AF65-F5344CB8AC3E}">
        <p14:creationId xmlns:p14="http://schemas.microsoft.com/office/powerpoint/2010/main" val="78187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12</a:t>
            </a:fld>
            <a:endParaRPr lang="pt-BR" dirty="0"/>
          </a:p>
        </p:txBody>
      </p:sp>
    </p:spTree>
    <p:extLst>
      <p:ext uri="{BB962C8B-B14F-4D97-AF65-F5344CB8AC3E}">
        <p14:creationId xmlns:p14="http://schemas.microsoft.com/office/powerpoint/2010/main" val="424709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16</a:t>
            </a:fld>
            <a:endParaRPr lang="pt-BR" dirty="0"/>
          </a:p>
        </p:txBody>
      </p:sp>
    </p:spTree>
    <p:extLst>
      <p:ext uri="{BB962C8B-B14F-4D97-AF65-F5344CB8AC3E}">
        <p14:creationId xmlns:p14="http://schemas.microsoft.com/office/powerpoint/2010/main" val="162701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17</a:t>
            </a:fld>
            <a:endParaRPr lang="pt-BR" dirty="0"/>
          </a:p>
        </p:txBody>
      </p:sp>
    </p:spTree>
    <p:extLst>
      <p:ext uri="{BB962C8B-B14F-4D97-AF65-F5344CB8AC3E}">
        <p14:creationId xmlns:p14="http://schemas.microsoft.com/office/powerpoint/2010/main" val="200977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19</a:t>
            </a:fld>
            <a:endParaRPr lang="pt-BR"/>
          </a:p>
        </p:txBody>
      </p:sp>
    </p:spTree>
    <p:extLst>
      <p:ext uri="{BB962C8B-B14F-4D97-AF65-F5344CB8AC3E}">
        <p14:creationId xmlns:p14="http://schemas.microsoft.com/office/powerpoint/2010/main" val="56094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20</a:t>
            </a:fld>
            <a:endParaRPr lang="pt-BR"/>
          </a:p>
        </p:txBody>
      </p:sp>
    </p:spTree>
    <p:extLst>
      <p:ext uri="{BB962C8B-B14F-4D97-AF65-F5344CB8AC3E}">
        <p14:creationId xmlns:p14="http://schemas.microsoft.com/office/powerpoint/2010/main" val="351748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21</a:t>
            </a:fld>
            <a:endParaRPr lang="pt-BR"/>
          </a:p>
        </p:txBody>
      </p:sp>
    </p:spTree>
    <p:extLst>
      <p:ext uri="{BB962C8B-B14F-4D97-AF65-F5344CB8AC3E}">
        <p14:creationId xmlns:p14="http://schemas.microsoft.com/office/powerpoint/2010/main" val="35236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22</a:t>
            </a:fld>
            <a:endParaRPr lang="pt-BR"/>
          </a:p>
        </p:txBody>
      </p:sp>
    </p:spTree>
    <p:extLst>
      <p:ext uri="{BB962C8B-B14F-4D97-AF65-F5344CB8AC3E}">
        <p14:creationId xmlns:p14="http://schemas.microsoft.com/office/powerpoint/2010/main" val="1136531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23</a:t>
            </a:fld>
            <a:endParaRPr lang="pt-BR"/>
          </a:p>
        </p:txBody>
      </p:sp>
    </p:spTree>
    <p:extLst>
      <p:ext uri="{BB962C8B-B14F-4D97-AF65-F5344CB8AC3E}">
        <p14:creationId xmlns:p14="http://schemas.microsoft.com/office/powerpoint/2010/main" val="2439129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24</a:t>
            </a:fld>
            <a:endParaRPr lang="pt-BR"/>
          </a:p>
        </p:txBody>
      </p:sp>
    </p:spTree>
    <p:extLst>
      <p:ext uri="{BB962C8B-B14F-4D97-AF65-F5344CB8AC3E}">
        <p14:creationId xmlns:p14="http://schemas.microsoft.com/office/powerpoint/2010/main" val="152435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26</a:t>
            </a:fld>
            <a:endParaRPr lang="pt-BR"/>
          </a:p>
        </p:txBody>
      </p:sp>
    </p:spTree>
    <p:extLst>
      <p:ext uri="{BB962C8B-B14F-4D97-AF65-F5344CB8AC3E}">
        <p14:creationId xmlns:p14="http://schemas.microsoft.com/office/powerpoint/2010/main" val="105741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4</a:t>
            </a:fld>
            <a:endParaRPr lang="pt-BR" dirty="0"/>
          </a:p>
        </p:txBody>
      </p:sp>
    </p:spTree>
    <p:extLst>
      <p:ext uri="{BB962C8B-B14F-4D97-AF65-F5344CB8AC3E}">
        <p14:creationId xmlns:p14="http://schemas.microsoft.com/office/powerpoint/2010/main" val="1585671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27</a:t>
            </a:fld>
            <a:endParaRPr lang="pt-BR"/>
          </a:p>
        </p:txBody>
      </p:sp>
    </p:spTree>
    <p:extLst>
      <p:ext uri="{BB962C8B-B14F-4D97-AF65-F5344CB8AC3E}">
        <p14:creationId xmlns:p14="http://schemas.microsoft.com/office/powerpoint/2010/main" val="934674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28</a:t>
            </a:fld>
            <a:endParaRPr lang="pt-BR"/>
          </a:p>
        </p:txBody>
      </p:sp>
    </p:spTree>
    <p:extLst>
      <p:ext uri="{BB962C8B-B14F-4D97-AF65-F5344CB8AC3E}">
        <p14:creationId xmlns:p14="http://schemas.microsoft.com/office/powerpoint/2010/main" val="54704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29</a:t>
            </a:fld>
            <a:endParaRPr lang="pt-BR"/>
          </a:p>
        </p:txBody>
      </p:sp>
    </p:spTree>
    <p:extLst>
      <p:ext uri="{BB962C8B-B14F-4D97-AF65-F5344CB8AC3E}">
        <p14:creationId xmlns:p14="http://schemas.microsoft.com/office/powerpoint/2010/main" val="1037592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30</a:t>
            </a:fld>
            <a:endParaRPr lang="pt-BR"/>
          </a:p>
        </p:txBody>
      </p:sp>
    </p:spTree>
    <p:extLst>
      <p:ext uri="{BB962C8B-B14F-4D97-AF65-F5344CB8AC3E}">
        <p14:creationId xmlns:p14="http://schemas.microsoft.com/office/powerpoint/2010/main" val="2682451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A7C281-3D26-4ACE-AF44-DCE7B489310F}" type="slidenum">
              <a:rPr lang="pt-BR" smtClean="0"/>
              <a:t>31</a:t>
            </a:fld>
            <a:endParaRPr lang="pt-BR"/>
          </a:p>
        </p:txBody>
      </p:sp>
    </p:spTree>
    <p:extLst>
      <p:ext uri="{BB962C8B-B14F-4D97-AF65-F5344CB8AC3E}">
        <p14:creationId xmlns:p14="http://schemas.microsoft.com/office/powerpoint/2010/main" val="165396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5</a:t>
            </a:fld>
            <a:endParaRPr lang="pt-BR" dirty="0"/>
          </a:p>
        </p:txBody>
      </p:sp>
    </p:spTree>
    <p:extLst>
      <p:ext uri="{BB962C8B-B14F-4D97-AF65-F5344CB8AC3E}">
        <p14:creationId xmlns:p14="http://schemas.microsoft.com/office/powerpoint/2010/main" val="303875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6</a:t>
            </a:fld>
            <a:endParaRPr lang="pt-BR" dirty="0"/>
          </a:p>
        </p:txBody>
      </p:sp>
    </p:spTree>
    <p:extLst>
      <p:ext uri="{BB962C8B-B14F-4D97-AF65-F5344CB8AC3E}">
        <p14:creationId xmlns:p14="http://schemas.microsoft.com/office/powerpoint/2010/main" val="195711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7</a:t>
            </a:fld>
            <a:endParaRPr lang="pt-BR" dirty="0"/>
          </a:p>
        </p:txBody>
      </p:sp>
    </p:spTree>
    <p:extLst>
      <p:ext uri="{BB962C8B-B14F-4D97-AF65-F5344CB8AC3E}">
        <p14:creationId xmlns:p14="http://schemas.microsoft.com/office/powerpoint/2010/main" val="82404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8</a:t>
            </a:fld>
            <a:endParaRPr lang="pt-BR" dirty="0"/>
          </a:p>
        </p:txBody>
      </p:sp>
    </p:spTree>
    <p:extLst>
      <p:ext uri="{BB962C8B-B14F-4D97-AF65-F5344CB8AC3E}">
        <p14:creationId xmlns:p14="http://schemas.microsoft.com/office/powerpoint/2010/main" val="298074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9</a:t>
            </a:fld>
            <a:endParaRPr lang="pt-BR" dirty="0"/>
          </a:p>
        </p:txBody>
      </p:sp>
    </p:spTree>
    <p:extLst>
      <p:ext uri="{BB962C8B-B14F-4D97-AF65-F5344CB8AC3E}">
        <p14:creationId xmlns:p14="http://schemas.microsoft.com/office/powerpoint/2010/main" val="276415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10</a:t>
            </a:fld>
            <a:endParaRPr lang="pt-BR" dirty="0"/>
          </a:p>
        </p:txBody>
      </p:sp>
    </p:spTree>
    <p:extLst>
      <p:ext uri="{BB962C8B-B14F-4D97-AF65-F5344CB8AC3E}">
        <p14:creationId xmlns:p14="http://schemas.microsoft.com/office/powerpoint/2010/main" val="312973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BBB608E-B347-4D68-B345-571A9DDA6EBB}" type="slidenum">
              <a:rPr lang="pt-BR" smtClean="0"/>
              <a:t>11</a:t>
            </a:fld>
            <a:endParaRPr lang="pt-BR" dirty="0"/>
          </a:p>
        </p:txBody>
      </p:sp>
    </p:spTree>
    <p:extLst>
      <p:ext uri="{BB962C8B-B14F-4D97-AF65-F5344CB8AC3E}">
        <p14:creationId xmlns:p14="http://schemas.microsoft.com/office/powerpoint/2010/main" val="381639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âmina padrão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20679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apa padrão 03">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99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ítulo e texto verticais">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ítulo e texto verticais">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3665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57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8"/>
            <a:ext cx="7772400" cy="1470025"/>
          </a:xfrm>
          <a:prstGeom prst="rect">
            <a:avLst/>
          </a:prstGeom>
        </p:spPr>
        <p:txBody>
          <a:bodyPr/>
          <a:lstStyle/>
          <a:p>
            <a:r>
              <a:rPr lang="pt-BR"/>
              <a:t>Clique para editar o título mestre</a:t>
            </a:r>
          </a:p>
        </p:txBody>
      </p:sp>
      <p:sp>
        <p:nvSpPr>
          <p:cNvPr id="3" name="Subtítulo 2"/>
          <p:cNvSpPr>
            <a:spLocks noGrp="1"/>
          </p:cNvSpPr>
          <p:nvPr>
            <p:ph type="subTitle" idx="1"/>
          </p:nvPr>
        </p:nvSpPr>
        <p:spPr>
          <a:xfrm>
            <a:off x="1371600" y="3886202"/>
            <a:ext cx="6400800" cy="1752600"/>
          </a:xfrm>
          <a:prstGeom prst="rect">
            <a:avLst/>
          </a:prstGeo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1" indent="0" algn="ctr">
              <a:buNone/>
              <a:defRPr>
                <a:solidFill>
                  <a:schemeClr val="tx1">
                    <a:tint val="75000"/>
                  </a:schemeClr>
                </a:solidFill>
              </a:defRPr>
            </a:lvl3pPr>
            <a:lvl4pPr marL="1371091" indent="0" algn="ctr">
              <a:buNone/>
              <a:defRPr>
                <a:solidFill>
                  <a:schemeClr val="tx1">
                    <a:tint val="75000"/>
                  </a:schemeClr>
                </a:solidFill>
              </a:defRPr>
            </a:lvl4pPr>
            <a:lvl5pPr marL="1828122" indent="0" algn="ctr">
              <a:buNone/>
              <a:defRPr>
                <a:solidFill>
                  <a:schemeClr val="tx1">
                    <a:tint val="75000"/>
                  </a:schemeClr>
                </a:solidFill>
              </a:defRPr>
            </a:lvl5pPr>
            <a:lvl6pPr marL="2285151" indent="0" algn="ctr">
              <a:buNone/>
              <a:defRPr>
                <a:solidFill>
                  <a:schemeClr val="tx1">
                    <a:tint val="75000"/>
                  </a:schemeClr>
                </a:solidFill>
              </a:defRPr>
            </a:lvl6pPr>
            <a:lvl7pPr marL="2742183" indent="0" algn="ctr">
              <a:buNone/>
              <a:defRPr>
                <a:solidFill>
                  <a:schemeClr val="tx1">
                    <a:tint val="75000"/>
                  </a:schemeClr>
                </a:solidFill>
              </a:defRPr>
            </a:lvl7pPr>
            <a:lvl8pPr marL="3199213" indent="0" algn="ctr">
              <a:buNone/>
              <a:defRPr>
                <a:solidFill>
                  <a:schemeClr val="tx1">
                    <a:tint val="75000"/>
                  </a:schemeClr>
                </a:solidFill>
              </a:defRPr>
            </a:lvl8pPr>
            <a:lvl9pPr marL="3656244"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457200" y="6356353"/>
            <a:ext cx="2133600" cy="365125"/>
          </a:xfrm>
          <a:prstGeom prst="rect">
            <a:avLst/>
          </a:prstGeom>
        </p:spPr>
        <p:txBody>
          <a:bodyPr/>
          <a:lstStyle/>
          <a:p>
            <a:endParaRPr lang="pt-BR" dirty="0"/>
          </a:p>
        </p:txBody>
      </p:sp>
      <p:sp>
        <p:nvSpPr>
          <p:cNvPr id="5" name="Espaço Reservado para Rodapé 4"/>
          <p:cNvSpPr>
            <a:spLocks noGrp="1"/>
          </p:cNvSpPr>
          <p:nvPr>
            <p:ph type="ftr" sz="quarter" idx="11"/>
          </p:nvPr>
        </p:nvSpPr>
        <p:spPr>
          <a:xfrm>
            <a:off x="3124200" y="6356353"/>
            <a:ext cx="2895600" cy="365125"/>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6553200" y="6356353"/>
            <a:ext cx="2133600" cy="365125"/>
          </a:xfrm>
          <a:prstGeom prst="rect">
            <a:avLst/>
          </a:prstGeom>
        </p:spPr>
        <p:txBody>
          <a:bodyPr/>
          <a:lstStyle/>
          <a:p>
            <a:fld id="{DAEB80E2-3AA0-4EC5-A226-5D7E535FC1CD}" type="slidenum">
              <a:rPr lang="pt-BR" smtClean="0"/>
              <a:t>‹nº›</a:t>
            </a:fld>
            <a:endParaRPr lang="pt-BR" dirty="0"/>
          </a:p>
        </p:txBody>
      </p:sp>
    </p:spTree>
    <p:extLst>
      <p:ext uri="{BB962C8B-B14F-4D97-AF65-F5344CB8AC3E}">
        <p14:creationId xmlns:p14="http://schemas.microsoft.com/office/powerpoint/2010/main" val="167081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âmina padrão 02_marca d'água">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41525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âmina padrão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91321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apa padrão 0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06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e texto verticai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45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âmina padrão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861337"/>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40760" y="6237312"/>
            <a:ext cx="1835696" cy="376736"/>
          </a:xfrm>
          <a:prstGeom prst="rect">
            <a:avLst/>
          </a:prstGeom>
        </p:spPr>
      </p:pic>
      <p:pic>
        <p:nvPicPr>
          <p:cNvPr id="5" name="Imagem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056" y="6261867"/>
            <a:ext cx="936104" cy="345188"/>
          </a:xfrm>
          <a:prstGeom prst="rect">
            <a:avLst/>
          </a:prstGeom>
        </p:spPr>
      </p:pic>
    </p:spTree>
    <p:extLst>
      <p:ext uri="{BB962C8B-B14F-4D97-AF65-F5344CB8AC3E}">
        <p14:creationId xmlns:p14="http://schemas.microsoft.com/office/powerpoint/2010/main" val="421509837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75" r:id="rId4"/>
  </p:sldLayoutIdLst>
  <p:transition spd="slow"/>
  <p:hf sldNum="0" hdr="0" ftr="0" dt="0"/>
  <p:txStyles>
    <p:titleStyle>
      <a:lvl1pPr algn="ctr" rtl="0" eaLnBrk="0" fontAlgn="base" hangingPunct="0">
        <a:spcBef>
          <a:spcPct val="0"/>
        </a:spcBef>
        <a:spcAft>
          <a:spcPct val="0"/>
        </a:spcAft>
        <a:defRPr sz="3900">
          <a:solidFill>
            <a:schemeClr val="tx2"/>
          </a:solidFill>
          <a:latin typeface="Arial" charset="0"/>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00677" algn="ctr" rtl="0" eaLnBrk="0" fontAlgn="base" hangingPunct="0">
        <a:spcBef>
          <a:spcPct val="0"/>
        </a:spcBef>
        <a:spcAft>
          <a:spcPct val="0"/>
        </a:spcAft>
        <a:defRPr sz="3900">
          <a:solidFill>
            <a:schemeClr val="tx2"/>
          </a:solidFill>
          <a:latin typeface="Arial" charset="0"/>
        </a:defRPr>
      </a:lvl6pPr>
      <a:lvl7pPr marL="801356" algn="ctr" rtl="0" eaLnBrk="0" fontAlgn="base" hangingPunct="0">
        <a:spcBef>
          <a:spcPct val="0"/>
        </a:spcBef>
        <a:spcAft>
          <a:spcPct val="0"/>
        </a:spcAft>
        <a:defRPr sz="3900">
          <a:solidFill>
            <a:schemeClr val="tx2"/>
          </a:solidFill>
          <a:latin typeface="Arial" charset="0"/>
        </a:defRPr>
      </a:lvl7pPr>
      <a:lvl8pPr marL="1202036" algn="ctr" rtl="0" eaLnBrk="0" fontAlgn="base" hangingPunct="0">
        <a:spcBef>
          <a:spcPct val="0"/>
        </a:spcBef>
        <a:spcAft>
          <a:spcPct val="0"/>
        </a:spcAft>
        <a:defRPr sz="3900">
          <a:solidFill>
            <a:schemeClr val="tx2"/>
          </a:solidFill>
          <a:latin typeface="Arial" charset="0"/>
        </a:defRPr>
      </a:lvl8pPr>
      <a:lvl9pPr marL="1602715" algn="ctr" rtl="0" eaLnBrk="0" fontAlgn="base" hangingPunct="0">
        <a:spcBef>
          <a:spcPct val="0"/>
        </a:spcBef>
        <a:spcAft>
          <a:spcPct val="0"/>
        </a:spcAft>
        <a:defRPr sz="3900">
          <a:solidFill>
            <a:schemeClr val="tx2"/>
          </a:solidFill>
          <a:latin typeface="Arial" charset="0"/>
        </a:defRPr>
      </a:lvl9pPr>
    </p:titleStyle>
    <p:bodyStyle>
      <a:lvl1pPr marL="300509" indent="-300509" algn="l" rtl="0" eaLnBrk="0" fontAlgn="base" hangingPunct="0">
        <a:spcBef>
          <a:spcPct val="20000"/>
        </a:spcBef>
        <a:spcAft>
          <a:spcPct val="0"/>
        </a:spcAft>
        <a:buChar char="•"/>
        <a:defRPr sz="2800">
          <a:solidFill>
            <a:schemeClr val="tx1"/>
          </a:solidFill>
          <a:latin typeface="Arial" charset="0"/>
        </a:defRPr>
      </a:lvl1pPr>
      <a:lvl2pPr marL="651103" indent="-250424" algn="l" rtl="0" eaLnBrk="0" fontAlgn="base" hangingPunct="0">
        <a:spcBef>
          <a:spcPct val="20000"/>
        </a:spcBef>
        <a:spcAft>
          <a:spcPct val="0"/>
        </a:spcAft>
        <a:buChar char="–"/>
        <a:defRPr sz="2500">
          <a:solidFill>
            <a:schemeClr val="tx1"/>
          </a:solidFill>
          <a:latin typeface="Arial" charset="0"/>
        </a:defRPr>
      </a:lvl2pPr>
      <a:lvl3pPr marL="1001696" indent="-200340" algn="l" rtl="0" eaLnBrk="0" fontAlgn="base" hangingPunct="0">
        <a:spcBef>
          <a:spcPct val="20000"/>
        </a:spcBef>
        <a:spcAft>
          <a:spcPct val="0"/>
        </a:spcAft>
        <a:buChar char="•"/>
        <a:defRPr sz="2100">
          <a:solidFill>
            <a:schemeClr val="tx1"/>
          </a:solidFill>
          <a:latin typeface="Arial" charset="0"/>
        </a:defRPr>
      </a:lvl3pPr>
      <a:lvl4pPr marL="1402375" indent="-200340" algn="l" rtl="0" eaLnBrk="0" fontAlgn="base" hangingPunct="0">
        <a:spcBef>
          <a:spcPct val="20000"/>
        </a:spcBef>
        <a:spcAft>
          <a:spcPct val="0"/>
        </a:spcAft>
        <a:buChar char="–"/>
        <a:defRPr sz="1800">
          <a:solidFill>
            <a:schemeClr val="tx1"/>
          </a:solidFill>
          <a:latin typeface="Arial" charset="0"/>
        </a:defRPr>
      </a:lvl4pPr>
      <a:lvl5pPr marL="1803054" indent="-200340" algn="l" rtl="0" eaLnBrk="0" fontAlgn="base" hangingPunct="0">
        <a:spcBef>
          <a:spcPct val="20000"/>
        </a:spcBef>
        <a:spcAft>
          <a:spcPct val="0"/>
        </a:spcAft>
        <a:buChar char="»"/>
        <a:defRPr sz="1800">
          <a:solidFill>
            <a:schemeClr val="tx1"/>
          </a:solidFill>
          <a:latin typeface="Arial" charset="0"/>
        </a:defRPr>
      </a:lvl5pPr>
      <a:lvl6pPr marL="2203733" indent="-200340" algn="l" rtl="0" eaLnBrk="0" fontAlgn="base" hangingPunct="0">
        <a:spcBef>
          <a:spcPct val="20000"/>
        </a:spcBef>
        <a:spcAft>
          <a:spcPct val="0"/>
        </a:spcAft>
        <a:buChar char="»"/>
        <a:defRPr sz="1800">
          <a:solidFill>
            <a:schemeClr val="tx1"/>
          </a:solidFill>
          <a:latin typeface="Arial" charset="0"/>
        </a:defRPr>
      </a:lvl6pPr>
      <a:lvl7pPr marL="2604410" indent="-200340" algn="l" rtl="0" eaLnBrk="0" fontAlgn="base" hangingPunct="0">
        <a:spcBef>
          <a:spcPct val="20000"/>
        </a:spcBef>
        <a:spcAft>
          <a:spcPct val="0"/>
        </a:spcAft>
        <a:buChar char="»"/>
        <a:defRPr sz="1800">
          <a:solidFill>
            <a:schemeClr val="tx1"/>
          </a:solidFill>
          <a:latin typeface="Arial" charset="0"/>
        </a:defRPr>
      </a:lvl7pPr>
      <a:lvl8pPr marL="3005090" indent="-200340" algn="l" rtl="0" eaLnBrk="0" fontAlgn="base" hangingPunct="0">
        <a:spcBef>
          <a:spcPct val="20000"/>
        </a:spcBef>
        <a:spcAft>
          <a:spcPct val="0"/>
        </a:spcAft>
        <a:buChar char="»"/>
        <a:defRPr sz="1800">
          <a:solidFill>
            <a:schemeClr val="tx1"/>
          </a:solidFill>
          <a:latin typeface="Arial" charset="0"/>
        </a:defRPr>
      </a:lvl8pPr>
      <a:lvl9pPr marL="3405769" indent="-200340" algn="l" rtl="0" eaLnBrk="0" fontAlgn="base" hangingPunct="0">
        <a:spcBef>
          <a:spcPct val="20000"/>
        </a:spcBef>
        <a:spcAft>
          <a:spcPct val="0"/>
        </a:spcAft>
        <a:buChar char="»"/>
        <a:defRPr sz="1800">
          <a:solidFill>
            <a:schemeClr val="tx1"/>
          </a:solidFill>
          <a:latin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100" name="CaixaDeTexto 3"/>
          <p:cNvSpPr txBox="1">
            <a:spLocks noChangeArrowheads="1"/>
          </p:cNvSpPr>
          <p:nvPr userDrawn="1"/>
        </p:nvSpPr>
        <p:spPr bwMode="auto">
          <a:xfrm>
            <a:off x="7380312" y="6356829"/>
            <a:ext cx="1145943" cy="25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25" tIns="40063" rIns="80125" bIns="4006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r>
              <a:rPr lang="pt-BR" altLang="pt-BR" sz="1100" dirty="0">
                <a:solidFill>
                  <a:srgbClr val="1F497D">
                    <a:lumMod val="75000"/>
                  </a:srgbClr>
                </a:solidFill>
                <a:latin typeface="Arial" charset="0"/>
                <a:cs typeface="Arial" charset="0"/>
              </a:rPr>
              <a:t>© INPI, 2017.</a:t>
            </a:r>
          </a:p>
        </p:txBody>
      </p:sp>
    </p:spTree>
    <p:extLst>
      <p:ext uri="{BB962C8B-B14F-4D97-AF65-F5344CB8AC3E}">
        <p14:creationId xmlns:p14="http://schemas.microsoft.com/office/powerpoint/2010/main" val="4122518751"/>
      </p:ext>
    </p:extLst>
  </p:cSld>
  <p:clrMap bg1="lt1" tx1="dk1" bg2="lt2" tx2="dk2" accent1="accent1" accent2="accent2" accent3="accent3" accent4="accent4" accent5="accent5" accent6="accent6" hlink="hlink" folHlink="folHlink"/>
  <p:sldLayoutIdLst>
    <p:sldLayoutId id="2147483666" r:id="rId1"/>
  </p:sldLayoutIdLst>
  <p:transition spd="slow"/>
  <p:hf sldNum="0" hdr="0" ftr="0" dt="0"/>
  <p:txStyles>
    <p:titleStyle>
      <a:lvl1pPr algn="ctr" rtl="0" eaLnBrk="0" fontAlgn="base" hangingPunct="0">
        <a:spcBef>
          <a:spcPct val="0"/>
        </a:spcBef>
        <a:spcAft>
          <a:spcPct val="0"/>
        </a:spcAft>
        <a:defRPr sz="3900">
          <a:solidFill>
            <a:schemeClr val="tx2"/>
          </a:solidFill>
          <a:latin typeface="Arial" charset="0"/>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00627" algn="ctr" rtl="0" eaLnBrk="0" fontAlgn="base" hangingPunct="0">
        <a:spcBef>
          <a:spcPct val="0"/>
        </a:spcBef>
        <a:spcAft>
          <a:spcPct val="0"/>
        </a:spcAft>
        <a:defRPr sz="3900">
          <a:solidFill>
            <a:schemeClr val="tx2"/>
          </a:solidFill>
          <a:latin typeface="Arial" charset="0"/>
        </a:defRPr>
      </a:lvl6pPr>
      <a:lvl7pPr marL="801257" algn="ctr" rtl="0" eaLnBrk="0" fontAlgn="base" hangingPunct="0">
        <a:spcBef>
          <a:spcPct val="0"/>
        </a:spcBef>
        <a:spcAft>
          <a:spcPct val="0"/>
        </a:spcAft>
        <a:defRPr sz="3900">
          <a:solidFill>
            <a:schemeClr val="tx2"/>
          </a:solidFill>
          <a:latin typeface="Arial" charset="0"/>
        </a:defRPr>
      </a:lvl7pPr>
      <a:lvl8pPr marL="1201887" algn="ctr" rtl="0" eaLnBrk="0" fontAlgn="base" hangingPunct="0">
        <a:spcBef>
          <a:spcPct val="0"/>
        </a:spcBef>
        <a:spcAft>
          <a:spcPct val="0"/>
        </a:spcAft>
        <a:defRPr sz="3900">
          <a:solidFill>
            <a:schemeClr val="tx2"/>
          </a:solidFill>
          <a:latin typeface="Arial" charset="0"/>
        </a:defRPr>
      </a:lvl8pPr>
      <a:lvl9pPr marL="1602516" algn="ctr" rtl="0" eaLnBrk="0" fontAlgn="base" hangingPunct="0">
        <a:spcBef>
          <a:spcPct val="0"/>
        </a:spcBef>
        <a:spcAft>
          <a:spcPct val="0"/>
        </a:spcAft>
        <a:defRPr sz="3900">
          <a:solidFill>
            <a:schemeClr val="tx2"/>
          </a:solidFill>
          <a:latin typeface="Arial" charset="0"/>
        </a:defRPr>
      </a:lvl9pPr>
    </p:titleStyle>
    <p:bodyStyle>
      <a:lvl1pPr marL="300472" indent="-300472" algn="l" rtl="0" eaLnBrk="0" fontAlgn="base" hangingPunct="0">
        <a:spcBef>
          <a:spcPct val="20000"/>
        </a:spcBef>
        <a:spcAft>
          <a:spcPct val="0"/>
        </a:spcAft>
        <a:buChar char="•"/>
        <a:defRPr sz="2800">
          <a:solidFill>
            <a:schemeClr val="tx1"/>
          </a:solidFill>
          <a:latin typeface="Arial" charset="0"/>
        </a:defRPr>
      </a:lvl1pPr>
      <a:lvl2pPr marL="651023" indent="-250393" algn="l" rtl="0" eaLnBrk="0" fontAlgn="base" hangingPunct="0">
        <a:spcBef>
          <a:spcPct val="20000"/>
        </a:spcBef>
        <a:spcAft>
          <a:spcPct val="0"/>
        </a:spcAft>
        <a:buChar char="–"/>
        <a:defRPr sz="2500">
          <a:solidFill>
            <a:schemeClr val="tx1"/>
          </a:solidFill>
          <a:latin typeface="Arial" charset="0"/>
        </a:defRPr>
      </a:lvl2pPr>
      <a:lvl3pPr marL="1001572" indent="-200315" algn="l" rtl="0" eaLnBrk="0" fontAlgn="base" hangingPunct="0">
        <a:spcBef>
          <a:spcPct val="20000"/>
        </a:spcBef>
        <a:spcAft>
          <a:spcPct val="0"/>
        </a:spcAft>
        <a:buChar char="•"/>
        <a:defRPr sz="2100">
          <a:solidFill>
            <a:schemeClr val="tx1"/>
          </a:solidFill>
          <a:latin typeface="Arial" charset="0"/>
        </a:defRPr>
      </a:lvl3pPr>
      <a:lvl4pPr marL="1402202" indent="-200315" algn="l" rtl="0" eaLnBrk="0" fontAlgn="base" hangingPunct="0">
        <a:spcBef>
          <a:spcPct val="20000"/>
        </a:spcBef>
        <a:spcAft>
          <a:spcPct val="0"/>
        </a:spcAft>
        <a:buChar char="–"/>
        <a:defRPr sz="1800">
          <a:solidFill>
            <a:schemeClr val="tx1"/>
          </a:solidFill>
          <a:latin typeface="Arial" charset="0"/>
        </a:defRPr>
      </a:lvl4pPr>
      <a:lvl5pPr marL="1802831" indent="-200315" algn="l" rtl="0" eaLnBrk="0" fontAlgn="base" hangingPunct="0">
        <a:spcBef>
          <a:spcPct val="20000"/>
        </a:spcBef>
        <a:spcAft>
          <a:spcPct val="0"/>
        </a:spcAft>
        <a:buChar char="»"/>
        <a:defRPr sz="1800">
          <a:solidFill>
            <a:schemeClr val="tx1"/>
          </a:solidFill>
          <a:latin typeface="Arial" charset="0"/>
        </a:defRPr>
      </a:lvl5pPr>
      <a:lvl6pPr marL="2203460" indent="-200315" algn="l" rtl="0" eaLnBrk="0" fontAlgn="base" hangingPunct="0">
        <a:spcBef>
          <a:spcPct val="20000"/>
        </a:spcBef>
        <a:spcAft>
          <a:spcPct val="0"/>
        </a:spcAft>
        <a:buChar char="»"/>
        <a:defRPr sz="1800">
          <a:solidFill>
            <a:schemeClr val="tx1"/>
          </a:solidFill>
          <a:latin typeface="Arial" charset="0"/>
        </a:defRPr>
      </a:lvl6pPr>
      <a:lvl7pPr marL="2604088" indent="-200315" algn="l" rtl="0" eaLnBrk="0" fontAlgn="base" hangingPunct="0">
        <a:spcBef>
          <a:spcPct val="20000"/>
        </a:spcBef>
        <a:spcAft>
          <a:spcPct val="0"/>
        </a:spcAft>
        <a:buChar char="»"/>
        <a:defRPr sz="1800">
          <a:solidFill>
            <a:schemeClr val="tx1"/>
          </a:solidFill>
          <a:latin typeface="Arial" charset="0"/>
        </a:defRPr>
      </a:lvl7pPr>
      <a:lvl8pPr marL="3004718" indent="-200315" algn="l" rtl="0" eaLnBrk="0" fontAlgn="base" hangingPunct="0">
        <a:spcBef>
          <a:spcPct val="20000"/>
        </a:spcBef>
        <a:spcAft>
          <a:spcPct val="0"/>
        </a:spcAft>
        <a:buChar char="»"/>
        <a:defRPr sz="1800">
          <a:solidFill>
            <a:schemeClr val="tx1"/>
          </a:solidFill>
          <a:latin typeface="Arial" charset="0"/>
        </a:defRPr>
      </a:lvl8pPr>
      <a:lvl9pPr marL="3405348" indent="-200315" algn="l" rtl="0" eaLnBrk="0" fontAlgn="base" hangingPunct="0">
        <a:spcBef>
          <a:spcPct val="20000"/>
        </a:spcBef>
        <a:spcAft>
          <a:spcPct val="0"/>
        </a:spcAft>
        <a:buChar char="»"/>
        <a:defRPr sz="1800">
          <a:solidFill>
            <a:schemeClr val="tx1"/>
          </a:solidFill>
          <a:latin typeface="Arial"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5"/>
          <a:stretch>
            <a:fillRect/>
          </a:stretch>
        </p:blipFill>
        <p:spPr>
          <a:xfrm>
            <a:off x="490124" y="6261778"/>
            <a:ext cx="894713" cy="345636"/>
          </a:xfrm>
          <a:prstGeom prst="rect">
            <a:avLst/>
          </a:prstGeom>
          <a:effectLst>
            <a:outerShdw blurRad="50800" dist="38100" dir="2700000" algn="tl" rotWithShape="0">
              <a:prstClr val="black">
                <a:alpha val="55000"/>
              </a:prstClr>
            </a:outerShdw>
          </a:effectLst>
        </p:spPr>
      </p:pic>
      <p:sp>
        <p:nvSpPr>
          <p:cNvPr id="3075" name="CaixaDeTexto 3"/>
          <p:cNvSpPr txBox="1">
            <a:spLocks noChangeArrowheads="1"/>
          </p:cNvSpPr>
          <p:nvPr userDrawn="1"/>
        </p:nvSpPr>
        <p:spPr bwMode="auto">
          <a:xfrm>
            <a:off x="7380312" y="6356829"/>
            <a:ext cx="1145943" cy="25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35" tIns="40068" rIns="80135" bIns="4006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914174" fontAlgn="base">
              <a:spcBef>
                <a:spcPct val="0"/>
              </a:spcBef>
              <a:spcAft>
                <a:spcPct val="0"/>
              </a:spcAft>
              <a:defRPr/>
            </a:pPr>
            <a:r>
              <a:rPr lang="pt-BR" altLang="pt-BR" sz="1100" dirty="0">
                <a:solidFill>
                  <a:srgbClr val="1F497D">
                    <a:lumMod val="75000"/>
                  </a:srgbClr>
                </a:solidFill>
                <a:latin typeface="Arial" charset="0"/>
                <a:cs typeface="Arial" charset="0"/>
              </a:rPr>
              <a:t>© INPI, 2017.</a:t>
            </a:r>
          </a:p>
        </p:txBody>
      </p:sp>
    </p:spTree>
    <p:extLst>
      <p:ext uri="{BB962C8B-B14F-4D97-AF65-F5344CB8AC3E}">
        <p14:creationId xmlns:p14="http://schemas.microsoft.com/office/powerpoint/2010/main" val="201182967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ransition spd="slow"/>
  <p:hf sldNum="0" hdr="0" ftr="0" dt="0"/>
  <p:txStyles>
    <p:titleStyle>
      <a:lvl1pPr algn="ctr" rtl="0" eaLnBrk="0" fontAlgn="base" hangingPunct="0">
        <a:spcBef>
          <a:spcPct val="0"/>
        </a:spcBef>
        <a:spcAft>
          <a:spcPct val="0"/>
        </a:spcAft>
        <a:defRPr sz="3900">
          <a:solidFill>
            <a:schemeClr val="tx2"/>
          </a:solidFill>
          <a:latin typeface="Arial" charset="0"/>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00677" algn="ctr" rtl="0" eaLnBrk="0" fontAlgn="base" hangingPunct="0">
        <a:spcBef>
          <a:spcPct val="0"/>
        </a:spcBef>
        <a:spcAft>
          <a:spcPct val="0"/>
        </a:spcAft>
        <a:defRPr sz="3900">
          <a:solidFill>
            <a:schemeClr val="tx2"/>
          </a:solidFill>
          <a:latin typeface="Arial" charset="0"/>
        </a:defRPr>
      </a:lvl6pPr>
      <a:lvl7pPr marL="801356" algn="ctr" rtl="0" eaLnBrk="0" fontAlgn="base" hangingPunct="0">
        <a:spcBef>
          <a:spcPct val="0"/>
        </a:spcBef>
        <a:spcAft>
          <a:spcPct val="0"/>
        </a:spcAft>
        <a:defRPr sz="3900">
          <a:solidFill>
            <a:schemeClr val="tx2"/>
          </a:solidFill>
          <a:latin typeface="Arial" charset="0"/>
        </a:defRPr>
      </a:lvl7pPr>
      <a:lvl8pPr marL="1202036" algn="ctr" rtl="0" eaLnBrk="0" fontAlgn="base" hangingPunct="0">
        <a:spcBef>
          <a:spcPct val="0"/>
        </a:spcBef>
        <a:spcAft>
          <a:spcPct val="0"/>
        </a:spcAft>
        <a:defRPr sz="3900">
          <a:solidFill>
            <a:schemeClr val="tx2"/>
          </a:solidFill>
          <a:latin typeface="Arial" charset="0"/>
        </a:defRPr>
      </a:lvl8pPr>
      <a:lvl9pPr marL="1602715" algn="ctr" rtl="0" eaLnBrk="0" fontAlgn="base" hangingPunct="0">
        <a:spcBef>
          <a:spcPct val="0"/>
        </a:spcBef>
        <a:spcAft>
          <a:spcPct val="0"/>
        </a:spcAft>
        <a:defRPr sz="3900">
          <a:solidFill>
            <a:schemeClr val="tx2"/>
          </a:solidFill>
          <a:latin typeface="Arial" charset="0"/>
        </a:defRPr>
      </a:lvl9pPr>
    </p:titleStyle>
    <p:bodyStyle>
      <a:lvl1pPr marL="300509" indent="-300509" algn="l" rtl="0" eaLnBrk="0" fontAlgn="base" hangingPunct="0">
        <a:spcBef>
          <a:spcPct val="20000"/>
        </a:spcBef>
        <a:spcAft>
          <a:spcPct val="0"/>
        </a:spcAft>
        <a:buChar char="•"/>
        <a:defRPr sz="2800">
          <a:solidFill>
            <a:schemeClr val="tx1"/>
          </a:solidFill>
          <a:latin typeface="Arial" charset="0"/>
        </a:defRPr>
      </a:lvl1pPr>
      <a:lvl2pPr marL="651103" indent="-250424" algn="l" rtl="0" eaLnBrk="0" fontAlgn="base" hangingPunct="0">
        <a:spcBef>
          <a:spcPct val="20000"/>
        </a:spcBef>
        <a:spcAft>
          <a:spcPct val="0"/>
        </a:spcAft>
        <a:buChar char="–"/>
        <a:defRPr sz="2500">
          <a:solidFill>
            <a:schemeClr val="tx1"/>
          </a:solidFill>
          <a:latin typeface="Arial" charset="0"/>
        </a:defRPr>
      </a:lvl2pPr>
      <a:lvl3pPr marL="1001696" indent="-200340" algn="l" rtl="0" eaLnBrk="0" fontAlgn="base" hangingPunct="0">
        <a:spcBef>
          <a:spcPct val="20000"/>
        </a:spcBef>
        <a:spcAft>
          <a:spcPct val="0"/>
        </a:spcAft>
        <a:buChar char="•"/>
        <a:defRPr sz="2100">
          <a:solidFill>
            <a:schemeClr val="tx1"/>
          </a:solidFill>
          <a:latin typeface="Arial" charset="0"/>
        </a:defRPr>
      </a:lvl3pPr>
      <a:lvl4pPr marL="1402375" indent="-200340" algn="l" rtl="0" eaLnBrk="0" fontAlgn="base" hangingPunct="0">
        <a:spcBef>
          <a:spcPct val="20000"/>
        </a:spcBef>
        <a:spcAft>
          <a:spcPct val="0"/>
        </a:spcAft>
        <a:buChar char="–"/>
        <a:defRPr sz="1800">
          <a:solidFill>
            <a:schemeClr val="tx1"/>
          </a:solidFill>
          <a:latin typeface="Arial" charset="0"/>
        </a:defRPr>
      </a:lvl4pPr>
      <a:lvl5pPr marL="1803054" indent="-200340" algn="l" rtl="0" eaLnBrk="0" fontAlgn="base" hangingPunct="0">
        <a:spcBef>
          <a:spcPct val="20000"/>
        </a:spcBef>
        <a:spcAft>
          <a:spcPct val="0"/>
        </a:spcAft>
        <a:buChar char="»"/>
        <a:defRPr sz="1800">
          <a:solidFill>
            <a:schemeClr val="tx1"/>
          </a:solidFill>
          <a:latin typeface="Arial" charset="0"/>
        </a:defRPr>
      </a:lvl5pPr>
      <a:lvl6pPr marL="2203733" indent="-200340" algn="l" rtl="0" eaLnBrk="0" fontAlgn="base" hangingPunct="0">
        <a:spcBef>
          <a:spcPct val="20000"/>
        </a:spcBef>
        <a:spcAft>
          <a:spcPct val="0"/>
        </a:spcAft>
        <a:buChar char="»"/>
        <a:defRPr sz="1800">
          <a:solidFill>
            <a:schemeClr val="tx1"/>
          </a:solidFill>
          <a:latin typeface="Arial" charset="0"/>
        </a:defRPr>
      </a:lvl6pPr>
      <a:lvl7pPr marL="2604410" indent="-200340" algn="l" rtl="0" eaLnBrk="0" fontAlgn="base" hangingPunct="0">
        <a:spcBef>
          <a:spcPct val="20000"/>
        </a:spcBef>
        <a:spcAft>
          <a:spcPct val="0"/>
        </a:spcAft>
        <a:buChar char="»"/>
        <a:defRPr sz="1800">
          <a:solidFill>
            <a:schemeClr val="tx1"/>
          </a:solidFill>
          <a:latin typeface="Arial" charset="0"/>
        </a:defRPr>
      </a:lvl7pPr>
      <a:lvl8pPr marL="3005090" indent="-200340" algn="l" rtl="0" eaLnBrk="0" fontAlgn="base" hangingPunct="0">
        <a:spcBef>
          <a:spcPct val="20000"/>
        </a:spcBef>
        <a:spcAft>
          <a:spcPct val="0"/>
        </a:spcAft>
        <a:buChar char="»"/>
        <a:defRPr sz="1800">
          <a:solidFill>
            <a:schemeClr val="tx1"/>
          </a:solidFill>
          <a:latin typeface="Arial" charset="0"/>
        </a:defRPr>
      </a:lvl8pPr>
      <a:lvl9pPr marL="3405769" indent="-200340" algn="l" rtl="0" eaLnBrk="0" fontAlgn="base" hangingPunct="0">
        <a:spcBef>
          <a:spcPct val="20000"/>
        </a:spcBef>
        <a:spcAft>
          <a:spcPct val="0"/>
        </a:spcAft>
        <a:buChar char="»"/>
        <a:defRPr sz="1800">
          <a:solidFill>
            <a:schemeClr val="tx1"/>
          </a:solidFill>
          <a:latin typeface="Arial"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5"/>
          <a:stretch>
            <a:fillRect/>
          </a:stretch>
        </p:blipFill>
        <p:spPr>
          <a:xfrm>
            <a:off x="490124" y="6261778"/>
            <a:ext cx="894713" cy="345636"/>
          </a:xfrm>
          <a:prstGeom prst="rect">
            <a:avLst/>
          </a:prstGeom>
          <a:effectLst>
            <a:outerShdw blurRad="50800" dist="38100" dir="2700000" algn="tl" rotWithShape="0">
              <a:prstClr val="black">
                <a:alpha val="55000"/>
              </a:prstClr>
            </a:outerShdw>
          </a:effectLst>
        </p:spPr>
      </p:pic>
      <p:sp>
        <p:nvSpPr>
          <p:cNvPr id="3075" name="CaixaDeTexto 3"/>
          <p:cNvSpPr txBox="1">
            <a:spLocks noChangeArrowheads="1"/>
          </p:cNvSpPr>
          <p:nvPr userDrawn="1"/>
        </p:nvSpPr>
        <p:spPr bwMode="auto">
          <a:xfrm>
            <a:off x="7540576" y="6356828"/>
            <a:ext cx="985678" cy="41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914400" fontAlgn="base">
              <a:spcBef>
                <a:spcPct val="0"/>
              </a:spcBef>
              <a:spcAft>
                <a:spcPct val="0"/>
              </a:spcAft>
              <a:defRPr/>
            </a:pPr>
            <a:r>
              <a:rPr lang="pt-BR" altLang="pt-BR" sz="1100" dirty="0">
                <a:solidFill>
                  <a:srgbClr val="1F497D">
                    <a:lumMod val="75000"/>
                  </a:srgbClr>
                </a:solidFill>
                <a:latin typeface="Arial" charset="0"/>
                <a:cs typeface="Arial" charset="0"/>
              </a:rPr>
              <a:t>© INPI, 2017.</a:t>
            </a:r>
          </a:p>
        </p:txBody>
      </p:sp>
    </p:spTree>
    <p:extLst>
      <p:ext uri="{BB962C8B-B14F-4D97-AF65-F5344CB8AC3E}">
        <p14:creationId xmlns:p14="http://schemas.microsoft.com/office/powerpoint/2010/main" val="403919813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ransition spd="slow"/>
  <p:hf sldNum="0" hdr="0" ftr="0" dt="0"/>
  <p:txStyles>
    <p:titleStyle>
      <a:lvl1pPr algn="ctr" rtl="0" eaLnBrk="0" fontAlgn="base" hangingPunct="0">
        <a:spcBef>
          <a:spcPct val="0"/>
        </a:spcBef>
        <a:spcAft>
          <a:spcPct val="0"/>
        </a:spcAft>
        <a:defRPr sz="3900">
          <a:solidFill>
            <a:schemeClr val="tx2"/>
          </a:solidFill>
          <a:latin typeface="Arial" charset="0"/>
        </a:defRPr>
      </a:lvl1pPr>
      <a:lvl2pPr algn="ctr" rtl="0" eaLnBrk="0" fontAlgn="base" hangingPunct="0">
        <a:spcBef>
          <a:spcPct val="0"/>
        </a:spcBef>
        <a:spcAft>
          <a:spcPct val="0"/>
        </a:spcAft>
        <a:defRPr sz="3900">
          <a:solidFill>
            <a:schemeClr val="tx2"/>
          </a:solidFill>
          <a:latin typeface="Arial" charset="0"/>
        </a:defRPr>
      </a:lvl2pPr>
      <a:lvl3pPr algn="ctr" rtl="0" eaLnBrk="0" fontAlgn="base" hangingPunct="0">
        <a:spcBef>
          <a:spcPct val="0"/>
        </a:spcBef>
        <a:spcAft>
          <a:spcPct val="0"/>
        </a:spcAft>
        <a:defRPr sz="3900">
          <a:solidFill>
            <a:schemeClr val="tx2"/>
          </a:solidFill>
          <a:latin typeface="Arial" charset="0"/>
        </a:defRPr>
      </a:lvl3pPr>
      <a:lvl4pPr algn="ctr" rtl="0" eaLnBrk="0" fontAlgn="base" hangingPunct="0">
        <a:spcBef>
          <a:spcPct val="0"/>
        </a:spcBef>
        <a:spcAft>
          <a:spcPct val="0"/>
        </a:spcAft>
        <a:defRPr sz="3900">
          <a:solidFill>
            <a:schemeClr val="tx2"/>
          </a:solidFill>
          <a:latin typeface="Arial" charset="0"/>
        </a:defRPr>
      </a:lvl4pPr>
      <a:lvl5pPr algn="ctr" rtl="0" eaLnBrk="0" fontAlgn="base" hangingPunct="0">
        <a:spcBef>
          <a:spcPct val="0"/>
        </a:spcBef>
        <a:spcAft>
          <a:spcPct val="0"/>
        </a:spcAft>
        <a:defRPr sz="3900">
          <a:solidFill>
            <a:schemeClr val="tx2"/>
          </a:solidFill>
          <a:latin typeface="Arial" charset="0"/>
        </a:defRPr>
      </a:lvl5pPr>
      <a:lvl6pPr marL="400827" algn="ctr" rtl="0" eaLnBrk="0" fontAlgn="base" hangingPunct="0">
        <a:spcBef>
          <a:spcPct val="0"/>
        </a:spcBef>
        <a:spcAft>
          <a:spcPct val="0"/>
        </a:spcAft>
        <a:defRPr sz="3900">
          <a:solidFill>
            <a:schemeClr val="tx2"/>
          </a:solidFill>
          <a:latin typeface="Arial" charset="0"/>
        </a:defRPr>
      </a:lvl6pPr>
      <a:lvl7pPr marL="801654" algn="ctr" rtl="0" eaLnBrk="0" fontAlgn="base" hangingPunct="0">
        <a:spcBef>
          <a:spcPct val="0"/>
        </a:spcBef>
        <a:spcAft>
          <a:spcPct val="0"/>
        </a:spcAft>
        <a:defRPr sz="3900">
          <a:solidFill>
            <a:schemeClr val="tx2"/>
          </a:solidFill>
          <a:latin typeface="Arial" charset="0"/>
        </a:defRPr>
      </a:lvl7pPr>
      <a:lvl8pPr marL="1202482" algn="ctr" rtl="0" eaLnBrk="0" fontAlgn="base" hangingPunct="0">
        <a:spcBef>
          <a:spcPct val="0"/>
        </a:spcBef>
        <a:spcAft>
          <a:spcPct val="0"/>
        </a:spcAft>
        <a:defRPr sz="3900">
          <a:solidFill>
            <a:schemeClr val="tx2"/>
          </a:solidFill>
          <a:latin typeface="Arial" charset="0"/>
        </a:defRPr>
      </a:lvl8pPr>
      <a:lvl9pPr marL="1603309" algn="ctr" rtl="0" eaLnBrk="0" fontAlgn="base" hangingPunct="0">
        <a:spcBef>
          <a:spcPct val="0"/>
        </a:spcBef>
        <a:spcAft>
          <a:spcPct val="0"/>
        </a:spcAft>
        <a:defRPr sz="3900">
          <a:solidFill>
            <a:schemeClr val="tx2"/>
          </a:solidFill>
          <a:latin typeface="Arial" charset="0"/>
        </a:defRPr>
      </a:lvl9pPr>
    </p:titleStyle>
    <p:bodyStyle>
      <a:lvl1pPr marL="300620" indent="-300620" algn="l" rtl="0" eaLnBrk="0" fontAlgn="base" hangingPunct="0">
        <a:spcBef>
          <a:spcPct val="20000"/>
        </a:spcBef>
        <a:spcAft>
          <a:spcPct val="0"/>
        </a:spcAft>
        <a:buChar char="•"/>
        <a:defRPr sz="2800">
          <a:solidFill>
            <a:schemeClr val="tx1"/>
          </a:solidFill>
          <a:latin typeface="Arial" charset="0"/>
        </a:defRPr>
      </a:lvl1pPr>
      <a:lvl2pPr marL="651344" indent="-250517" algn="l" rtl="0" eaLnBrk="0" fontAlgn="base" hangingPunct="0">
        <a:spcBef>
          <a:spcPct val="20000"/>
        </a:spcBef>
        <a:spcAft>
          <a:spcPct val="0"/>
        </a:spcAft>
        <a:buChar char="–"/>
        <a:defRPr sz="2500">
          <a:solidFill>
            <a:schemeClr val="tx1"/>
          </a:solidFill>
          <a:latin typeface="Arial" charset="0"/>
        </a:defRPr>
      </a:lvl2pPr>
      <a:lvl3pPr marL="1002068" indent="-200414" algn="l" rtl="0" eaLnBrk="0" fontAlgn="base" hangingPunct="0">
        <a:spcBef>
          <a:spcPct val="20000"/>
        </a:spcBef>
        <a:spcAft>
          <a:spcPct val="0"/>
        </a:spcAft>
        <a:buChar char="•"/>
        <a:defRPr sz="2100">
          <a:solidFill>
            <a:schemeClr val="tx1"/>
          </a:solidFill>
          <a:latin typeface="Arial" charset="0"/>
        </a:defRPr>
      </a:lvl3pPr>
      <a:lvl4pPr marL="1402895" indent="-200414" algn="l" rtl="0" eaLnBrk="0" fontAlgn="base" hangingPunct="0">
        <a:spcBef>
          <a:spcPct val="20000"/>
        </a:spcBef>
        <a:spcAft>
          <a:spcPct val="0"/>
        </a:spcAft>
        <a:buChar char="–"/>
        <a:defRPr sz="1800">
          <a:solidFill>
            <a:schemeClr val="tx1"/>
          </a:solidFill>
          <a:latin typeface="Arial" charset="0"/>
        </a:defRPr>
      </a:lvl4pPr>
      <a:lvl5pPr marL="1803723" indent="-200414" algn="l" rtl="0" eaLnBrk="0" fontAlgn="base" hangingPunct="0">
        <a:spcBef>
          <a:spcPct val="20000"/>
        </a:spcBef>
        <a:spcAft>
          <a:spcPct val="0"/>
        </a:spcAft>
        <a:buChar char="»"/>
        <a:defRPr sz="1800">
          <a:solidFill>
            <a:schemeClr val="tx1"/>
          </a:solidFill>
          <a:latin typeface="Arial" charset="0"/>
        </a:defRPr>
      </a:lvl5pPr>
      <a:lvl6pPr marL="2204550" indent="-200414" algn="l" rtl="0" eaLnBrk="0" fontAlgn="base" hangingPunct="0">
        <a:spcBef>
          <a:spcPct val="20000"/>
        </a:spcBef>
        <a:spcAft>
          <a:spcPct val="0"/>
        </a:spcAft>
        <a:buChar char="»"/>
        <a:defRPr sz="1800">
          <a:solidFill>
            <a:schemeClr val="tx1"/>
          </a:solidFill>
          <a:latin typeface="Arial" charset="0"/>
        </a:defRPr>
      </a:lvl6pPr>
      <a:lvl7pPr marL="2605377" indent="-200414" algn="l" rtl="0" eaLnBrk="0" fontAlgn="base" hangingPunct="0">
        <a:spcBef>
          <a:spcPct val="20000"/>
        </a:spcBef>
        <a:spcAft>
          <a:spcPct val="0"/>
        </a:spcAft>
        <a:buChar char="»"/>
        <a:defRPr sz="1800">
          <a:solidFill>
            <a:schemeClr val="tx1"/>
          </a:solidFill>
          <a:latin typeface="Arial" charset="0"/>
        </a:defRPr>
      </a:lvl7pPr>
      <a:lvl8pPr marL="3006204" indent="-200414" algn="l" rtl="0" eaLnBrk="0" fontAlgn="base" hangingPunct="0">
        <a:spcBef>
          <a:spcPct val="20000"/>
        </a:spcBef>
        <a:spcAft>
          <a:spcPct val="0"/>
        </a:spcAft>
        <a:buChar char="»"/>
        <a:defRPr sz="1800">
          <a:solidFill>
            <a:schemeClr val="tx1"/>
          </a:solidFill>
          <a:latin typeface="Arial" charset="0"/>
        </a:defRPr>
      </a:lvl8pPr>
      <a:lvl9pPr marL="3407032" indent="-200414" algn="l" rtl="0" eaLnBrk="0" fontAlgn="base" hangingPunct="0">
        <a:spcBef>
          <a:spcPct val="20000"/>
        </a:spcBef>
        <a:spcAft>
          <a:spcPct val="0"/>
        </a:spcAft>
        <a:buChar char="»"/>
        <a:defRPr sz="1800">
          <a:solidFill>
            <a:schemeClr val="tx1"/>
          </a:solidFill>
          <a:latin typeface="Arial"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59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descr="colored rectangle">
            <a:extLst>
              <a:ext uri="{FF2B5EF4-FFF2-40B4-BE49-F238E27FC236}">
                <a16:creationId xmlns:a16="http://schemas.microsoft.com/office/drawing/2014/main" xmlns="" id="{B86EF00F-3801-4C1B-98DB-7ED3C07B25C3}"/>
              </a:ext>
            </a:extLst>
          </p:cNvPr>
          <p:cNvSpPr>
            <a:spLocks noChangeArrowheads="1"/>
          </p:cNvSpPr>
          <p:nvPr/>
        </p:nvSpPr>
        <p:spPr bwMode="auto">
          <a:xfrm>
            <a:off x="4800749" y="4529335"/>
            <a:ext cx="3929459" cy="925988"/>
          </a:xfrm>
          <a:prstGeom prst="rect">
            <a:avLst/>
          </a:prstGeom>
          <a:solidFill>
            <a:srgbClr val="52669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pt-BR" altLang="pt-BR" dirty="0"/>
          </a:p>
        </p:txBody>
      </p:sp>
      <p:sp>
        <p:nvSpPr>
          <p:cNvPr id="7" name="CaixaDeTexto 3">
            <a:extLst>
              <a:ext uri="{FF2B5EF4-FFF2-40B4-BE49-F238E27FC236}">
                <a16:creationId xmlns:a16="http://schemas.microsoft.com/office/drawing/2014/main" xmlns="" id="{276345FD-F0A3-4A63-BFC7-88865DDB6EF6}"/>
              </a:ext>
            </a:extLst>
          </p:cNvPr>
          <p:cNvSpPr txBox="1">
            <a:spLocks noChangeArrowheads="1"/>
          </p:cNvSpPr>
          <p:nvPr/>
        </p:nvSpPr>
        <p:spPr bwMode="auto">
          <a:xfrm>
            <a:off x="1547664" y="763826"/>
            <a:ext cx="5832648"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pt-BR" sz="6600" dirty="0">
                <a:solidFill>
                  <a:schemeClr val="bg1"/>
                </a:solidFill>
                <a:latin typeface="+mj-lt"/>
              </a:rPr>
              <a:t>P</a:t>
            </a:r>
            <a:r>
              <a:rPr lang="en-US" altLang="pt-BR" sz="4400" dirty="0">
                <a:solidFill>
                  <a:schemeClr val="bg1"/>
                </a:solidFill>
                <a:latin typeface="+mj-lt"/>
              </a:rPr>
              <a:t>LANO DE </a:t>
            </a:r>
            <a:r>
              <a:rPr lang="en-US" altLang="pt-BR" sz="6600" dirty="0">
                <a:solidFill>
                  <a:schemeClr val="bg1"/>
                </a:solidFill>
                <a:latin typeface="+mj-lt"/>
              </a:rPr>
              <a:t>A</a:t>
            </a:r>
            <a:r>
              <a:rPr lang="en-US" altLang="pt-BR" sz="4400" dirty="0">
                <a:solidFill>
                  <a:schemeClr val="bg1"/>
                </a:solidFill>
                <a:latin typeface="+mj-lt"/>
              </a:rPr>
              <a:t>ÇÃO</a:t>
            </a:r>
          </a:p>
          <a:p>
            <a:pPr eaLnBrk="1" hangingPunct="1">
              <a:defRPr/>
            </a:pPr>
            <a:r>
              <a:rPr lang="en-US" altLang="pt-BR" sz="6600" dirty="0">
                <a:solidFill>
                  <a:schemeClr val="bg1"/>
                </a:solidFill>
                <a:latin typeface="+mj-lt"/>
              </a:rPr>
              <a:t>2020</a:t>
            </a:r>
          </a:p>
          <a:p>
            <a:pPr>
              <a:spcBef>
                <a:spcPts val="1200"/>
              </a:spcBef>
              <a:defRPr/>
            </a:pPr>
            <a:r>
              <a:rPr lang="en-US" altLang="pt-BR" sz="4800" b="1" dirty="0">
                <a:solidFill>
                  <a:schemeClr val="bg1"/>
                </a:solidFill>
              </a:rPr>
              <a:t>R</a:t>
            </a:r>
            <a:r>
              <a:rPr lang="en-US" altLang="pt-BR" sz="3600" b="1" dirty="0">
                <a:solidFill>
                  <a:schemeClr val="bg1"/>
                </a:solidFill>
              </a:rPr>
              <a:t>ELATÓRIO DE </a:t>
            </a:r>
            <a:r>
              <a:rPr lang="en-US" altLang="pt-BR" sz="4800" b="1" dirty="0">
                <a:solidFill>
                  <a:schemeClr val="bg1"/>
                </a:solidFill>
              </a:rPr>
              <a:t>E</a:t>
            </a:r>
            <a:r>
              <a:rPr lang="en-US" altLang="pt-BR" sz="3600" b="1" dirty="0">
                <a:solidFill>
                  <a:schemeClr val="bg1"/>
                </a:solidFill>
              </a:rPr>
              <a:t>XECUÇÃO</a:t>
            </a:r>
          </a:p>
          <a:p>
            <a:pPr>
              <a:spcBef>
                <a:spcPts val="600"/>
              </a:spcBef>
              <a:defRPr/>
            </a:pPr>
            <a:r>
              <a:rPr lang="en-US" altLang="pt-BR" sz="3600" dirty="0">
                <a:solidFill>
                  <a:schemeClr val="bg1"/>
                </a:solidFill>
              </a:rPr>
              <a:t>1º Trimestre</a:t>
            </a:r>
          </a:p>
        </p:txBody>
      </p:sp>
      <p:sp>
        <p:nvSpPr>
          <p:cNvPr id="8" name="Caixa de Texto 2">
            <a:extLst>
              <a:ext uri="{FF2B5EF4-FFF2-40B4-BE49-F238E27FC236}">
                <a16:creationId xmlns:a16="http://schemas.microsoft.com/office/drawing/2014/main" xmlns="" id="{0C321A8B-DA0B-4823-AF17-D9B75677026D}"/>
              </a:ext>
            </a:extLst>
          </p:cNvPr>
          <p:cNvSpPr txBox="1">
            <a:spLocks noChangeArrowheads="1"/>
          </p:cNvSpPr>
          <p:nvPr/>
        </p:nvSpPr>
        <p:spPr bwMode="auto">
          <a:xfrm>
            <a:off x="4972019" y="4541245"/>
            <a:ext cx="3586917" cy="3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15000"/>
              </a:lnSpc>
              <a:spcAft>
                <a:spcPts val="600"/>
              </a:spcAft>
            </a:pPr>
            <a:r>
              <a:rPr lang="pt-BR" altLang="pt-BR" sz="1600" b="1" dirty="0">
                <a:solidFill>
                  <a:schemeClr val="bg1"/>
                </a:solidFill>
                <a:cs typeface="Times New Roman" panose="02020603050405020304" pitchFamily="18" charset="0"/>
              </a:rPr>
              <a:t>Rio de Janeiro</a:t>
            </a:r>
            <a:r>
              <a:rPr lang="pt-BR" altLang="pt-BR" sz="1600" b="1">
                <a:solidFill>
                  <a:schemeClr val="bg1"/>
                </a:solidFill>
                <a:cs typeface="Times New Roman" panose="02020603050405020304" pitchFamily="18" charset="0"/>
              </a:rPr>
              <a:t>, 17 </a:t>
            </a:r>
            <a:r>
              <a:rPr lang="pt-BR" altLang="pt-BR" sz="1600" b="1" dirty="0">
                <a:solidFill>
                  <a:schemeClr val="bg1"/>
                </a:solidFill>
                <a:cs typeface="Times New Roman" panose="02020603050405020304" pitchFamily="18" charset="0"/>
              </a:rPr>
              <a:t>de abril</a:t>
            </a:r>
            <a:r>
              <a:rPr lang="pt-BR" altLang="pt-BR" sz="1600" b="1" dirty="0">
                <a:solidFill>
                  <a:srgbClr val="FF0000"/>
                </a:solidFill>
                <a:cs typeface="Times New Roman" panose="02020603050405020304" pitchFamily="18" charset="0"/>
              </a:rPr>
              <a:t> </a:t>
            </a:r>
            <a:r>
              <a:rPr lang="pt-BR" altLang="pt-BR" sz="1600" b="1" dirty="0">
                <a:solidFill>
                  <a:schemeClr val="bg1"/>
                </a:solidFill>
                <a:cs typeface="Times New Roman" panose="02020603050405020304" pitchFamily="18" charset="0"/>
              </a:rPr>
              <a:t>de 2020</a:t>
            </a:r>
          </a:p>
          <a:p>
            <a:pPr>
              <a:lnSpc>
                <a:spcPct val="115000"/>
              </a:lnSpc>
              <a:spcAft>
                <a:spcPts val="1000"/>
              </a:spcAft>
            </a:pPr>
            <a:r>
              <a:rPr lang="pt-BR" altLang="pt-BR" sz="1200" b="1" dirty="0">
                <a:solidFill>
                  <a:srgbClr val="FFFFFF"/>
                </a:solidFill>
                <a:cs typeface="Times New Roman" pitchFamily="18" charset="0"/>
              </a:rPr>
              <a:t>Elaboração: </a:t>
            </a:r>
            <a:r>
              <a:rPr lang="pt-BR" altLang="pt-BR" sz="1200" dirty="0">
                <a:solidFill>
                  <a:srgbClr val="FFFFFF"/>
                </a:solidFill>
                <a:cs typeface="Times New Roman" pitchFamily="18" charset="0"/>
              </a:rPr>
              <a:t>Coordenação-Geral de Planejamento e Gestão Estratégica – CGPE</a:t>
            </a:r>
            <a:endParaRPr lang="pt-BR" altLang="pt-BR" sz="1200" dirty="0">
              <a:solidFill>
                <a:srgbClr val="FFFF00"/>
              </a:solidFill>
              <a:cs typeface="Times New Roman" panose="02020603050405020304" pitchFamily="18" charset="0"/>
            </a:endParaRPr>
          </a:p>
        </p:txBody>
      </p:sp>
      <p:pic>
        <p:nvPicPr>
          <p:cNvPr id="2" name="Imagem 1">
            <a:extLst>
              <a:ext uri="{FF2B5EF4-FFF2-40B4-BE49-F238E27FC236}">
                <a16:creationId xmlns:a16="http://schemas.microsoft.com/office/drawing/2014/main" xmlns="" id="{3B32C512-67F0-4FC4-A1B6-FDC895D0C163}"/>
              </a:ext>
            </a:extLst>
          </p:cNvPr>
          <p:cNvPicPr>
            <a:picLocks noChangeAspect="1"/>
          </p:cNvPicPr>
          <p:nvPr/>
        </p:nvPicPr>
        <p:blipFill>
          <a:blip r:embed="rId4"/>
          <a:stretch>
            <a:fillRect/>
          </a:stretch>
        </p:blipFill>
        <p:spPr>
          <a:xfrm>
            <a:off x="7606118" y="-32577"/>
            <a:ext cx="1529816" cy="1851102"/>
          </a:xfrm>
          <a:prstGeom prst="rect">
            <a:avLst/>
          </a:prstGeom>
        </p:spPr>
      </p:pic>
    </p:spTree>
    <p:extLst>
      <p:ext uri="{BB962C8B-B14F-4D97-AF65-F5344CB8AC3E}">
        <p14:creationId xmlns:p14="http://schemas.microsoft.com/office/powerpoint/2010/main" val="3509130867"/>
      </p:ext>
    </p:extLst>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298552" y="184287"/>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RESULTADOS 2020 – 1º TRIM./2020 (EFICIÊNCIA OPERACIONAL)</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16036622"/>
              </p:ext>
            </p:extLst>
          </p:nvPr>
        </p:nvGraphicFramePr>
        <p:xfrm>
          <a:off x="144785" y="812161"/>
          <a:ext cx="8854430" cy="4631771"/>
        </p:xfrm>
        <a:graphic>
          <a:graphicData uri="http://schemas.openxmlformats.org/drawingml/2006/table">
            <a:tbl>
              <a:tblPr/>
              <a:tblGrid>
                <a:gridCol w="576064">
                  <a:extLst>
                    <a:ext uri="{9D8B030D-6E8A-4147-A177-3AD203B41FA5}">
                      <a16:colId xmlns:a16="http://schemas.microsoft.com/office/drawing/2014/main" xmlns="" val="1233354499"/>
                    </a:ext>
                  </a:extLst>
                </a:gridCol>
                <a:gridCol w="2555007">
                  <a:extLst>
                    <a:ext uri="{9D8B030D-6E8A-4147-A177-3AD203B41FA5}">
                      <a16:colId xmlns:a16="http://schemas.microsoft.com/office/drawing/2014/main" xmlns="" val="20001"/>
                    </a:ext>
                  </a:extLst>
                </a:gridCol>
                <a:gridCol w="1477441">
                  <a:extLst>
                    <a:ext uri="{9D8B030D-6E8A-4147-A177-3AD203B41FA5}">
                      <a16:colId xmlns:a16="http://schemas.microsoft.com/office/drawing/2014/main" xmlns="" val="1265240408"/>
                    </a:ext>
                  </a:extLst>
                </a:gridCol>
                <a:gridCol w="1062687">
                  <a:extLst>
                    <a:ext uri="{9D8B030D-6E8A-4147-A177-3AD203B41FA5}">
                      <a16:colId xmlns:a16="http://schemas.microsoft.com/office/drawing/2014/main" xmlns="" val="20003"/>
                    </a:ext>
                  </a:extLst>
                </a:gridCol>
                <a:gridCol w="1082313">
                  <a:extLst>
                    <a:ext uri="{9D8B030D-6E8A-4147-A177-3AD203B41FA5}">
                      <a16:colId xmlns:a16="http://schemas.microsoft.com/office/drawing/2014/main" xmlns="" val="3915317263"/>
                    </a:ext>
                  </a:extLst>
                </a:gridCol>
                <a:gridCol w="1025789">
                  <a:extLst>
                    <a:ext uri="{9D8B030D-6E8A-4147-A177-3AD203B41FA5}">
                      <a16:colId xmlns:a16="http://schemas.microsoft.com/office/drawing/2014/main" xmlns="" val="20007"/>
                    </a:ext>
                  </a:extLst>
                </a:gridCol>
                <a:gridCol w="1075129">
                  <a:extLst>
                    <a:ext uri="{9D8B030D-6E8A-4147-A177-3AD203B41FA5}">
                      <a16:colId xmlns:a16="http://schemas.microsoft.com/office/drawing/2014/main" xmlns="" val="20008"/>
                    </a:ext>
                  </a:extLst>
                </a:gridCol>
              </a:tblGrid>
              <a:tr h="443545">
                <a:tc rowSpan="2">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91779" marR="91779" marT="45889" marB="45889"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gridSpan="2">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600" b="1" i="0" u="none" strike="noStrike" dirty="0">
                          <a:solidFill>
                            <a:srgbClr val="FFFFFF"/>
                          </a:solidFill>
                          <a:effectLst/>
                          <a:latin typeface="+mn-lt"/>
                        </a:rPr>
                        <a:t>INDICADORES DE DESEMPENHO</a:t>
                      </a:r>
                    </a:p>
                  </a:txBody>
                  <a:tcPr marL="91779" marR="91779" marT="45889" marB="45889"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hMerge="1">
                  <a:txBody>
                    <a:bodyPr/>
                    <a:lstStyle/>
                    <a:p>
                      <a:endParaRPr lang="pt-BR"/>
                    </a:p>
                  </a:txBody>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META</a:t>
                      </a:r>
                    </a:p>
                    <a:p>
                      <a:pPr algn="ctr" fontAlgn="ctr">
                        <a:lnSpc>
                          <a:spcPct val="100000"/>
                        </a:lnSpc>
                        <a:spcBef>
                          <a:spcPts val="0"/>
                        </a:spcBef>
                        <a:spcAft>
                          <a:spcPts val="0"/>
                        </a:spcAft>
                      </a:pPr>
                      <a:r>
                        <a:rPr lang="pt-BR" sz="1600" b="1" i="0" u="none" strike="noStrike" dirty="0">
                          <a:solidFill>
                            <a:srgbClr val="FFFFFF"/>
                          </a:solidFill>
                          <a:effectLst/>
                          <a:latin typeface="+mn-lt"/>
                        </a:rPr>
                        <a:t>2020</a:t>
                      </a:r>
                    </a:p>
                  </a:txBody>
                  <a:tcPr marL="91779" marR="91779" marT="45889" marB="45889"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3">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RESULTADOS</a:t>
                      </a:r>
                    </a:p>
                  </a:txBody>
                  <a:tcPr marL="72267" marR="72267" marT="72267" marB="72267"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4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20551">
                <a:tc vMerge="1">
                  <a:txBody>
                    <a:bodyPr/>
                    <a:lstStyle/>
                    <a:p>
                      <a:endParaRPr lang="pt-BR"/>
                    </a:p>
                  </a:txBody>
                  <a:tcPr/>
                </a:tc>
                <a:tc gridSpan="2" vMerge="1">
                  <a:txBody>
                    <a:bodyPr/>
                    <a:lstStyle/>
                    <a:p>
                      <a:endParaRPr lang="pt-BR"/>
                    </a:p>
                  </a:txBody>
                  <a:tcPr/>
                </a:tc>
                <a:tc hMerge="1" vMerge="1">
                  <a:txBody>
                    <a:bodyPr/>
                    <a:lstStyle/>
                    <a:p>
                      <a:endParaRPr lang="pt-BR"/>
                    </a:p>
                  </a:txBody>
                  <a:tcPr/>
                </a:tc>
                <a:tc vMerge="1">
                  <a:txBody>
                    <a:bodyPr/>
                    <a:lstStyle/>
                    <a:p>
                      <a:endParaRPr lang="pt-BR"/>
                    </a:p>
                  </a:txBody>
                  <a:tcPr/>
                </a:tc>
                <a:tc>
                  <a:txBody>
                    <a:bodyPr/>
                    <a:lstStyle/>
                    <a:p>
                      <a:r>
                        <a:rPr lang="pt-BR" sz="1600" b="1" i="0" u="none" strike="noStrike" dirty="0">
                          <a:solidFill>
                            <a:srgbClr val="FFFFFF"/>
                          </a:solidFill>
                          <a:effectLst/>
                          <a:latin typeface="+mn-lt"/>
                        </a:rPr>
                        <a:t>1º T/2019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r>
                        <a:rPr lang="pt-BR" sz="1600" b="1" i="0" u="none" strike="noStrike" dirty="0">
                          <a:solidFill>
                            <a:srgbClr val="FFFFFF"/>
                          </a:solidFill>
                          <a:effectLst/>
                          <a:latin typeface="+mn-lt"/>
                        </a:rPr>
                        <a:t>1º T/2020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r>
                        <a:rPr lang="pt-BR" sz="1600" b="1" i="0" u="none" strike="noStrike" dirty="0">
                          <a:solidFill>
                            <a:srgbClr val="FFFFFF"/>
                          </a:solidFill>
                          <a:effectLst/>
                          <a:latin typeface="+mn-lt"/>
                        </a:rPr>
                        <a:t>∆% 1º T 2020/2019</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3005020220"/>
                  </a:ext>
                </a:extLst>
              </a:tr>
              <a:tr h="0">
                <a:tc rowSpan="6">
                  <a:txBody>
                    <a:bodyPr/>
                    <a:lstStyle/>
                    <a:p>
                      <a:pPr algn="ctr" fontAlgn="ctr">
                        <a:lnSpc>
                          <a:spcPct val="100000"/>
                        </a:lnSpc>
                        <a:spcBef>
                          <a:spcPts val="0"/>
                        </a:spcBef>
                        <a:spcAft>
                          <a:spcPts val="0"/>
                        </a:spcAft>
                      </a:pPr>
                      <a:r>
                        <a:rPr lang="pt-BR" sz="1400" b="0" i="0" u="none" strike="noStrike" dirty="0">
                          <a:solidFill>
                            <a:schemeClr val="bg1"/>
                          </a:solidFill>
                          <a:effectLst/>
                          <a:latin typeface="+mn-lt"/>
                        </a:rPr>
                        <a:t>MARCAS</a:t>
                      </a:r>
                    </a:p>
                  </a:txBody>
                  <a:tcPr marL="72000" marR="72000" marT="72000" marB="72000"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l" fontAlgn="ctr">
                        <a:lnSpc>
                          <a:spcPct val="110000"/>
                        </a:lnSpc>
                        <a:spcBef>
                          <a:spcPts val="300"/>
                        </a:spcBef>
                        <a:spcAft>
                          <a:spcPts val="300"/>
                        </a:spcAft>
                      </a:pPr>
                      <a:r>
                        <a:rPr lang="pt-BR" sz="1600" b="0" i="0" u="none" strike="noStrike" dirty="0">
                          <a:solidFill>
                            <a:srgbClr val="000000"/>
                          </a:solidFill>
                          <a:effectLst/>
                          <a:latin typeface="+mn-lt"/>
                        </a:rPr>
                        <a:t>Tempo de Primeiro Exame Técnico para Pedido de Registro de Marca</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nSpc>
                          <a:spcPct val="115000"/>
                        </a:lnSpc>
                        <a:spcBef>
                          <a:spcPts val="300"/>
                        </a:spcBef>
                        <a:spcAft>
                          <a:spcPts val="300"/>
                        </a:spcAft>
                      </a:pPr>
                      <a:r>
                        <a:rPr lang="pt-BR" sz="1600" dirty="0">
                          <a:effectLst/>
                          <a:latin typeface="+mn-lt"/>
                          <a:ea typeface="Times New Roman" panose="02020603050405020304" pitchFamily="18" charset="0"/>
                          <a:cs typeface="Calibri" panose="020F0502020204030204" pitchFamily="34" charset="0"/>
                        </a:rPr>
                        <a:t>com oposição</a:t>
                      </a:r>
                      <a:endParaRPr lang="pt-BR" sz="1600" dirty="0">
                        <a:effectLst/>
                        <a:latin typeface="+mn-lt"/>
                        <a:ea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9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algn="ctr"/>
                      <a:r>
                        <a:rPr lang="pt-BR" sz="1600" dirty="0"/>
                        <a:t>11</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10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Calibri"/>
                          <a:ea typeface="+mn-ea"/>
                          <a:cs typeface="+mn-cs"/>
                        </a:rPr>
                        <a:t>-9% </a:t>
                      </a:r>
                      <a:r>
                        <a:rPr lang="pt-BR" sz="1600" b="1" i="0" u="none" strike="noStrike" dirty="0">
                          <a:solidFill>
                            <a:srgbClr val="00B050"/>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Calibri"/>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r h="0">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vMerge="1">
                  <a:txBody>
                    <a:bodyPr/>
                    <a:lstStyle/>
                    <a:p>
                      <a:pPr algn="l" fontAlgn="ctr">
                        <a:lnSpc>
                          <a:spcPct val="110000"/>
                        </a:lnSpc>
                        <a:spcBef>
                          <a:spcPts val="300"/>
                        </a:spcBef>
                        <a:spcAft>
                          <a:spcPts val="300"/>
                        </a:spcAft>
                      </a:pPr>
                      <a:endParaRPr lang="pt-BR" sz="1200" b="0" i="0" u="none" strike="noStrike" dirty="0">
                        <a:solidFill>
                          <a:srgbClr val="000000"/>
                        </a:solidFill>
                        <a:effectLst/>
                        <a:latin typeface="+mn-lt"/>
                      </a:endParaRPr>
                    </a:p>
                  </a:txBody>
                  <a:tcPr marL="36000" marR="36000" marT="0" marB="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nSpc>
                          <a:spcPct val="115000"/>
                        </a:lnSpc>
                        <a:spcBef>
                          <a:spcPts val="300"/>
                        </a:spcBef>
                        <a:spcAft>
                          <a:spcPts val="300"/>
                        </a:spcAft>
                      </a:pPr>
                      <a:r>
                        <a:rPr lang="pt-BR" sz="1600" dirty="0">
                          <a:effectLst/>
                          <a:latin typeface="+mn-lt"/>
                          <a:ea typeface="Times New Roman" panose="02020603050405020304" pitchFamily="18" charset="0"/>
                          <a:cs typeface="Calibri" panose="020F0502020204030204" pitchFamily="34" charset="0"/>
                        </a:rPr>
                        <a:t>sem oposição</a:t>
                      </a:r>
                      <a:endParaRPr lang="pt-BR" sz="1600" dirty="0">
                        <a:effectLst/>
                        <a:latin typeface="+mn-lt"/>
                        <a:ea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5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algn="ctr"/>
                      <a:r>
                        <a:rPr lang="pt-BR" sz="1600" dirty="0"/>
                        <a:t>10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6</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-40% </a:t>
                      </a:r>
                      <a:r>
                        <a:rPr lang="pt-BR" sz="1600" b="1" i="0" u="none" strike="noStrike" dirty="0">
                          <a:solidFill>
                            <a:srgbClr val="00B050"/>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8"/>
                  </a:ext>
                </a:extLst>
              </a:tr>
              <a:tr h="0">
                <a:tc vMerge="1">
                  <a:txBody>
                    <a:bodyPr/>
                    <a:lstStyle/>
                    <a:p>
                      <a:endParaRPr lang="pt-BR"/>
                    </a:p>
                  </a:txBody>
                  <a:tcPr/>
                </a:tc>
                <a:tc rowSpan="2">
                  <a:txBody>
                    <a:bodyPr/>
                    <a:lstStyle/>
                    <a:p>
                      <a:pPr algn="l" fontAlgn="ctr">
                        <a:lnSpc>
                          <a:spcPct val="110000"/>
                        </a:lnSpc>
                        <a:spcBef>
                          <a:spcPts val="300"/>
                        </a:spcBef>
                        <a:spcAft>
                          <a:spcPts val="300"/>
                        </a:spcAft>
                      </a:pPr>
                      <a:r>
                        <a:rPr lang="pt-BR" sz="1600" b="0" i="0" u="none" strike="noStrike" dirty="0">
                          <a:solidFill>
                            <a:srgbClr val="000000"/>
                          </a:solidFill>
                          <a:effectLst/>
                          <a:latin typeface="+mn-lt"/>
                        </a:rPr>
                        <a:t>Tempo de Decisão de Exame Técnico de Pedido de Registro de Marca</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nSpc>
                          <a:spcPct val="115000"/>
                        </a:lnSpc>
                        <a:spcBef>
                          <a:spcPts val="300"/>
                        </a:spcBef>
                        <a:spcAft>
                          <a:spcPts val="300"/>
                        </a:spcAft>
                      </a:pPr>
                      <a:r>
                        <a:rPr lang="pt-BR" sz="1600" dirty="0">
                          <a:effectLst/>
                          <a:latin typeface="+mn-lt"/>
                          <a:ea typeface="Times New Roman" panose="02020603050405020304" pitchFamily="18" charset="0"/>
                          <a:cs typeface="Calibri" panose="020F0502020204030204" pitchFamily="34" charset="0"/>
                        </a:rPr>
                        <a:t>com oposição</a:t>
                      </a:r>
                      <a:endParaRPr lang="pt-BR" sz="1600" dirty="0">
                        <a:effectLst/>
                        <a:latin typeface="+mn-lt"/>
                        <a:ea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9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algn="ctr"/>
                      <a:r>
                        <a:rPr lang="pt-BR" sz="1600" dirty="0"/>
                        <a:t>11</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10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-9% </a:t>
                      </a:r>
                      <a:r>
                        <a:rPr lang="pt-BR" sz="1600" b="1" i="0" u="none" strike="noStrike" dirty="0">
                          <a:solidFill>
                            <a:srgbClr val="00B050"/>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3575483220"/>
                  </a:ext>
                </a:extLst>
              </a:tr>
              <a:tr h="0">
                <a:tc vMerge="1">
                  <a:txBody>
                    <a:bodyPr/>
                    <a:lstStyle/>
                    <a:p>
                      <a:endParaRPr lang="pt-BR"/>
                    </a:p>
                  </a:txBody>
                  <a:tcPr/>
                </a:tc>
                <a:tc vMerge="1">
                  <a:txBody>
                    <a:bodyPr/>
                    <a:lstStyle/>
                    <a:p>
                      <a:pPr algn="l" fontAlgn="ctr">
                        <a:lnSpc>
                          <a:spcPct val="110000"/>
                        </a:lnSpc>
                        <a:spcBef>
                          <a:spcPts val="300"/>
                        </a:spcBef>
                        <a:spcAft>
                          <a:spcPts val="300"/>
                        </a:spcAft>
                      </a:pPr>
                      <a:endParaRPr lang="pt-BR" sz="1200" b="0" i="0" u="none" strike="noStrike" dirty="0">
                        <a:solidFill>
                          <a:srgbClr val="000000"/>
                        </a:solidFill>
                        <a:effectLst/>
                        <a:latin typeface="+mn-lt"/>
                      </a:endParaRPr>
                    </a:p>
                  </a:txBody>
                  <a:tcPr marL="36000" marR="36000" marT="0" marB="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nSpc>
                          <a:spcPct val="115000"/>
                        </a:lnSpc>
                        <a:spcBef>
                          <a:spcPts val="300"/>
                        </a:spcBef>
                        <a:spcAft>
                          <a:spcPts val="300"/>
                        </a:spcAft>
                      </a:pPr>
                      <a:r>
                        <a:rPr lang="pt-BR" sz="1600" dirty="0">
                          <a:effectLst/>
                          <a:latin typeface="+mn-lt"/>
                          <a:ea typeface="Times New Roman" panose="02020603050405020304" pitchFamily="18" charset="0"/>
                          <a:cs typeface="Calibri" panose="020F0502020204030204" pitchFamily="34" charset="0"/>
                        </a:rPr>
                        <a:t>sem oposição</a:t>
                      </a:r>
                      <a:endParaRPr lang="pt-BR" sz="1600" dirty="0">
                        <a:effectLst/>
                        <a:latin typeface="+mn-lt"/>
                        <a:ea typeface="Times New Roman" panose="02020603050405020304" pitchFamily="18" charset="0"/>
                        <a:cs typeface="Times New Roman" panose="02020603050405020304" pitchFamily="18" charset="0"/>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5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algn="ctr"/>
                      <a:r>
                        <a:rPr lang="pt-BR" sz="1600" dirty="0"/>
                        <a:t>10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6</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-40% </a:t>
                      </a:r>
                      <a:r>
                        <a:rPr lang="pt-BR" sz="1600" b="1" i="0" u="none" strike="noStrike" dirty="0">
                          <a:solidFill>
                            <a:srgbClr val="00B050"/>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316152608"/>
                  </a:ext>
                </a:extLst>
              </a:tr>
              <a:tr h="695880">
                <a:tc vMerge="1">
                  <a:txBody>
                    <a:bodyPr/>
                    <a:lstStyle/>
                    <a:p>
                      <a:pPr algn="ctr" fontAlgn="ctr">
                        <a:lnSpc>
                          <a:spcPct val="100000"/>
                        </a:lnSpc>
                        <a:spcBef>
                          <a:spcPts val="0"/>
                        </a:spcBef>
                        <a:spcAft>
                          <a:spcPts val="0"/>
                        </a:spcAft>
                      </a:pPr>
                      <a:endParaRPr lang="pt-BR" sz="1400" b="0" i="0" u="none" strike="noStrike" dirty="0">
                        <a:solidFill>
                          <a:schemeClr val="bg1"/>
                        </a:solidFill>
                        <a:effectLst/>
                        <a:latin typeface="+mn-lt"/>
                      </a:endParaRP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gridSpan="2">
                  <a:txBody>
                    <a:bodyPr/>
                    <a:lstStyle/>
                    <a:p>
                      <a:pPr algn="l" fontAlgn="ctr">
                        <a:lnSpc>
                          <a:spcPct val="110000"/>
                        </a:lnSpc>
                        <a:spcBef>
                          <a:spcPts val="300"/>
                        </a:spcBef>
                        <a:spcAft>
                          <a:spcPts val="300"/>
                        </a:spcAft>
                      </a:pPr>
                      <a:r>
                        <a:rPr lang="pt-BR" sz="1600" b="0" i="0" u="none" strike="noStrike" dirty="0">
                          <a:solidFill>
                            <a:srgbClr val="000000"/>
                          </a:solidFill>
                          <a:effectLst/>
                          <a:latin typeface="+mn-lt"/>
                        </a:rPr>
                        <a:t>Tempo de Instrução em Recurso de Processos de Marcas (2ª Instância)</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hMerge="1">
                  <a:txBody>
                    <a:bodyPr/>
                    <a:lstStyle/>
                    <a:p>
                      <a:pPr>
                        <a:lnSpc>
                          <a:spcPct val="115000"/>
                        </a:lnSpc>
                        <a:spcBef>
                          <a:spcPts val="300"/>
                        </a:spcBef>
                        <a:spcAft>
                          <a:spcPts val="300"/>
                        </a:spcAft>
                      </a:pP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12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11</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15</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36,3% </a:t>
                      </a:r>
                      <a:r>
                        <a:rPr lang="pt-BR" sz="1600" b="1" i="0" u="none" strike="noStrike" dirty="0">
                          <a:solidFill>
                            <a:srgbClr val="C0504D"/>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3777378511"/>
                  </a:ext>
                </a:extLst>
              </a:tr>
              <a:tr h="695880">
                <a:tc vMerge="1">
                  <a:txBody>
                    <a:bodyPr/>
                    <a:lstStyle/>
                    <a:p>
                      <a:pPr algn="ctr" fontAlgn="ctr">
                        <a:lnSpc>
                          <a:spcPct val="100000"/>
                        </a:lnSpc>
                        <a:spcBef>
                          <a:spcPts val="0"/>
                        </a:spcBef>
                        <a:spcAft>
                          <a:spcPts val="0"/>
                        </a:spcAft>
                      </a:pPr>
                      <a:endParaRPr lang="pt-BR" sz="1400" b="0" i="0" u="none" strike="noStrike" dirty="0">
                        <a:solidFill>
                          <a:schemeClr val="bg1"/>
                        </a:solidFill>
                        <a:effectLst/>
                        <a:latin typeface="+mn-lt"/>
                      </a:endParaRPr>
                    </a:p>
                  </a:txBody>
                  <a:tcPr marL="72000" marR="72000" marT="72000" marB="72000"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gridSpan="2">
                  <a:txBody>
                    <a:bodyPr/>
                    <a:lstStyle/>
                    <a:p>
                      <a:pPr algn="l" fontAlgn="ctr">
                        <a:lnSpc>
                          <a:spcPct val="110000"/>
                        </a:lnSpc>
                        <a:spcBef>
                          <a:spcPts val="300"/>
                        </a:spcBef>
                        <a:spcAft>
                          <a:spcPts val="300"/>
                        </a:spcAft>
                      </a:pPr>
                      <a:r>
                        <a:rPr lang="pt-BR" sz="1600" b="0" i="0" u="none" strike="noStrike" dirty="0">
                          <a:solidFill>
                            <a:srgbClr val="000000"/>
                          </a:solidFill>
                          <a:effectLst/>
                          <a:latin typeface="+mn-lt"/>
                        </a:rPr>
                        <a:t>Tempo de Instrução em Processos Administrativos de Nulidade de Marcas (2ª Instância)</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hMerge="1">
                  <a:txBody>
                    <a:bodyPr/>
                    <a:lstStyle/>
                    <a:p>
                      <a:pPr>
                        <a:lnSpc>
                          <a:spcPct val="115000"/>
                        </a:lnSpc>
                        <a:spcBef>
                          <a:spcPts val="300"/>
                        </a:spcBef>
                        <a:spcAft>
                          <a:spcPts val="300"/>
                        </a:spcAft>
                      </a:pP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22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48</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26</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-45,8% </a:t>
                      </a:r>
                      <a:r>
                        <a:rPr lang="pt-BR" sz="1600" b="1" i="0" u="none" strike="noStrike" dirty="0">
                          <a:solidFill>
                            <a:srgbClr val="00B050"/>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523427242"/>
                  </a:ext>
                </a:extLst>
              </a:tr>
            </a:tbl>
          </a:graphicData>
        </a:graphic>
      </p:graphicFrame>
    </p:spTree>
    <p:extLst>
      <p:ext uri="{BB962C8B-B14F-4D97-AF65-F5344CB8AC3E}">
        <p14:creationId xmlns:p14="http://schemas.microsoft.com/office/powerpoint/2010/main" val="140930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298552" y="184287"/>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RESULTADOS 2020 – 1º TRIM./2020 (EFICIÊNCIA OPERACIONAL)</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3284742"/>
              </p:ext>
            </p:extLst>
          </p:nvPr>
        </p:nvGraphicFramePr>
        <p:xfrm>
          <a:off x="144785" y="812161"/>
          <a:ext cx="8854430" cy="5382899"/>
        </p:xfrm>
        <a:graphic>
          <a:graphicData uri="http://schemas.openxmlformats.org/drawingml/2006/table">
            <a:tbl>
              <a:tblPr/>
              <a:tblGrid>
                <a:gridCol w="576064">
                  <a:extLst>
                    <a:ext uri="{9D8B030D-6E8A-4147-A177-3AD203B41FA5}">
                      <a16:colId xmlns:a16="http://schemas.microsoft.com/office/drawing/2014/main" xmlns="" val="1233354499"/>
                    </a:ext>
                  </a:extLst>
                </a:gridCol>
                <a:gridCol w="4032448">
                  <a:extLst>
                    <a:ext uri="{9D8B030D-6E8A-4147-A177-3AD203B41FA5}">
                      <a16:colId xmlns:a16="http://schemas.microsoft.com/office/drawing/2014/main" xmlns="" val="20001"/>
                    </a:ext>
                  </a:extLst>
                </a:gridCol>
                <a:gridCol w="1062687">
                  <a:extLst>
                    <a:ext uri="{9D8B030D-6E8A-4147-A177-3AD203B41FA5}">
                      <a16:colId xmlns:a16="http://schemas.microsoft.com/office/drawing/2014/main" xmlns="" val="20003"/>
                    </a:ext>
                  </a:extLst>
                </a:gridCol>
                <a:gridCol w="1082313">
                  <a:extLst>
                    <a:ext uri="{9D8B030D-6E8A-4147-A177-3AD203B41FA5}">
                      <a16:colId xmlns:a16="http://schemas.microsoft.com/office/drawing/2014/main" xmlns="" val="3915317263"/>
                    </a:ext>
                  </a:extLst>
                </a:gridCol>
                <a:gridCol w="1025789">
                  <a:extLst>
                    <a:ext uri="{9D8B030D-6E8A-4147-A177-3AD203B41FA5}">
                      <a16:colId xmlns:a16="http://schemas.microsoft.com/office/drawing/2014/main" xmlns="" val="20007"/>
                    </a:ext>
                  </a:extLst>
                </a:gridCol>
                <a:gridCol w="1075129">
                  <a:extLst>
                    <a:ext uri="{9D8B030D-6E8A-4147-A177-3AD203B41FA5}">
                      <a16:colId xmlns:a16="http://schemas.microsoft.com/office/drawing/2014/main" xmlns="" val="20008"/>
                    </a:ext>
                  </a:extLst>
                </a:gridCol>
              </a:tblGrid>
              <a:tr h="443545">
                <a:tc rowSpan="2">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91779" marR="91779" marT="45889" marB="45889"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600" b="1" i="0" u="none" strike="noStrike" dirty="0">
                          <a:solidFill>
                            <a:srgbClr val="FFFFFF"/>
                          </a:solidFill>
                          <a:effectLst/>
                          <a:latin typeface="+mn-lt"/>
                        </a:rPr>
                        <a:t>INDICADORES DE DESEMPENHO</a:t>
                      </a:r>
                    </a:p>
                  </a:txBody>
                  <a:tcPr marL="91779" marR="91779" marT="45889" marB="45889"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META</a:t>
                      </a:r>
                    </a:p>
                    <a:p>
                      <a:pPr algn="ctr" fontAlgn="ctr">
                        <a:lnSpc>
                          <a:spcPct val="100000"/>
                        </a:lnSpc>
                        <a:spcBef>
                          <a:spcPts val="0"/>
                        </a:spcBef>
                        <a:spcAft>
                          <a:spcPts val="0"/>
                        </a:spcAft>
                      </a:pPr>
                      <a:r>
                        <a:rPr lang="pt-BR" sz="1600" b="1" i="0" u="none" strike="noStrike" dirty="0">
                          <a:solidFill>
                            <a:srgbClr val="FFFFFF"/>
                          </a:solidFill>
                          <a:effectLst/>
                          <a:latin typeface="+mn-lt"/>
                        </a:rPr>
                        <a:t>2020</a:t>
                      </a:r>
                    </a:p>
                  </a:txBody>
                  <a:tcPr marL="91779" marR="91779" marT="45889" marB="45889"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3">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RESULTADOS</a:t>
                      </a:r>
                    </a:p>
                  </a:txBody>
                  <a:tcPr marL="72267" marR="72267" marT="72267" marB="72267"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4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20551">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r>
                        <a:rPr lang="pt-BR" sz="1600" b="1" i="0" u="none" strike="noStrike" dirty="0">
                          <a:solidFill>
                            <a:srgbClr val="FFFFFF"/>
                          </a:solidFill>
                          <a:effectLst/>
                          <a:latin typeface="+mn-lt"/>
                        </a:rPr>
                        <a:t>1º T/2019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r>
                        <a:rPr lang="pt-BR" sz="1600" b="1" i="0" u="none" strike="noStrike" dirty="0">
                          <a:solidFill>
                            <a:srgbClr val="FFFFFF"/>
                          </a:solidFill>
                          <a:effectLst/>
                          <a:latin typeface="+mn-lt"/>
                        </a:rPr>
                        <a:t>1º T/2020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r>
                        <a:rPr lang="pt-BR" sz="1600" b="1" i="0" u="none" strike="noStrike" dirty="0">
                          <a:solidFill>
                            <a:srgbClr val="FFFFFF"/>
                          </a:solidFill>
                          <a:effectLst/>
                          <a:latin typeface="+mn-lt"/>
                        </a:rPr>
                        <a:t>∆% 1º T 2020/2019</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3005020220"/>
                  </a:ext>
                </a:extLst>
              </a:tr>
              <a:tr h="695880">
                <a:tc rowSpan="4">
                  <a:txBody>
                    <a:bodyPr/>
                    <a:lstStyle/>
                    <a:p>
                      <a:pPr algn="ctr" fontAlgn="ctr">
                        <a:lnSpc>
                          <a:spcPct val="100000"/>
                        </a:lnSpc>
                        <a:spcBef>
                          <a:spcPts val="0"/>
                        </a:spcBef>
                        <a:spcAft>
                          <a:spcPts val="0"/>
                        </a:spcAft>
                      </a:pPr>
                      <a:r>
                        <a:rPr lang="pt-BR" sz="1400" b="0" i="0" u="none" strike="noStrike" dirty="0">
                          <a:solidFill>
                            <a:schemeClr val="bg1"/>
                          </a:solidFill>
                          <a:effectLst/>
                          <a:latin typeface="+mn-lt"/>
                        </a:rPr>
                        <a:t>DESENHO INDUSTRIAL</a:t>
                      </a: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marL="0" marR="0" lvl="0" indent="0" algn="l" defTabSz="914400" eaLnBrk="1" fontAlgn="ctr" latinLnBrk="0" hangingPunct="1">
                        <a:lnSpc>
                          <a:spcPct val="110000"/>
                        </a:lnSpc>
                        <a:spcBef>
                          <a:spcPts val="300"/>
                        </a:spcBef>
                        <a:spcAft>
                          <a:spcPts val="300"/>
                        </a:spcAft>
                        <a:buClrTx/>
                        <a:buSzTx/>
                        <a:buFontTx/>
                        <a:buNone/>
                        <a:tabLst/>
                        <a:defRPr/>
                      </a:pPr>
                      <a:r>
                        <a:rPr lang="pt-BR" sz="1600" b="0" i="0" u="none" strike="noStrike" dirty="0">
                          <a:solidFill>
                            <a:srgbClr val="000000"/>
                          </a:solidFill>
                          <a:effectLst/>
                          <a:latin typeface="+mn-lt"/>
                        </a:rPr>
                        <a:t>Tempo de Primeiro Exame Técnico de Pedidos de Registro de Desenho Industrial</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marR="0" lvl="0" indent="0" algn="ctr" defTabSz="914400" eaLnBrk="1" fontAlgn="ctr" latinLnBrk="0" hangingPunct="1">
                        <a:lnSpc>
                          <a:spcPct val="100000"/>
                        </a:lnSpc>
                        <a:spcBef>
                          <a:spcPts val="300"/>
                        </a:spcBef>
                        <a:spcAft>
                          <a:spcPts val="300"/>
                        </a:spcAft>
                        <a:buClrTx/>
                        <a:buSzTx/>
                        <a:buFontTx/>
                        <a:buNone/>
                        <a:tabLst/>
                        <a:defRPr/>
                      </a:pPr>
                      <a:r>
                        <a:rPr lang="pt-BR" sz="1600" b="0" i="0" u="none" strike="noStrike" dirty="0">
                          <a:solidFill>
                            <a:srgbClr val="000000"/>
                          </a:solidFill>
                          <a:effectLst/>
                          <a:latin typeface="+mn-lt"/>
                          <a:ea typeface="+mn-ea"/>
                          <a:cs typeface="+mn-cs"/>
                        </a:rPr>
                        <a:t>1,7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5,0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1,7</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-66% </a:t>
                      </a:r>
                      <a:r>
                        <a:rPr lang="pt-BR" sz="1600" b="1" i="0" u="none" strike="noStrike" dirty="0">
                          <a:solidFill>
                            <a:srgbClr val="00B050"/>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3777378511"/>
                  </a:ext>
                </a:extLst>
              </a:tr>
              <a:tr h="695880">
                <a:tc vMerge="1">
                  <a:txBody>
                    <a:bodyPr/>
                    <a:lstStyle/>
                    <a:p>
                      <a:pPr algn="ctr" fontAlgn="ctr">
                        <a:lnSpc>
                          <a:spcPct val="100000"/>
                        </a:lnSpc>
                        <a:spcBef>
                          <a:spcPts val="0"/>
                        </a:spcBef>
                        <a:spcAft>
                          <a:spcPts val="0"/>
                        </a:spcAft>
                      </a:pPr>
                      <a:endParaRPr lang="pt-BR" sz="1400" b="0" i="0" u="none" strike="noStrike" dirty="0">
                        <a:solidFill>
                          <a:schemeClr val="bg1"/>
                        </a:solidFill>
                        <a:effectLst/>
                        <a:latin typeface="+mn-lt"/>
                      </a:endParaRPr>
                    </a:p>
                  </a:txBody>
                  <a:tcPr marL="72000" marR="72000" marT="72000" marB="72000"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l" fontAlgn="ctr">
                        <a:lnSpc>
                          <a:spcPct val="110000"/>
                        </a:lnSpc>
                        <a:spcBef>
                          <a:spcPts val="300"/>
                        </a:spcBef>
                        <a:spcAft>
                          <a:spcPts val="300"/>
                        </a:spcAft>
                      </a:pPr>
                      <a:r>
                        <a:rPr lang="pt-BR" sz="1600" b="0" i="0" u="none" strike="noStrike" dirty="0">
                          <a:solidFill>
                            <a:srgbClr val="000000"/>
                          </a:solidFill>
                          <a:effectLst/>
                          <a:latin typeface="+mn-lt"/>
                        </a:rPr>
                        <a:t>Tempo de Decisão de Exame Técnico de Pedidos de Registro de Desenho Industrial</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ctr" defTabSz="914400" eaLnBrk="1" fontAlgn="ctr" latinLnBrk="0" hangingPunct="1">
                        <a:lnSpc>
                          <a:spcPct val="100000"/>
                        </a:lnSpc>
                        <a:spcBef>
                          <a:spcPts val="300"/>
                        </a:spcBef>
                        <a:spcAft>
                          <a:spcPts val="300"/>
                        </a:spcAft>
                        <a:buClrTx/>
                        <a:buSzTx/>
                        <a:buFontTx/>
                        <a:buNone/>
                        <a:tabLst/>
                        <a:defRPr/>
                      </a:pPr>
                      <a:r>
                        <a:rPr lang="pt-BR" sz="1600" b="0" i="0" u="none" strike="noStrike" dirty="0">
                          <a:solidFill>
                            <a:srgbClr val="000000"/>
                          </a:solidFill>
                          <a:effectLst/>
                          <a:latin typeface="+mn-lt"/>
                          <a:ea typeface="+mn-ea"/>
                          <a:cs typeface="+mn-cs"/>
                        </a:rPr>
                        <a:t>2,7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5,4</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2,1</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-61% </a:t>
                      </a:r>
                      <a:r>
                        <a:rPr lang="pt-BR" sz="1600" b="1" i="0" u="none" strike="noStrike" dirty="0">
                          <a:solidFill>
                            <a:srgbClr val="00B050"/>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523427242"/>
                  </a:ext>
                </a:extLst>
              </a:tr>
              <a:tr h="695880">
                <a:tc vMerge="1">
                  <a:txBody>
                    <a:bodyPr/>
                    <a:lstStyle/>
                    <a:p>
                      <a:pPr algn="ctr" fontAlgn="ctr">
                        <a:lnSpc>
                          <a:spcPct val="100000"/>
                        </a:lnSpc>
                        <a:spcBef>
                          <a:spcPts val="0"/>
                        </a:spcBef>
                        <a:spcAft>
                          <a:spcPts val="0"/>
                        </a:spcAft>
                      </a:pPr>
                      <a:endParaRPr lang="pt-BR" sz="1400" b="0" i="0" u="none" strike="noStrike" dirty="0">
                        <a:solidFill>
                          <a:schemeClr val="bg1"/>
                        </a:solidFill>
                        <a:effectLst/>
                        <a:latin typeface="+mn-lt"/>
                      </a:endParaRP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l" fontAlgn="ctr">
                        <a:lnSpc>
                          <a:spcPct val="110000"/>
                        </a:lnSpc>
                        <a:spcBef>
                          <a:spcPts val="300"/>
                        </a:spcBef>
                        <a:spcAft>
                          <a:spcPts val="300"/>
                        </a:spcAft>
                      </a:pPr>
                      <a:r>
                        <a:rPr lang="pt-BR" sz="1600" b="0" i="0" u="none" strike="noStrike" dirty="0">
                          <a:solidFill>
                            <a:srgbClr val="000000"/>
                          </a:solidFill>
                          <a:effectLst/>
                          <a:latin typeface="+mn-lt"/>
                        </a:rPr>
                        <a:t>Tempo de Instrução em Recurso de Processos de Desenho Industrial e outros registros</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20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12</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26</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116,7 </a:t>
                      </a:r>
                      <a:r>
                        <a:rPr lang="pt-BR" sz="1600" b="1" i="0" u="none" strike="noStrike" dirty="0">
                          <a:solidFill>
                            <a:srgbClr val="C0504D"/>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3214939288"/>
                  </a:ext>
                </a:extLst>
              </a:tr>
              <a:tr h="695880">
                <a:tc vMerge="1">
                  <a:txBody>
                    <a:bodyPr/>
                    <a:lstStyle/>
                    <a:p>
                      <a:pPr algn="ctr" fontAlgn="ctr">
                        <a:lnSpc>
                          <a:spcPct val="100000"/>
                        </a:lnSpc>
                        <a:spcBef>
                          <a:spcPts val="0"/>
                        </a:spcBef>
                        <a:spcAft>
                          <a:spcPts val="0"/>
                        </a:spcAft>
                      </a:pPr>
                      <a:endParaRPr lang="pt-BR" sz="1400" b="0" i="0" u="none" strike="noStrike" dirty="0">
                        <a:solidFill>
                          <a:schemeClr val="bg1"/>
                        </a:solidFill>
                        <a:effectLst/>
                        <a:latin typeface="+mn-lt"/>
                      </a:endParaRP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l" fontAlgn="ctr">
                        <a:lnSpc>
                          <a:spcPct val="110000"/>
                        </a:lnSpc>
                        <a:spcBef>
                          <a:spcPts val="300"/>
                        </a:spcBef>
                        <a:spcAft>
                          <a:spcPts val="300"/>
                        </a:spcAft>
                      </a:pPr>
                      <a:r>
                        <a:rPr lang="pt-BR" sz="1600" b="0" i="0" u="none" strike="noStrike" dirty="0">
                          <a:solidFill>
                            <a:srgbClr val="000000"/>
                          </a:solidFill>
                          <a:effectLst/>
                          <a:latin typeface="+mn-lt"/>
                        </a:rPr>
                        <a:t>Tempo de Instrução em Processos Administrativos de Nulidade de Desenho Industrial e outros registros</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10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12</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11</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-8,3% </a:t>
                      </a:r>
                      <a:r>
                        <a:rPr lang="pt-BR" sz="1600" b="1" i="0" u="none" strike="noStrike" dirty="0">
                          <a:solidFill>
                            <a:srgbClr val="00B050"/>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2139064186"/>
                  </a:ext>
                </a:extLst>
              </a:tr>
              <a:tr h="695880">
                <a:tc rowSpan="2">
                  <a:txBody>
                    <a:bodyPr/>
                    <a:lstStyle/>
                    <a:p>
                      <a:pPr algn="ctr" fontAlgn="ctr">
                        <a:lnSpc>
                          <a:spcPct val="100000"/>
                        </a:lnSpc>
                        <a:spcBef>
                          <a:spcPts val="0"/>
                        </a:spcBef>
                        <a:spcAft>
                          <a:spcPts val="0"/>
                        </a:spcAft>
                      </a:pPr>
                      <a:r>
                        <a:rPr lang="pt-BR" sz="1400" b="0" i="0" u="none" strike="noStrike" dirty="0">
                          <a:solidFill>
                            <a:schemeClr val="bg1"/>
                          </a:solidFill>
                          <a:effectLst/>
                          <a:latin typeface="+mn-lt"/>
                        </a:rPr>
                        <a:t>INDICAÇÃO GEORGRÁFICA</a:t>
                      </a: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nSpc>
                          <a:spcPct val="115000"/>
                        </a:lnSpc>
                        <a:spcBef>
                          <a:spcPts val="300"/>
                        </a:spcBef>
                        <a:spcAft>
                          <a:spcPts val="300"/>
                        </a:spcAft>
                      </a:pPr>
                      <a:r>
                        <a:rPr lang="pt-BR" sz="1600" dirty="0">
                          <a:effectLst/>
                          <a:latin typeface="+mn-lt"/>
                          <a:ea typeface="Times New Roman" panose="02020603050405020304" pitchFamily="18" charset="0"/>
                          <a:cs typeface="Calibri" panose="020F0502020204030204" pitchFamily="34" charset="0"/>
                        </a:rPr>
                        <a:t>Tempo de Primeiro Exame Técnico de Pedido de Registro de Indicações Geográficas</a:t>
                      </a:r>
                      <a:endParaRPr lang="pt-BR" sz="16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8 meses</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n/d</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10000"/>
                        </a:lnSpc>
                        <a:spcBef>
                          <a:spcPts val="300"/>
                        </a:spcBef>
                        <a:spcAft>
                          <a:spcPts val="300"/>
                        </a:spcAft>
                      </a:pPr>
                      <a:r>
                        <a:rPr lang="pt-BR" sz="1600" b="1" i="0" u="none" strike="noStrike" dirty="0">
                          <a:solidFill>
                            <a:srgbClr val="000000"/>
                          </a:solidFill>
                          <a:effectLst/>
                          <a:latin typeface="+mn-lt"/>
                        </a:rPr>
                        <a:t>11</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258879710"/>
                  </a:ext>
                </a:extLst>
              </a:tr>
              <a:tr h="171036">
                <a:tc vMerge="1">
                  <a:txBody>
                    <a:bodyPr/>
                    <a:lstStyle/>
                    <a:p>
                      <a:pPr algn="ctr" fontAlgn="ctr">
                        <a:lnSpc>
                          <a:spcPct val="100000"/>
                        </a:lnSpc>
                        <a:spcBef>
                          <a:spcPts val="0"/>
                        </a:spcBef>
                        <a:spcAft>
                          <a:spcPts val="0"/>
                        </a:spcAft>
                      </a:pPr>
                      <a:endParaRPr lang="pt-BR" sz="1400" b="0" i="0" u="none" strike="noStrike" dirty="0">
                        <a:solidFill>
                          <a:schemeClr val="bg1"/>
                        </a:solidFill>
                        <a:effectLst/>
                        <a:latin typeface="+mn-lt"/>
                      </a:endParaRP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nSpc>
                          <a:spcPct val="115000"/>
                        </a:lnSpc>
                        <a:spcBef>
                          <a:spcPts val="300"/>
                        </a:spcBef>
                        <a:spcAft>
                          <a:spcPts val="300"/>
                        </a:spcAft>
                      </a:pPr>
                      <a:r>
                        <a:rPr lang="pt-BR" sz="1600" dirty="0">
                          <a:effectLst/>
                          <a:latin typeface="+mn-lt"/>
                          <a:ea typeface="Times New Roman" panose="02020603050405020304" pitchFamily="18" charset="0"/>
                          <a:cs typeface="Calibri" panose="020F0502020204030204" pitchFamily="34" charset="0"/>
                        </a:rPr>
                        <a:t>Tempo de Decisão de Exame Técnico de Pedidos de Registro de Indicações Geográficas</a:t>
                      </a:r>
                      <a:endParaRPr lang="pt-BR" sz="16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24 meses</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n/d</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10000"/>
                        </a:lnSpc>
                        <a:spcBef>
                          <a:spcPts val="300"/>
                        </a:spcBef>
                        <a:spcAft>
                          <a:spcPts val="300"/>
                        </a:spcAft>
                      </a:pPr>
                      <a:r>
                        <a:rPr lang="pt-BR" sz="1600" b="1" i="0" u="none" strike="noStrike" dirty="0">
                          <a:solidFill>
                            <a:srgbClr val="000000"/>
                          </a:solidFill>
                          <a:effectLst/>
                          <a:latin typeface="+mn-lt"/>
                        </a:rPr>
                        <a:t>25</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825288009"/>
                  </a:ext>
                </a:extLst>
              </a:tr>
            </a:tbl>
          </a:graphicData>
        </a:graphic>
      </p:graphicFrame>
      <p:sp>
        <p:nvSpPr>
          <p:cNvPr id="5" name="CaixaDeTexto 4">
            <a:extLst>
              <a:ext uri="{FF2B5EF4-FFF2-40B4-BE49-F238E27FC236}">
                <a16:creationId xmlns:a16="http://schemas.microsoft.com/office/drawing/2014/main" xmlns="" id="{C25DBCAF-CAAD-4AC1-A044-18B540417BCD}"/>
              </a:ext>
            </a:extLst>
          </p:cNvPr>
          <p:cNvSpPr txBox="1"/>
          <p:nvPr/>
        </p:nvSpPr>
        <p:spPr>
          <a:xfrm>
            <a:off x="3460007" y="6218148"/>
            <a:ext cx="3344241" cy="307777"/>
          </a:xfrm>
          <a:prstGeom prst="rect">
            <a:avLst/>
          </a:prstGeom>
          <a:noFill/>
        </p:spPr>
        <p:txBody>
          <a:bodyPr wrap="square" rtlCol="0">
            <a:spAutoFit/>
          </a:bodyPr>
          <a:lstStyle/>
          <a:p>
            <a:r>
              <a:rPr lang="pt-BR" sz="1400" dirty="0"/>
              <a:t>n/d – não disponível.</a:t>
            </a:r>
          </a:p>
        </p:txBody>
      </p:sp>
    </p:spTree>
    <p:extLst>
      <p:ext uri="{BB962C8B-B14F-4D97-AF65-F5344CB8AC3E}">
        <p14:creationId xmlns:p14="http://schemas.microsoft.com/office/powerpoint/2010/main" val="268703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298552" y="184287"/>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RESULTADOS 2020 – 1º TRIM./2020 (EFICIÊNCIA OPERACIONAL)</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1733156031"/>
              </p:ext>
            </p:extLst>
          </p:nvPr>
        </p:nvGraphicFramePr>
        <p:xfrm>
          <a:off x="144785" y="812161"/>
          <a:ext cx="8854430" cy="3195419"/>
        </p:xfrm>
        <a:graphic>
          <a:graphicData uri="http://schemas.openxmlformats.org/drawingml/2006/table">
            <a:tbl>
              <a:tblPr/>
              <a:tblGrid>
                <a:gridCol w="576064">
                  <a:extLst>
                    <a:ext uri="{9D8B030D-6E8A-4147-A177-3AD203B41FA5}">
                      <a16:colId xmlns:a16="http://schemas.microsoft.com/office/drawing/2014/main" xmlns="" val="1233354499"/>
                    </a:ext>
                  </a:extLst>
                </a:gridCol>
                <a:gridCol w="4032448">
                  <a:extLst>
                    <a:ext uri="{9D8B030D-6E8A-4147-A177-3AD203B41FA5}">
                      <a16:colId xmlns:a16="http://schemas.microsoft.com/office/drawing/2014/main" xmlns="" val="20001"/>
                    </a:ext>
                  </a:extLst>
                </a:gridCol>
                <a:gridCol w="1062687">
                  <a:extLst>
                    <a:ext uri="{9D8B030D-6E8A-4147-A177-3AD203B41FA5}">
                      <a16:colId xmlns:a16="http://schemas.microsoft.com/office/drawing/2014/main" xmlns="" val="20003"/>
                    </a:ext>
                  </a:extLst>
                </a:gridCol>
                <a:gridCol w="1082313">
                  <a:extLst>
                    <a:ext uri="{9D8B030D-6E8A-4147-A177-3AD203B41FA5}">
                      <a16:colId xmlns:a16="http://schemas.microsoft.com/office/drawing/2014/main" xmlns="" val="3915317263"/>
                    </a:ext>
                  </a:extLst>
                </a:gridCol>
                <a:gridCol w="1025789">
                  <a:extLst>
                    <a:ext uri="{9D8B030D-6E8A-4147-A177-3AD203B41FA5}">
                      <a16:colId xmlns:a16="http://schemas.microsoft.com/office/drawing/2014/main" xmlns="" val="20007"/>
                    </a:ext>
                  </a:extLst>
                </a:gridCol>
                <a:gridCol w="1075129">
                  <a:extLst>
                    <a:ext uri="{9D8B030D-6E8A-4147-A177-3AD203B41FA5}">
                      <a16:colId xmlns:a16="http://schemas.microsoft.com/office/drawing/2014/main" xmlns="" val="20008"/>
                    </a:ext>
                  </a:extLst>
                </a:gridCol>
              </a:tblGrid>
              <a:tr h="443545">
                <a:tc rowSpan="2">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91779" marR="91779" marT="45889" marB="45889"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600" b="1" i="0" u="none" strike="noStrike" dirty="0">
                          <a:solidFill>
                            <a:srgbClr val="FFFFFF"/>
                          </a:solidFill>
                          <a:effectLst/>
                          <a:latin typeface="+mn-lt"/>
                        </a:rPr>
                        <a:t>INDICADORES DE DESEMPENHO</a:t>
                      </a:r>
                    </a:p>
                  </a:txBody>
                  <a:tcPr marL="91779" marR="91779" marT="45889" marB="45889"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META</a:t>
                      </a:r>
                    </a:p>
                    <a:p>
                      <a:pPr algn="ctr" fontAlgn="ctr">
                        <a:lnSpc>
                          <a:spcPct val="100000"/>
                        </a:lnSpc>
                        <a:spcBef>
                          <a:spcPts val="0"/>
                        </a:spcBef>
                        <a:spcAft>
                          <a:spcPts val="0"/>
                        </a:spcAft>
                      </a:pPr>
                      <a:r>
                        <a:rPr lang="pt-BR" sz="1600" b="1" i="0" u="none" strike="noStrike" dirty="0">
                          <a:solidFill>
                            <a:srgbClr val="FFFFFF"/>
                          </a:solidFill>
                          <a:effectLst/>
                          <a:latin typeface="+mn-lt"/>
                        </a:rPr>
                        <a:t>2020</a:t>
                      </a:r>
                    </a:p>
                  </a:txBody>
                  <a:tcPr marL="91779" marR="91779" marT="45889" marB="45889"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3">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RESULTADOS</a:t>
                      </a:r>
                    </a:p>
                  </a:txBody>
                  <a:tcPr marL="72267" marR="72267" marT="72267" marB="72267"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4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20551">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r>
                        <a:rPr lang="pt-BR" sz="1600" b="1" i="0" u="none" strike="noStrike" dirty="0">
                          <a:solidFill>
                            <a:srgbClr val="FFFFFF"/>
                          </a:solidFill>
                          <a:effectLst/>
                          <a:latin typeface="+mn-lt"/>
                        </a:rPr>
                        <a:t>1º T/2019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r>
                        <a:rPr lang="pt-BR" sz="1600" b="1" i="0" u="none" strike="noStrike" dirty="0">
                          <a:solidFill>
                            <a:srgbClr val="FFFFFF"/>
                          </a:solidFill>
                          <a:effectLst/>
                          <a:latin typeface="+mn-lt"/>
                        </a:rPr>
                        <a:t>1º T/2020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r>
                        <a:rPr lang="pt-BR" sz="1600" b="1" i="0" u="none" strike="noStrike" dirty="0">
                          <a:solidFill>
                            <a:srgbClr val="FFFFFF"/>
                          </a:solidFill>
                          <a:effectLst/>
                          <a:latin typeface="+mn-lt"/>
                        </a:rPr>
                        <a:t>∆% 1º T 2020/2019</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3005020220"/>
                  </a:ext>
                </a:extLst>
              </a:tr>
              <a:tr h="695880">
                <a:tc>
                  <a:txBody>
                    <a:bodyPr/>
                    <a:lstStyle/>
                    <a:p>
                      <a:pPr algn="ctr" fontAlgn="ctr">
                        <a:lnSpc>
                          <a:spcPct val="100000"/>
                        </a:lnSpc>
                        <a:spcBef>
                          <a:spcPts val="0"/>
                        </a:spcBef>
                        <a:spcAft>
                          <a:spcPts val="0"/>
                        </a:spcAft>
                      </a:pPr>
                      <a:endParaRPr lang="pt-BR" sz="1400" b="0" i="0" u="none" strike="noStrike" dirty="0">
                        <a:solidFill>
                          <a:schemeClr val="bg1"/>
                        </a:solidFill>
                        <a:effectLst/>
                        <a:latin typeface="+mn-lt"/>
                      </a:endParaRP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l" fontAlgn="ctr">
                        <a:lnSpc>
                          <a:spcPct val="110000"/>
                        </a:lnSpc>
                        <a:spcBef>
                          <a:spcPts val="300"/>
                        </a:spcBef>
                        <a:spcAft>
                          <a:spcPts val="300"/>
                        </a:spcAft>
                      </a:pPr>
                      <a:r>
                        <a:rPr lang="pt-BR" sz="1600" b="0" i="0" u="none" strike="noStrike" dirty="0">
                          <a:solidFill>
                            <a:srgbClr val="000000"/>
                          </a:solidFill>
                          <a:effectLst/>
                          <a:latin typeface="+mn-lt"/>
                        </a:rPr>
                        <a:t>Tempo de Registro de Programa de Computador</a:t>
                      </a:r>
                    </a:p>
                  </a:txBody>
                  <a:tcPr marL="36000" marR="36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7 dias úteis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6,72</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marR="0" lvl="0" indent="0" algn="ctr" defTabSz="914400" eaLnBrk="1" fontAlgn="ctr" latinLnBrk="0" hangingPunct="1">
                        <a:lnSpc>
                          <a:spcPct val="110000"/>
                        </a:lnSpc>
                        <a:spcBef>
                          <a:spcPts val="300"/>
                        </a:spcBef>
                        <a:spcAft>
                          <a:spcPts val="300"/>
                        </a:spcAft>
                        <a:buClrTx/>
                        <a:buSzTx/>
                        <a:buFontTx/>
                        <a:buNone/>
                        <a:tabLst/>
                        <a:defRPr/>
                      </a:pPr>
                      <a:r>
                        <a:rPr lang="pt-BR" sz="1600" b="1" i="0" u="none" strike="noStrike" dirty="0">
                          <a:solidFill>
                            <a:srgbClr val="000000"/>
                          </a:solidFill>
                          <a:effectLst/>
                          <a:latin typeface="+mn-lt"/>
                        </a:rPr>
                        <a:t>7,5</a:t>
                      </a:r>
                      <a:endParaRPr lang="pt-BR" sz="1600" b="1" i="0" u="none" strike="noStrike" dirty="0">
                        <a:solidFill>
                          <a:srgbClr val="FF0000"/>
                        </a:solidFill>
                        <a:effectLst/>
                        <a:latin typeface="+mn-lt"/>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11,6% </a:t>
                      </a:r>
                      <a:r>
                        <a:rPr lang="pt-BR" sz="1600" b="1" i="0" u="none" strike="noStrike" dirty="0">
                          <a:solidFill>
                            <a:srgbClr val="C0504D"/>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3214939288"/>
                  </a:ext>
                </a:extLst>
              </a:tr>
              <a:tr h="695880">
                <a:tc>
                  <a:txBody>
                    <a:bodyPr/>
                    <a:lstStyle/>
                    <a:p>
                      <a:pPr algn="ctr" fontAlgn="ctr">
                        <a:lnSpc>
                          <a:spcPct val="100000"/>
                        </a:lnSpc>
                        <a:spcBef>
                          <a:spcPts val="0"/>
                        </a:spcBef>
                        <a:spcAft>
                          <a:spcPts val="0"/>
                        </a:spcAft>
                      </a:pPr>
                      <a:endParaRPr lang="pt-BR" sz="1400" b="0" i="0" u="none" strike="noStrike" dirty="0">
                        <a:solidFill>
                          <a:schemeClr val="bg1"/>
                        </a:solidFill>
                        <a:effectLst/>
                        <a:latin typeface="+mn-lt"/>
                      </a:endParaRP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nSpc>
                          <a:spcPct val="115000"/>
                        </a:lnSpc>
                        <a:spcBef>
                          <a:spcPts val="300"/>
                        </a:spcBef>
                        <a:spcAft>
                          <a:spcPts val="300"/>
                        </a:spcAft>
                      </a:pPr>
                      <a:r>
                        <a:rPr lang="pt-BR" sz="1600" dirty="0">
                          <a:effectLst/>
                          <a:latin typeface="+mn-lt"/>
                          <a:ea typeface="Times New Roman" panose="02020603050405020304" pitchFamily="18" charset="0"/>
                          <a:cs typeface="Calibri" panose="020F0502020204030204" pitchFamily="34" charset="0"/>
                        </a:rPr>
                        <a:t>Tempo de Registro de Topografia de Circuitos Integrados</a:t>
                      </a:r>
                      <a:endParaRPr lang="pt-BR" sz="1600" dirty="0">
                        <a:effectLst/>
                        <a:latin typeface="+mn-lt"/>
                        <a:ea typeface="Times New Roman" panose="02020603050405020304" pitchFamily="18" charset="0"/>
                        <a:cs typeface="Times New Roman" panose="02020603050405020304" pitchFamily="18" charset="0"/>
                      </a:endParaRPr>
                    </a:p>
                  </a:txBody>
                  <a:tcPr marL="68580" marR="6858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7 dias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90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rPr>
                        <a:t>n/a*</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2860613902"/>
                  </a:ext>
                </a:extLst>
              </a:tr>
              <a:tr h="695880">
                <a:tc>
                  <a:txBody>
                    <a:bodyPr/>
                    <a:lstStyle/>
                    <a:p>
                      <a:pPr algn="ctr" fontAlgn="ctr">
                        <a:lnSpc>
                          <a:spcPct val="100000"/>
                        </a:lnSpc>
                        <a:spcBef>
                          <a:spcPts val="0"/>
                        </a:spcBef>
                        <a:spcAft>
                          <a:spcPts val="0"/>
                        </a:spcAft>
                      </a:pPr>
                      <a:endParaRPr lang="pt-BR" sz="1400" b="0" i="0" u="none" strike="noStrike" dirty="0">
                        <a:solidFill>
                          <a:schemeClr val="bg1"/>
                        </a:solidFill>
                        <a:effectLst/>
                        <a:latin typeface="+mn-lt"/>
                      </a:endParaRP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nSpc>
                          <a:spcPct val="115000"/>
                        </a:lnSpc>
                        <a:spcBef>
                          <a:spcPts val="300"/>
                        </a:spcBef>
                        <a:spcAft>
                          <a:spcPts val="300"/>
                        </a:spcAft>
                      </a:pPr>
                      <a:r>
                        <a:rPr lang="pt-BR" sz="1600" dirty="0">
                          <a:effectLst/>
                          <a:latin typeface="+mn-lt"/>
                          <a:ea typeface="Times New Roman" panose="02020603050405020304" pitchFamily="18" charset="0"/>
                          <a:cs typeface="Calibri" panose="020F0502020204030204" pitchFamily="34" charset="0"/>
                        </a:rPr>
                        <a:t>Tempo Médio de Decisão dos Protocolos Notificados de Contratos de Tecnologia</a:t>
                      </a:r>
                      <a:endParaRPr lang="pt-BR" sz="1600" dirty="0">
                        <a:effectLst/>
                        <a:latin typeface="+mn-lt"/>
                        <a:ea typeface="Times New Roman" panose="02020603050405020304" pitchFamily="18" charset="0"/>
                        <a:cs typeface="Times New Roman" panose="02020603050405020304" pitchFamily="18" charset="0"/>
                      </a:endParaRPr>
                    </a:p>
                  </a:txBody>
                  <a:tcPr marL="68580" marR="6858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90% em até 27 dias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n/d</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marR="0" lvl="0" indent="0" algn="ctr" defTabSz="914400" eaLnBrk="1" fontAlgn="ctr" latinLnBrk="0" hangingPunct="1">
                        <a:lnSpc>
                          <a:spcPct val="110000"/>
                        </a:lnSpc>
                        <a:spcBef>
                          <a:spcPts val="300"/>
                        </a:spcBef>
                        <a:spcAft>
                          <a:spcPts val="300"/>
                        </a:spcAft>
                        <a:buClrTx/>
                        <a:buSzTx/>
                        <a:buFontTx/>
                        <a:buNone/>
                        <a:tabLst/>
                        <a:defRPr/>
                      </a:pPr>
                      <a:r>
                        <a:rPr lang="pt-BR" sz="1600" b="1" i="0" u="none" strike="noStrike" dirty="0">
                          <a:solidFill>
                            <a:schemeClr val="tx1"/>
                          </a:solidFill>
                          <a:effectLst/>
                          <a:latin typeface="+mn-lt"/>
                        </a:rPr>
                        <a:t>100%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2273635129"/>
                  </a:ext>
                </a:extLst>
              </a:tr>
            </a:tbl>
          </a:graphicData>
        </a:graphic>
      </p:graphicFrame>
      <p:sp>
        <p:nvSpPr>
          <p:cNvPr id="2" name="CaixaDeTexto 1">
            <a:extLst>
              <a:ext uri="{FF2B5EF4-FFF2-40B4-BE49-F238E27FC236}">
                <a16:creationId xmlns:a16="http://schemas.microsoft.com/office/drawing/2014/main" xmlns="" id="{65D1DDE0-10FE-4C52-A515-4C85449EB7D6}"/>
              </a:ext>
            </a:extLst>
          </p:cNvPr>
          <p:cNvSpPr txBox="1"/>
          <p:nvPr/>
        </p:nvSpPr>
        <p:spPr>
          <a:xfrm>
            <a:off x="110357" y="4167269"/>
            <a:ext cx="8888857" cy="523220"/>
          </a:xfrm>
          <a:prstGeom prst="rect">
            <a:avLst/>
          </a:prstGeom>
          <a:noFill/>
        </p:spPr>
        <p:txBody>
          <a:bodyPr wrap="square" rtlCol="0">
            <a:spAutoFit/>
          </a:bodyPr>
          <a:lstStyle/>
          <a:p>
            <a:r>
              <a:rPr lang="pt-BR" sz="1400" dirty="0"/>
              <a:t>*n/a – não aplicável. Não houve depósito de pedidos de Topografia de Circuito Integrado no 1º trim./2020.</a:t>
            </a:r>
          </a:p>
          <a:p>
            <a:r>
              <a:rPr lang="pt-BR" sz="1400" dirty="0"/>
              <a:t>  n/d – não disponível.</a:t>
            </a:r>
          </a:p>
        </p:txBody>
      </p:sp>
    </p:spTree>
    <p:extLst>
      <p:ext uri="{BB962C8B-B14F-4D97-AF65-F5344CB8AC3E}">
        <p14:creationId xmlns:p14="http://schemas.microsoft.com/office/powerpoint/2010/main" val="60826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p:cNvGraphicFramePr>
            <a:graphicFrameLocks/>
          </p:cNvGraphicFramePr>
          <p:nvPr>
            <p:extLst>
              <p:ext uri="{D42A27DB-BD31-4B8C-83A1-F6EECF244321}">
                <p14:modId xmlns:p14="http://schemas.microsoft.com/office/powerpoint/2010/main" val="344044451"/>
              </p:ext>
            </p:extLst>
          </p:nvPr>
        </p:nvGraphicFramePr>
        <p:xfrm>
          <a:off x="2555776" y="3603841"/>
          <a:ext cx="4608512" cy="2757826"/>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EVOLUÇÃO DOS PEDIDOS DE PI NO 1º TRIM./2016-2020</a:t>
            </a:r>
          </a:p>
        </p:txBody>
      </p:sp>
      <p:sp>
        <p:nvSpPr>
          <p:cNvPr id="11" name="CaixaDeTexto 10"/>
          <p:cNvSpPr txBox="1"/>
          <p:nvPr/>
        </p:nvSpPr>
        <p:spPr>
          <a:xfrm>
            <a:off x="3563888" y="3477484"/>
            <a:ext cx="2736304" cy="307777"/>
          </a:xfrm>
          <a:prstGeom prst="rect">
            <a:avLst/>
          </a:prstGeom>
          <a:solidFill>
            <a:schemeClr val="bg1"/>
          </a:solidFill>
        </p:spPr>
        <p:txBody>
          <a:bodyPr wrap="square" rtlCol="0">
            <a:spAutoFit/>
          </a:bodyPr>
          <a:lstStyle/>
          <a:p>
            <a:pPr algn="ctr"/>
            <a:r>
              <a:rPr lang="pt-BR" sz="1400" b="1" dirty="0">
                <a:solidFill>
                  <a:schemeClr val="accent2">
                    <a:lumMod val="75000"/>
                  </a:schemeClr>
                </a:solidFill>
              </a:rPr>
              <a:t>Depósitos de Patentes</a:t>
            </a:r>
          </a:p>
        </p:txBody>
      </p:sp>
      <p:graphicFrame>
        <p:nvGraphicFramePr>
          <p:cNvPr id="12" name="Gráfico 11"/>
          <p:cNvGraphicFramePr>
            <a:graphicFrameLocks/>
          </p:cNvGraphicFramePr>
          <p:nvPr>
            <p:extLst>
              <p:ext uri="{D42A27DB-BD31-4B8C-83A1-F6EECF244321}">
                <p14:modId xmlns:p14="http://schemas.microsoft.com/office/powerpoint/2010/main" val="1087371366"/>
              </p:ext>
            </p:extLst>
          </p:nvPr>
        </p:nvGraphicFramePr>
        <p:xfrm>
          <a:off x="298093" y="823944"/>
          <a:ext cx="4705955" cy="2509785"/>
        </p:xfrm>
        <a:graphic>
          <a:graphicData uri="http://schemas.openxmlformats.org/drawingml/2006/chart">
            <c:chart xmlns:c="http://schemas.openxmlformats.org/drawingml/2006/chart" xmlns:r="http://schemas.openxmlformats.org/officeDocument/2006/relationships" r:id="rId3"/>
          </a:graphicData>
        </a:graphic>
      </p:graphicFrame>
      <p:sp>
        <p:nvSpPr>
          <p:cNvPr id="2" name="CaixaDeTexto 1"/>
          <p:cNvSpPr txBox="1"/>
          <p:nvPr/>
        </p:nvSpPr>
        <p:spPr>
          <a:xfrm>
            <a:off x="1187624" y="670055"/>
            <a:ext cx="2736304" cy="307777"/>
          </a:xfrm>
          <a:prstGeom prst="rect">
            <a:avLst/>
          </a:prstGeom>
          <a:solidFill>
            <a:schemeClr val="bg1"/>
          </a:solidFill>
        </p:spPr>
        <p:txBody>
          <a:bodyPr wrap="square" rtlCol="0">
            <a:spAutoFit/>
          </a:bodyPr>
          <a:lstStyle/>
          <a:p>
            <a:pPr algn="ctr"/>
            <a:r>
              <a:rPr lang="pt-BR" sz="1400" b="1" dirty="0">
                <a:solidFill>
                  <a:schemeClr val="accent5">
                    <a:lumMod val="50000"/>
                  </a:schemeClr>
                </a:solidFill>
              </a:rPr>
              <a:t>Depósitos de Marcas</a:t>
            </a:r>
          </a:p>
        </p:txBody>
      </p:sp>
    </p:spTree>
    <p:extLst>
      <p:ext uri="{BB962C8B-B14F-4D97-AF65-F5344CB8AC3E}">
        <p14:creationId xmlns:p14="http://schemas.microsoft.com/office/powerpoint/2010/main" val="199145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EVOLUÇÃO DOS PEDIDOS DE PI (DEMANDA)</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Gráfico 10"/>
          <p:cNvGraphicFramePr>
            <a:graphicFrameLocks/>
          </p:cNvGraphicFramePr>
          <p:nvPr>
            <p:extLst>
              <p:ext uri="{D42A27DB-BD31-4B8C-83A1-F6EECF244321}">
                <p14:modId xmlns:p14="http://schemas.microsoft.com/office/powerpoint/2010/main" val="2918702423"/>
              </p:ext>
            </p:extLst>
          </p:nvPr>
        </p:nvGraphicFramePr>
        <p:xfrm>
          <a:off x="539552" y="79611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1331640" y="658788"/>
            <a:ext cx="2736304" cy="307777"/>
          </a:xfrm>
          <a:prstGeom prst="rect">
            <a:avLst/>
          </a:prstGeom>
          <a:solidFill>
            <a:schemeClr val="bg1"/>
          </a:solidFill>
        </p:spPr>
        <p:txBody>
          <a:bodyPr wrap="square" rtlCol="0">
            <a:spAutoFit/>
          </a:bodyPr>
          <a:lstStyle/>
          <a:p>
            <a:pPr algn="ctr"/>
            <a:r>
              <a:rPr lang="pt-BR" sz="1400" b="1" dirty="0">
                <a:solidFill>
                  <a:schemeClr val="accent6">
                    <a:lumMod val="75000"/>
                  </a:schemeClr>
                </a:solidFill>
              </a:rPr>
              <a:t>Depósitos de Desenho Industrial</a:t>
            </a:r>
          </a:p>
        </p:txBody>
      </p:sp>
      <p:graphicFrame>
        <p:nvGraphicFramePr>
          <p:cNvPr id="14" name="Gráfico 13"/>
          <p:cNvGraphicFramePr>
            <a:graphicFrameLocks/>
          </p:cNvGraphicFramePr>
          <p:nvPr>
            <p:extLst>
              <p:ext uri="{D42A27DB-BD31-4B8C-83A1-F6EECF244321}">
                <p14:modId xmlns:p14="http://schemas.microsoft.com/office/powerpoint/2010/main" val="4091259791"/>
              </p:ext>
            </p:extLst>
          </p:nvPr>
        </p:nvGraphicFramePr>
        <p:xfrm>
          <a:off x="2824469" y="3676228"/>
          <a:ext cx="457416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CaixaDeTexto 8"/>
          <p:cNvSpPr txBox="1"/>
          <p:nvPr/>
        </p:nvSpPr>
        <p:spPr>
          <a:xfrm>
            <a:off x="3488221" y="3584328"/>
            <a:ext cx="3246659" cy="307777"/>
          </a:xfrm>
          <a:prstGeom prst="rect">
            <a:avLst/>
          </a:prstGeom>
          <a:solidFill>
            <a:schemeClr val="bg1"/>
          </a:solidFill>
        </p:spPr>
        <p:txBody>
          <a:bodyPr wrap="square" rtlCol="0">
            <a:spAutoFit/>
          </a:bodyPr>
          <a:lstStyle/>
          <a:p>
            <a:pPr algn="ctr"/>
            <a:r>
              <a:rPr lang="pt-BR" sz="1400" b="1" dirty="0">
                <a:solidFill>
                  <a:schemeClr val="accent4">
                    <a:lumMod val="75000"/>
                  </a:schemeClr>
                </a:solidFill>
              </a:rPr>
              <a:t>Depósitos de Programas de Computador</a:t>
            </a:r>
          </a:p>
        </p:txBody>
      </p:sp>
    </p:spTree>
    <p:extLst>
      <p:ext uri="{BB962C8B-B14F-4D97-AF65-F5344CB8AC3E}">
        <p14:creationId xmlns:p14="http://schemas.microsoft.com/office/powerpoint/2010/main" val="372939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EVOLUÇÃO DOS PEDIDOS DE PI (DEMANDA)</a:t>
            </a:r>
          </a:p>
        </p:txBody>
      </p:sp>
      <p:graphicFrame>
        <p:nvGraphicFramePr>
          <p:cNvPr id="9" name="Gráfico 8"/>
          <p:cNvGraphicFramePr>
            <a:graphicFrameLocks/>
          </p:cNvGraphicFramePr>
          <p:nvPr>
            <p:extLst>
              <p:ext uri="{D42A27DB-BD31-4B8C-83A1-F6EECF244321}">
                <p14:modId xmlns:p14="http://schemas.microsoft.com/office/powerpoint/2010/main" val="3927302499"/>
              </p:ext>
            </p:extLst>
          </p:nvPr>
        </p:nvGraphicFramePr>
        <p:xfrm>
          <a:off x="1907704" y="1196752"/>
          <a:ext cx="5040560" cy="3031232"/>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924304" y="1013430"/>
            <a:ext cx="3114688" cy="307777"/>
          </a:xfrm>
          <a:prstGeom prst="rect">
            <a:avLst/>
          </a:prstGeom>
          <a:solidFill>
            <a:schemeClr val="bg1"/>
          </a:solidFill>
        </p:spPr>
        <p:txBody>
          <a:bodyPr wrap="square" rtlCol="0">
            <a:spAutoFit/>
          </a:bodyPr>
          <a:lstStyle/>
          <a:p>
            <a:pPr algn="ctr"/>
            <a:r>
              <a:rPr lang="pt-BR" sz="1400" b="1" dirty="0">
                <a:solidFill>
                  <a:schemeClr val="accent3">
                    <a:lumMod val="75000"/>
                  </a:schemeClr>
                </a:solidFill>
              </a:rPr>
              <a:t>Depósitos de Contratos de Tecnologia</a:t>
            </a:r>
          </a:p>
        </p:txBody>
      </p:sp>
    </p:spTree>
    <p:extLst>
      <p:ext uri="{BB962C8B-B14F-4D97-AF65-F5344CB8AC3E}">
        <p14:creationId xmlns:p14="http://schemas.microsoft.com/office/powerpoint/2010/main" val="1263355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to 7">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xmlns="" id="{F45B5217-03CD-41CE-9AF9-77A27F7592A1}"/>
              </a:ext>
            </a:extLst>
          </p:cNvPr>
          <p:cNvGraphicFramePr>
            <a:graphicFrameLocks noGrp="1"/>
          </p:cNvGraphicFramePr>
          <p:nvPr>
            <p:extLst>
              <p:ext uri="{D42A27DB-BD31-4B8C-83A1-F6EECF244321}">
                <p14:modId xmlns:p14="http://schemas.microsoft.com/office/powerpoint/2010/main" val="271086521"/>
              </p:ext>
            </p:extLst>
          </p:nvPr>
        </p:nvGraphicFramePr>
        <p:xfrm>
          <a:off x="395536" y="764704"/>
          <a:ext cx="8496944" cy="4964213"/>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xmlns="" val="20000"/>
                    </a:ext>
                  </a:extLst>
                </a:gridCol>
                <a:gridCol w="1040296">
                  <a:extLst>
                    <a:ext uri="{9D8B030D-6E8A-4147-A177-3AD203B41FA5}">
                      <a16:colId xmlns:a16="http://schemas.microsoft.com/office/drawing/2014/main" xmlns="" val="20001"/>
                    </a:ext>
                  </a:extLst>
                </a:gridCol>
                <a:gridCol w="1156198">
                  <a:extLst>
                    <a:ext uri="{9D8B030D-6E8A-4147-A177-3AD203B41FA5}">
                      <a16:colId xmlns:a16="http://schemas.microsoft.com/office/drawing/2014/main" xmlns="" val="3848022347"/>
                    </a:ext>
                  </a:extLst>
                </a:gridCol>
                <a:gridCol w="988786">
                  <a:extLst>
                    <a:ext uri="{9D8B030D-6E8A-4147-A177-3AD203B41FA5}">
                      <a16:colId xmlns:a16="http://schemas.microsoft.com/office/drawing/2014/main" xmlns="" val="2015157719"/>
                    </a:ext>
                  </a:extLst>
                </a:gridCol>
                <a:gridCol w="3223432">
                  <a:extLst>
                    <a:ext uri="{9D8B030D-6E8A-4147-A177-3AD203B41FA5}">
                      <a16:colId xmlns:a16="http://schemas.microsoft.com/office/drawing/2014/main" xmlns="" val="2144043915"/>
                    </a:ext>
                  </a:extLst>
                </a:gridCol>
              </a:tblGrid>
              <a:tr h="511767">
                <a:tc>
                  <a:txBody>
                    <a:bodyPr/>
                    <a:lstStyle/>
                    <a:p>
                      <a:pPr algn="ctr"/>
                      <a:r>
                        <a:rPr lang="pt-BR" sz="1400" dirty="0">
                          <a:solidFill>
                            <a:schemeClr val="bg1"/>
                          </a:solidFill>
                          <a:latin typeface="+mn-lt"/>
                        </a:rPr>
                        <a:t>METAS</a:t>
                      </a:r>
                    </a:p>
                  </a:txBody>
                  <a:tcPr marL="86894" marR="86894" marT="43447" marB="43447" anchor="ctr">
                    <a:lnR w="38100" cap="flat" cmpd="sng" algn="ctr">
                      <a:solidFill>
                        <a:schemeClr val="bg1"/>
                      </a:solidFill>
                      <a:prstDash val="solid"/>
                      <a:round/>
                      <a:headEnd type="none" w="med" len="med"/>
                      <a:tailEnd type="none" w="med" len="med"/>
                    </a:lnR>
                    <a:solidFill>
                      <a:schemeClr val="tx2"/>
                    </a:solidFill>
                  </a:tcPr>
                </a:tc>
                <a:tc>
                  <a:txBody>
                    <a:bodyPr/>
                    <a:lstStyle/>
                    <a:p>
                      <a:pPr algn="ctr"/>
                      <a:r>
                        <a:rPr lang="pt-BR" sz="1400" dirty="0">
                          <a:solidFill>
                            <a:schemeClr val="bg1"/>
                          </a:solidFill>
                          <a:latin typeface="+mn-lt"/>
                        </a:rPr>
                        <a:t>PREVISTO INICIAL</a:t>
                      </a:r>
                    </a:p>
                  </a:txBody>
                  <a:tcPr marL="86894" marR="86894" marT="43447" marB="434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algn="ctr"/>
                      <a:r>
                        <a:rPr lang="pt-BR" sz="1400" dirty="0">
                          <a:solidFill>
                            <a:schemeClr val="bg1"/>
                          </a:solidFill>
                          <a:latin typeface="+mn-lt"/>
                        </a:rPr>
                        <a:t>PREVISTO REVISADO</a:t>
                      </a:r>
                    </a:p>
                  </a:txBody>
                  <a:tcPr marL="86894" marR="86894" marT="43447" marB="434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algn="ctr"/>
                      <a:r>
                        <a:rPr lang="pt-BR" sz="1400" dirty="0">
                          <a:solidFill>
                            <a:schemeClr val="bg1"/>
                          </a:solidFill>
                          <a:latin typeface="+mn-lt"/>
                        </a:rPr>
                        <a:t>VARIAÇÃO</a:t>
                      </a:r>
                    </a:p>
                  </a:txBody>
                  <a:tcPr marL="86894" marR="86894" marT="43447" marB="434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algn="ctr"/>
                      <a:r>
                        <a:rPr lang="pt-BR" sz="1400" dirty="0">
                          <a:solidFill>
                            <a:schemeClr val="bg1"/>
                          </a:solidFill>
                          <a:latin typeface="+mn-lt"/>
                        </a:rPr>
                        <a:t>JUSTIFICATIVA</a:t>
                      </a:r>
                    </a:p>
                  </a:txBody>
                  <a:tcPr marL="86894" marR="86894" marT="43447" marB="43447" anchor="ctr">
                    <a:lnL w="381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xmlns="" val="10000"/>
                  </a:ext>
                </a:extLst>
              </a:tr>
              <a:tr h="422513">
                <a:tc>
                  <a:txBody>
                    <a:bodyPr/>
                    <a:lstStyle/>
                    <a:p>
                      <a:pPr>
                        <a:lnSpc>
                          <a:spcPct val="107000"/>
                        </a:lnSpc>
                        <a:spcBef>
                          <a:spcPts val="300"/>
                        </a:spcBef>
                        <a:spcAft>
                          <a:spcPts val="300"/>
                        </a:spcAft>
                      </a:pPr>
                      <a:r>
                        <a:rPr lang="pt-BR" sz="1400" dirty="0">
                          <a:effectLst/>
                          <a:latin typeface="+mn-lt"/>
                          <a:ea typeface="Calibri" panose="020F0502020204030204" pitchFamily="34" charset="0"/>
                          <a:cs typeface="Times New Roman" panose="02020603050405020304" pitchFamily="18" charset="0"/>
                        </a:rPr>
                        <a:t>Pedidos de </a:t>
                      </a:r>
                      <a:r>
                        <a:rPr lang="pt-BR" sz="1400" b="1" dirty="0">
                          <a:effectLst/>
                          <a:latin typeface="+mn-lt"/>
                          <a:ea typeface="Calibri" panose="020F0502020204030204" pitchFamily="34" charset="0"/>
                          <a:cs typeface="Times New Roman" panose="02020603050405020304" pitchFamily="18" charset="0"/>
                        </a:rPr>
                        <a:t>Patentes</a:t>
                      </a:r>
                    </a:p>
                  </a:txBody>
                  <a:tcPr marL="102636" marR="102636" marT="102636" marB="102636"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34.000</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31.256</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-8% </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7000"/>
                        </a:lnSpc>
                        <a:spcBef>
                          <a:spcPts val="300"/>
                        </a:spcBef>
                        <a:spcAft>
                          <a:spcPts val="300"/>
                        </a:spcAft>
                      </a:pPr>
                      <a:r>
                        <a:rPr lang="pt-BR" sz="1400" dirty="0">
                          <a:effectLst/>
                          <a:latin typeface="+mn-lt"/>
                          <a:ea typeface="Calibri" panose="020F0502020204030204" pitchFamily="34" charset="0"/>
                          <a:cs typeface="Times New Roman" panose="02020603050405020304" pitchFamily="18" charset="0"/>
                        </a:rPr>
                        <a:t>Impacto projetado da COVID-19 na redução dos depósitos no 1º sem./2020</a:t>
                      </a:r>
                    </a:p>
                  </a:txBody>
                  <a:tcPr marL="102636" marR="102636" marT="102636" marB="102636"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10001"/>
                  </a:ext>
                </a:extLst>
              </a:tr>
              <a:tr h="287064">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dirty="0">
                          <a:effectLst/>
                          <a:latin typeface="+mn-lt"/>
                          <a:ea typeface="Calibri" panose="020F0502020204030204" pitchFamily="34" charset="0"/>
                          <a:cs typeface="Times New Roman" panose="02020603050405020304" pitchFamily="18" charset="0"/>
                        </a:rPr>
                        <a:t>Redução do Backlog de </a:t>
                      </a:r>
                      <a:r>
                        <a:rPr lang="pt-BR" sz="1400" b="1" dirty="0">
                          <a:effectLst/>
                          <a:latin typeface="+mn-lt"/>
                          <a:ea typeface="Calibri" panose="020F0502020204030204" pitchFamily="34" charset="0"/>
                          <a:cs typeface="Times New Roman" panose="02020603050405020304" pitchFamily="18" charset="0"/>
                        </a:rPr>
                        <a:t>Patentes</a:t>
                      </a:r>
                    </a:p>
                  </a:txBody>
                  <a:tcPr marL="102636" marR="102636" marT="102636" marB="10263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60%</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52%</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-13%</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Impacto projetado da suspensão de prazos de arquivamentos na redução da produção no 1º sem./2020</a:t>
                      </a:r>
                    </a:p>
                  </a:txBody>
                  <a:tcPr marL="102636" marR="102636" marT="102636" marB="10263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885509403"/>
                  </a:ext>
                </a:extLst>
              </a:tr>
              <a:tr h="0">
                <a:tc>
                  <a:txBody>
                    <a:bodyPr/>
                    <a:lstStyle/>
                    <a:p>
                      <a:pPr>
                        <a:lnSpc>
                          <a:spcPct val="107000"/>
                        </a:lnSpc>
                        <a:spcBef>
                          <a:spcPts val="300"/>
                        </a:spcBef>
                        <a:spcAft>
                          <a:spcPts val="300"/>
                        </a:spcAft>
                      </a:pPr>
                      <a:r>
                        <a:rPr lang="pt-BR" sz="1400" dirty="0">
                          <a:effectLst/>
                          <a:latin typeface="+mn-lt"/>
                          <a:ea typeface="Calibri" panose="020F0502020204030204" pitchFamily="34" charset="0"/>
                          <a:cs typeface="Times New Roman" panose="02020603050405020304" pitchFamily="18" charset="0"/>
                        </a:rPr>
                        <a:t>Decisão de Exame Técnico de Pedidos de </a:t>
                      </a:r>
                      <a:r>
                        <a:rPr lang="pt-BR" sz="1400" b="1" dirty="0">
                          <a:effectLst/>
                          <a:latin typeface="+mn-lt"/>
                          <a:ea typeface="Calibri" panose="020F0502020204030204" pitchFamily="34" charset="0"/>
                          <a:cs typeface="Times New Roman" panose="02020603050405020304" pitchFamily="18" charset="0"/>
                        </a:rPr>
                        <a:t>Patentes</a:t>
                      </a:r>
                    </a:p>
                  </a:txBody>
                  <a:tcPr marL="102636" marR="102636" marT="102636" marB="10263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45.000</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40.092</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-11%</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Impacto projetado da suspensão de prazos de arquivamentos na redução da produção no 1º sem./2020</a:t>
                      </a:r>
                    </a:p>
                  </a:txBody>
                  <a:tcPr marL="102636" marR="102636" marT="102636" marB="10263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377636320"/>
                  </a:ext>
                </a:extLst>
              </a:tr>
              <a:tr h="251300">
                <a:tc>
                  <a:txBody>
                    <a:bodyPr/>
                    <a:lstStyle/>
                    <a:p>
                      <a:pPr>
                        <a:lnSpc>
                          <a:spcPct val="107000"/>
                        </a:lnSpc>
                        <a:spcBef>
                          <a:spcPts val="300"/>
                        </a:spcBef>
                        <a:spcAft>
                          <a:spcPts val="300"/>
                        </a:spcAft>
                      </a:pPr>
                      <a:r>
                        <a:rPr lang="pt-BR" sz="1400" dirty="0">
                          <a:effectLst/>
                          <a:latin typeface="+mn-lt"/>
                          <a:ea typeface="Calibri" panose="020F0502020204030204" pitchFamily="34" charset="0"/>
                          <a:cs typeface="Times New Roman" panose="02020603050405020304" pitchFamily="18" charset="0"/>
                        </a:rPr>
                        <a:t>Percentual de </a:t>
                      </a:r>
                      <a:r>
                        <a:rPr lang="pt-BR" sz="1400" b="1" dirty="0">
                          <a:effectLst/>
                          <a:latin typeface="+mn-lt"/>
                          <a:ea typeface="Calibri" panose="020F0502020204030204" pitchFamily="34" charset="0"/>
                          <a:cs typeface="Times New Roman" panose="02020603050405020304" pitchFamily="18" charset="0"/>
                        </a:rPr>
                        <a:t>Patentes</a:t>
                      </a:r>
                      <a:r>
                        <a:rPr lang="pt-BR" sz="1400" dirty="0">
                          <a:effectLst/>
                          <a:latin typeface="+mn-lt"/>
                          <a:ea typeface="Calibri" panose="020F0502020204030204" pitchFamily="34" charset="0"/>
                          <a:cs typeface="Times New Roman" panose="02020603050405020304" pitchFamily="18" charset="0"/>
                        </a:rPr>
                        <a:t> Concedidas com Incidência do Parágrafo Único do art. 40 da LPI</a:t>
                      </a:r>
                    </a:p>
                  </a:txBody>
                  <a:tcPr marL="102636" marR="102636" marT="102636" marB="10263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25%</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28,3%</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+13,2%</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Impacto projetado da suspensão de prazos de arquivamentos na redução da produção no 1º sem./2020</a:t>
                      </a:r>
                    </a:p>
                  </a:txBody>
                  <a:tcPr marL="102636" marR="102636" marT="102636" marB="10263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1323988768"/>
                  </a:ext>
                </a:extLst>
              </a:tr>
              <a:tr h="0">
                <a:tc>
                  <a:txBody>
                    <a:bodyPr/>
                    <a:lstStyle/>
                    <a:p>
                      <a:pPr>
                        <a:lnSpc>
                          <a:spcPct val="107000"/>
                        </a:lnSpc>
                        <a:spcBef>
                          <a:spcPts val="300"/>
                        </a:spcBef>
                        <a:spcAft>
                          <a:spcPts val="300"/>
                        </a:spcAft>
                      </a:pPr>
                      <a:r>
                        <a:rPr lang="pt-BR" sz="1400" dirty="0">
                          <a:effectLst/>
                          <a:latin typeface="+mn-lt"/>
                          <a:ea typeface="Calibri" panose="020F0502020204030204" pitchFamily="34" charset="0"/>
                          <a:cs typeface="Times New Roman" panose="02020603050405020304" pitchFamily="18" charset="0"/>
                        </a:rPr>
                        <a:t>Tempo de Decisão de Exame Técnico de Pedidos de </a:t>
                      </a:r>
                      <a:r>
                        <a:rPr lang="pt-BR" sz="1400" b="1" dirty="0">
                          <a:effectLst/>
                          <a:latin typeface="+mn-lt"/>
                          <a:ea typeface="Calibri" panose="020F0502020204030204" pitchFamily="34" charset="0"/>
                          <a:cs typeface="Times New Roman" panose="02020603050405020304" pitchFamily="18" charset="0"/>
                        </a:rPr>
                        <a:t>Patentes</a:t>
                      </a:r>
                    </a:p>
                  </a:txBody>
                  <a:tcPr marL="102636" marR="102636" marT="102636" marB="10263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4,3 anos</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4,5 anos</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+4,6%</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kumimoji="0" lang="pt-BR" sz="1400" b="0" i="0" u="none" strike="noStrike" kern="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Impacto projetado da suspensão de prazos de arquivamentos na redução da produção no 1º sem./2020</a:t>
                      </a:r>
                    </a:p>
                  </a:txBody>
                  <a:tcPr marL="102636" marR="102636" marT="102636" marB="10263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2691850637"/>
                  </a:ext>
                </a:extLst>
              </a:tr>
            </a:tbl>
          </a:graphicData>
        </a:graphic>
      </p:graphicFrame>
      <p:sp>
        <p:nvSpPr>
          <p:cNvPr id="7" name="CaixaDeTexto 3">
            <a:extLst>
              <a:ext uri="{FF2B5EF4-FFF2-40B4-BE49-F238E27FC236}">
                <a16:creationId xmlns:a16="http://schemas.microsoft.com/office/drawing/2014/main" xmlns="" id="{92223EA4-081D-4BD4-8CA9-2696E37C4B90}"/>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METAS DE DESEMPENHO – ANÁLISE DE IMPACTO</a:t>
            </a:r>
          </a:p>
        </p:txBody>
      </p:sp>
    </p:spTree>
    <p:extLst>
      <p:ext uri="{BB962C8B-B14F-4D97-AF65-F5344CB8AC3E}">
        <p14:creationId xmlns:p14="http://schemas.microsoft.com/office/powerpoint/2010/main" val="417741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to 7">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xmlns="" id="{F45B5217-03CD-41CE-9AF9-77A27F7592A1}"/>
              </a:ext>
            </a:extLst>
          </p:cNvPr>
          <p:cNvGraphicFramePr>
            <a:graphicFrameLocks noGrp="1"/>
          </p:cNvGraphicFramePr>
          <p:nvPr>
            <p:extLst>
              <p:ext uri="{D42A27DB-BD31-4B8C-83A1-F6EECF244321}">
                <p14:modId xmlns:p14="http://schemas.microsoft.com/office/powerpoint/2010/main" val="748818401"/>
              </p:ext>
            </p:extLst>
          </p:nvPr>
        </p:nvGraphicFramePr>
        <p:xfrm>
          <a:off x="395536" y="764704"/>
          <a:ext cx="8496944" cy="5397767"/>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xmlns="" val="20000"/>
                    </a:ext>
                  </a:extLst>
                </a:gridCol>
                <a:gridCol w="1040296">
                  <a:extLst>
                    <a:ext uri="{9D8B030D-6E8A-4147-A177-3AD203B41FA5}">
                      <a16:colId xmlns:a16="http://schemas.microsoft.com/office/drawing/2014/main" xmlns="" val="20001"/>
                    </a:ext>
                  </a:extLst>
                </a:gridCol>
                <a:gridCol w="1156198">
                  <a:extLst>
                    <a:ext uri="{9D8B030D-6E8A-4147-A177-3AD203B41FA5}">
                      <a16:colId xmlns:a16="http://schemas.microsoft.com/office/drawing/2014/main" xmlns="" val="3848022347"/>
                    </a:ext>
                  </a:extLst>
                </a:gridCol>
                <a:gridCol w="988786">
                  <a:extLst>
                    <a:ext uri="{9D8B030D-6E8A-4147-A177-3AD203B41FA5}">
                      <a16:colId xmlns:a16="http://schemas.microsoft.com/office/drawing/2014/main" xmlns="" val="2015157719"/>
                    </a:ext>
                  </a:extLst>
                </a:gridCol>
                <a:gridCol w="3223432">
                  <a:extLst>
                    <a:ext uri="{9D8B030D-6E8A-4147-A177-3AD203B41FA5}">
                      <a16:colId xmlns:a16="http://schemas.microsoft.com/office/drawing/2014/main" xmlns="" val="2144043915"/>
                    </a:ext>
                  </a:extLst>
                </a:gridCol>
              </a:tblGrid>
              <a:tr h="511767">
                <a:tc>
                  <a:txBody>
                    <a:bodyPr/>
                    <a:lstStyle/>
                    <a:p>
                      <a:pPr algn="ctr"/>
                      <a:r>
                        <a:rPr lang="pt-BR" sz="1400" dirty="0">
                          <a:solidFill>
                            <a:schemeClr val="bg1"/>
                          </a:solidFill>
                          <a:latin typeface="+mn-lt"/>
                        </a:rPr>
                        <a:t>METAS</a:t>
                      </a:r>
                    </a:p>
                  </a:txBody>
                  <a:tcPr marL="86894" marR="86894" marT="43447" marB="43447" anchor="ctr">
                    <a:lnR w="38100" cap="flat" cmpd="sng" algn="ctr">
                      <a:solidFill>
                        <a:schemeClr val="bg1"/>
                      </a:solidFill>
                      <a:prstDash val="solid"/>
                      <a:round/>
                      <a:headEnd type="none" w="med" len="med"/>
                      <a:tailEnd type="none" w="med" len="med"/>
                    </a:lnR>
                    <a:solidFill>
                      <a:schemeClr val="tx2"/>
                    </a:solidFill>
                  </a:tcPr>
                </a:tc>
                <a:tc>
                  <a:txBody>
                    <a:bodyPr/>
                    <a:lstStyle/>
                    <a:p>
                      <a:pPr algn="ctr"/>
                      <a:r>
                        <a:rPr lang="pt-BR" sz="1400" dirty="0">
                          <a:solidFill>
                            <a:schemeClr val="bg1"/>
                          </a:solidFill>
                          <a:latin typeface="+mn-lt"/>
                        </a:rPr>
                        <a:t>PREVISTO INICIAL</a:t>
                      </a:r>
                    </a:p>
                  </a:txBody>
                  <a:tcPr marL="86894" marR="86894" marT="43447" marB="434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algn="ctr"/>
                      <a:r>
                        <a:rPr lang="pt-BR" sz="1400" dirty="0">
                          <a:solidFill>
                            <a:schemeClr val="bg1"/>
                          </a:solidFill>
                          <a:latin typeface="+mn-lt"/>
                        </a:rPr>
                        <a:t>PREVISTO REVISADO</a:t>
                      </a:r>
                    </a:p>
                  </a:txBody>
                  <a:tcPr marL="86894" marR="86894" marT="43447" marB="434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algn="ctr"/>
                      <a:r>
                        <a:rPr lang="pt-BR" sz="1400" dirty="0">
                          <a:solidFill>
                            <a:schemeClr val="bg1"/>
                          </a:solidFill>
                          <a:latin typeface="+mn-lt"/>
                        </a:rPr>
                        <a:t>VARIAÇÃO</a:t>
                      </a:r>
                    </a:p>
                  </a:txBody>
                  <a:tcPr marL="86894" marR="86894" marT="43447" marB="4344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algn="ctr"/>
                      <a:r>
                        <a:rPr lang="pt-BR" sz="1400" dirty="0">
                          <a:solidFill>
                            <a:schemeClr val="bg1"/>
                          </a:solidFill>
                          <a:latin typeface="+mn-lt"/>
                        </a:rPr>
                        <a:t>JUSTIFICATIVA</a:t>
                      </a:r>
                    </a:p>
                  </a:txBody>
                  <a:tcPr marL="86894" marR="86894" marT="43447" marB="43447" anchor="ctr">
                    <a:lnL w="381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xmlns="" val="10000"/>
                  </a:ext>
                </a:extLst>
              </a:tr>
              <a:tr h="422513">
                <a:tc>
                  <a:txBody>
                    <a:bodyPr/>
                    <a:lstStyle/>
                    <a:p>
                      <a:pPr>
                        <a:lnSpc>
                          <a:spcPct val="107000"/>
                        </a:lnSpc>
                        <a:spcBef>
                          <a:spcPts val="300"/>
                        </a:spcBef>
                        <a:spcAft>
                          <a:spcPts val="300"/>
                        </a:spcAft>
                      </a:pPr>
                      <a:r>
                        <a:rPr lang="pt-BR" sz="1400" dirty="0">
                          <a:effectLst/>
                          <a:latin typeface="+mn-lt"/>
                          <a:ea typeface="Calibri" panose="020F0502020204030204" pitchFamily="34" charset="0"/>
                          <a:cs typeface="Times New Roman" panose="02020603050405020304" pitchFamily="18" charset="0"/>
                        </a:rPr>
                        <a:t>Pedidos de </a:t>
                      </a:r>
                      <a:r>
                        <a:rPr lang="pt-BR" sz="1400" b="1" dirty="0">
                          <a:effectLst/>
                          <a:latin typeface="+mn-lt"/>
                          <a:ea typeface="Calibri" panose="020F0502020204030204" pitchFamily="34" charset="0"/>
                          <a:cs typeface="Times New Roman" panose="02020603050405020304" pitchFamily="18" charset="0"/>
                        </a:rPr>
                        <a:t>Marca</a:t>
                      </a:r>
                    </a:p>
                  </a:txBody>
                  <a:tcPr marL="102636" marR="102636" marT="102636" marB="102636"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300.000</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280.412</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-6,5%</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dirty="0">
                          <a:effectLst/>
                          <a:latin typeface="+mn-lt"/>
                          <a:ea typeface="Calibri" panose="020F0502020204030204" pitchFamily="34" charset="0"/>
                          <a:cs typeface="Times New Roman" panose="02020603050405020304" pitchFamily="18" charset="0"/>
                        </a:rPr>
                        <a:t>Impacto projetado da COVID-19 na redução dos depósitos no 1º sem./2020</a:t>
                      </a:r>
                    </a:p>
                  </a:txBody>
                  <a:tcPr marL="102636" marR="102636" marT="102636" marB="102636"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10001"/>
                  </a:ext>
                </a:extLst>
              </a:tr>
              <a:tr h="287064">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dirty="0">
                          <a:effectLst/>
                          <a:latin typeface="+mn-lt"/>
                          <a:ea typeface="Calibri" panose="020F0502020204030204" pitchFamily="34" charset="0"/>
                          <a:cs typeface="Times New Roman" panose="02020603050405020304" pitchFamily="18" charset="0"/>
                        </a:rPr>
                        <a:t>Decisão de Exame Técnico de Pedidos de </a:t>
                      </a:r>
                      <a:r>
                        <a:rPr lang="pt-BR" sz="1400" b="1" dirty="0">
                          <a:effectLst/>
                          <a:latin typeface="+mn-lt"/>
                          <a:ea typeface="Calibri" panose="020F0502020204030204" pitchFamily="34" charset="0"/>
                          <a:cs typeface="Times New Roman" panose="02020603050405020304" pitchFamily="18" charset="0"/>
                        </a:rPr>
                        <a:t>Marca</a:t>
                      </a:r>
                    </a:p>
                  </a:txBody>
                  <a:tcPr marL="102636" marR="102636" marT="102636" marB="10263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295.000</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250.081</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-1,5%</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dirty="0">
                          <a:effectLst/>
                          <a:latin typeface="+mn-lt"/>
                          <a:ea typeface="Calibri" panose="020F0502020204030204" pitchFamily="34" charset="0"/>
                          <a:cs typeface="Times New Roman" panose="02020603050405020304" pitchFamily="18" charset="0"/>
                        </a:rPr>
                        <a:t>Impacto projetado da COVID-19 na redução da produção no 1º sem./2020</a:t>
                      </a:r>
                    </a:p>
                  </a:txBody>
                  <a:tcPr marL="102636" marR="102636" marT="102636" marB="10263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885509403"/>
                  </a:ext>
                </a:extLst>
              </a:tr>
              <a:tr h="287064">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dirty="0">
                          <a:effectLst/>
                          <a:latin typeface="+mn-lt"/>
                          <a:ea typeface="Calibri" panose="020F0502020204030204" pitchFamily="34" charset="0"/>
                          <a:cs typeface="Times New Roman" panose="02020603050405020304" pitchFamily="18" charset="0"/>
                        </a:rPr>
                        <a:t>Pedidos de </a:t>
                      </a:r>
                      <a:r>
                        <a:rPr lang="pt-BR" sz="1400" b="1" dirty="0">
                          <a:effectLst/>
                          <a:latin typeface="+mn-lt"/>
                          <a:ea typeface="Calibri" panose="020F0502020204030204" pitchFamily="34" charset="0"/>
                          <a:cs typeface="Times New Roman" panose="02020603050405020304" pitchFamily="18" charset="0"/>
                        </a:rPr>
                        <a:t>Desenhos Industriais</a:t>
                      </a:r>
                    </a:p>
                  </a:txBody>
                  <a:tcPr marL="102636" marR="102636" marT="102636" marB="10263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8.401</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7.978</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-5,0%</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dirty="0">
                          <a:effectLst/>
                          <a:latin typeface="+mn-lt"/>
                          <a:ea typeface="Calibri" panose="020F0502020204030204" pitchFamily="34" charset="0"/>
                          <a:cs typeface="Times New Roman" panose="02020603050405020304" pitchFamily="18" charset="0"/>
                        </a:rPr>
                        <a:t>Impacto projetado da COVID-19 na redução dos depósitos no 1º sem./2020</a:t>
                      </a:r>
                    </a:p>
                  </a:txBody>
                  <a:tcPr marL="102636" marR="102636" marT="102636" marB="10263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2851441036"/>
                  </a:ext>
                </a:extLst>
              </a:tr>
              <a:tr h="287064">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dirty="0">
                          <a:effectLst/>
                          <a:latin typeface="+mn-lt"/>
                          <a:ea typeface="Calibri" panose="020F0502020204030204" pitchFamily="34" charset="0"/>
                          <a:cs typeface="Times New Roman" panose="02020603050405020304" pitchFamily="18" charset="0"/>
                        </a:rPr>
                        <a:t>Decisão de Exame Técnico de Pedidos de Registro de </a:t>
                      </a:r>
                      <a:r>
                        <a:rPr lang="pt-BR" sz="1400" b="1" dirty="0">
                          <a:effectLst/>
                          <a:latin typeface="+mn-lt"/>
                          <a:ea typeface="Calibri" panose="020F0502020204030204" pitchFamily="34" charset="0"/>
                          <a:cs typeface="Times New Roman" panose="02020603050405020304" pitchFamily="18" charset="0"/>
                        </a:rPr>
                        <a:t>Desenho Industrial</a:t>
                      </a:r>
                    </a:p>
                  </a:txBody>
                  <a:tcPr marL="102636" marR="102636" marT="102636" marB="10263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7.543</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7.004</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-7,1%</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dirty="0">
                          <a:effectLst/>
                          <a:latin typeface="+mn-lt"/>
                          <a:ea typeface="Calibri" panose="020F0502020204030204" pitchFamily="34" charset="0"/>
                          <a:cs typeface="Times New Roman" panose="02020603050405020304" pitchFamily="18" charset="0"/>
                        </a:rPr>
                        <a:t>Impacto projetado da COVID-19 na redução da produção no 1º sem./2020</a:t>
                      </a:r>
                    </a:p>
                  </a:txBody>
                  <a:tcPr marL="102636" marR="102636" marT="102636" marB="10263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3588402483"/>
                  </a:ext>
                </a:extLst>
              </a:tr>
              <a:tr h="287064">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a:effectLst/>
                          <a:latin typeface="+mn-lt"/>
                          <a:ea typeface="Calibri" panose="020F0502020204030204" pitchFamily="34" charset="0"/>
                          <a:cs typeface="Times New Roman" panose="02020603050405020304" pitchFamily="18" charset="0"/>
                        </a:rPr>
                        <a:t>Pedido de </a:t>
                      </a:r>
                      <a:r>
                        <a:rPr lang="pt-BR" sz="1400" b="1">
                          <a:effectLst/>
                          <a:latin typeface="+mn-lt"/>
                          <a:ea typeface="Calibri" panose="020F0502020204030204" pitchFamily="34" charset="0"/>
                          <a:cs typeface="Times New Roman" panose="02020603050405020304" pitchFamily="18" charset="0"/>
                        </a:rPr>
                        <a:t>Contratos</a:t>
                      </a:r>
                      <a:r>
                        <a:rPr lang="pt-BR" sz="1400">
                          <a:effectLst/>
                          <a:latin typeface="+mn-lt"/>
                          <a:ea typeface="Calibri" panose="020F0502020204030204" pitchFamily="34" charset="0"/>
                          <a:cs typeface="Times New Roman" panose="02020603050405020304" pitchFamily="18" charset="0"/>
                        </a:rPr>
                        <a:t> de Tecnologia</a:t>
                      </a:r>
                      <a:endParaRPr lang="pt-BR" sz="1400" b="1" dirty="0">
                        <a:effectLst/>
                        <a:latin typeface="+mn-lt"/>
                        <a:ea typeface="Calibri" panose="020F0502020204030204" pitchFamily="34" charset="0"/>
                        <a:cs typeface="Times New Roman" panose="02020603050405020304" pitchFamily="18" charset="0"/>
                      </a:endParaRPr>
                    </a:p>
                  </a:txBody>
                  <a:tcPr marL="102636" marR="102636" marT="102636" marB="10263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1.600</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1.407</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-12%</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dirty="0">
                          <a:effectLst/>
                          <a:latin typeface="+mn-lt"/>
                          <a:ea typeface="Calibri" panose="020F0502020204030204" pitchFamily="34" charset="0"/>
                          <a:cs typeface="Times New Roman" panose="02020603050405020304" pitchFamily="18" charset="0"/>
                        </a:rPr>
                        <a:t>Impacto projetado da COVID-19 na redução dos depósitos no 1º sem./2020</a:t>
                      </a:r>
                    </a:p>
                  </a:txBody>
                  <a:tcPr marL="102636" marR="102636" marT="102636" marB="10263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2926598440"/>
                  </a:ext>
                </a:extLst>
              </a:tr>
              <a:tr h="287064">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a:effectLst/>
                          <a:latin typeface="+mn-lt"/>
                          <a:ea typeface="Calibri" panose="020F0502020204030204" pitchFamily="34" charset="0"/>
                          <a:cs typeface="Times New Roman" panose="02020603050405020304" pitchFamily="18" charset="0"/>
                        </a:rPr>
                        <a:t>Decisão de Exame Técnico de Pedidos de </a:t>
                      </a:r>
                      <a:r>
                        <a:rPr lang="pt-BR" sz="1400" b="1">
                          <a:effectLst/>
                          <a:latin typeface="+mn-lt"/>
                          <a:ea typeface="Calibri" panose="020F0502020204030204" pitchFamily="34" charset="0"/>
                          <a:cs typeface="Times New Roman" panose="02020603050405020304" pitchFamily="18" charset="0"/>
                        </a:rPr>
                        <a:t>Contratos</a:t>
                      </a:r>
                      <a:r>
                        <a:rPr lang="pt-BR" sz="1400">
                          <a:effectLst/>
                          <a:latin typeface="+mn-lt"/>
                          <a:ea typeface="Calibri" panose="020F0502020204030204" pitchFamily="34" charset="0"/>
                          <a:cs typeface="Times New Roman" panose="02020603050405020304" pitchFamily="18" charset="0"/>
                        </a:rPr>
                        <a:t> de Tecnologia</a:t>
                      </a:r>
                      <a:endParaRPr lang="pt-BR" sz="1400" b="1" dirty="0">
                        <a:effectLst/>
                        <a:latin typeface="+mn-lt"/>
                        <a:ea typeface="Calibri" panose="020F0502020204030204" pitchFamily="34" charset="0"/>
                        <a:cs typeface="Times New Roman" panose="02020603050405020304" pitchFamily="18" charset="0"/>
                      </a:endParaRPr>
                    </a:p>
                  </a:txBody>
                  <a:tcPr marL="102636" marR="102636" marT="102636" marB="10263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1.400</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dirty="0">
                          <a:effectLst/>
                          <a:latin typeface="+mn-lt"/>
                          <a:ea typeface="Calibri" panose="020F0502020204030204" pitchFamily="34" charset="0"/>
                          <a:cs typeface="Times New Roman" panose="02020603050405020304" pitchFamily="18" charset="0"/>
                        </a:rPr>
                        <a:t>1.291</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tc>
                  <a:txBody>
                    <a:bodyPr/>
                    <a:lstStyle/>
                    <a:p>
                      <a:pPr algn="ctr">
                        <a:lnSpc>
                          <a:spcPct val="107000"/>
                        </a:lnSpc>
                        <a:spcBef>
                          <a:spcPts val="300"/>
                        </a:spcBef>
                        <a:spcAft>
                          <a:spcPts val="300"/>
                        </a:spcAft>
                      </a:pPr>
                      <a:r>
                        <a:rPr lang="pt-BR" sz="1600" b="1" dirty="0">
                          <a:effectLst/>
                          <a:latin typeface="+mn-lt"/>
                          <a:ea typeface="Calibri" panose="020F0502020204030204" pitchFamily="34" charset="0"/>
                          <a:cs typeface="Times New Roman" panose="02020603050405020304" pitchFamily="18" charset="0"/>
                        </a:rPr>
                        <a:t>-7,8%</a:t>
                      </a:r>
                    </a:p>
                  </a:txBody>
                  <a:tcPr marL="102636" marR="102636" marT="102636" marB="10263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defTabSz="914400" eaLnBrk="1" fontAlgn="auto" latinLnBrk="0" hangingPunct="1">
                        <a:lnSpc>
                          <a:spcPct val="107000"/>
                        </a:lnSpc>
                        <a:spcBef>
                          <a:spcPts val="300"/>
                        </a:spcBef>
                        <a:spcAft>
                          <a:spcPts val="300"/>
                        </a:spcAft>
                        <a:buClrTx/>
                        <a:buSzTx/>
                        <a:buFontTx/>
                        <a:buNone/>
                        <a:tabLst/>
                        <a:defRPr/>
                      </a:pPr>
                      <a:r>
                        <a:rPr lang="pt-BR" sz="1400" dirty="0">
                          <a:effectLst/>
                          <a:latin typeface="+mn-lt"/>
                          <a:ea typeface="Calibri" panose="020F0502020204030204" pitchFamily="34" charset="0"/>
                          <a:cs typeface="Times New Roman" panose="02020603050405020304" pitchFamily="18" charset="0"/>
                        </a:rPr>
                        <a:t>Impacto projetado da COVID-19 na redução da produção no 1º sem./2020</a:t>
                      </a:r>
                    </a:p>
                  </a:txBody>
                  <a:tcPr marL="102636" marR="102636" marT="102636" marB="10263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F3F6"/>
                    </a:solidFill>
                  </a:tcPr>
                </a:tc>
                <a:extLst>
                  <a:ext uri="{0D108BD9-81ED-4DB2-BD59-A6C34878D82A}">
                    <a16:rowId xmlns:a16="http://schemas.microsoft.com/office/drawing/2014/main" xmlns="" val="1261384049"/>
                  </a:ext>
                </a:extLst>
              </a:tr>
            </a:tbl>
          </a:graphicData>
        </a:graphic>
      </p:graphicFrame>
      <p:sp>
        <p:nvSpPr>
          <p:cNvPr id="7" name="CaixaDeTexto 3">
            <a:extLst>
              <a:ext uri="{FF2B5EF4-FFF2-40B4-BE49-F238E27FC236}">
                <a16:creationId xmlns:a16="http://schemas.microsoft.com/office/drawing/2014/main" xmlns="" id="{92223EA4-081D-4BD4-8CA9-2696E37C4B90}"/>
              </a:ext>
            </a:extLst>
          </p:cNvPr>
          <p:cNvSpPr txBox="1">
            <a:spLocks noChangeArrowheads="1"/>
          </p:cNvSpPr>
          <p:nvPr/>
        </p:nvSpPr>
        <p:spPr bwMode="auto">
          <a:xfrm>
            <a:off x="358182" y="188640"/>
            <a:ext cx="9254378"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METAS DE DESEMPENHO – ANÁLISE DE IMPACTO</a:t>
            </a:r>
          </a:p>
        </p:txBody>
      </p:sp>
    </p:spTree>
    <p:extLst>
      <p:ext uri="{BB962C8B-B14F-4D97-AF65-F5344CB8AC3E}">
        <p14:creationId xmlns:p14="http://schemas.microsoft.com/office/powerpoint/2010/main" val="315475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59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467544" y="1700808"/>
            <a:ext cx="777686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dirty="0">
                <a:solidFill>
                  <a:schemeClr val="bg1"/>
                </a:solidFill>
              </a:rPr>
              <a:t>INICIATIVAS </a:t>
            </a:r>
            <a:r>
              <a:rPr lang="pt-BR" sz="4800" b="1" dirty="0">
                <a:solidFill>
                  <a:schemeClr val="bg1"/>
                </a:solidFill>
              </a:rPr>
              <a:t>ESTRATÉGICAS</a:t>
            </a:r>
            <a:r>
              <a:rPr lang="pt-BR" sz="4400" dirty="0">
                <a:solidFill>
                  <a:schemeClr val="bg1"/>
                </a:solidFill>
              </a:rPr>
              <a:t>:</a:t>
            </a:r>
          </a:p>
          <a:p>
            <a:pPr algn="ctr"/>
            <a:r>
              <a:rPr lang="pt-BR" sz="4000" dirty="0">
                <a:solidFill>
                  <a:schemeClr val="bg1"/>
                </a:solidFill>
              </a:rPr>
              <a:t>SÍNTESE DA EXECUÇÃO - 1ºT/2020</a:t>
            </a:r>
          </a:p>
        </p:txBody>
      </p:sp>
    </p:spTree>
    <p:extLst>
      <p:ext uri="{BB962C8B-B14F-4D97-AF65-F5344CB8AC3E}">
        <p14:creationId xmlns:p14="http://schemas.microsoft.com/office/powerpoint/2010/main" val="292064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INICIATIVAS ESTRATÉGICAS</a:t>
            </a:r>
          </a:p>
        </p:txBody>
      </p:sp>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xmlns="" id="{BECE2FFB-2D59-4C52-AA14-C3B2E61C7C08}"/>
              </a:ext>
            </a:extLst>
          </p:cNvPr>
          <p:cNvSpPr txBox="1"/>
          <p:nvPr/>
        </p:nvSpPr>
        <p:spPr>
          <a:xfrm>
            <a:off x="2267744" y="6156663"/>
            <a:ext cx="4104456" cy="246221"/>
          </a:xfrm>
          <a:prstGeom prst="rect">
            <a:avLst/>
          </a:prstGeom>
          <a:noFill/>
        </p:spPr>
        <p:txBody>
          <a:bodyPr wrap="square" rtlCol="0">
            <a:spAutoFit/>
          </a:bodyPr>
          <a:lstStyle/>
          <a:p>
            <a:pPr algn="r"/>
            <a:r>
              <a:rPr lang="pt-BR" sz="1000" dirty="0">
                <a:solidFill>
                  <a:schemeClr val="tx1">
                    <a:lumMod val="75000"/>
                    <a:lumOff val="25000"/>
                  </a:schemeClr>
                </a:solidFill>
              </a:rPr>
              <a:t>*Somente a Iniciativa 01.1-Programa de Combate ao Backlog de Patentes</a:t>
            </a:r>
          </a:p>
        </p:txBody>
      </p:sp>
      <p:sp>
        <p:nvSpPr>
          <p:cNvPr id="15" name="CaixaDeTexto 14">
            <a:extLst>
              <a:ext uri="{FF2B5EF4-FFF2-40B4-BE49-F238E27FC236}">
                <a16:creationId xmlns:a16="http://schemas.microsoft.com/office/drawing/2014/main" xmlns="" id="{F615D3AA-8B7B-4010-BCDB-54A7D52C1B7F}"/>
              </a:ext>
            </a:extLst>
          </p:cNvPr>
          <p:cNvSpPr txBox="1"/>
          <p:nvPr/>
        </p:nvSpPr>
        <p:spPr>
          <a:xfrm>
            <a:off x="8572918" y="5064192"/>
            <a:ext cx="4104456" cy="246221"/>
          </a:xfrm>
          <a:prstGeom prst="rect">
            <a:avLst/>
          </a:prstGeom>
          <a:noFill/>
        </p:spPr>
        <p:txBody>
          <a:bodyPr wrap="square" rtlCol="0">
            <a:spAutoFit/>
          </a:bodyPr>
          <a:lstStyle/>
          <a:p>
            <a:r>
              <a:rPr lang="pt-BR" sz="1000" dirty="0">
                <a:solidFill>
                  <a:schemeClr val="tx1">
                    <a:lumMod val="75000"/>
                    <a:lumOff val="25000"/>
                  </a:schemeClr>
                </a:solidFill>
              </a:rPr>
              <a:t>*</a:t>
            </a:r>
          </a:p>
        </p:txBody>
      </p:sp>
      <p:pic>
        <p:nvPicPr>
          <p:cNvPr id="2" name="Imagem 1">
            <a:extLst>
              <a:ext uri="{FF2B5EF4-FFF2-40B4-BE49-F238E27FC236}">
                <a16:creationId xmlns:a16="http://schemas.microsoft.com/office/drawing/2014/main" xmlns="" id="{04D92246-466A-48FC-A57F-51EC10DB51C2}"/>
              </a:ext>
            </a:extLst>
          </p:cNvPr>
          <p:cNvPicPr>
            <a:picLocks noChangeAspect="1"/>
          </p:cNvPicPr>
          <p:nvPr/>
        </p:nvPicPr>
        <p:blipFill>
          <a:blip r:embed="rId3"/>
          <a:stretch>
            <a:fillRect/>
          </a:stretch>
        </p:blipFill>
        <p:spPr>
          <a:xfrm>
            <a:off x="359223" y="825667"/>
            <a:ext cx="4261473" cy="2280102"/>
          </a:xfrm>
          <a:prstGeom prst="rect">
            <a:avLst/>
          </a:prstGeom>
        </p:spPr>
      </p:pic>
      <p:pic>
        <p:nvPicPr>
          <p:cNvPr id="4" name="Imagem 3">
            <a:extLst>
              <a:ext uri="{FF2B5EF4-FFF2-40B4-BE49-F238E27FC236}">
                <a16:creationId xmlns:a16="http://schemas.microsoft.com/office/drawing/2014/main" xmlns="" id="{C45C40AE-0AF9-49E4-9D81-A62E8B9C9E76}"/>
              </a:ext>
            </a:extLst>
          </p:cNvPr>
          <p:cNvPicPr>
            <a:picLocks noChangeAspect="1"/>
          </p:cNvPicPr>
          <p:nvPr/>
        </p:nvPicPr>
        <p:blipFill>
          <a:blip r:embed="rId4"/>
          <a:stretch>
            <a:fillRect/>
          </a:stretch>
        </p:blipFill>
        <p:spPr>
          <a:xfrm>
            <a:off x="4684546" y="825667"/>
            <a:ext cx="4255377" cy="2280102"/>
          </a:xfrm>
          <a:prstGeom prst="rect">
            <a:avLst/>
          </a:prstGeom>
        </p:spPr>
      </p:pic>
      <p:pic>
        <p:nvPicPr>
          <p:cNvPr id="5" name="Imagem 4">
            <a:extLst>
              <a:ext uri="{FF2B5EF4-FFF2-40B4-BE49-F238E27FC236}">
                <a16:creationId xmlns:a16="http://schemas.microsoft.com/office/drawing/2014/main" xmlns="" id="{EEDF061D-7611-4088-AA5B-381A3AA9B26E}"/>
              </a:ext>
            </a:extLst>
          </p:cNvPr>
          <p:cNvPicPr>
            <a:picLocks noChangeAspect="1"/>
          </p:cNvPicPr>
          <p:nvPr/>
        </p:nvPicPr>
        <p:blipFill>
          <a:blip r:embed="rId5"/>
          <a:stretch>
            <a:fillRect/>
          </a:stretch>
        </p:blipFill>
        <p:spPr>
          <a:xfrm>
            <a:off x="363376" y="3170589"/>
            <a:ext cx="8576547" cy="2280102"/>
          </a:xfrm>
          <a:prstGeom prst="rect">
            <a:avLst/>
          </a:prstGeom>
        </p:spPr>
      </p:pic>
    </p:spTree>
    <p:extLst>
      <p:ext uri="{BB962C8B-B14F-4D97-AF65-F5344CB8AC3E}">
        <p14:creationId xmlns:p14="http://schemas.microsoft.com/office/powerpoint/2010/main" val="233936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59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755576" y="1772816"/>
            <a:ext cx="6624736"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schemeClr val="bg1"/>
                </a:solidFill>
              </a:rPr>
              <a:t>METAS E RESULTADOS</a:t>
            </a:r>
          </a:p>
        </p:txBody>
      </p:sp>
    </p:spTree>
    <p:extLst>
      <p:ext uri="{BB962C8B-B14F-4D97-AF65-F5344CB8AC3E}">
        <p14:creationId xmlns:p14="http://schemas.microsoft.com/office/powerpoint/2010/main" val="62383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INICIATIVAS ESTRATÉGICAS – ENTREGAS COM </a:t>
            </a:r>
            <a:r>
              <a:rPr lang="pt-BR" altLang="pt-BR" sz="2400" b="1" dirty="0">
                <a:highlight>
                  <a:srgbClr val="F6BB00"/>
                </a:highlight>
              </a:rPr>
              <a:t>RISCO DE ATRASO</a:t>
            </a:r>
          </a:p>
        </p:txBody>
      </p:sp>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xmlns="" id="{15DD06B6-AA62-4035-AB20-1B38461F8782}"/>
              </a:ext>
            </a:extLst>
          </p:cNvPr>
          <p:cNvGraphicFramePr>
            <a:graphicFrameLocks noGrp="1"/>
          </p:cNvGraphicFramePr>
          <p:nvPr>
            <p:extLst>
              <p:ext uri="{D42A27DB-BD31-4B8C-83A1-F6EECF244321}">
                <p14:modId xmlns:p14="http://schemas.microsoft.com/office/powerpoint/2010/main" val="3496067740"/>
              </p:ext>
            </p:extLst>
          </p:nvPr>
        </p:nvGraphicFramePr>
        <p:xfrm>
          <a:off x="395536" y="764704"/>
          <a:ext cx="8496944" cy="4373229"/>
        </p:xfrm>
        <a:graphic>
          <a:graphicData uri="http://schemas.openxmlformats.org/drawingml/2006/table">
            <a:tbl>
              <a:tblPr/>
              <a:tblGrid>
                <a:gridCol w="2016224">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1170446130"/>
                    </a:ext>
                  </a:extLst>
                </a:gridCol>
                <a:gridCol w="3888432">
                  <a:extLst>
                    <a:ext uri="{9D8B030D-6E8A-4147-A177-3AD203B41FA5}">
                      <a16:colId xmlns:a16="http://schemas.microsoft.com/office/drawing/2014/main" xmlns="" val="20003"/>
                    </a:ext>
                  </a:extLst>
                </a:gridCol>
              </a:tblGrid>
              <a:tr h="674244">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PROGRAMAS</a:t>
                      </a:r>
                    </a:p>
                  </a:txBody>
                  <a:tcPr marL="72000" marR="72000" marT="72000" marB="72000"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PROJETOS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ENTREGAS COM </a:t>
                      </a:r>
                      <a:r>
                        <a:rPr lang="pt-BR" sz="1600" b="1" i="0" u="none" strike="noStrike" dirty="0">
                          <a:solidFill>
                            <a:schemeClr val="tx1"/>
                          </a:solidFill>
                          <a:effectLst/>
                          <a:highlight>
                            <a:srgbClr val="F6BB00"/>
                          </a:highlight>
                          <a:latin typeface="+mn-lt"/>
                        </a:rPr>
                        <a:t>RISCO DE ATRASO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40745">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Calibri" panose="020F0502020204030204" pitchFamily="34" charset="0"/>
                        </a:rPr>
                        <a:t>1 - Reestruturação do Exame</a:t>
                      </a:r>
                      <a:r>
                        <a:rPr lang="pt-BR" sz="1600" b="0" i="0" u="none" strike="noStrike" baseline="0" dirty="0">
                          <a:solidFill>
                            <a:srgbClr val="000000"/>
                          </a:solidFill>
                          <a:effectLst/>
                          <a:latin typeface="Calibri" panose="020F0502020204030204" pitchFamily="34" charset="0"/>
                        </a:rPr>
                        <a:t> de Patentes </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1.1 - Programa e Combate ao Backlog</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Calibri" panose="020F0502020204030204" pitchFamily="34" charset="0"/>
                        </a:rPr>
                        <a:t>Redução em 60% do número de pedidos do Programa de Combate ao Backlog de Patentes, em 17 meses: de 149,94 mil, em 01/08/2019, para 59,97 mil, em 31/12/2020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6"/>
                  </a:ext>
                </a:extLst>
              </a:tr>
              <a:tr h="440745">
                <a:tc rowSpan="4">
                  <a:txBody>
                    <a:bodyPr/>
                    <a:lstStyle/>
                    <a:p>
                      <a:pPr algn="l" fontAlgn="ctr">
                        <a:lnSpc>
                          <a:spcPct val="100000"/>
                        </a:lnSpc>
                        <a:spcBef>
                          <a:spcPts val="0"/>
                        </a:spcBef>
                        <a:spcAft>
                          <a:spcPts val="0"/>
                        </a:spcAft>
                      </a:pPr>
                      <a:r>
                        <a:rPr lang="pt-BR" sz="1600" b="0" i="0" u="none" strike="noStrike" dirty="0">
                          <a:solidFill>
                            <a:srgbClr val="000000"/>
                          </a:solidFill>
                          <a:effectLst/>
                          <a:latin typeface="+mn-lt"/>
                        </a:rPr>
                        <a:t>8 - INPI Negócios</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row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8.1 - Inserção do INPI em Ecossistemas Regionais de Inovação</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Calibri" panose="020F0502020204030204" pitchFamily="34" charset="0"/>
                        </a:rPr>
                        <a:t>Criação da Unidade Regional na Bahia</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r h="440745">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Calibri" panose="020F0502020204030204" pitchFamily="34" charset="0"/>
                        </a:rPr>
                        <a:t>Seleção de servidores para o fortalecimento das Unidades Regionais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8"/>
                  </a:ext>
                </a:extLst>
              </a:tr>
              <a:tr h="440745">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8.3 - Expansão do Uso do Sistema de PI por Nacionais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Calibri" panose="020F0502020204030204" pitchFamily="34" charset="0"/>
                        </a:rPr>
                        <a:t>Contratação de solução/software de inteligência de mercado</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9"/>
                  </a:ext>
                </a:extLst>
              </a:tr>
              <a:tr h="440745">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8.5 - Integração às Cadeias Globais de Valor por Meio da PI</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Calibri" panose="020F0502020204030204" pitchFamily="34" charset="0"/>
                        </a:rPr>
                        <a:t>Inserção no WIPO Match</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411559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xmlns="" id="{15DD06B6-AA62-4035-AB20-1B38461F8782}"/>
              </a:ext>
            </a:extLst>
          </p:cNvPr>
          <p:cNvGraphicFramePr>
            <a:graphicFrameLocks noGrp="1"/>
          </p:cNvGraphicFramePr>
          <p:nvPr>
            <p:extLst>
              <p:ext uri="{D42A27DB-BD31-4B8C-83A1-F6EECF244321}">
                <p14:modId xmlns:p14="http://schemas.microsoft.com/office/powerpoint/2010/main" val="1743359638"/>
              </p:ext>
            </p:extLst>
          </p:nvPr>
        </p:nvGraphicFramePr>
        <p:xfrm>
          <a:off x="395536" y="764704"/>
          <a:ext cx="8496944" cy="3641709"/>
        </p:xfrm>
        <a:graphic>
          <a:graphicData uri="http://schemas.openxmlformats.org/drawingml/2006/table">
            <a:tbl>
              <a:tblPr/>
              <a:tblGrid>
                <a:gridCol w="2520280">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1170446130"/>
                    </a:ext>
                  </a:extLst>
                </a:gridCol>
                <a:gridCol w="3888432">
                  <a:extLst>
                    <a:ext uri="{9D8B030D-6E8A-4147-A177-3AD203B41FA5}">
                      <a16:colId xmlns:a16="http://schemas.microsoft.com/office/drawing/2014/main" xmlns="" val="20003"/>
                    </a:ext>
                  </a:extLst>
                </a:gridCol>
              </a:tblGrid>
              <a:tr h="674244">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PROGRAMAS</a:t>
                      </a:r>
                    </a:p>
                  </a:txBody>
                  <a:tcPr marL="72000" marR="72000" marT="72000" marB="72000"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PROJETOS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ENTREGAS COM </a:t>
                      </a:r>
                      <a:r>
                        <a:rPr lang="pt-BR" sz="1600" b="1" i="0" u="none" strike="noStrike" dirty="0">
                          <a:solidFill>
                            <a:schemeClr val="tx1"/>
                          </a:solidFill>
                          <a:effectLst/>
                          <a:highlight>
                            <a:srgbClr val="F6BB00"/>
                          </a:highlight>
                          <a:latin typeface="+mn-lt"/>
                        </a:rPr>
                        <a:t>RISCO DE ATRASO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40745">
                <a:tc rowSpan="5">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baseline="0" dirty="0">
                          <a:solidFill>
                            <a:srgbClr val="000000"/>
                          </a:solidFill>
                          <a:effectLst/>
                          <a:latin typeface="Calibri" panose="020F0502020204030204" pitchFamily="34" charset="0"/>
                        </a:rPr>
                        <a:t>12 - INPI – Escritório de PI para o Século XXI</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grid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12.1 - Prosperity Fund - Fase III (Projeto Global): Eixo 1 – Sistema de Gestão da Qualidade</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h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Calibri" panose="020F0502020204030204" pitchFamily="34" charset="0"/>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6"/>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baseline="0" dirty="0">
                        <a:solidFill>
                          <a:srgbClr val="000000"/>
                        </a:solidFill>
                        <a:effectLst/>
                        <a:latin typeface="Calibri" panose="020F0502020204030204" pitchFamily="34"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grid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12.2 - Prosperity Fund - Fase III (Projeto Global): Eixo 2 – Sistema de Gestão de Processos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h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Calibri" panose="020F0502020204030204" pitchFamily="34" charset="0"/>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574928964"/>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baseline="0" dirty="0">
                        <a:solidFill>
                          <a:srgbClr val="000000"/>
                        </a:solidFill>
                        <a:effectLst/>
                        <a:latin typeface="Calibri" panose="020F0502020204030204" pitchFamily="34"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grid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12.3 - Prosperity Fund - Fase III (Projeto Global): Eixo 3 – Gestão Financeira e Apreçamento de Serviços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h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Calibri" panose="020F0502020204030204" pitchFamily="34" charset="0"/>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2882552418"/>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baseline="0" dirty="0">
                        <a:solidFill>
                          <a:srgbClr val="000000"/>
                        </a:solidFill>
                        <a:effectLst/>
                        <a:latin typeface="Calibri" panose="020F0502020204030204" pitchFamily="34"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grid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12.4 - Prosperity Fund - Fase III (Projeto Global): Eixo 4 – Serviços de TI</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h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Calibri" panose="020F0502020204030204" pitchFamily="34" charset="0"/>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4232133805"/>
                  </a:ext>
                </a:extLst>
              </a:tr>
              <a:tr h="0">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baseline="0" dirty="0">
                        <a:solidFill>
                          <a:srgbClr val="000000"/>
                        </a:solidFill>
                        <a:effectLst/>
                        <a:latin typeface="Calibri" panose="020F0502020204030204" pitchFamily="34"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grid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12.5 - Prosperity Fund - Fase III (Projeto Global): Eixo 5 – Serviços de RH</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h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Calibri" panose="020F0502020204030204" pitchFamily="34" charset="0"/>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53249547"/>
                  </a:ext>
                </a:extLst>
              </a:tr>
            </a:tbl>
          </a:graphicData>
        </a:graphic>
      </p:graphicFrame>
      <p:sp>
        <p:nvSpPr>
          <p:cNvPr id="5" name="CaixaDeTexto 3">
            <a:extLst>
              <a:ext uri="{FF2B5EF4-FFF2-40B4-BE49-F238E27FC236}">
                <a16:creationId xmlns:a16="http://schemas.microsoft.com/office/drawing/2014/main" xmlns="" id="{D4C5AAD6-F782-4EA6-BE86-F413AEB057A1}"/>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INICIATIVAS ESTRATÉGICAS – ENTREGAS COM </a:t>
            </a:r>
            <a:r>
              <a:rPr lang="pt-BR" altLang="pt-BR" sz="2400" b="1" dirty="0">
                <a:highlight>
                  <a:srgbClr val="F6BB00"/>
                </a:highlight>
              </a:rPr>
              <a:t>RISCO DE ATRASO</a:t>
            </a:r>
          </a:p>
        </p:txBody>
      </p:sp>
    </p:spTree>
    <p:extLst>
      <p:ext uri="{BB962C8B-B14F-4D97-AF65-F5344CB8AC3E}">
        <p14:creationId xmlns:p14="http://schemas.microsoft.com/office/powerpoint/2010/main" val="2210917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xmlns="" id="{1E45BAF8-6CBE-441D-AC8D-245367635CFE}"/>
              </a:ext>
            </a:extLst>
          </p:cNvPr>
          <p:cNvGraphicFramePr>
            <a:graphicFrameLocks noGrp="1"/>
          </p:cNvGraphicFramePr>
          <p:nvPr>
            <p:extLst>
              <p:ext uri="{D42A27DB-BD31-4B8C-83A1-F6EECF244321}">
                <p14:modId xmlns:p14="http://schemas.microsoft.com/office/powerpoint/2010/main" val="3716262141"/>
              </p:ext>
            </p:extLst>
          </p:nvPr>
        </p:nvGraphicFramePr>
        <p:xfrm>
          <a:off x="395536" y="764704"/>
          <a:ext cx="8496944" cy="3688644"/>
        </p:xfrm>
        <a:graphic>
          <a:graphicData uri="http://schemas.openxmlformats.org/drawingml/2006/table">
            <a:tbl>
              <a:tblPr/>
              <a:tblGrid>
                <a:gridCol w="2016224">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1170446130"/>
                    </a:ext>
                  </a:extLst>
                </a:gridCol>
                <a:gridCol w="4464496">
                  <a:extLst>
                    <a:ext uri="{9D8B030D-6E8A-4147-A177-3AD203B41FA5}">
                      <a16:colId xmlns:a16="http://schemas.microsoft.com/office/drawing/2014/main" xmlns="" val="20003"/>
                    </a:ext>
                  </a:extLst>
                </a:gridCol>
              </a:tblGrid>
              <a:tr h="674244">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PROGRAMAS</a:t>
                      </a:r>
                    </a:p>
                  </a:txBody>
                  <a:tcPr marL="72000" marR="72000" marT="72000" marB="72000"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PROJETOS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ENTREGAS COM </a:t>
                      </a:r>
                      <a:r>
                        <a:rPr lang="pt-BR" sz="1600" b="1" i="0" u="none" strike="noStrike" dirty="0">
                          <a:solidFill>
                            <a:schemeClr val="tx1"/>
                          </a:solidFill>
                          <a:effectLst/>
                          <a:highlight>
                            <a:srgbClr val="F6BB00"/>
                          </a:highlight>
                          <a:latin typeface="+mn-lt"/>
                        </a:rPr>
                        <a:t>RISCO DE ATRASO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40745">
                <a:tc rowSpan="4">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baseline="0" dirty="0">
                          <a:solidFill>
                            <a:srgbClr val="000000"/>
                          </a:solidFill>
                          <a:effectLst/>
                          <a:latin typeface="Calibri" panose="020F0502020204030204" pitchFamily="34" charset="0"/>
                        </a:rPr>
                        <a:t>13 - Transformação Digital</a:t>
                      </a: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rowSpan="4">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13.1 - Implementação do Plano PI Digital</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Aplicativo para facilitação do acesso a informações e comunicados institucionais desenvolvido (</a:t>
                      </a:r>
                      <a:r>
                        <a:rPr lang="pt-BR" sz="1600" b="0" i="0" u="none" strike="noStrike" dirty="0" err="1">
                          <a:solidFill>
                            <a:srgbClr val="000000"/>
                          </a:solidFill>
                          <a:effectLst/>
                          <a:latin typeface="+mn-lt"/>
                          <a:ea typeface="+mn-ea"/>
                          <a:cs typeface="+mn-cs"/>
                        </a:rPr>
                        <a:t>Hackathon</a:t>
                      </a:r>
                      <a:r>
                        <a:rPr lang="pt-BR" sz="1600" b="0" i="0" u="none" strike="noStrike" dirty="0">
                          <a:solidFill>
                            <a:srgbClr val="000000"/>
                          </a:solidFill>
                          <a:effectLst/>
                          <a:latin typeface="+mn-lt"/>
                          <a:ea typeface="+mn-ea"/>
                          <a:cs typeface="+mn-cs"/>
                        </a:rPr>
                        <a:t>)</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r h="440745">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Integração dos sistemas de </a:t>
                      </a:r>
                      <a:r>
                        <a:rPr lang="pt-BR" sz="1600" b="0" i="0" u="none" strike="noStrike" dirty="0" err="1">
                          <a:solidFill>
                            <a:srgbClr val="000000"/>
                          </a:solidFill>
                          <a:effectLst/>
                          <a:latin typeface="+mn-lt"/>
                          <a:ea typeface="+mn-ea"/>
                          <a:cs typeface="+mn-cs"/>
                        </a:rPr>
                        <a:t>peticionamento</a:t>
                      </a:r>
                      <a:r>
                        <a:rPr lang="pt-BR" sz="1600" b="0" i="0" u="none" strike="noStrike" dirty="0">
                          <a:solidFill>
                            <a:srgbClr val="000000"/>
                          </a:solidFill>
                          <a:effectLst/>
                          <a:latin typeface="+mn-lt"/>
                          <a:ea typeface="+mn-ea"/>
                          <a:cs typeface="+mn-cs"/>
                        </a:rPr>
                        <a:t> eletrônico do INPI ao </a:t>
                      </a:r>
                      <a:r>
                        <a:rPr lang="pt-BR" sz="1600" b="0" i="0" u="none" strike="noStrike" dirty="0" err="1">
                          <a:solidFill>
                            <a:srgbClr val="000000"/>
                          </a:solidFill>
                          <a:effectLst/>
                          <a:latin typeface="+mn-lt"/>
                          <a:ea typeface="+mn-ea"/>
                          <a:cs typeface="+mn-cs"/>
                        </a:rPr>
                        <a:t>Login</a:t>
                      </a:r>
                      <a:r>
                        <a:rPr lang="pt-BR" sz="1600" b="0" i="0" u="none" strike="noStrike" dirty="0">
                          <a:solidFill>
                            <a:srgbClr val="000000"/>
                          </a:solidFill>
                          <a:effectLst/>
                          <a:latin typeface="+mn-lt"/>
                          <a:ea typeface="+mn-ea"/>
                          <a:cs typeface="+mn-cs"/>
                        </a:rPr>
                        <a:t> Único (Acesso </a:t>
                      </a:r>
                      <a:r>
                        <a:rPr lang="pt-BR" sz="1600" b="0" i="0" u="none" strike="noStrike" dirty="0" err="1">
                          <a:solidFill>
                            <a:srgbClr val="000000"/>
                          </a:solidFill>
                          <a:effectLst/>
                          <a:latin typeface="+mn-lt"/>
                          <a:ea typeface="+mn-ea"/>
                          <a:cs typeface="+mn-cs"/>
                        </a:rPr>
                        <a:t>Br</a:t>
                      </a:r>
                      <a:r>
                        <a:rPr lang="pt-BR" sz="1600" b="0" i="0" u="none" strike="noStrike" dirty="0">
                          <a:solidFill>
                            <a:srgbClr val="000000"/>
                          </a:solidFill>
                          <a:effectLst/>
                          <a:latin typeface="+mn-lt"/>
                          <a:ea typeface="+mn-ea"/>
                          <a:cs typeface="+mn-cs"/>
                        </a:rPr>
                        <a:t>) finalizada</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8"/>
                  </a:ext>
                </a:extLst>
              </a:tr>
              <a:tr h="440745">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Módulo de Avaliação Pós-Consumo do Serviço (web, SMS e outros canais) integrado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9"/>
                  </a:ext>
                </a:extLst>
              </a:tr>
              <a:tr h="440745">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Notificação automática por SMS da movimentação processual relacionada aos serviços implementada</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10"/>
                  </a:ext>
                </a:extLst>
              </a:tr>
            </a:tbl>
          </a:graphicData>
        </a:graphic>
      </p:graphicFrame>
      <p:sp>
        <p:nvSpPr>
          <p:cNvPr id="6" name="CaixaDeTexto 3">
            <a:extLst>
              <a:ext uri="{FF2B5EF4-FFF2-40B4-BE49-F238E27FC236}">
                <a16:creationId xmlns:a16="http://schemas.microsoft.com/office/drawing/2014/main" xmlns="" id="{A233467A-FD92-4E16-9DBF-664DE74673FD}"/>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INICIATIVAS ESTRATÉGICAS – ENTREGAS COM </a:t>
            </a:r>
            <a:r>
              <a:rPr lang="pt-BR" altLang="pt-BR" sz="2400" b="1" dirty="0">
                <a:highlight>
                  <a:srgbClr val="F6BB00"/>
                </a:highlight>
              </a:rPr>
              <a:t>RISCO DE ATRASO</a:t>
            </a:r>
          </a:p>
        </p:txBody>
      </p:sp>
    </p:spTree>
    <p:extLst>
      <p:ext uri="{BB962C8B-B14F-4D97-AF65-F5344CB8AC3E}">
        <p14:creationId xmlns:p14="http://schemas.microsoft.com/office/powerpoint/2010/main" val="255019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xmlns="" id="{1E45BAF8-6CBE-441D-AC8D-245367635CFE}"/>
              </a:ext>
            </a:extLst>
          </p:cNvPr>
          <p:cNvGraphicFramePr>
            <a:graphicFrameLocks noGrp="1"/>
          </p:cNvGraphicFramePr>
          <p:nvPr>
            <p:extLst>
              <p:ext uri="{D42A27DB-BD31-4B8C-83A1-F6EECF244321}">
                <p14:modId xmlns:p14="http://schemas.microsoft.com/office/powerpoint/2010/main" val="4246636844"/>
              </p:ext>
            </p:extLst>
          </p:nvPr>
        </p:nvGraphicFramePr>
        <p:xfrm>
          <a:off x="395536" y="764704"/>
          <a:ext cx="8496944" cy="4761069"/>
        </p:xfrm>
        <a:graphic>
          <a:graphicData uri="http://schemas.openxmlformats.org/drawingml/2006/table">
            <a:tbl>
              <a:tblPr/>
              <a:tblGrid>
                <a:gridCol w="2016224">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1170446130"/>
                    </a:ext>
                  </a:extLst>
                </a:gridCol>
                <a:gridCol w="4464496">
                  <a:extLst>
                    <a:ext uri="{9D8B030D-6E8A-4147-A177-3AD203B41FA5}">
                      <a16:colId xmlns:a16="http://schemas.microsoft.com/office/drawing/2014/main" xmlns="" val="20003"/>
                    </a:ext>
                  </a:extLst>
                </a:gridCol>
              </a:tblGrid>
              <a:tr h="674244">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PROGRAMAS</a:t>
                      </a:r>
                    </a:p>
                  </a:txBody>
                  <a:tcPr marL="72000" marR="72000" marT="72000" marB="72000"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PROJETOS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ENTREGAS COM </a:t>
                      </a:r>
                      <a:r>
                        <a:rPr lang="pt-BR" sz="1600" b="1" i="0" u="none" strike="noStrike" dirty="0">
                          <a:solidFill>
                            <a:schemeClr val="tx1"/>
                          </a:solidFill>
                          <a:effectLst/>
                          <a:highlight>
                            <a:srgbClr val="F6BB00"/>
                          </a:highlight>
                          <a:latin typeface="+mn-lt"/>
                        </a:rPr>
                        <a:t>RISCO DE ATRASO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40745">
                <a:tc rowSpan="6">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rPr>
                        <a:t>15 - Integração ao Sistema Internacional de PI</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rowSpan="3">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15.1 - Consolidação do Protocolo de Madri</a:t>
                      </a:r>
                    </a:p>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Nova unidade organizacional para o Protocolo de Madri institucionalizada</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7"/>
                  </a:ext>
                </a:extLst>
              </a:tr>
              <a:tr h="440745">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Sistema Gestor de Tradução desenvolvido pelo INPI</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8"/>
                  </a:ext>
                </a:extLst>
              </a:tr>
              <a:tr h="440745">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Soluções de TI em desenvolvimento finalizadas pelo INPI e OMPI</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9"/>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row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15.2 - Preparação para o Tratado de Budapeste e o Acordo de Haia</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fontAlgn="b"/>
                      <a:r>
                        <a:rPr lang="pt-BR" sz="1600" b="0" i="0" u="none" strike="noStrike" dirty="0">
                          <a:solidFill>
                            <a:srgbClr val="000000"/>
                          </a:solidFill>
                          <a:effectLst/>
                          <a:latin typeface="Calibri" panose="020F0502020204030204" pitchFamily="34" charset="0"/>
                        </a:rPr>
                        <a:t>Adesão do Brasil ao Tratado de Budapeste promulgada</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260441942"/>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Banco de dados de Desenhos Industriais saneado pela OMPI e CGTI (preparação para implementação do sistema IPAS DI)</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473949757"/>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15.3 - Participação nos Comitês e Grupos de Trabalho da OMPI</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Calibri" panose="020F0502020204030204" pitchFamily="34" charset="0"/>
                        </a:rPr>
                        <a:t>Representantes do INPI presentes nas reuniões dos Comitês e Grupos de Trabalho da OMPI selecionados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588706899"/>
                  </a:ext>
                </a:extLst>
              </a:tr>
            </a:tbl>
          </a:graphicData>
        </a:graphic>
      </p:graphicFrame>
      <p:sp>
        <p:nvSpPr>
          <p:cNvPr id="6" name="CaixaDeTexto 3">
            <a:extLst>
              <a:ext uri="{FF2B5EF4-FFF2-40B4-BE49-F238E27FC236}">
                <a16:creationId xmlns:a16="http://schemas.microsoft.com/office/drawing/2014/main" xmlns="" id="{927A3676-C3DE-4D99-B9FF-26CFF6513F75}"/>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INICIATIVAS ESTRATÉGICAS – ENTREGAS COM </a:t>
            </a:r>
            <a:r>
              <a:rPr lang="pt-BR" altLang="pt-BR" sz="2400" b="1" dirty="0">
                <a:highlight>
                  <a:srgbClr val="F6BB00"/>
                </a:highlight>
              </a:rPr>
              <a:t>RISCO DE ATRASO</a:t>
            </a:r>
          </a:p>
        </p:txBody>
      </p:sp>
    </p:spTree>
    <p:extLst>
      <p:ext uri="{BB962C8B-B14F-4D97-AF65-F5344CB8AC3E}">
        <p14:creationId xmlns:p14="http://schemas.microsoft.com/office/powerpoint/2010/main" val="283388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xmlns="" id="{1E45BAF8-6CBE-441D-AC8D-245367635CFE}"/>
              </a:ext>
            </a:extLst>
          </p:cNvPr>
          <p:cNvGraphicFramePr>
            <a:graphicFrameLocks noGrp="1"/>
          </p:cNvGraphicFramePr>
          <p:nvPr>
            <p:extLst>
              <p:ext uri="{D42A27DB-BD31-4B8C-83A1-F6EECF244321}">
                <p14:modId xmlns:p14="http://schemas.microsoft.com/office/powerpoint/2010/main" val="3615618397"/>
              </p:ext>
            </p:extLst>
          </p:nvPr>
        </p:nvGraphicFramePr>
        <p:xfrm>
          <a:off x="395536" y="764704"/>
          <a:ext cx="8496944" cy="3688644"/>
        </p:xfrm>
        <a:graphic>
          <a:graphicData uri="http://schemas.openxmlformats.org/drawingml/2006/table">
            <a:tbl>
              <a:tblPr/>
              <a:tblGrid>
                <a:gridCol w="2016224">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1170446130"/>
                    </a:ext>
                  </a:extLst>
                </a:gridCol>
                <a:gridCol w="4464496">
                  <a:extLst>
                    <a:ext uri="{9D8B030D-6E8A-4147-A177-3AD203B41FA5}">
                      <a16:colId xmlns:a16="http://schemas.microsoft.com/office/drawing/2014/main" xmlns="" val="20003"/>
                    </a:ext>
                  </a:extLst>
                </a:gridCol>
              </a:tblGrid>
              <a:tr h="674244">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PROGRAMAS</a:t>
                      </a:r>
                    </a:p>
                  </a:txBody>
                  <a:tcPr marL="72000" marR="72000" marT="72000" marB="72000"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PROJETOS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ENTREGAS COM </a:t>
                      </a:r>
                      <a:r>
                        <a:rPr lang="pt-BR" sz="1600" b="1" i="0" u="none" strike="noStrike" dirty="0">
                          <a:solidFill>
                            <a:schemeClr val="tx1"/>
                          </a:solidFill>
                          <a:effectLst/>
                          <a:highlight>
                            <a:srgbClr val="F6BB00"/>
                          </a:highlight>
                          <a:latin typeface="+mn-lt"/>
                        </a:rPr>
                        <a:t>RISCO DE ATRASO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40745">
                <a:tc rowSpan="4">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rPr>
                        <a:t>21 - Desenvolvimento do Capital Humano</a:t>
                      </a:r>
                    </a:p>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row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21.1 - Programa de Desenvolvimento de Gestores – PDG</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Quatro oficinas realizadas nas áreas de liderança e gestão de equipes com 160 vagas para gestores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r h="440745">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Uma turma de curso de formação de líderes, em formato MBA, realizada para 20 servidores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8"/>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21.2 - Programa de Desenvolvimento Técnico – PDTEC</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20 ações realizadas de desenvolvimento técnico compostas por cursos e visitas técnicas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260441942"/>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21.3 - Programa de Desenvolvimento de Equipes – PDE</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Calibri" panose="020F0502020204030204" pitchFamily="34" charset="0"/>
                        </a:rPr>
                        <a:t>Quatro turmas de TEAL (Treinamento Experiencial ao Ar Livre) realizadas para 80 servidores </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588706899"/>
                  </a:ext>
                </a:extLst>
              </a:tr>
            </a:tbl>
          </a:graphicData>
        </a:graphic>
      </p:graphicFrame>
      <p:sp>
        <p:nvSpPr>
          <p:cNvPr id="6" name="CaixaDeTexto 3">
            <a:extLst>
              <a:ext uri="{FF2B5EF4-FFF2-40B4-BE49-F238E27FC236}">
                <a16:creationId xmlns:a16="http://schemas.microsoft.com/office/drawing/2014/main" xmlns="" id="{79E6A399-3B15-4EDB-857E-660271D669EA}"/>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INICIATIVAS ESTRATÉGICAS – ENTREGAS COM </a:t>
            </a:r>
            <a:r>
              <a:rPr lang="pt-BR" altLang="pt-BR" sz="2400" b="1" dirty="0">
                <a:highlight>
                  <a:srgbClr val="F6BB00"/>
                </a:highlight>
              </a:rPr>
              <a:t>RISCO DE ATRASO</a:t>
            </a:r>
          </a:p>
        </p:txBody>
      </p:sp>
    </p:spTree>
    <p:extLst>
      <p:ext uri="{BB962C8B-B14F-4D97-AF65-F5344CB8AC3E}">
        <p14:creationId xmlns:p14="http://schemas.microsoft.com/office/powerpoint/2010/main" val="644984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59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467544" y="1700808"/>
            <a:ext cx="792088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a:solidFill>
                  <a:schemeClr val="bg1"/>
                </a:solidFill>
              </a:rPr>
              <a:t>PORTFÓLIO</a:t>
            </a:r>
            <a:r>
              <a:rPr lang="pt-BR" sz="4400" dirty="0">
                <a:solidFill>
                  <a:schemeClr val="bg1"/>
                </a:solidFill>
              </a:rPr>
              <a:t> DE INICIATIVAS:</a:t>
            </a:r>
          </a:p>
          <a:p>
            <a:pPr algn="ctr"/>
            <a:r>
              <a:rPr lang="pt-BR" sz="4000" dirty="0">
                <a:solidFill>
                  <a:schemeClr val="bg1"/>
                </a:solidFill>
              </a:rPr>
              <a:t>SÍNTESE DA EXECUÇÃO - 1ºT/2020</a:t>
            </a:r>
          </a:p>
        </p:txBody>
      </p:sp>
    </p:spTree>
    <p:extLst>
      <p:ext uri="{BB962C8B-B14F-4D97-AF65-F5344CB8AC3E}">
        <p14:creationId xmlns:p14="http://schemas.microsoft.com/office/powerpoint/2010/main" val="59454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PORTFÓLIO DE INICIATIVAS</a:t>
            </a:r>
          </a:p>
        </p:txBody>
      </p:sp>
      <p:cxnSp>
        <p:nvCxnSpPr>
          <p:cNvPr id="5" name="Conector reto 4">
            <a:extLst>
              <a:ext uri="{FF2B5EF4-FFF2-40B4-BE49-F238E27FC236}">
                <a16:creationId xmlns:a16="http://schemas.microsoft.com/office/drawing/2014/main" xmlns="" id="{75E12837-E570-420A-8F11-66B523ED2A6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xmlns="" id="{463CC230-279C-411F-A923-911F978F3E5D}"/>
              </a:ext>
            </a:extLst>
          </p:cNvPr>
          <p:cNvPicPr>
            <a:picLocks noChangeAspect="1"/>
          </p:cNvPicPr>
          <p:nvPr/>
        </p:nvPicPr>
        <p:blipFill>
          <a:blip r:embed="rId3"/>
          <a:stretch>
            <a:fillRect/>
          </a:stretch>
        </p:blipFill>
        <p:spPr>
          <a:xfrm>
            <a:off x="390678" y="690494"/>
            <a:ext cx="5083064" cy="2719694"/>
          </a:xfrm>
          <a:prstGeom prst="rect">
            <a:avLst/>
          </a:prstGeom>
        </p:spPr>
      </p:pic>
      <p:pic>
        <p:nvPicPr>
          <p:cNvPr id="3" name="Imagem 2">
            <a:extLst>
              <a:ext uri="{FF2B5EF4-FFF2-40B4-BE49-F238E27FC236}">
                <a16:creationId xmlns:a16="http://schemas.microsoft.com/office/drawing/2014/main" xmlns="" id="{0ACACCE6-57AA-461C-91F6-D6A11A77FF9B}"/>
              </a:ext>
            </a:extLst>
          </p:cNvPr>
          <p:cNvPicPr>
            <a:picLocks noChangeAspect="1"/>
          </p:cNvPicPr>
          <p:nvPr/>
        </p:nvPicPr>
        <p:blipFill>
          <a:blip r:embed="rId4"/>
          <a:stretch>
            <a:fillRect/>
          </a:stretch>
        </p:blipFill>
        <p:spPr>
          <a:xfrm>
            <a:off x="2627784" y="3445024"/>
            <a:ext cx="5244328" cy="2809999"/>
          </a:xfrm>
          <a:prstGeom prst="rect">
            <a:avLst/>
          </a:prstGeom>
        </p:spPr>
      </p:pic>
    </p:spTree>
    <p:extLst>
      <p:ext uri="{BB962C8B-B14F-4D97-AF65-F5344CB8AC3E}">
        <p14:creationId xmlns:p14="http://schemas.microsoft.com/office/powerpoint/2010/main" val="3095363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PORTFÓLIO DE INICIATIVAS – ENTREGAS NO 1º TRIM./2020</a:t>
            </a:r>
          </a:p>
        </p:txBody>
      </p:sp>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xmlns="" id="{63D9D6D2-B120-447A-BF28-34471B26827E}"/>
              </a:ext>
            </a:extLst>
          </p:cNvPr>
          <p:cNvPicPr>
            <a:picLocks noChangeAspect="1"/>
          </p:cNvPicPr>
          <p:nvPr/>
        </p:nvPicPr>
        <p:blipFill>
          <a:blip r:embed="rId3"/>
          <a:stretch>
            <a:fillRect/>
          </a:stretch>
        </p:blipFill>
        <p:spPr>
          <a:xfrm>
            <a:off x="384309" y="897022"/>
            <a:ext cx="4979779" cy="2664432"/>
          </a:xfrm>
          <a:prstGeom prst="rect">
            <a:avLst/>
          </a:prstGeom>
        </p:spPr>
      </p:pic>
      <p:pic>
        <p:nvPicPr>
          <p:cNvPr id="5" name="Imagem 4">
            <a:extLst>
              <a:ext uri="{FF2B5EF4-FFF2-40B4-BE49-F238E27FC236}">
                <a16:creationId xmlns:a16="http://schemas.microsoft.com/office/drawing/2014/main" xmlns="" id="{0ABEF9AD-8614-4BFC-B8B8-1F46EE7F8A62}"/>
              </a:ext>
            </a:extLst>
          </p:cNvPr>
          <p:cNvPicPr>
            <a:picLocks noChangeAspect="1"/>
          </p:cNvPicPr>
          <p:nvPr/>
        </p:nvPicPr>
        <p:blipFill>
          <a:blip r:embed="rId4"/>
          <a:stretch>
            <a:fillRect/>
          </a:stretch>
        </p:blipFill>
        <p:spPr>
          <a:xfrm>
            <a:off x="2771800" y="3612792"/>
            <a:ext cx="4800646" cy="2572266"/>
          </a:xfrm>
          <a:prstGeom prst="rect">
            <a:avLst/>
          </a:prstGeom>
        </p:spPr>
      </p:pic>
    </p:spTree>
    <p:extLst>
      <p:ext uri="{BB962C8B-B14F-4D97-AF65-F5344CB8AC3E}">
        <p14:creationId xmlns:p14="http://schemas.microsoft.com/office/powerpoint/2010/main" val="81364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xmlns="" id="{1E45BAF8-6CBE-441D-AC8D-245367635CFE}"/>
              </a:ext>
            </a:extLst>
          </p:cNvPr>
          <p:cNvGraphicFramePr>
            <a:graphicFrameLocks noGrp="1"/>
          </p:cNvGraphicFramePr>
          <p:nvPr>
            <p:extLst>
              <p:ext uri="{D42A27DB-BD31-4B8C-83A1-F6EECF244321}">
                <p14:modId xmlns:p14="http://schemas.microsoft.com/office/powerpoint/2010/main" val="1916965223"/>
              </p:ext>
            </p:extLst>
          </p:nvPr>
        </p:nvGraphicFramePr>
        <p:xfrm>
          <a:off x="395536" y="764704"/>
          <a:ext cx="8496944" cy="3444804"/>
        </p:xfrm>
        <a:graphic>
          <a:graphicData uri="http://schemas.openxmlformats.org/drawingml/2006/table">
            <a:tbl>
              <a:tblPr/>
              <a:tblGrid>
                <a:gridCol w="2016224">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1170446130"/>
                    </a:ext>
                  </a:extLst>
                </a:gridCol>
                <a:gridCol w="4464496">
                  <a:extLst>
                    <a:ext uri="{9D8B030D-6E8A-4147-A177-3AD203B41FA5}">
                      <a16:colId xmlns:a16="http://schemas.microsoft.com/office/drawing/2014/main" xmlns="" val="20003"/>
                    </a:ext>
                  </a:extLst>
                </a:gridCol>
              </a:tblGrid>
              <a:tr h="674244">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PROGRAMAS</a:t>
                      </a:r>
                    </a:p>
                  </a:txBody>
                  <a:tcPr marL="72000" marR="72000" marT="72000" marB="72000"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PROJETOS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ENTREGAS </a:t>
                      </a:r>
                      <a:r>
                        <a:rPr lang="pt-BR" sz="1600" b="1" i="0" u="none" strike="noStrike" dirty="0">
                          <a:solidFill>
                            <a:schemeClr val="bg1"/>
                          </a:solidFill>
                          <a:effectLst/>
                          <a:highlight>
                            <a:srgbClr val="FF0000"/>
                          </a:highlight>
                          <a:latin typeface="+mn-lt"/>
                        </a:rPr>
                        <a:t>ATRASADAS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40745">
                <a:tc gridSpan="2">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baseline="0" dirty="0">
                          <a:solidFill>
                            <a:srgbClr val="000000"/>
                          </a:solidFill>
                          <a:effectLst/>
                          <a:latin typeface="Calibri" panose="020F0502020204030204" pitchFamily="34" charset="0"/>
                        </a:rPr>
                        <a:t>4 - Reestruturação do Exame de Indicações Geográficas</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h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Formulários para peticionamento de novos serviços de Indicação Geográfica desenvolvidos pelo INPI</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xmlns="" val="2947068124"/>
                  </a:ext>
                </a:extLst>
              </a:tr>
              <a:tr h="440745">
                <a:tc rowSpan="2">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ea typeface="+mn-ea"/>
                          <a:cs typeface="+mn-cs"/>
                        </a:rPr>
                        <a:t>9 - Geração de Inteligência em PI</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row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9.1 - Produção de Estudos Econômicos e Relatórios Estatísticos de PI</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Boletim Mensal de Indicadores Institucionais do INPI - Patentes 1a Instância revisado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r h="440745">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Relatório "Indicadores de Propriedade Industrial – edição 2019" publicado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8"/>
                  </a:ext>
                </a:extLst>
              </a:tr>
              <a:tr h="440745">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ea typeface="+mn-ea"/>
                          <a:cs typeface="+mn-cs"/>
                        </a:rPr>
                        <a:t>16 - Cooperação Técnica Internacional em PI</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16.1 - IP BRICS</a:t>
                      </a:r>
                    </a:p>
                    <a:p>
                      <a:pPr algn="l" fontAlgn="ctr">
                        <a:lnSpc>
                          <a:spcPct val="100000"/>
                        </a:lnSpc>
                        <a:spcBef>
                          <a:spcPts val="0"/>
                        </a:spcBef>
                        <a:spcAft>
                          <a:spcPts val="0"/>
                        </a:spcAft>
                      </a:pPr>
                      <a:endParaRPr lang="pt-BR" sz="1600" b="0" i="0" u="none" strike="noStrike" dirty="0">
                        <a:solidFill>
                          <a:srgbClr val="000000"/>
                        </a:solidFill>
                        <a:effectLst/>
                        <a:latin typeface="+mn-lt"/>
                        <a:ea typeface="+mn-ea"/>
                        <a:cs typeface="+mn-cs"/>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Reunião BRICS HIPO (presidentes dos Institutos de PI) realizada no Brasil</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4212603351"/>
                  </a:ext>
                </a:extLst>
              </a:tr>
            </a:tbl>
          </a:graphicData>
        </a:graphic>
      </p:graphicFrame>
      <p:sp>
        <p:nvSpPr>
          <p:cNvPr id="6" name="CaixaDeTexto 3">
            <a:extLst>
              <a:ext uri="{FF2B5EF4-FFF2-40B4-BE49-F238E27FC236}">
                <a16:creationId xmlns:a16="http://schemas.microsoft.com/office/drawing/2014/main" xmlns="" id="{FB0F3B3A-E3B5-43F3-9F33-2015C5057F30}"/>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INICIATIVAS COM ENTREGAS </a:t>
            </a:r>
            <a:r>
              <a:rPr lang="pt-BR" altLang="pt-BR" sz="2400" b="1" dirty="0">
                <a:solidFill>
                  <a:schemeClr val="bg1"/>
                </a:solidFill>
                <a:highlight>
                  <a:srgbClr val="FF0000"/>
                </a:highlight>
              </a:rPr>
              <a:t>ATRASADAS</a:t>
            </a:r>
          </a:p>
        </p:txBody>
      </p:sp>
    </p:spTree>
    <p:extLst>
      <p:ext uri="{BB962C8B-B14F-4D97-AF65-F5344CB8AC3E}">
        <p14:creationId xmlns:p14="http://schemas.microsoft.com/office/powerpoint/2010/main" val="3371707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xmlns="" id="{1E45BAF8-6CBE-441D-AC8D-245367635CFE}"/>
              </a:ext>
            </a:extLst>
          </p:cNvPr>
          <p:cNvGraphicFramePr>
            <a:graphicFrameLocks noGrp="1"/>
          </p:cNvGraphicFramePr>
          <p:nvPr>
            <p:extLst>
              <p:ext uri="{D42A27DB-BD31-4B8C-83A1-F6EECF244321}">
                <p14:modId xmlns:p14="http://schemas.microsoft.com/office/powerpoint/2010/main" val="7052352"/>
              </p:ext>
            </p:extLst>
          </p:nvPr>
        </p:nvGraphicFramePr>
        <p:xfrm>
          <a:off x="395536" y="764704"/>
          <a:ext cx="8496944" cy="4669974"/>
        </p:xfrm>
        <a:graphic>
          <a:graphicData uri="http://schemas.openxmlformats.org/drawingml/2006/table">
            <a:tbl>
              <a:tblPr/>
              <a:tblGrid>
                <a:gridCol w="2016224">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1170446130"/>
                    </a:ext>
                  </a:extLst>
                </a:gridCol>
                <a:gridCol w="4464496">
                  <a:extLst>
                    <a:ext uri="{9D8B030D-6E8A-4147-A177-3AD203B41FA5}">
                      <a16:colId xmlns:a16="http://schemas.microsoft.com/office/drawing/2014/main" xmlns="" val="20003"/>
                    </a:ext>
                  </a:extLst>
                </a:gridCol>
              </a:tblGrid>
              <a:tr h="674244">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PROGRAMAS</a:t>
                      </a:r>
                    </a:p>
                  </a:txBody>
                  <a:tcPr marL="72000" marR="72000" marT="72000" marB="72000"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PROJETOS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ENTREGAS </a:t>
                      </a:r>
                      <a:r>
                        <a:rPr lang="pt-BR" sz="1600" b="1" i="0" u="none" strike="noStrike" dirty="0">
                          <a:solidFill>
                            <a:schemeClr val="bg1"/>
                          </a:solidFill>
                          <a:effectLst/>
                          <a:highlight>
                            <a:srgbClr val="FF0000"/>
                          </a:highlight>
                          <a:latin typeface="+mn-lt"/>
                        </a:rPr>
                        <a:t>ATRASADAS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40745">
                <a:tc rowSpan="5">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rPr>
                        <a:t>19.0 - Modernização da Governança</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noProof="0" dirty="0">
                          <a:solidFill>
                            <a:srgbClr val="000000"/>
                          </a:solidFill>
                          <a:effectLst/>
                          <a:latin typeface="+mn-lt"/>
                          <a:ea typeface="+mn-ea"/>
                          <a:cs typeface="+mn-cs"/>
                        </a:rPr>
                        <a:t>19.2 - Estruturação do Modelo de Controle Interno (Compliance)</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noProof="0" dirty="0">
                          <a:solidFill>
                            <a:srgbClr val="000000"/>
                          </a:solidFill>
                          <a:effectLst/>
                          <a:latin typeface="+mn-lt"/>
                          <a:ea typeface="+mn-ea"/>
                          <a:cs typeface="+mn-cs"/>
                        </a:rPr>
                        <a:t>Evento realizado para sensibilização em </a:t>
                      </a:r>
                      <a:r>
                        <a:rPr lang="pt-BR" sz="1600" b="0" i="0" u="none" strike="noStrike" noProof="0" dirty="0" err="1">
                          <a:solidFill>
                            <a:srgbClr val="000000"/>
                          </a:solidFill>
                          <a:effectLst/>
                          <a:latin typeface="+mn-lt"/>
                          <a:ea typeface="+mn-ea"/>
                          <a:cs typeface="+mn-cs"/>
                        </a:rPr>
                        <a:t>compliance</a:t>
                      </a:r>
                      <a:endParaRPr lang="pt-BR" sz="1600" b="0" i="0" u="none" strike="noStrike" noProof="0" dirty="0">
                        <a:solidFill>
                          <a:srgbClr val="000000"/>
                        </a:solidFill>
                        <a:effectLst/>
                        <a:latin typeface="+mn-lt"/>
                        <a:ea typeface="+mn-ea"/>
                        <a:cs typeface="+mn-cs"/>
                      </a:endParaRPr>
                    </a:p>
                  </a:txBody>
                  <a:tcPr marL="72000" marR="72000" marT="36000" marB="36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195902092"/>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rowSpan="2">
                  <a:txBody>
                    <a:bodyPr/>
                    <a:lstStyle/>
                    <a:p>
                      <a:pPr algn="l" fontAlgn="ctr">
                        <a:lnSpc>
                          <a:spcPct val="100000"/>
                        </a:lnSpc>
                        <a:spcBef>
                          <a:spcPts val="0"/>
                        </a:spcBef>
                        <a:spcAft>
                          <a:spcPts val="0"/>
                        </a:spcAft>
                      </a:pPr>
                      <a:r>
                        <a:rPr lang="pt-BR" sz="1600" b="0" i="0" u="none" strike="noStrike" noProof="0" dirty="0">
                          <a:solidFill>
                            <a:srgbClr val="000000"/>
                          </a:solidFill>
                          <a:effectLst/>
                          <a:latin typeface="+mn-lt"/>
                          <a:ea typeface="+mn-ea"/>
                          <a:cs typeface="+mn-cs"/>
                        </a:rPr>
                        <a:t>19.3 - Implementação do Programa de Gestão de Riscos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noProof="0" dirty="0">
                          <a:solidFill>
                            <a:srgbClr val="000000"/>
                          </a:solidFill>
                          <a:effectLst/>
                          <a:latin typeface="+mn-lt"/>
                          <a:ea typeface="+mn-ea"/>
                          <a:cs typeface="+mn-cs"/>
                        </a:rPr>
                        <a:t>Política de gestão de riscos revisada e publicada</a:t>
                      </a:r>
                    </a:p>
                  </a:txBody>
                  <a:tcPr marL="72000" marR="72000" marT="36000" marB="36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3668236505"/>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ctr" fontAlgn="b"/>
                      <a:endParaRPr lang="pt-BR" sz="1400" b="1" i="0" u="none" strike="noStrike" dirty="0">
                        <a:solidFill>
                          <a:srgbClr val="000000"/>
                        </a:solidFill>
                        <a:effectLst/>
                        <a:latin typeface="Calibri" panose="020F0502020204030204" pitchFamily="34" charset="0"/>
                      </a:endParaRPr>
                    </a:p>
                  </a:txBody>
                  <a:tcPr marL="3520" marR="3520" marT="35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noProof="0" dirty="0">
                          <a:solidFill>
                            <a:srgbClr val="000000"/>
                          </a:solidFill>
                          <a:effectLst/>
                          <a:latin typeface="+mn-lt"/>
                          <a:ea typeface="+mn-ea"/>
                          <a:cs typeface="+mn-cs"/>
                        </a:rPr>
                        <a:t>Sistema Agatha em produção</a:t>
                      </a:r>
                    </a:p>
                  </a:txBody>
                  <a:tcPr marL="72000" marR="72000" marT="36000" marB="36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691384003"/>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noProof="0" dirty="0">
                          <a:solidFill>
                            <a:srgbClr val="000000"/>
                          </a:solidFill>
                          <a:effectLst/>
                          <a:latin typeface="+mn-lt"/>
                          <a:ea typeface="+mn-ea"/>
                          <a:cs typeface="+mn-cs"/>
                        </a:rPr>
                        <a:t>19.5 - Implementação do Plano de Dados Abertos do INPI, Biênio 2019-2020</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noProof="0" dirty="0">
                          <a:solidFill>
                            <a:srgbClr val="000000"/>
                          </a:solidFill>
                          <a:effectLst/>
                          <a:latin typeface="+mn-lt"/>
                          <a:ea typeface="+mn-ea"/>
                          <a:cs typeface="+mn-cs"/>
                        </a:rPr>
                        <a:t>Conjunto de dados corporativos da Lista de Acordos de Cooperação Técnica, em formato aberto, publicado no Portal do INPI e catalogado no Portal Brasileiro de Dados Abertos</a:t>
                      </a:r>
                    </a:p>
                  </a:txBody>
                  <a:tcPr marL="72000" marR="72000" marT="36000" marB="36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4050056593"/>
                  </a:ext>
                </a:extLst>
              </a:tr>
              <a:tr h="440745">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noProof="0" dirty="0">
                          <a:solidFill>
                            <a:srgbClr val="000000"/>
                          </a:solidFill>
                          <a:effectLst/>
                          <a:latin typeface="+mn-lt"/>
                          <a:ea typeface="+mn-ea"/>
                          <a:cs typeface="+mn-cs"/>
                        </a:rPr>
                        <a:t>19.7 - Estruturação da Atividade de Revisão e Consolidação dos Atos Normativos do INPI</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b"/>
                      <a:r>
                        <a:rPr lang="pt-BR" sz="1600" b="0" i="0" u="none" strike="noStrike" noProof="0" dirty="0">
                          <a:solidFill>
                            <a:srgbClr val="000000"/>
                          </a:solidFill>
                          <a:effectLst/>
                          <a:latin typeface="+mn-lt"/>
                          <a:ea typeface="+mn-ea"/>
                          <a:cs typeface="+mn-cs"/>
                        </a:rPr>
                        <a:t>Definição publicada dos grupos de pertinência temática para realização do trabalho de revisão e de consolidação de que trata o Decreto nº 10.139/2019.</a:t>
                      </a:r>
                    </a:p>
                  </a:txBody>
                  <a:tcPr marL="72000" marR="72000" marT="36000" marB="36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529782309"/>
                  </a:ext>
                </a:extLst>
              </a:tr>
            </a:tbl>
          </a:graphicData>
        </a:graphic>
      </p:graphicFrame>
      <p:sp>
        <p:nvSpPr>
          <p:cNvPr id="6" name="CaixaDeTexto 3">
            <a:extLst>
              <a:ext uri="{FF2B5EF4-FFF2-40B4-BE49-F238E27FC236}">
                <a16:creationId xmlns:a16="http://schemas.microsoft.com/office/drawing/2014/main" xmlns="" id="{FB0F3B3A-E3B5-43F3-9F33-2015C5057F30}"/>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INICIATIVAS COM ENTREGAS </a:t>
            </a:r>
            <a:r>
              <a:rPr lang="pt-BR" altLang="pt-BR" sz="2400" b="1" dirty="0">
                <a:solidFill>
                  <a:schemeClr val="bg1"/>
                </a:solidFill>
                <a:highlight>
                  <a:srgbClr val="FF0000"/>
                </a:highlight>
              </a:rPr>
              <a:t>ATRASADAS</a:t>
            </a:r>
          </a:p>
        </p:txBody>
      </p:sp>
    </p:spTree>
    <p:extLst>
      <p:ext uri="{BB962C8B-B14F-4D97-AF65-F5344CB8AC3E}">
        <p14:creationId xmlns:p14="http://schemas.microsoft.com/office/powerpoint/2010/main" val="96046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298552" y="184287"/>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RESULTADOS 2020 – 1º TRIM./2020 (DEPÓSITOS)</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1414974532"/>
              </p:ext>
            </p:extLst>
          </p:nvPr>
        </p:nvGraphicFramePr>
        <p:xfrm>
          <a:off x="395536" y="764704"/>
          <a:ext cx="8324155" cy="5001005"/>
        </p:xfrm>
        <a:graphic>
          <a:graphicData uri="http://schemas.openxmlformats.org/drawingml/2006/table">
            <a:tbl>
              <a:tblPr/>
              <a:tblGrid>
                <a:gridCol w="1638713">
                  <a:extLst>
                    <a:ext uri="{9D8B030D-6E8A-4147-A177-3AD203B41FA5}">
                      <a16:colId xmlns:a16="http://schemas.microsoft.com/office/drawing/2014/main" xmlns="" val="20001"/>
                    </a:ext>
                  </a:extLst>
                </a:gridCol>
                <a:gridCol w="1704291">
                  <a:extLst>
                    <a:ext uri="{9D8B030D-6E8A-4147-A177-3AD203B41FA5}">
                      <a16:colId xmlns:a16="http://schemas.microsoft.com/office/drawing/2014/main" xmlns="" val="20002"/>
                    </a:ext>
                  </a:extLst>
                </a:gridCol>
                <a:gridCol w="1447235">
                  <a:extLst>
                    <a:ext uri="{9D8B030D-6E8A-4147-A177-3AD203B41FA5}">
                      <a16:colId xmlns:a16="http://schemas.microsoft.com/office/drawing/2014/main" xmlns="" val="20003"/>
                    </a:ext>
                  </a:extLst>
                </a:gridCol>
                <a:gridCol w="1201538">
                  <a:extLst>
                    <a:ext uri="{9D8B030D-6E8A-4147-A177-3AD203B41FA5}">
                      <a16:colId xmlns:a16="http://schemas.microsoft.com/office/drawing/2014/main" xmlns="" val="3915317263"/>
                    </a:ext>
                  </a:extLst>
                </a:gridCol>
                <a:gridCol w="1138804">
                  <a:extLst>
                    <a:ext uri="{9D8B030D-6E8A-4147-A177-3AD203B41FA5}">
                      <a16:colId xmlns:a16="http://schemas.microsoft.com/office/drawing/2014/main" xmlns="" val="20007"/>
                    </a:ext>
                  </a:extLst>
                </a:gridCol>
                <a:gridCol w="1193574">
                  <a:extLst>
                    <a:ext uri="{9D8B030D-6E8A-4147-A177-3AD203B41FA5}">
                      <a16:colId xmlns:a16="http://schemas.microsoft.com/office/drawing/2014/main" xmlns="" val="20008"/>
                    </a:ext>
                  </a:extLst>
                </a:gridCol>
              </a:tblGrid>
              <a:tr h="402620">
                <a:tc rowSpan="2" grid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INDICADORES DE DESEMPENHO</a:t>
                      </a:r>
                    </a:p>
                  </a:txBody>
                  <a:tcPr marL="72000" marR="72000" marT="72000" marB="72000"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hMerge="1">
                  <a:txBody>
                    <a:bodyPr/>
                    <a:lstStyle/>
                    <a:p>
                      <a:endParaRPr lang="pt-BR"/>
                    </a:p>
                  </a:txBody>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META</a:t>
                      </a:r>
                    </a:p>
                    <a:p>
                      <a:pPr algn="ctr" fontAlgn="ctr">
                        <a:lnSpc>
                          <a:spcPct val="100000"/>
                        </a:lnSpc>
                        <a:spcBef>
                          <a:spcPts val="0"/>
                        </a:spcBef>
                        <a:spcAft>
                          <a:spcPts val="0"/>
                        </a:spcAft>
                      </a:pPr>
                      <a:r>
                        <a:rPr lang="pt-BR" sz="1600" b="1" i="0" u="none" strike="noStrike" dirty="0">
                          <a:solidFill>
                            <a:srgbClr val="FFFFFF"/>
                          </a:solidFill>
                          <a:effectLst/>
                          <a:latin typeface="+mn-lt"/>
                        </a:rPr>
                        <a:t>2020</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3">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RESULTADOS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4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271624">
                <a:tc gridSpan="2" vMerge="1">
                  <a:txBody>
                    <a:bodyPr/>
                    <a:lstStyle/>
                    <a:p>
                      <a:endParaRPr lang="pt-BR"/>
                    </a:p>
                  </a:txBody>
                  <a:tcPr/>
                </a:tc>
                <a:tc hMerge="1" vMerge="1">
                  <a:txBody>
                    <a:bodyPr/>
                    <a:lstStyle/>
                    <a:p>
                      <a:endParaRPr lang="pt-BR"/>
                    </a:p>
                  </a:txBody>
                  <a:tcPr/>
                </a:tc>
                <a:tc vMerge="1">
                  <a:txBody>
                    <a:bodyPr/>
                    <a:lstStyle/>
                    <a:p>
                      <a:endParaRPr lang="pt-BR"/>
                    </a:p>
                  </a:txBody>
                  <a:tcPr/>
                </a:tc>
                <a:tc>
                  <a:txBody>
                    <a:bodyPr/>
                    <a:lstStyle/>
                    <a:p>
                      <a:r>
                        <a:rPr lang="pt-BR" sz="1600" b="1" i="0" u="none" strike="noStrike">
                          <a:solidFill>
                            <a:srgbClr val="FFFFFF"/>
                          </a:solidFill>
                          <a:effectLst/>
                          <a:latin typeface="+mn-lt"/>
                        </a:rPr>
                        <a:t>1º T/2019 </a:t>
                      </a:r>
                      <a:endParaRPr lang="pt-B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r>
                        <a:rPr lang="pt-BR" sz="1600" b="1" i="0" u="none" strike="noStrike">
                          <a:solidFill>
                            <a:srgbClr val="FFFFFF"/>
                          </a:solidFill>
                          <a:effectLst/>
                          <a:latin typeface="+mn-lt"/>
                        </a:rPr>
                        <a:t>1º T/2020 </a:t>
                      </a:r>
                      <a:endParaRPr lang="pt-B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r>
                        <a:rPr lang="pt-BR" sz="1600" b="1" i="0" u="none" strike="noStrike" dirty="0">
                          <a:solidFill>
                            <a:srgbClr val="FFFFFF"/>
                          </a:solidFill>
                          <a:effectLst/>
                          <a:latin typeface="+mn-lt"/>
                        </a:rPr>
                        <a:t>∆% 1º T 2020/2019</a:t>
                      </a:r>
                      <a:endParaRPr lang="pt-BR" dirty="0"/>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577256014"/>
                  </a:ext>
                </a:extLst>
              </a:tr>
              <a:tr h="440745">
                <a:tc rowSpan="3">
                  <a:txBody>
                    <a:bodyPr/>
                    <a:lstStyle/>
                    <a:p>
                      <a:pPr algn="l" fontAlgn="ctr">
                        <a:lnSpc>
                          <a:spcPct val="100000"/>
                        </a:lnSpc>
                        <a:spcBef>
                          <a:spcPts val="0"/>
                        </a:spcBef>
                        <a:spcAft>
                          <a:spcPts val="0"/>
                        </a:spcAft>
                      </a:pPr>
                      <a:r>
                        <a:rPr lang="pt-BR" sz="1600" b="0" i="0" u="none" strike="noStrike" dirty="0">
                          <a:solidFill>
                            <a:srgbClr val="000000"/>
                          </a:solidFill>
                          <a:effectLst/>
                          <a:latin typeface="+mn-lt"/>
                        </a:rPr>
                        <a:t>Patentes</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baseline="0" dirty="0">
                          <a:solidFill>
                            <a:srgbClr val="000000"/>
                          </a:solidFill>
                          <a:effectLst/>
                          <a:latin typeface="+mn-lt"/>
                        </a:rPr>
                        <a:t>Não residentes</a:t>
                      </a:r>
                      <a:endParaRPr lang="pt-BR" sz="1600" b="0" i="0" u="none" strike="noStrike" dirty="0">
                        <a:solidFill>
                          <a:srgbClr val="000000"/>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24.000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10000"/>
                        </a:lnSpc>
                        <a:spcBef>
                          <a:spcPts val="300"/>
                        </a:spcBef>
                        <a:spcAft>
                          <a:spcPts val="300"/>
                        </a:spcAft>
                        <a:buClr>
                          <a:srgbClr val="33CC33"/>
                        </a:buClr>
                        <a:buFont typeface="Wingdings" panose="05000000000000000000" pitchFamily="2" charset="2"/>
                        <a:buNone/>
                      </a:pPr>
                      <a:r>
                        <a:rPr lang="pt-BR" sz="1600" b="0" i="0" u="none" strike="noStrike" dirty="0">
                          <a:solidFill>
                            <a:schemeClr val="tx1"/>
                          </a:solidFill>
                          <a:effectLst/>
                          <a:latin typeface="+mn-lt"/>
                        </a:rPr>
                        <a:t>4.774</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indent="0" algn="ctr" fontAlgn="ctr">
                        <a:lnSpc>
                          <a:spcPct val="110000"/>
                        </a:lnSpc>
                        <a:spcBef>
                          <a:spcPts val="300"/>
                        </a:spcBef>
                        <a:spcAft>
                          <a:spcPts val="300"/>
                        </a:spcAft>
                        <a:buClr>
                          <a:srgbClr val="33CC33"/>
                        </a:buClr>
                        <a:buFont typeface="Wingdings" panose="05000000000000000000" pitchFamily="2" charset="2"/>
                        <a:buNone/>
                      </a:pPr>
                      <a:r>
                        <a:rPr lang="pt-BR" sz="1600" b="1" i="0" u="none" strike="noStrike" dirty="0">
                          <a:solidFill>
                            <a:srgbClr val="000000"/>
                          </a:solidFill>
                          <a:effectLst/>
                          <a:latin typeface="+mn-lt"/>
                        </a:rPr>
                        <a:t>4.845</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rPr>
                        <a:t>1,5% </a:t>
                      </a:r>
                      <a:r>
                        <a:rPr lang="pt-BR" sz="1600" b="1" i="0" u="none" strike="noStrike" dirty="0">
                          <a:solidFill>
                            <a:srgbClr val="00B050"/>
                          </a:solidFill>
                          <a:effectLst/>
                          <a:latin typeface="+mn-lt"/>
                          <a:ea typeface="+mn-ea"/>
                          <a:cs typeface="+mn-cs"/>
                        </a:rPr>
                        <a:t>↑</a:t>
                      </a:r>
                      <a:endParaRPr lang="pt-BR" sz="1600" b="0" i="0" u="none" strike="noStrike" dirty="0">
                        <a:solidFill>
                          <a:schemeClr val="tx1"/>
                        </a:solidFill>
                        <a:effectLst/>
                        <a:latin typeface="+mn-lt"/>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3"/>
                  </a:ext>
                </a:extLst>
              </a:tr>
              <a:tr h="440745">
                <a:tc vMerge="1">
                  <a:txBody>
                    <a:bodyPr/>
                    <a:lstStyle/>
                    <a:p>
                      <a:pPr algn="l" fontAlgn="ctr">
                        <a:lnSpc>
                          <a:spcPct val="110000"/>
                        </a:lnSpc>
                        <a:spcBef>
                          <a:spcPts val="300"/>
                        </a:spcBef>
                        <a:spcAft>
                          <a:spcPts val="300"/>
                        </a:spcAft>
                      </a:pPr>
                      <a:endParaRPr lang="pt-BR" sz="1200" b="0" i="0" u="none" strike="noStrike" dirty="0">
                        <a:solidFill>
                          <a:srgbClr val="000000"/>
                        </a:solidFill>
                        <a:effectLst/>
                        <a:latin typeface="+mn-lt"/>
                      </a:endParaRPr>
                    </a:p>
                  </a:txBody>
                  <a:tcPr marL="36000" marR="36000" marT="0" marB="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rPr>
                        <a:t>Residentes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10.000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1.765</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chemeClr val="tx1"/>
                          </a:solidFill>
                          <a:effectLst/>
                          <a:latin typeface="+mn-lt"/>
                          <a:ea typeface="+mn-ea"/>
                          <a:cs typeface="+mn-cs"/>
                        </a:rPr>
                        <a:t>1.697</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-3,8% </a:t>
                      </a:r>
                      <a:r>
                        <a:rPr lang="pt-BR" sz="1600" b="1" i="0" u="none" strike="noStrike" dirty="0">
                          <a:solidFill>
                            <a:schemeClr val="accent2"/>
                          </a:solidFill>
                          <a:effectLst/>
                          <a:latin typeface="+mn-lt"/>
                          <a:ea typeface="+mn-ea"/>
                          <a:cs typeface="+mn-cs"/>
                        </a:rPr>
                        <a:t>↓</a:t>
                      </a:r>
                      <a:endParaRPr lang="pt-BR" sz="1600" b="0" i="0" u="none" strike="noStrike" dirty="0">
                        <a:solidFill>
                          <a:schemeClr val="tx1"/>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4"/>
                  </a:ext>
                </a:extLst>
              </a:tr>
              <a:tr h="440745">
                <a:tc vMerge="1">
                  <a:txBody>
                    <a:bodyPr/>
                    <a:lstStyle/>
                    <a:p>
                      <a:pPr algn="l" fontAlgn="ctr">
                        <a:lnSpc>
                          <a:spcPct val="110000"/>
                        </a:lnSpc>
                        <a:spcBef>
                          <a:spcPts val="300"/>
                        </a:spcBef>
                        <a:spcAft>
                          <a:spcPts val="300"/>
                        </a:spcAft>
                      </a:pPr>
                      <a:endParaRPr lang="pt-BR" sz="1200" b="0" i="0" u="none" strike="noStrike" dirty="0">
                        <a:solidFill>
                          <a:srgbClr val="000000"/>
                        </a:solidFill>
                        <a:effectLst/>
                        <a:latin typeface="+mn-lt"/>
                      </a:endParaRPr>
                    </a:p>
                  </a:txBody>
                  <a:tcPr marL="36000" marR="36000" marT="0" marB="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rPr>
                        <a:t>Total</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34.000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6.539</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chemeClr val="tx1"/>
                          </a:solidFill>
                          <a:effectLst/>
                          <a:latin typeface="+mn-lt"/>
                          <a:ea typeface="+mn-ea"/>
                          <a:cs typeface="+mn-cs"/>
                        </a:rPr>
                        <a:t>6.542</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0,05% </a:t>
                      </a:r>
                      <a:r>
                        <a:rPr lang="pt-BR" sz="1600" b="1" i="0" u="none" strike="noStrike" dirty="0">
                          <a:solidFill>
                            <a:srgbClr val="00B050"/>
                          </a:solidFill>
                          <a:effectLst/>
                          <a:latin typeface="+mn-lt"/>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5"/>
                  </a:ext>
                </a:extLst>
              </a:tr>
              <a:tr h="440745">
                <a:tc grid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rPr>
                        <a:t>Marcas</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hMerge="1">
                  <a:txBody>
                    <a:bodyPr/>
                    <a:lstStyle/>
                    <a:p>
                      <a:endParaRPr lang="pt-BR"/>
                    </a:p>
                  </a:txBody>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300.000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Arial" panose="020B0604020202020204" pitchFamily="34" charset="0"/>
                        <a:buNone/>
                        <a:tabLst/>
                        <a:defRPr/>
                      </a:pPr>
                      <a:r>
                        <a:rPr lang="pt-BR" sz="1600" b="0" i="0" u="none" strike="noStrike" dirty="0">
                          <a:solidFill>
                            <a:srgbClr val="000000"/>
                          </a:solidFill>
                          <a:effectLst/>
                          <a:latin typeface="+mn-lt"/>
                          <a:ea typeface="+mn-ea"/>
                          <a:cs typeface="+mn-cs"/>
                        </a:rPr>
                        <a:t>51.283</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Arial" panose="020B0604020202020204" pitchFamily="34" charset="0"/>
                        <a:buNone/>
                        <a:tabLst/>
                        <a:defRPr/>
                      </a:pPr>
                      <a:r>
                        <a:rPr lang="pt-BR" sz="1600" b="1" i="0" u="none" strike="noStrike" dirty="0">
                          <a:solidFill>
                            <a:srgbClr val="000000"/>
                          </a:solidFill>
                          <a:effectLst/>
                          <a:latin typeface="+mn-lt"/>
                          <a:ea typeface="+mn-ea"/>
                          <a:cs typeface="+mn-cs"/>
                        </a:rPr>
                        <a:t>53.798</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Arial" panose="020B0604020202020204" pitchFamily="34" charset="0"/>
                        <a:buNone/>
                        <a:tabLst/>
                        <a:defRPr/>
                      </a:pPr>
                      <a:r>
                        <a:rPr lang="pt-BR" sz="1600" b="0" i="0" u="none" strike="noStrike" dirty="0">
                          <a:solidFill>
                            <a:srgbClr val="000000"/>
                          </a:solidFill>
                          <a:effectLst/>
                          <a:latin typeface="+mn-lt"/>
                          <a:ea typeface="+mn-ea"/>
                          <a:cs typeface="+mn-cs"/>
                        </a:rPr>
                        <a:t>4,9% </a:t>
                      </a:r>
                      <a:r>
                        <a:rPr lang="pt-BR" sz="1600" b="1" i="0" u="none" strike="noStrike" dirty="0">
                          <a:solidFill>
                            <a:srgbClr val="00B050"/>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6"/>
                  </a:ext>
                </a:extLst>
              </a:tr>
              <a:tr h="440745">
                <a:tc grid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rPr>
                        <a:t>Desenhos</a:t>
                      </a:r>
                      <a:r>
                        <a:rPr lang="pt-BR" sz="1600" b="0" i="0" u="none" strike="noStrike" baseline="0" dirty="0">
                          <a:solidFill>
                            <a:srgbClr val="000000"/>
                          </a:solidFill>
                          <a:effectLst/>
                          <a:latin typeface="+mn-lt"/>
                        </a:rPr>
                        <a:t> Industriais</a:t>
                      </a: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hMerge="1">
                  <a:txBody>
                    <a:bodyPr/>
                    <a:lstStyle/>
                    <a:p>
                      <a:endParaRPr lang="pt-BR"/>
                    </a:p>
                  </a:txBody>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8.401</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1.290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1" i="0" u="none" strike="noStrike" dirty="0">
                          <a:solidFill>
                            <a:srgbClr val="000000"/>
                          </a:solidFill>
                          <a:effectLst/>
                          <a:latin typeface="+mn-lt"/>
                          <a:ea typeface="+mn-ea"/>
                          <a:cs typeface="+mn-cs"/>
                        </a:rPr>
                        <a:t>1.495</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15,9% </a:t>
                      </a:r>
                      <a:r>
                        <a:rPr lang="pt-BR" sz="1600" b="1" i="0" u="none" strike="noStrike" dirty="0">
                          <a:solidFill>
                            <a:srgbClr val="00B050"/>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r h="440745">
                <a:tc gridSpan="2">
                  <a:txBody>
                    <a:bodyPr/>
                    <a:lstStyle/>
                    <a:p>
                      <a:pPr algn="l" fontAlgn="ctr">
                        <a:lnSpc>
                          <a:spcPct val="100000"/>
                        </a:lnSpc>
                        <a:spcBef>
                          <a:spcPts val="0"/>
                        </a:spcBef>
                        <a:spcAft>
                          <a:spcPts val="0"/>
                        </a:spcAft>
                      </a:pPr>
                      <a:r>
                        <a:rPr lang="pt-BR" sz="1600" b="0" i="0" u="none" strike="noStrike" baseline="0" dirty="0">
                          <a:solidFill>
                            <a:srgbClr val="000000"/>
                          </a:solidFill>
                          <a:effectLst/>
                          <a:latin typeface="+mn-lt"/>
                        </a:rPr>
                        <a:t>Indicações  Geográficas</a:t>
                      </a: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hMerge="1">
                  <a:txBody>
                    <a:bodyPr/>
                    <a:lstStyle/>
                    <a:p>
                      <a:endParaRPr lang="pt-BR"/>
                    </a:p>
                  </a:txBody>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24</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5</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4</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-20% </a:t>
                      </a:r>
                      <a:r>
                        <a:rPr lang="pt-BR" sz="1600" b="1" i="0" u="none" strike="noStrike" dirty="0">
                          <a:solidFill>
                            <a:schemeClr val="accent2"/>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8"/>
                  </a:ext>
                </a:extLst>
              </a:tr>
              <a:tr h="440745">
                <a:tc gridSpan="2">
                  <a:txBody>
                    <a:bodyPr/>
                    <a:lstStyle/>
                    <a:p>
                      <a:pPr algn="l" fontAlgn="ctr">
                        <a:lnSpc>
                          <a:spcPct val="100000"/>
                        </a:lnSpc>
                        <a:spcBef>
                          <a:spcPts val="0"/>
                        </a:spcBef>
                        <a:spcAft>
                          <a:spcPts val="0"/>
                        </a:spcAft>
                      </a:pPr>
                      <a:r>
                        <a:rPr lang="pt-BR" sz="1600" b="0" i="0" u="none" strike="noStrike" baseline="0" dirty="0">
                          <a:solidFill>
                            <a:srgbClr val="000000"/>
                          </a:solidFill>
                          <a:effectLst/>
                          <a:latin typeface="+mn-lt"/>
                        </a:rPr>
                        <a:t>Programa de Computador</a:t>
                      </a: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hMerge="1">
                  <a:txBody>
                    <a:bodyPr/>
                    <a:lstStyle/>
                    <a:p>
                      <a:endParaRPr lang="pt-BR"/>
                    </a:p>
                  </a:txBody>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3.659</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573</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1" i="0" u="none" strike="noStrike" dirty="0">
                          <a:solidFill>
                            <a:srgbClr val="000000"/>
                          </a:solidFill>
                          <a:effectLst/>
                          <a:latin typeface="+mn-lt"/>
                          <a:ea typeface="+mn-ea"/>
                          <a:cs typeface="+mn-cs"/>
                        </a:rPr>
                        <a:t>602</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5,1% </a:t>
                      </a:r>
                      <a:r>
                        <a:rPr lang="pt-BR" sz="1600" b="1" i="0" u="none" strike="noStrike" dirty="0">
                          <a:solidFill>
                            <a:srgbClr val="00B050"/>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9"/>
                  </a:ext>
                </a:extLst>
              </a:tr>
              <a:tr h="440745">
                <a:tc gridSpan="2">
                  <a:txBody>
                    <a:bodyPr/>
                    <a:lstStyle/>
                    <a:p>
                      <a:pPr algn="l" fontAlgn="ctr">
                        <a:lnSpc>
                          <a:spcPct val="100000"/>
                        </a:lnSpc>
                        <a:spcBef>
                          <a:spcPts val="0"/>
                        </a:spcBef>
                        <a:spcAft>
                          <a:spcPts val="0"/>
                        </a:spcAft>
                      </a:pPr>
                      <a:r>
                        <a:rPr lang="pt-BR" sz="1600" b="0" i="0" u="none" strike="noStrike" baseline="0" dirty="0">
                          <a:solidFill>
                            <a:srgbClr val="000000"/>
                          </a:solidFill>
                          <a:effectLst/>
                          <a:latin typeface="+mn-lt"/>
                        </a:rPr>
                        <a:t>Topografia de Circuito Integrado</a:t>
                      </a: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3</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2</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-100% </a:t>
                      </a:r>
                      <a:r>
                        <a:rPr lang="pt-BR" sz="1600" b="1" i="0" u="none" strike="noStrike" dirty="0">
                          <a:solidFill>
                            <a:schemeClr val="accent2"/>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440745">
                <a:tc gridSpan="2">
                  <a:txBody>
                    <a:bodyPr/>
                    <a:lstStyle/>
                    <a:p>
                      <a:pPr algn="l" fontAlgn="ctr">
                        <a:lnSpc>
                          <a:spcPct val="100000"/>
                        </a:lnSpc>
                        <a:spcBef>
                          <a:spcPts val="0"/>
                        </a:spcBef>
                        <a:spcAft>
                          <a:spcPts val="0"/>
                        </a:spcAft>
                      </a:pPr>
                      <a:r>
                        <a:rPr lang="pt-BR" sz="1600" b="0" i="0" u="none" strike="noStrike" dirty="0">
                          <a:solidFill>
                            <a:srgbClr val="000000"/>
                          </a:solidFill>
                          <a:effectLst/>
                          <a:latin typeface="+mn-lt"/>
                        </a:rPr>
                        <a:t>Contratos de Tecnologia</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hMerge="1">
                  <a:txBody>
                    <a:bodyPr/>
                    <a:lstStyle/>
                    <a:p>
                      <a:endParaRPr lang="pt-BR"/>
                    </a:p>
                  </a:txBody>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1.600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252</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1" i="0" u="none" strike="noStrike" dirty="0">
                          <a:solidFill>
                            <a:srgbClr val="000000"/>
                          </a:solidFill>
                          <a:effectLst/>
                          <a:latin typeface="+mn-lt"/>
                          <a:ea typeface="+mn-ea"/>
                          <a:cs typeface="+mn-cs"/>
                        </a:rPr>
                        <a:t>254</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0,8% </a:t>
                      </a:r>
                      <a:r>
                        <a:rPr lang="pt-BR" sz="1600" b="1" i="0" u="none" strike="noStrike" dirty="0">
                          <a:solidFill>
                            <a:srgbClr val="00B050"/>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110480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xmlns="" id="{1E45BAF8-6CBE-441D-AC8D-245367635CFE}"/>
              </a:ext>
            </a:extLst>
          </p:cNvPr>
          <p:cNvGraphicFramePr>
            <a:graphicFrameLocks noGrp="1"/>
          </p:cNvGraphicFramePr>
          <p:nvPr>
            <p:extLst>
              <p:ext uri="{D42A27DB-BD31-4B8C-83A1-F6EECF244321}">
                <p14:modId xmlns:p14="http://schemas.microsoft.com/office/powerpoint/2010/main" val="2569685202"/>
              </p:ext>
            </p:extLst>
          </p:nvPr>
        </p:nvGraphicFramePr>
        <p:xfrm>
          <a:off x="395536" y="764704"/>
          <a:ext cx="8496944" cy="4808004"/>
        </p:xfrm>
        <a:graphic>
          <a:graphicData uri="http://schemas.openxmlformats.org/drawingml/2006/table">
            <a:tbl>
              <a:tblPr/>
              <a:tblGrid>
                <a:gridCol w="2016224">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1170446130"/>
                    </a:ext>
                  </a:extLst>
                </a:gridCol>
                <a:gridCol w="4248472">
                  <a:extLst>
                    <a:ext uri="{9D8B030D-6E8A-4147-A177-3AD203B41FA5}">
                      <a16:colId xmlns:a16="http://schemas.microsoft.com/office/drawing/2014/main" xmlns="" val="20003"/>
                    </a:ext>
                  </a:extLst>
                </a:gridCol>
              </a:tblGrid>
              <a:tr h="674244">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PROGRAMAS</a:t>
                      </a:r>
                    </a:p>
                  </a:txBody>
                  <a:tcPr marL="72000" marR="72000" marT="72000" marB="72000"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PROJETOS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ENTREGAS </a:t>
                      </a:r>
                      <a:r>
                        <a:rPr lang="pt-BR" sz="1600" b="1" i="0" u="none" strike="noStrike" dirty="0">
                          <a:solidFill>
                            <a:schemeClr val="bg1"/>
                          </a:solidFill>
                          <a:effectLst/>
                          <a:highlight>
                            <a:srgbClr val="FF0000"/>
                          </a:highlight>
                          <a:latin typeface="+mn-lt"/>
                        </a:rPr>
                        <a:t>ATRASADAS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40745">
                <a:tc rowSpan="2">
                  <a:txBody>
                    <a:bodyPr/>
                    <a:lstStyle/>
                    <a:p>
                      <a:pPr algn="l" fontAlgn="b"/>
                      <a:r>
                        <a:rPr lang="pt-BR" sz="1600" b="0" i="0" u="none" strike="noStrike" dirty="0">
                          <a:solidFill>
                            <a:srgbClr val="000000"/>
                          </a:solidFill>
                          <a:effectLst/>
                          <a:latin typeface="Calibri" panose="020F0502020204030204" pitchFamily="34" charset="0"/>
                        </a:rPr>
                        <a:t>20 -</a:t>
                      </a:r>
                      <a:r>
                        <a:rPr lang="pt-BR" sz="1600" b="0" i="0" u="none" strike="noStrike" baseline="0" dirty="0">
                          <a:solidFill>
                            <a:srgbClr val="000000"/>
                          </a:solidFill>
                          <a:effectLst/>
                          <a:latin typeface="Calibri" panose="020F0502020204030204" pitchFamily="34" charset="0"/>
                        </a:rPr>
                        <a:t> Modernização da Gestão Patrimonial</a:t>
                      </a:r>
                      <a:endParaRPr lang="pt-BR" sz="1600" b="0" i="0" u="none" strike="noStrike" dirty="0">
                        <a:solidFill>
                          <a:srgbClr val="000000"/>
                        </a:solidFill>
                        <a:effectLst/>
                        <a:latin typeface="Calibri" panose="020F0502020204030204" pitchFamily="34"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20.1 - Devolução do Edifício A Noite</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Prédio esvaziado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2183408635"/>
                  </a:ext>
                </a:extLst>
              </a:tr>
              <a:tr h="440745">
                <a:tc vMerge="1">
                  <a:txBody>
                    <a:bodyPr/>
                    <a:lstStyle/>
                    <a:p>
                      <a:pPr algn="ctr" fontAlgn="b"/>
                      <a:endParaRPr lang="pt-BR" sz="1400" b="1" i="0" u="none" strike="noStrike" dirty="0">
                        <a:solidFill>
                          <a:srgbClr val="000000"/>
                        </a:solidFill>
                        <a:effectLst/>
                        <a:latin typeface="Calibri" panose="020F0502020204030204" pitchFamily="34" charset="0"/>
                      </a:endParaRPr>
                    </a:p>
                  </a:txBody>
                  <a:tcPr marL="3520" marR="3520" marT="3520" marB="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20.2 - Alienação dos Imóveis do INPI</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ea typeface="+mn-ea"/>
                          <a:cs typeface="+mn-cs"/>
                        </a:rPr>
                        <a:t>Termo de cessão do prédio na Praça da Bandeira para a Polícia Rodoviária Federal assinado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456006758"/>
                  </a:ext>
                </a:extLst>
              </a:tr>
              <a:tr h="440745">
                <a:tc rowSpan="2">
                  <a:txBody>
                    <a:bodyPr/>
                    <a:lstStyle/>
                    <a:p>
                      <a:pPr algn="l" fontAlgn="b"/>
                      <a:r>
                        <a:rPr lang="pt-BR" sz="1600" b="0" i="0" u="none" strike="noStrike" dirty="0">
                          <a:solidFill>
                            <a:srgbClr val="000000"/>
                          </a:solidFill>
                          <a:effectLst/>
                          <a:latin typeface="Calibri" panose="020F0502020204030204" pitchFamily="34" charset="0"/>
                        </a:rPr>
                        <a:t>23 -</a:t>
                      </a:r>
                      <a:r>
                        <a:rPr lang="pt-BR" sz="1600" b="0" i="0" u="none" strike="noStrike" baseline="0" dirty="0">
                          <a:solidFill>
                            <a:srgbClr val="000000"/>
                          </a:solidFill>
                          <a:effectLst/>
                          <a:latin typeface="Calibri" panose="020F0502020204030204" pitchFamily="34" charset="0"/>
                        </a:rPr>
                        <a:t> Melhoria do Clima Organizacional</a:t>
                      </a:r>
                      <a:endParaRPr lang="pt-BR" sz="1600" b="0" i="0" u="none" strike="noStrike" dirty="0">
                        <a:solidFill>
                          <a:srgbClr val="000000"/>
                        </a:solidFill>
                        <a:effectLst/>
                        <a:latin typeface="Calibri" panose="020F0502020204030204" pitchFamily="34"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23.2 - Aperfeiçoamento do Programa de Qualidade de Vida</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Carga horária de atividades dos serviços de qualidade de vida ampliada</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3172846747"/>
                  </a:ext>
                </a:extLst>
              </a:tr>
              <a:tr h="440745">
                <a:tc vMerge="1">
                  <a:txBody>
                    <a:bodyPr/>
                    <a:lstStyle/>
                    <a:p>
                      <a:pPr algn="ctr" fontAlgn="b"/>
                      <a:endParaRPr lang="pt-BR" sz="1400" b="1" i="0" u="none" strike="noStrike" dirty="0">
                        <a:solidFill>
                          <a:srgbClr val="000000"/>
                        </a:solidFill>
                        <a:effectLst/>
                        <a:latin typeface="Calibri" panose="020F0502020204030204" pitchFamily="34" charset="0"/>
                      </a:endParaRPr>
                    </a:p>
                  </a:txBody>
                  <a:tcPr marL="3520" marR="3520" marT="3520" marB="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23.3 - Implantação de Pesquisa de Clima Organizacional</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Termo de Referência elaborado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4232912944"/>
                  </a:ext>
                </a:extLst>
              </a:tr>
              <a:tr h="440745">
                <a:tc>
                  <a:txBody>
                    <a:bodyPr/>
                    <a:lstStyle/>
                    <a:p>
                      <a:pPr algn="l" fontAlgn="b"/>
                      <a:r>
                        <a:rPr lang="pt-BR" sz="1600" b="0" i="0" u="none" strike="noStrike" dirty="0">
                          <a:solidFill>
                            <a:srgbClr val="000000"/>
                          </a:solidFill>
                          <a:effectLst/>
                          <a:latin typeface="Calibri" panose="020F0502020204030204" pitchFamily="34" charset="0"/>
                        </a:rPr>
                        <a:t>24 - Readequação da Força de Trabalho</a:t>
                      </a:r>
                      <a:r>
                        <a:rPr lang="pt-BR" sz="1600" b="0" i="0" u="none" strike="noStrike" baseline="0" dirty="0">
                          <a:solidFill>
                            <a:srgbClr val="000000"/>
                          </a:solidFill>
                          <a:effectLst/>
                          <a:latin typeface="Calibri" panose="020F0502020204030204" pitchFamily="34" charset="0"/>
                        </a:rPr>
                        <a:t> do INPI</a:t>
                      </a:r>
                      <a:endParaRPr lang="pt-BR" sz="1600" b="0" i="0" u="none" strike="noStrike" dirty="0">
                        <a:solidFill>
                          <a:srgbClr val="000000"/>
                        </a:solidFill>
                        <a:effectLst/>
                        <a:latin typeface="Calibri" panose="020F0502020204030204" pitchFamily="34"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24.1 - Movimentação Externa de Servidores e Empregados Públicos para o INPI</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Termos de Cooperação assinados com órgão e entidade públicos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3025116030"/>
                  </a:ext>
                </a:extLst>
              </a:tr>
            </a:tbl>
          </a:graphicData>
        </a:graphic>
      </p:graphicFrame>
      <p:sp>
        <p:nvSpPr>
          <p:cNvPr id="6" name="CaixaDeTexto 3">
            <a:extLst>
              <a:ext uri="{FF2B5EF4-FFF2-40B4-BE49-F238E27FC236}">
                <a16:creationId xmlns:a16="http://schemas.microsoft.com/office/drawing/2014/main" xmlns="" id="{FB0F3B3A-E3B5-43F3-9F33-2015C5057F30}"/>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INICIATIVAS COM ENTREGAS </a:t>
            </a:r>
            <a:r>
              <a:rPr lang="pt-BR" altLang="pt-BR" sz="2400" b="1" dirty="0">
                <a:solidFill>
                  <a:schemeClr val="bg1"/>
                </a:solidFill>
                <a:highlight>
                  <a:srgbClr val="FF0000"/>
                </a:highlight>
              </a:rPr>
              <a:t>ATRASADAS</a:t>
            </a:r>
          </a:p>
        </p:txBody>
      </p:sp>
    </p:spTree>
    <p:extLst>
      <p:ext uri="{BB962C8B-B14F-4D97-AF65-F5344CB8AC3E}">
        <p14:creationId xmlns:p14="http://schemas.microsoft.com/office/powerpoint/2010/main" val="1690065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to 21">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xmlns="" id="{1E45BAF8-6CBE-441D-AC8D-245367635CFE}"/>
              </a:ext>
            </a:extLst>
          </p:cNvPr>
          <p:cNvGraphicFramePr>
            <a:graphicFrameLocks noGrp="1"/>
          </p:cNvGraphicFramePr>
          <p:nvPr>
            <p:extLst>
              <p:ext uri="{D42A27DB-BD31-4B8C-83A1-F6EECF244321}">
                <p14:modId xmlns:p14="http://schemas.microsoft.com/office/powerpoint/2010/main" val="1237394336"/>
              </p:ext>
            </p:extLst>
          </p:nvPr>
        </p:nvGraphicFramePr>
        <p:xfrm>
          <a:off x="395536" y="764704"/>
          <a:ext cx="8496944" cy="2569284"/>
        </p:xfrm>
        <a:graphic>
          <a:graphicData uri="http://schemas.openxmlformats.org/drawingml/2006/table">
            <a:tbl>
              <a:tblPr/>
              <a:tblGrid>
                <a:gridCol w="2016224">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1170446130"/>
                    </a:ext>
                  </a:extLst>
                </a:gridCol>
                <a:gridCol w="4464496">
                  <a:extLst>
                    <a:ext uri="{9D8B030D-6E8A-4147-A177-3AD203B41FA5}">
                      <a16:colId xmlns:a16="http://schemas.microsoft.com/office/drawing/2014/main" xmlns="" val="20003"/>
                    </a:ext>
                  </a:extLst>
                </a:gridCol>
              </a:tblGrid>
              <a:tr h="674244">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PROGRAMAS</a:t>
                      </a:r>
                    </a:p>
                  </a:txBody>
                  <a:tcPr marL="72000" marR="72000" marT="72000" marB="72000"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PROJETOS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ENTREGAS </a:t>
                      </a:r>
                      <a:r>
                        <a:rPr lang="pt-BR" sz="1600" b="1" i="0" u="none" strike="noStrike" dirty="0">
                          <a:solidFill>
                            <a:schemeClr val="bg1"/>
                          </a:solidFill>
                          <a:effectLst/>
                          <a:highlight>
                            <a:srgbClr val="FF0000"/>
                          </a:highlight>
                          <a:latin typeface="+mn-lt"/>
                        </a:rPr>
                        <a:t>ATRASADAS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40745">
                <a:tc rowSpan="3">
                  <a:txBody>
                    <a:bodyPr/>
                    <a:lstStyle/>
                    <a:p>
                      <a:pPr algn="l" fontAlgn="b"/>
                      <a:r>
                        <a:rPr lang="pt-BR" sz="1600" b="0" i="0" u="none" strike="noStrike" dirty="0">
                          <a:solidFill>
                            <a:srgbClr val="000000"/>
                          </a:solidFill>
                          <a:effectLst/>
                          <a:latin typeface="Calibri" panose="020F0502020204030204" pitchFamily="34" charset="0"/>
                        </a:rPr>
                        <a:t>25 - Modernização do Relacionamento</a:t>
                      </a:r>
                      <a:r>
                        <a:rPr lang="pt-BR" sz="1600" b="0" i="0" u="none" strike="noStrike" baseline="0" dirty="0">
                          <a:solidFill>
                            <a:srgbClr val="000000"/>
                          </a:solidFill>
                          <a:effectLst/>
                          <a:latin typeface="Calibri" panose="020F0502020204030204" pitchFamily="34" charset="0"/>
                        </a:rPr>
                        <a:t> com Usuários e Públicos Interessados</a:t>
                      </a:r>
                      <a:endParaRPr lang="pt-BR" sz="1600" b="0" i="0" u="none" strike="noStrike" dirty="0">
                        <a:solidFill>
                          <a:srgbClr val="000000"/>
                        </a:solidFill>
                        <a:effectLst/>
                        <a:latin typeface="Calibri" panose="020F0502020204030204" pitchFamily="34"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rowSpan="3">
                  <a:txBody>
                    <a:bodyPr/>
                    <a:lstStyle/>
                    <a:p>
                      <a:pPr algn="l" fontAlgn="b"/>
                      <a:r>
                        <a:rPr lang="pt-BR" sz="1600" b="0" i="0" u="none" strike="noStrike" dirty="0">
                          <a:solidFill>
                            <a:srgbClr val="000000"/>
                          </a:solidFill>
                          <a:effectLst/>
                          <a:latin typeface="Calibri" panose="020F0502020204030204" pitchFamily="34" charset="0"/>
                        </a:rPr>
                        <a:t>25.2 - Implementação do Sistema de Comunicação Unificada</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Cartilha de utilização do Sistema de Comunicação Unificada elaborada</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31453903"/>
                  </a:ext>
                </a:extLst>
              </a:tr>
              <a:tr h="440745">
                <a:tc vMerge="1">
                  <a:txBody>
                    <a:bodyPr/>
                    <a:lstStyle/>
                    <a:p>
                      <a:endParaRPr lang="pt-BR"/>
                    </a:p>
                  </a:txBody>
                  <a:tcP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ctr" fontAlgn="b"/>
                      <a:endParaRPr lang="pt-BR" sz="1400" b="1" i="0" u="none" strike="noStrike" dirty="0">
                        <a:solidFill>
                          <a:srgbClr val="000000"/>
                        </a:solidFill>
                        <a:effectLst/>
                        <a:latin typeface="Calibri" panose="020F0502020204030204" pitchFamily="34" charset="0"/>
                      </a:endParaRPr>
                    </a:p>
                  </a:txBody>
                  <a:tcPr marL="3520" marR="3520" marT="35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rPr>
                        <a:t>Solução de comunicação unificada implantada na sede (MV9) </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4041233806"/>
                  </a:ext>
                </a:extLst>
              </a:tr>
              <a:tr h="440745">
                <a:tc vMerge="1">
                  <a:txBody>
                    <a:bodyPr/>
                    <a:lstStyle/>
                    <a:p>
                      <a:endParaRPr lang="pt-BR"/>
                    </a:p>
                  </a:txBody>
                  <a:tcP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vMerge="1">
                  <a:txBody>
                    <a:bodyPr/>
                    <a:lstStyle/>
                    <a:p>
                      <a:pPr algn="ctr" fontAlgn="b"/>
                      <a:endParaRPr lang="pt-BR" sz="1400" b="1" i="0" u="none" strike="noStrike" dirty="0">
                        <a:solidFill>
                          <a:srgbClr val="000000"/>
                        </a:solidFill>
                        <a:effectLst/>
                        <a:latin typeface="Calibri" panose="020F0502020204030204" pitchFamily="34" charset="0"/>
                      </a:endParaRPr>
                    </a:p>
                  </a:txBody>
                  <a:tcPr marL="3520" marR="3520" marT="35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F0F3F6"/>
                    </a:solidFill>
                  </a:tcPr>
                </a:tc>
                <a:tc>
                  <a:txBody>
                    <a:bodyPr/>
                    <a:lstStyle/>
                    <a:p>
                      <a:pPr algn="l" fontAlgn="b"/>
                      <a:r>
                        <a:rPr lang="pt-BR" sz="1600" b="0" i="0" u="none" strike="noStrike" dirty="0">
                          <a:solidFill>
                            <a:srgbClr val="000000"/>
                          </a:solidFill>
                          <a:effectLst/>
                          <a:latin typeface="Calibri" panose="020F0502020204030204" pitchFamily="34" charset="0"/>
                          <a:ea typeface="+mn-ea"/>
                          <a:cs typeface="+mn-cs"/>
                        </a:rPr>
                        <a:t>Solução de comunicação unificada implantada nas unidades regionais</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862477548"/>
                  </a:ext>
                </a:extLst>
              </a:tr>
            </a:tbl>
          </a:graphicData>
        </a:graphic>
      </p:graphicFrame>
      <p:sp>
        <p:nvSpPr>
          <p:cNvPr id="6" name="CaixaDeTexto 3">
            <a:extLst>
              <a:ext uri="{FF2B5EF4-FFF2-40B4-BE49-F238E27FC236}">
                <a16:creationId xmlns:a16="http://schemas.microsoft.com/office/drawing/2014/main" xmlns="" id="{FB0F3B3A-E3B5-43F3-9F33-2015C5057F30}"/>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INICIATIVAS COM ENTREGAS </a:t>
            </a:r>
            <a:r>
              <a:rPr lang="pt-BR" altLang="pt-BR" sz="2400" b="1" dirty="0">
                <a:solidFill>
                  <a:schemeClr val="bg1"/>
                </a:solidFill>
                <a:highlight>
                  <a:srgbClr val="FF0000"/>
                </a:highlight>
              </a:rPr>
              <a:t>ATRASADAS</a:t>
            </a:r>
          </a:p>
        </p:txBody>
      </p:sp>
    </p:spTree>
    <p:extLst>
      <p:ext uri="{BB962C8B-B14F-4D97-AF65-F5344CB8AC3E}">
        <p14:creationId xmlns:p14="http://schemas.microsoft.com/office/powerpoint/2010/main" val="2892014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59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312275" y="1700808"/>
            <a:ext cx="792088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dirty="0">
                <a:solidFill>
                  <a:schemeClr val="bg1"/>
                </a:solidFill>
              </a:rPr>
              <a:t>EXECUÇÃO ECONÔMICO-FINANCEIRA</a:t>
            </a:r>
          </a:p>
        </p:txBody>
      </p:sp>
    </p:spTree>
    <p:extLst>
      <p:ext uri="{BB962C8B-B14F-4D97-AF65-F5344CB8AC3E}">
        <p14:creationId xmlns:p14="http://schemas.microsoft.com/office/powerpoint/2010/main" val="115211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PROJEÇÃO DAS OPERAÇÕES: 2020 e comparativo histórico</a:t>
            </a:r>
          </a:p>
        </p:txBody>
      </p:sp>
      <p:cxnSp>
        <p:nvCxnSpPr>
          <p:cNvPr id="7" name="Conector reto 6">
            <a:extLst>
              <a:ext uri="{FF2B5EF4-FFF2-40B4-BE49-F238E27FC236}">
                <a16:creationId xmlns:a16="http://schemas.microsoft.com/office/drawing/2014/main" xmlns="" id="{21DB30CE-1D9A-47E9-8DA2-701B03490D83}"/>
              </a:ext>
            </a:extLst>
          </p:cNvPr>
          <p:cNvCxnSpPr>
            <a:cxnSpLocks/>
          </p:cNvCxnSpPr>
          <p:nvPr/>
        </p:nvCxnSpPr>
        <p:spPr>
          <a:xfrm>
            <a:off x="384309" y="649036"/>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95536" y="4501444"/>
            <a:ext cx="7957305" cy="1685077"/>
          </a:xfrm>
          <a:prstGeom prst="rect">
            <a:avLst/>
          </a:prstGeom>
          <a:noFill/>
        </p:spPr>
        <p:txBody>
          <a:bodyPr wrap="square" rtlCol="0">
            <a:spAutoFit/>
          </a:bodyPr>
          <a:lstStyle/>
          <a:p>
            <a:r>
              <a:rPr lang="pt-BR" sz="1100" dirty="0"/>
              <a:t>Fonte: SIAFI</a:t>
            </a:r>
          </a:p>
          <a:p>
            <a:pPr>
              <a:spcBef>
                <a:spcPts val="300"/>
              </a:spcBef>
            </a:pPr>
            <a:r>
              <a:rPr lang="pt-BR" sz="1000" baseline="30000" dirty="0"/>
              <a:t> 1</a:t>
            </a:r>
            <a:r>
              <a:rPr lang="pt-BR" sz="1000" dirty="0"/>
              <a:t> Nas despesas de custeio não estão incluídas despesas de digitalização financiadas por parceiro do INPI (ABDI).</a:t>
            </a:r>
          </a:p>
          <a:p>
            <a:r>
              <a:rPr lang="pt-BR" sz="1000" baseline="30000" dirty="0"/>
              <a:t>2</a:t>
            </a:r>
            <a:r>
              <a:rPr lang="pt-BR" sz="1000" dirty="0"/>
              <a:t> Refere-se à receita com remuneração da Conta Única (“remuneração de depósitos bancários”) e receita com aluguéis, tarifas de ocupação.</a:t>
            </a:r>
          </a:p>
          <a:p>
            <a:r>
              <a:rPr lang="pt-BR" sz="1000" baseline="30000" dirty="0"/>
              <a:t>3</a:t>
            </a:r>
            <a:r>
              <a:rPr lang="pt-BR" sz="1000" dirty="0"/>
              <a:t> Refere-se às outras receitas correntes (multas e juros previstos em contratos, indenizações e restituições) e amortizações de empréstimos concedidos.</a:t>
            </a:r>
          </a:p>
          <a:p>
            <a:r>
              <a:rPr lang="pt-BR" sz="1000" baseline="30000" dirty="0"/>
              <a:t>4</a:t>
            </a:r>
            <a:r>
              <a:rPr lang="pt-BR" sz="1000" dirty="0"/>
              <a:t> O Resultado Orçamentário não considera as despesas executadas pela fonte 0100 (Tesouro): despesa com pessoal inativo e precatórios. O Resultado Orçamentário não considera o pagamento dos valores inscritos em Restos a Pagar. Por outro lado, considera todas as despesas empenhadas no ano como executadas no próprio exercício.</a:t>
            </a:r>
          </a:p>
          <a:p>
            <a:r>
              <a:rPr lang="pt-BR" sz="1000" baseline="30000" dirty="0"/>
              <a:t>5</a:t>
            </a:r>
            <a:r>
              <a:rPr lang="pt-BR" sz="1000" dirty="0"/>
              <a:t> Em relação às despesas, considera-se como realizado, os valores empenhados para as despesas de custeio e investimento e os valores pagos para as despesas de pessoal ativo.</a:t>
            </a:r>
          </a:p>
        </p:txBody>
      </p:sp>
      <p:graphicFrame>
        <p:nvGraphicFramePr>
          <p:cNvPr id="6" name="Tabela 5"/>
          <p:cNvGraphicFramePr>
            <a:graphicFrameLocks noGrp="1"/>
          </p:cNvGraphicFramePr>
          <p:nvPr>
            <p:extLst>
              <p:ext uri="{D42A27DB-BD31-4B8C-83A1-F6EECF244321}">
                <p14:modId xmlns:p14="http://schemas.microsoft.com/office/powerpoint/2010/main" val="1158817843"/>
              </p:ext>
            </p:extLst>
          </p:nvPr>
        </p:nvGraphicFramePr>
        <p:xfrm>
          <a:off x="467544" y="745264"/>
          <a:ext cx="7753992" cy="3763856"/>
        </p:xfrm>
        <a:graphic>
          <a:graphicData uri="http://schemas.openxmlformats.org/drawingml/2006/table">
            <a:tbl>
              <a:tblPr firstRow="1" bandRow="1"/>
              <a:tblGrid>
                <a:gridCol w="3433992">
                  <a:extLst>
                    <a:ext uri="{9D8B030D-6E8A-4147-A177-3AD203B41FA5}">
                      <a16:colId xmlns:a16="http://schemas.microsoft.com/office/drawing/2014/main" xmlns="" val="20000"/>
                    </a:ext>
                  </a:extLst>
                </a:gridCol>
                <a:gridCol w="720000">
                  <a:extLst>
                    <a:ext uri="{9D8B030D-6E8A-4147-A177-3AD203B41FA5}">
                      <a16:colId xmlns:a16="http://schemas.microsoft.com/office/drawing/2014/main" xmlns="" val="20001"/>
                    </a:ext>
                  </a:extLst>
                </a:gridCol>
                <a:gridCol w="720000">
                  <a:extLst>
                    <a:ext uri="{9D8B030D-6E8A-4147-A177-3AD203B41FA5}">
                      <a16:colId xmlns:a16="http://schemas.microsoft.com/office/drawing/2014/main" xmlns="" val="20002"/>
                    </a:ext>
                  </a:extLst>
                </a:gridCol>
                <a:gridCol w="720000">
                  <a:extLst>
                    <a:ext uri="{9D8B030D-6E8A-4147-A177-3AD203B41FA5}">
                      <a16:colId xmlns:a16="http://schemas.microsoft.com/office/drawing/2014/main" xmlns="" val="20003"/>
                    </a:ext>
                  </a:extLst>
                </a:gridCol>
                <a:gridCol w="720000">
                  <a:extLst>
                    <a:ext uri="{9D8B030D-6E8A-4147-A177-3AD203B41FA5}">
                      <a16:colId xmlns:a16="http://schemas.microsoft.com/office/drawing/2014/main" xmlns="" val="20004"/>
                    </a:ext>
                  </a:extLst>
                </a:gridCol>
                <a:gridCol w="720000">
                  <a:extLst>
                    <a:ext uri="{9D8B030D-6E8A-4147-A177-3AD203B41FA5}">
                      <a16:colId xmlns:a16="http://schemas.microsoft.com/office/drawing/2014/main" xmlns="" val="20005"/>
                    </a:ext>
                  </a:extLst>
                </a:gridCol>
                <a:gridCol w="720000">
                  <a:extLst>
                    <a:ext uri="{9D8B030D-6E8A-4147-A177-3AD203B41FA5}">
                      <a16:colId xmlns:a16="http://schemas.microsoft.com/office/drawing/2014/main" xmlns="" val="20006"/>
                    </a:ext>
                  </a:extLst>
                </a:gridCol>
              </a:tblGrid>
              <a:tr h="367437">
                <a:tc>
                  <a:txBody>
                    <a:bodyPr/>
                    <a:lstStyle/>
                    <a:p>
                      <a:pPr algn="l" fontAlgn="ctr"/>
                      <a:r>
                        <a:rPr lang="pt-BR" sz="1800" b="0" i="0" u="none" strike="noStrike" dirty="0">
                          <a:solidFill>
                            <a:srgbClr val="000000"/>
                          </a:solidFill>
                          <a:effectLst/>
                          <a:latin typeface="Arial"/>
                        </a:rPr>
                        <a:t> </a:t>
                      </a:r>
                    </a:p>
                  </a:txBody>
                  <a:tcPr marL="36000" marR="36000" marT="0" marB="0" anchor="ctr">
                    <a:lnL>
                      <a:noFill/>
                    </a:lnL>
                    <a:lnR>
                      <a:noFill/>
                    </a:lnR>
                    <a:lnT>
                      <a:noFill/>
                    </a:lnT>
                    <a:lnB w="9525" cap="flat" cmpd="sng" algn="ctr">
                      <a:solidFill>
                        <a:schemeClr val="bg1">
                          <a:lumMod val="85000"/>
                        </a:schemeClr>
                      </a:solidFill>
                      <a:prstDash val="solid"/>
                      <a:round/>
                      <a:headEnd type="none" w="med" len="med"/>
                      <a:tailEnd type="none" w="med" len="med"/>
                    </a:lnB>
                  </a:tcPr>
                </a:tc>
                <a:tc>
                  <a:txBody>
                    <a:bodyPr/>
                    <a:lstStyle/>
                    <a:p>
                      <a:pPr algn="ctr" fontAlgn="b"/>
                      <a:r>
                        <a:rPr lang="pt-BR" sz="1600" b="1" i="0" u="none" strike="noStrike" dirty="0">
                          <a:solidFill>
                            <a:schemeClr val="tx1"/>
                          </a:solidFill>
                          <a:effectLst/>
                          <a:latin typeface="Calibri"/>
                        </a:rPr>
                        <a:t>2020</a:t>
                      </a:r>
                      <a:r>
                        <a:rPr lang="pt-BR" sz="1200" b="1" i="0" u="none" strike="noStrike" baseline="50000" dirty="0">
                          <a:solidFill>
                            <a:schemeClr val="tx1"/>
                          </a:solidFill>
                          <a:effectLst/>
                          <a:latin typeface="Calibri"/>
                        </a:rPr>
                        <a:t>5</a:t>
                      </a:r>
                      <a:endParaRPr lang="pt-BR" sz="1600" b="1" i="0" u="none" strike="noStrike" baseline="50000" dirty="0">
                        <a:solidFill>
                          <a:schemeClr val="tx1"/>
                        </a:solidFill>
                        <a:effectLst/>
                        <a:latin typeface="Calibri"/>
                      </a:endParaRPr>
                    </a:p>
                  </a:txBody>
                  <a:tcPr marL="36000" marR="36000" marT="0" marB="0" anchor="ctr">
                    <a:lnL>
                      <a:noFill/>
                    </a:lnL>
                    <a:lnR>
                      <a:noFill/>
                    </a:lnR>
                    <a:lnT>
                      <a:noFill/>
                    </a:lnT>
                    <a:lnB w="9525" cap="flat" cmpd="sng" algn="ctr">
                      <a:solidFill>
                        <a:schemeClr val="bg1">
                          <a:lumMod val="85000"/>
                        </a:schemeClr>
                      </a:solidFill>
                      <a:prstDash val="solid"/>
                      <a:round/>
                      <a:headEnd type="none" w="med" len="med"/>
                      <a:tailEnd type="none" w="med" len="med"/>
                    </a:lnB>
                    <a:noFill/>
                  </a:tcPr>
                </a:tc>
                <a:tc>
                  <a:txBody>
                    <a:bodyPr/>
                    <a:lstStyle/>
                    <a:p>
                      <a:pPr algn="ctr" fontAlgn="b"/>
                      <a:r>
                        <a:rPr lang="pt-BR" sz="1600" b="1" i="0" u="none" strike="noStrike" dirty="0">
                          <a:solidFill>
                            <a:schemeClr val="tx1"/>
                          </a:solidFill>
                          <a:effectLst/>
                          <a:latin typeface="Calibri"/>
                        </a:rPr>
                        <a:t>2019</a:t>
                      </a:r>
                    </a:p>
                  </a:txBody>
                  <a:tcPr marL="36000" marR="36000" marT="0" marB="0" anchor="ctr">
                    <a:lnL>
                      <a:noFill/>
                    </a:lnL>
                    <a:lnR>
                      <a:noFill/>
                    </a:lnR>
                    <a:lnT>
                      <a:noFill/>
                    </a:lnT>
                    <a:lnB w="9525" cap="flat" cmpd="sng" algn="ctr">
                      <a:solidFill>
                        <a:schemeClr val="bg1">
                          <a:lumMod val="85000"/>
                        </a:schemeClr>
                      </a:solidFill>
                      <a:prstDash val="solid"/>
                      <a:round/>
                      <a:headEnd type="none" w="med" len="med"/>
                      <a:tailEnd type="none" w="med" len="med"/>
                    </a:lnB>
                    <a:noFill/>
                  </a:tcPr>
                </a:tc>
                <a:tc>
                  <a:txBody>
                    <a:bodyPr/>
                    <a:lstStyle/>
                    <a:p>
                      <a:pPr algn="ctr" fontAlgn="b"/>
                      <a:r>
                        <a:rPr lang="pt-BR" sz="1600" b="1" i="0" u="none" strike="noStrike" dirty="0">
                          <a:solidFill>
                            <a:schemeClr val="tx1"/>
                          </a:solidFill>
                          <a:effectLst/>
                          <a:latin typeface="Calibri"/>
                        </a:rPr>
                        <a:t>2018</a:t>
                      </a:r>
                    </a:p>
                  </a:txBody>
                  <a:tcPr marL="36000" marR="36000" marT="0" marB="0" anchor="ctr">
                    <a:lnL>
                      <a:noFill/>
                    </a:lnL>
                    <a:lnR>
                      <a:noFill/>
                    </a:lnR>
                    <a:lnT>
                      <a:noFill/>
                    </a:lnT>
                    <a:lnB w="9525" cap="flat" cmpd="sng" algn="ctr">
                      <a:solidFill>
                        <a:schemeClr val="bg1">
                          <a:lumMod val="85000"/>
                        </a:schemeClr>
                      </a:solidFill>
                      <a:prstDash val="solid"/>
                      <a:round/>
                      <a:headEnd type="none" w="med" len="med"/>
                      <a:tailEnd type="none" w="med" len="med"/>
                    </a:lnB>
                    <a:noFill/>
                  </a:tcPr>
                </a:tc>
                <a:tc>
                  <a:txBody>
                    <a:bodyPr/>
                    <a:lstStyle/>
                    <a:p>
                      <a:pPr algn="ctr" fontAlgn="b"/>
                      <a:r>
                        <a:rPr lang="pt-BR" sz="1600" b="1" i="0" u="none" strike="noStrike" dirty="0">
                          <a:solidFill>
                            <a:schemeClr val="tx1"/>
                          </a:solidFill>
                          <a:effectLst/>
                          <a:latin typeface="Calibri"/>
                        </a:rPr>
                        <a:t>2017</a:t>
                      </a:r>
                    </a:p>
                  </a:txBody>
                  <a:tcPr marL="36000" marR="36000" marT="0" marB="0" anchor="ctr">
                    <a:lnL>
                      <a:noFill/>
                    </a:lnL>
                    <a:lnR>
                      <a:noFill/>
                    </a:lnR>
                    <a:lnT>
                      <a:noFill/>
                    </a:lnT>
                    <a:lnB w="9525" cap="flat" cmpd="sng" algn="ctr">
                      <a:solidFill>
                        <a:schemeClr val="bg1">
                          <a:lumMod val="85000"/>
                        </a:schemeClr>
                      </a:solidFill>
                      <a:prstDash val="solid"/>
                      <a:round/>
                      <a:headEnd type="none" w="med" len="med"/>
                      <a:tailEnd type="none" w="med" len="med"/>
                    </a:lnB>
                    <a:noFill/>
                  </a:tcPr>
                </a:tc>
                <a:tc>
                  <a:txBody>
                    <a:bodyPr/>
                    <a:lstStyle/>
                    <a:p>
                      <a:pPr algn="ctr" fontAlgn="b"/>
                      <a:r>
                        <a:rPr lang="pt-BR" sz="1600" b="1" i="0" u="none" strike="noStrike" dirty="0">
                          <a:solidFill>
                            <a:schemeClr val="tx1"/>
                          </a:solidFill>
                          <a:effectLst/>
                          <a:latin typeface="Calibri"/>
                        </a:rPr>
                        <a:t>2016</a:t>
                      </a:r>
                    </a:p>
                  </a:txBody>
                  <a:tcPr marL="36000" marR="36000" marT="0" marB="0" anchor="ctr">
                    <a:lnL>
                      <a:noFill/>
                    </a:lnL>
                    <a:lnR>
                      <a:noFill/>
                    </a:lnR>
                    <a:lnT>
                      <a:noFill/>
                    </a:lnT>
                    <a:lnB w="9525" cap="flat" cmpd="sng" algn="ctr">
                      <a:solidFill>
                        <a:schemeClr val="bg1">
                          <a:lumMod val="85000"/>
                        </a:schemeClr>
                      </a:solidFill>
                      <a:prstDash val="solid"/>
                      <a:round/>
                      <a:headEnd type="none" w="med" len="med"/>
                      <a:tailEnd type="none" w="med" len="med"/>
                    </a:lnB>
                    <a:noFill/>
                  </a:tcPr>
                </a:tc>
                <a:tc>
                  <a:txBody>
                    <a:bodyPr/>
                    <a:lstStyle/>
                    <a:p>
                      <a:pPr algn="ctr" fontAlgn="b"/>
                      <a:r>
                        <a:rPr lang="pt-BR" sz="1600" b="1" i="0" u="none" strike="noStrike" dirty="0">
                          <a:solidFill>
                            <a:schemeClr val="tx1"/>
                          </a:solidFill>
                          <a:effectLst/>
                          <a:latin typeface="Calibri"/>
                        </a:rPr>
                        <a:t>2015</a:t>
                      </a:r>
                    </a:p>
                  </a:txBody>
                  <a:tcPr marL="36000" marR="36000" marT="0" marB="0" anchor="ctr">
                    <a:lnL>
                      <a:noFill/>
                    </a:lnL>
                    <a:lnR>
                      <a:noFill/>
                    </a:lnR>
                    <a:lnT>
                      <a:noFill/>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308257">
                <a:tc>
                  <a:txBody>
                    <a:bodyPr/>
                    <a:lstStyle/>
                    <a:p>
                      <a:pPr algn="r" fontAlgn="ctr"/>
                      <a:r>
                        <a:rPr lang="pt-BR" sz="1400" b="0" i="0" u="none" strike="noStrike" dirty="0">
                          <a:solidFill>
                            <a:srgbClr val="000000"/>
                          </a:solidFill>
                          <a:effectLst/>
                          <a:latin typeface="Calibri"/>
                        </a:rPr>
                        <a:t>Receita de Serviços (arrecadada) </a:t>
                      </a:r>
                      <a:r>
                        <a:rPr lang="pt-BR" sz="1050" b="1" i="0" u="none" strike="noStrike" dirty="0">
                          <a:solidFill>
                            <a:schemeClr val="tx2"/>
                          </a:solidFill>
                          <a:effectLst/>
                          <a:latin typeface="+mn-lt"/>
                          <a:ea typeface="+mn-ea"/>
                          <a:cs typeface="+mn-cs"/>
                        </a:rPr>
                        <a:t>[</a:t>
                      </a:r>
                      <a:r>
                        <a:rPr lang="pt-BR" sz="1050" b="1" i="0" u="none" strike="noStrike" dirty="0">
                          <a:solidFill>
                            <a:schemeClr val="tx2"/>
                          </a:solidFill>
                          <a:effectLst/>
                          <a:latin typeface="Calibri"/>
                        </a:rPr>
                        <a:t>A]</a:t>
                      </a:r>
                      <a:endParaRPr lang="pt-BR" sz="1400" b="0" i="0" u="none" strike="noStrike" dirty="0">
                        <a:solidFill>
                          <a:schemeClr val="tx2"/>
                        </a:solidFill>
                        <a:effectLst/>
                        <a:latin typeface="Calibri"/>
                      </a:endParaRPr>
                    </a:p>
                  </a:txBody>
                  <a:tcPr marL="9525" marR="144000"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451,9</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fontAlgn="ctr"/>
                      <a:r>
                        <a:rPr lang="pt-BR" sz="1400" b="0" i="0" u="none" strike="noStrike" dirty="0">
                          <a:solidFill>
                            <a:srgbClr val="000000"/>
                          </a:solidFill>
                          <a:effectLst/>
                          <a:latin typeface="Calibri"/>
                        </a:rPr>
                        <a:t>399,0</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386,3</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355,1</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303,0</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282,7</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10001"/>
                  </a:ext>
                </a:extLst>
              </a:tr>
              <a:tr h="308257">
                <a:tc>
                  <a:txBody>
                    <a:bodyPr/>
                    <a:lstStyle/>
                    <a:p>
                      <a:pPr algn="r" fontAlgn="ctr"/>
                      <a:r>
                        <a:rPr lang="pt-BR" sz="1400" b="0" i="0" u="none" strike="noStrike" dirty="0">
                          <a:solidFill>
                            <a:srgbClr val="000000"/>
                          </a:solidFill>
                          <a:effectLst/>
                          <a:latin typeface="Calibri"/>
                        </a:rPr>
                        <a:t>Despesa de Pessoal Ativo </a:t>
                      </a:r>
                      <a:r>
                        <a:rPr lang="pt-BR" sz="1050" b="1" i="0" u="none" strike="noStrike" dirty="0">
                          <a:solidFill>
                            <a:schemeClr val="tx2"/>
                          </a:solidFill>
                          <a:effectLst/>
                          <a:latin typeface="+mn-lt"/>
                          <a:ea typeface="+mn-ea"/>
                          <a:cs typeface="+mn-cs"/>
                        </a:rPr>
                        <a:t>[</a:t>
                      </a:r>
                      <a:r>
                        <a:rPr lang="pt-BR" sz="1050" b="1" i="0" u="none" strike="noStrike" dirty="0">
                          <a:solidFill>
                            <a:schemeClr val="tx2"/>
                          </a:solidFill>
                          <a:effectLst/>
                          <a:latin typeface="Calibri"/>
                        </a:rPr>
                        <a:t>B]</a:t>
                      </a:r>
                      <a:endParaRPr lang="pt-BR" sz="1400" b="0" i="0" u="none" strike="noStrike" dirty="0">
                        <a:solidFill>
                          <a:schemeClr val="tx2"/>
                        </a:solidFill>
                        <a:effectLst/>
                        <a:latin typeface="Calibri"/>
                      </a:endParaRPr>
                    </a:p>
                  </a:txBody>
                  <a:tcPr marL="9525" marR="144000"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204,8</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fontAlgn="ctr"/>
                      <a:r>
                        <a:rPr lang="pt-BR" sz="1400" b="0" i="0" u="none" strike="noStrike" dirty="0">
                          <a:solidFill>
                            <a:srgbClr val="000000"/>
                          </a:solidFill>
                          <a:effectLst/>
                          <a:latin typeface="Calibri"/>
                        </a:rPr>
                        <a:t>(211,0)</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(219,5)</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(216,7)</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(182,2)</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(172,4)</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345256">
                <a:tc>
                  <a:txBody>
                    <a:bodyPr/>
                    <a:lstStyle/>
                    <a:p>
                      <a:pPr algn="r" fontAlgn="ctr"/>
                      <a:r>
                        <a:rPr lang="pt-BR" sz="1400" b="0" i="0" u="none" strike="noStrike" dirty="0">
                          <a:solidFill>
                            <a:srgbClr val="000000"/>
                          </a:solidFill>
                          <a:effectLst/>
                          <a:latin typeface="Calibri"/>
                        </a:rPr>
                        <a:t>Despesa de Custeio</a:t>
                      </a:r>
                      <a:r>
                        <a:rPr lang="pt-BR" sz="1400" b="0" i="0" u="none" strike="noStrike" baseline="30000" dirty="0">
                          <a:solidFill>
                            <a:srgbClr val="000000"/>
                          </a:solidFill>
                          <a:effectLst/>
                          <a:latin typeface="Calibri"/>
                        </a:rPr>
                        <a:t>1</a:t>
                      </a:r>
                      <a:r>
                        <a:rPr lang="pt-BR" sz="1400" b="0" i="0" u="none" strike="noStrike" dirty="0">
                          <a:solidFill>
                            <a:srgbClr val="000000"/>
                          </a:solidFill>
                          <a:effectLst/>
                          <a:latin typeface="Calibri"/>
                        </a:rPr>
                        <a:t> (discricionárias) </a:t>
                      </a:r>
                      <a:r>
                        <a:rPr lang="pt-BR" sz="1050" b="1" i="0" u="none" strike="noStrike" dirty="0">
                          <a:solidFill>
                            <a:schemeClr val="tx2"/>
                          </a:solidFill>
                          <a:effectLst/>
                          <a:latin typeface="+mn-lt"/>
                          <a:ea typeface="+mn-ea"/>
                          <a:cs typeface="+mn-cs"/>
                        </a:rPr>
                        <a:t>[</a:t>
                      </a:r>
                      <a:r>
                        <a:rPr lang="pt-BR" sz="1050" b="1" i="0" u="none" strike="noStrike" dirty="0">
                          <a:solidFill>
                            <a:schemeClr val="tx2"/>
                          </a:solidFill>
                          <a:effectLst/>
                          <a:latin typeface="Calibri"/>
                        </a:rPr>
                        <a:t>C]</a:t>
                      </a:r>
                      <a:endParaRPr lang="pt-BR" sz="1400" b="0" i="0" u="none" strike="noStrike" dirty="0">
                        <a:solidFill>
                          <a:schemeClr val="tx2"/>
                        </a:solidFill>
                        <a:effectLst/>
                        <a:latin typeface="Calibri"/>
                      </a:endParaRPr>
                    </a:p>
                  </a:txBody>
                  <a:tcPr marL="9525" marR="144000"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67,5</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fontAlgn="ctr"/>
                      <a:r>
                        <a:rPr lang="pt-BR" sz="1400" b="0" i="0" u="none" strike="noStrike" dirty="0">
                          <a:solidFill>
                            <a:srgbClr val="000000"/>
                          </a:solidFill>
                          <a:effectLst/>
                          <a:latin typeface="Calibri"/>
                        </a:rPr>
                        <a:t>(59,9)</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(76,4)</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(82,6)</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(80,0)</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(84,1)</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10003"/>
                  </a:ext>
                </a:extLst>
              </a:tr>
              <a:tr h="345256">
                <a:tc>
                  <a:txBody>
                    <a:bodyPr/>
                    <a:lstStyle/>
                    <a:p>
                      <a:pPr algn="r" fontAlgn="ctr"/>
                      <a:r>
                        <a:rPr lang="pt-BR" sz="1400" b="1" i="0" u="none" strike="noStrike" dirty="0">
                          <a:solidFill>
                            <a:srgbClr val="000000"/>
                          </a:solidFill>
                          <a:effectLst/>
                          <a:latin typeface="Calibri"/>
                        </a:rPr>
                        <a:t>Resultado das Operações </a:t>
                      </a:r>
                      <a:r>
                        <a:rPr lang="pt-BR" sz="1000" b="1" i="0" u="none" strike="noStrike" dirty="0">
                          <a:solidFill>
                            <a:schemeClr val="tx2"/>
                          </a:solidFill>
                          <a:effectLst/>
                          <a:latin typeface="+mn-lt"/>
                          <a:ea typeface="+mn-ea"/>
                          <a:cs typeface="+mn-cs"/>
                        </a:rPr>
                        <a:t>[</a:t>
                      </a:r>
                      <a:r>
                        <a:rPr lang="pt-BR" sz="1000" b="1" i="0" u="none" strike="noStrike" dirty="0">
                          <a:solidFill>
                            <a:schemeClr val="tx2"/>
                          </a:solidFill>
                          <a:effectLst/>
                          <a:latin typeface="Calibri"/>
                        </a:rPr>
                        <a:t>D] = [A] – [B] – [C]</a:t>
                      </a:r>
                      <a:endParaRPr lang="pt-BR" sz="1400" b="1" i="0" u="none" strike="noStrike" dirty="0">
                        <a:solidFill>
                          <a:schemeClr val="tx2"/>
                        </a:solidFill>
                        <a:effectLst/>
                        <a:latin typeface="Calibri"/>
                      </a:endParaRPr>
                    </a:p>
                  </a:txBody>
                  <a:tcPr marL="9525" marR="144000"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algn="r" fontAlgn="ctr"/>
                      <a:r>
                        <a:rPr lang="pt-BR" sz="1400" b="1" i="0" u="none" strike="noStrike" dirty="0">
                          <a:solidFill>
                            <a:srgbClr val="FFFFFF"/>
                          </a:solidFill>
                          <a:effectLst/>
                          <a:latin typeface="Calibri"/>
                        </a:rPr>
                        <a:t>179,6</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tc>
                  <a:txBody>
                    <a:bodyPr/>
                    <a:lstStyle/>
                    <a:p>
                      <a:pPr algn="r" fontAlgn="ctr"/>
                      <a:r>
                        <a:rPr lang="pt-BR" sz="1400" b="1" i="0" u="none" strike="noStrike" dirty="0">
                          <a:solidFill>
                            <a:srgbClr val="FFFFFF"/>
                          </a:solidFill>
                          <a:effectLst/>
                          <a:latin typeface="Calibri"/>
                        </a:rPr>
                        <a:t>128,1</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tc>
                  <a:txBody>
                    <a:bodyPr/>
                    <a:lstStyle/>
                    <a:p>
                      <a:pPr algn="r" fontAlgn="ctr"/>
                      <a:r>
                        <a:rPr lang="pt-BR" sz="1400" b="1" i="0" u="none" strike="noStrike" dirty="0">
                          <a:solidFill>
                            <a:srgbClr val="FFFFFF"/>
                          </a:solidFill>
                          <a:effectLst/>
                          <a:latin typeface="Calibri"/>
                        </a:rPr>
                        <a:t>90,4</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tc>
                  <a:txBody>
                    <a:bodyPr/>
                    <a:lstStyle/>
                    <a:p>
                      <a:pPr algn="r" fontAlgn="ctr"/>
                      <a:r>
                        <a:rPr lang="pt-BR" sz="1400" b="1" i="0" u="none" strike="noStrike" dirty="0">
                          <a:solidFill>
                            <a:srgbClr val="FFFFFF"/>
                          </a:solidFill>
                          <a:effectLst/>
                          <a:latin typeface="Calibri"/>
                        </a:rPr>
                        <a:t>55,8</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tc>
                  <a:txBody>
                    <a:bodyPr/>
                    <a:lstStyle/>
                    <a:p>
                      <a:pPr algn="r" fontAlgn="ctr"/>
                      <a:r>
                        <a:rPr lang="pt-BR" sz="1400" b="1" i="0" u="none" strike="noStrike" dirty="0">
                          <a:solidFill>
                            <a:srgbClr val="FFFFFF"/>
                          </a:solidFill>
                          <a:effectLst/>
                          <a:latin typeface="Calibri"/>
                        </a:rPr>
                        <a:t>40,8</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tc>
                  <a:txBody>
                    <a:bodyPr/>
                    <a:lstStyle/>
                    <a:p>
                      <a:pPr algn="r" fontAlgn="ctr"/>
                      <a:r>
                        <a:rPr lang="pt-BR" sz="1400" b="1" i="0" u="none" strike="noStrike" dirty="0">
                          <a:solidFill>
                            <a:srgbClr val="FFFFFF"/>
                          </a:solidFill>
                          <a:effectLst/>
                          <a:latin typeface="Calibri"/>
                        </a:rPr>
                        <a:t>26,2</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extLst>
                  <a:ext uri="{0D108BD9-81ED-4DB2-BD59-A6C34878D82A}">
                    <a16:rowId xmlns:a16="http://schemas.microsoft.com/office/drawing/2014/main" xmlns="" val="10004"/>
                  </a:ext>
                </a:extLst>
              </a:tr>
              <a:tr h="345256">
                <a:tc>
                  <a:txBody>
                    <a:bodyPr/>
                    <a:lstStyle/>
                    <a:p>
                      <a:pPr algn="r" fontAlgn="ctr"/>
                      <a:r>
                        <a:rPr lang="pt-BR" sz="1400" b="0" i="0" u="none" strike="noStrike" dirty="0">
                          <a:solidFill>
                            <a:srgbClr val="000000"/>
                          </a:solidFill>
                          <a:effectLst/>
                          <a:latin typeface="Calibri"/>
                        </a:rPr>
                        <a:t>Receita Patrimonial</a:t>
                      </a:r>
                      <a:r>
                        <a:rPr lang="pt-BR" sz="1400" b="0" i="0" u="none" strike="noStrike" baseline="30000" dirty="0">
                          <a:solidFill>
                            <a:srgbClr val="000000"/>
                          </a:solidFill>
                          <a:effectLst/>
                          <a:latin typeface="Calibri"/>
                        </a:rPr>
                        <a:t>2</a:t>
                      </a:r>
                      <a:r>
                        <a:rPr lang="pt-BR" sz="1400" b="0" i="0" u="none" strike="noStrike" dirty="0">
                          <a:solidFill>
                            <a:srgbClr val="000000"/>
                          </a:solidFill>
                          <a:effectLst/>
                          <a:latin typeface="Calibri"/>
                        </a:rPr>
                        <a:t> </a:t>
                      </a:r>
                      <a:r>
                        <a:rPr lang="pt-BR" sz="1050" b="1" i="0" u="none" strike="noStrike" dirty="0">
                          <a:solidFill>
                            <a:schemeClr val="tx2"/>
                          </a:solidFill>
                          <a:effectLst/>
                          <a:latin typeface="+mn-lt"/>
                          <a:ea typeface="+mn-ea"/>
                          <a:cs typeface="+mn-cs"/>
                        </a:rPr>
                        <a:t>[</a:t>
                      </a:r>
                      <a:r>
                        <a:rPr lang="pt-BR" sz="1050" b="1" i="0" u="none" strike="noStrike" dirty="0">
                          <a:solidFill>
                            <a:schemeClr val="tx2"/>
                          </a:solidFill>
                          <a:effectLst/>
                          <a:latin typeface="Calibri"/>
                        </a:rPr>
                        <a:t>E]</a:t>
                      </a:r>
                      <a:endParaRPr lang="pt-BR" sz="1400" b="0" i="0" u="none" strike="noStrike" dirty="0">
                        <a:solidFill>
                          <a:schemeClr val="tx2"/>
                        </a:solidFill>
                        <a:effectLst/>
                        <a:latin typeface="Calibri"/>
                      </a:endParaRPr>
                    </a:p>
                  </a:txBody>
                  <a:tcPr marL="9525" marR="144000"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90,2</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fontAlgn="ctr"/>
                      <a:r>
                        <a:rPr lang="pt-BR" sz="1400" b="0" i="0" u="none" strike="noStrike" dirty="0">
                          <a:solidFill>
                            <a:srgbClr val="000000"/>
                          </a:solidFill>
                          <a:effectLst/>
                          <a:latin typeface="Calibri"/>
                        </a:rPr>
                        <a:t>78,7</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65,4</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a:solidFill>
                            <a:srgbClr val="000000"/>
                          </a:solidFill>
                          <a:effectLst/>
                          <a:latin typeface="Calibri"/>
                        </a:rPr>
                        <a:t>50,9</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a:solidFill>
                            <a:srgbClr val="000000"/>
                          </a:solidFill>
                          <a:effectLst/>
                          <a:latin typeface="Calibri"/>
                        </a:rPr>
                        <a:t>53,3</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46,9</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10005"/>
                  </a:ext>
                </a:extLst>
              </a:tr>
              <a:tr h="345256">
                <a:tc>
                  <a:txBody>
                    <a:bodyPr/>
                    <a:lstStyle/>
                    <a:p>
                      <a:pPr algn="r" fontAlgn="ctr"/>
                      <a:r>
                        <a:rPr lang="pt-BR" sz="1400" b="0" i="0" u="none" strike="noStrike" dirty="0">
                          <a:solidFill>
                            <a:srgbClr val="000000"/>
                          </a:solidFill>
                          <a:effectLst/>
                          <a:latin typeface="Calibri"/>
                        </a:rPr>
                        <a:t>Outras Receitas</a:t>
                      </a:r>
                      <a:r>
                        <a:rPr lang="pt-BR" sz="1400" b="0" i="0" u="none" strike="noStrike" baseline="30000" dirty="0">
                          <a:solidFill>
                            <a:srgbClr val="000000"/>
                          </a:solidFill>
                          <a:effectLst/>
                          <a:latin typeface="Calibri"/>
                        </a:rPr>
                        <a:t>3</a:t>
                      </a:r>
                      <a:r>
                        <a:rPr lang="pt-BR" sz="1400" b="0" i="0" u="none" strike="noStrike" dirty="0">
                          <a:solidFill>
                            <a:srgbClr val="000000"/>
                          </a:solidFill>
                          <a:effectLst/>
                          <a:latin typeface="Calibri"/>
                        </a:rPr>
                        <a:t> </a:t>
                      </a:r>
                      <a:r>
                        <a:rPr lang="pt-BR" sz="1050" b="1" i="0" u="none" strike="noStrike" dirty="0">
                          <a:solidFill>
                            <a:schemeClr val="tx2"/>
                          </a:solidFill>
                          <a:effectLst/>
                          <a:latin typeface="+mn-lt"/>
                          <a:ea typeface="+mn-ea"/>
                          <a:cs typeface="+mn-cs"/>
                        </a:rPr>
                        <a:t>[</a:t>
                      </a:r>
                      <a:r>
                        <a:rPr lang="pt-BR" sz="1050" b="1" i="0" u="none" strike="noStrike" dirty="0">
                          <a:solidFill>
                            <a:schemeClr val="tx2"/>
                          </a:solidFill>
                          <a:effectLst/>
                          <a:latin typeface="Calibri"/>
                        </a:rPr>
                        <a:t>F]</a:t>
                      </a:r>
                      <a:endParaRPr lang="pt-BR" sz="1400" b="0" i="0" u="none" strike="noStrike" dirty="0">
                        <a:solidFill>
                          <a:schemeClr val="tx2"/>
                        </a:solidFill>
                        <a:effectLst/>
                        <a:latin typeface="Calibri"/>
                      </a:endParaRPr>
                    </a:p>
                  </a:txBody>
                  <a:tcPr marL="9525" marR="144000"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0,6</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fontAlgn="ctr"/>
                      <a:r>
                        <a:rPr lang="pt-BR" sz="1400" b="0" i="0" u="none" strike="noStrike" dirty="0">
                          <a:solidFill>
                            <a:srgbClr val="000000"/>
                          </a:solidFill>
                          <a:effectLst/>
                          <a:latin typeface="Calibri"/>
                        </a:rPr>
                        <a:t>0,6</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4,9</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0,2</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1,1</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0,7</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10006"/>
                  </a:ext>
                </a:extLst>
              </a:tr>
              <a:tr h="369899">
                <a:tc>
                  <a:txBody>
                    <a:bodyPr/>
                    <a:lstStyle/>
                    <a:p>
                      <a:pPr algn="r" fontAlgn="ctr"/>
                      <a:r>
                        <a:rPr lang="pt-BR" sz="1400" b="0" i="0" u="none" strike="noStrike" dirty="0">
                          <a:solidFill>
                            <a:srgbClr val="000000"/>
                          </a:solidFill>
                          <a:effectLst/>
                          <a:latin typeface="Calibri"/>
                        </a:rPr>
                        <a:t>Despesa de Investimento (discricionárias) </a:t>
                      </a:r>
                      <a:r>
                        <a:rPr lang="pt-BR" sz="1050" b="1" i="0" u="none" strike="noStrike" dirty="0">
                          <a:solidFill>
                            <a:schemeClr val="tx2"/>
                          </a:solidFill>
                          <a:effectLst/>
                          <a:latin typeface="+mn-lt"/>
                          <a:ea typeface="+mn-ea"/>
                          <a:cs typeface="+mn-cs"/>
                        </a:rPr>
                        <a:t>[</a:t>
                      </a:r>
                      <a:r>
                        <a:rPr lang="pt-BR" sz="1050" b="1" i="0" u="none" strike="noStrike" dirty="0">
                          <a:solidFill>
                            <a:schemeClr val="tx2"/>
                          </a:solidFill>
                          <a:effectLst/>
                          <a:latin typeface="Calibri"/>
                        </a:rPr>
                        <a:t>G]</a:t>
                      </a:r>
                      <a:endParaRPr lang="pt-BR" sz="1400" b="0" i="0" u="none" strike="noStrike" dirty="0">
                        <a:solidFill>
                          <a:schemeClr val="tx2"/>
                        </a:solidFill>
                        <a:effectLst/>
                        <a:latin typeface="Calibri"/>
                      </a:endParaRPr>
                    </a:p>
                  </a:txBody>
                  <a:tcPr marL="9525" marR="144000"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3,6</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fontAlgn="ctr"/>
                      <a:r>
                        <a:rPr lang="pt-BR" sz="1400" b="0" i="0" u="none" strike="noStrike" dirty="0">
                          <a:solidFill>
                            <a:srgbClr val="000000"/>
                          </a:solidFill>
                          <a:effectLst/>
                          <a:latin typeface="Calibri"/>
                        </a:rPr>
                        <a:t>(9,1)</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(0,1)</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(7,2)</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(0,0)</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pt-BR" sz="1400" b="0" i="0" u="none" strike="noStrike" dirty="0">
                          <a:solidFill>
                            <a:srgbClr val="000000"/>
                          </a:solidFill>
                          <a:effectLst/>
                          <a:latin typeface="Calibri"/>
                        </a:rPr>
                        <a:t>(1,1)</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10007"/>
                  </a:ext>
                </a:extLst>
              </a:tr>
              <a:tr h="345256">
                <a:tc>
                  <a:txBody>
                    <a:bodyPr/>
                    <a:lstStyle/>
                    <a:p>
                      <a:pPr algn="r" fontAlgn="ctr"/>
                      <a:r>
                        <a:rPr lang="pt-BR" sz="1400" b="1" i="0" u="none" strike="noStrike" dirty="0">
                          <a:solidFill>
                            <a:srgbClr val="000000"/>
                          </a:solidFill>
                          <a:effectLst/>
                          <a:latin typeface="Calibri"/>
                        </a:rPr>
                        <a:t>Resultado Orçamentário</a:t>
                      </a:r>
                      <a:r>
                        <a:rPr lang="pt-BR" sz="1400" b="0" i="0" u="none" strike="noStrike" baseline="30000" dirty="0">
                          <a:solidFill>
                            <a:srgbClr val="000000"/>
                          </a:solidFill>
                          <a:effectLst/>
                          <a:latin typeface="+mn-lt"/>
                        </a:rPr>
                        <a:t>4</a:t>
                      </a:r>
                      <a:r>
                        <a:rPr lang="pt-BR" sz="1400" b="1" i="0" u="none" strike="noStrike" dirty="0">
                          <a:solidFill>
                            <a:srgbClr val="000000"/>
                          </a:solidFill>
                          <a:effectLst/>
                          <a:latin typeface="Calibri"/>
                        </a:rPr>
                        <a:t> </a:t>
                      </a:r>
                      <a:r>
                        <a:rPr lang="pt-BR" sz="1000" b="1" i="0" u="none" strike="noStrike" dirty="0">
                          <a:solidFill>
                            <a:schemeClr val="tx2"/>
                          </a:solidFill>
                          <a:effectLst/>
                          <a:latin typeface="+mn-lt"/>
                          <a:ea typeface="+mn-ea"/>
                          <a:cs typeface="+mn-cs"/>
                        </a:rPr>
                        <a:t>[</a:t>
                      </a:r>
                      <a:r>
                        <a:rPr lang="pt-BR" sz="1000" b="1" i="0" u="none" strike="noStrike" dirty="0">
                          <a:solidFill>
                            <a:schemeClr val="tx2"/>
                          </a:solidFill>
                          <a:effectLst/>
                          <a:latin typeface="Calibri"/>
                        </a:rPr>
                        <a:t>D] + [E] + [F] – [G]</a:t>
                      </a:r>
                      <a:endParaRPr lang="pt-BR" sz="1400" b="1" i="0" u="none" strike="noStrike" dirty="0">
                        <a:solidFill>
                          <a:schemeClr val="tx2"/>
                        </a:solidFill>
                        <a:effectLst/>
                        <a:latin typeface="Calibri"/>
                      </a:endParaRPr>
                    </a:p>
                  </a:txBody>
                  <a:tcPr marL="9525" marR="144000"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algn="r" fontAlgn="ctr"/>
                      <a:r>
                        <a:rPr lang="pt-BR" sz="1400" b="1" i="0" u="none" strike="noStrike" dirty="0">
                          <a:solidFill>
                            <a:srgbClr val="FFFFFF"/>
                          </a:solidFill>
                          <a:effectLst/>
                          <a:latin typeface="Calibri"/>
                        </a:rPr>
                        <a:t>266,8</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tc>
                  <a:txBody>
                    <a:bodyPr/>
                    <a:lstStyle/>
                    <a:p>
                      <a:pPr algn="r" fontAlgn="ctr"/>
                      <a:r>
                        <a:rPr lang="pt-BR" sz="1400" b="1" i="0" u="none" strike="noStrike" dirty="0">
                          <a:solidFill>
                            <a:srgbClr val="FFFFFF"/>
                          </a:solidFill>
                          <a:effectLst/>
                          <a:latin typeface="Calibri"/>
                        </a:rPr>
                        <a:t>198,3</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tc>
                  <a:txBody>
                    <a:bodyPr/>
                    <a:lstStyle/>
                    <a:p>
                      <a:pPr algn="r" fontAlgn="ctr"/>
                      <a:r>
                        <a:rPr lang="pt-BR" sz="1400" b="1" i="0" u="none" strike="noStrike" dirty="0">
                          <a:solidFill>
                            <a:srgbClr val="FFFFFF"/>
                          </a:solidFill>
                          <a:effectLst/>
                          <a:latin typeface="Calibri"/>
                        </a:rPr>
                        <a:t>160,6</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tc>
                  <a:txBody>
                    <a:bodyPr/>
                    <a:lstStyle/>
                    <a:p>
                      <a:pPr algn="r" fontAlgn="ctr"/>
                      <a:r>
                        <a:rPr lang="pt-BR" sz="1400" b="1" i="0" u="none" strike="noStrike" dirty="0">
                          <a:solidFill>
                            <a:srgbClr val="FFFFFF"/>
                          </a:solidFill>
                          <a:effectLst/>
                          <a:latin typeface="Calibri"/>
                        </a:rPr>
                        <a:t>99,7</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tc>
                  <a:txBody>
                    <a:bodyPr/>
                    <a:lstStyle/>
                    <a:p>
                      <a:pPr algn="r" fontAlgn="ctr"/>
                      <a:r>
                        <a:rPr lang="pt-BR" sz="1400" b="1" i="0" u="none" strike="noStrike" dirty="0">
                          <a:solidFill>
                            <a:srgbClr val="FFFFFF"/>
                          </a:solidFill>
                          <a:effectLst/>
                          <a:latin typeface="Calibri"/>
                        </a:rPr>
                        <a:t>95,2</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tc>
                  <a:txBody>
                    <a:bodyPr/>
                    <a:lstStyle/>
                    <a:p>
                      <a:pPr algn="r" fontAlgn="ctr"/>
                      <a:r>
                        <a:rPr lang="pt-BR" sz="1400" b="1" i="0" u="none" strike="noStrike" dirty="0">
                          <a:solidFill>
                            <a:srgbClr val="FFFFFF"/>
                          </a:solidFill>
                          <a:effectLst/>
                          <a:latin typeface="Calibri"/>
                        </a:rPr>
                        <a:t>72,7</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1F497D"/>
                    </a:solidFill>
                  </a:tcPr>
                </a:tc>
                <a:extLst>
                  <a:ext uri="{0D108BD9-81ED-4DB2-BD59-A6C34878D82A}">
                    <a16:rowId xmlns:a16="http://schemas.microsoft.com/office/drawing/2014/main" xmlns="" val="10008"/>
                  </a:ext>
                </a:extLst>
              </a:tr>
              <a:tr h="155392">
                <a:tc>
                  <a:txBody>
                    <a:bodyPr/>
                    <a:lstStyle/>
                    <a:p>
                      <a:pPr algn="l" fontAlgn="b"/>
                      <a:endParaRPr lang="pt-BR" sz="1100" b="0" i="0" u="none" strike="noStrike" dirty="0">
                        <a:solidFill>
                          <a:srgbClr val="000000"/>
                        </a:solidFill>
                        <a:effectLst/>
                        <a:latin typeface="Calibri"/>
                      </a:endParaRPr>
                    </a:p>
                  </a:txBody>
                  <a:tcPr marL="9525" marR="144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endParaRPr lang="pt-BR" sz="1100" b="0" i="0" u="none" strike="noStrike" dirty="0">
                        <a:solidFill>
                          <a:srgbClr val="000000"/>
                        </a:solidFill>
                        <a:effectLst/>
                        <a:latin typeface="Calibri"/>
                      </a:endParaRPr>
                    </a:p>
                  </a:txBody>
                  <a:tcPr marL="9525" marR="72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endParaRPr lang="pt-BR" sz="1100" b="0" i="0" u="none" strike="noStrike" dirty="0">
                        <a:solidFill>
                          <a:srgbClr val="000000"/>
                        </a:solidFill>
                        <a:effectLst/>
                        <a:latin typeface="Calibri"/>
                      </a:endParaRPr>
                    </a:p>
                  </a:txBody>
                  <a:tcPr marL="9525" marR="72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endParaRPr lang="pt-BR" sz="1100" b="0" i="0" u="none" strike="noStrike" dirty="0">
                        <a:solidFill>
                          <a:srgbClr val="000000"/>
                        </a:solidFill>
                        <a:effectLst/>
                        <a:latin typeface="Calibri"/>
                      </a:endParaRPr>
                    </a:p>
                  </a:txBody>
                  <a:tcPr marL="9525" marR="72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endParaRPr lang="pt-BR" sz="1100" b="0" i="0" u="none" strike="noStrike" dirty="0">
                        <a:solidFill>
                          <a:srgbClr val="000000"/>
                        </a:solidFill>
                        <a:effectLst/>
                        <a:latin typeface="Calibri"/>
                      </a:endParaRPr>
                    </a:p>
                  </a:txBody>
                  <a:tcPr marL="9525" marR="72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endParaRPr lang="pt-BR" sz="1100" b="0" i="0" u="none" strike="noStrike" dirty="0">
                        <a:solidFill>
                          <a:srgbClr val="000000"/>
                        </a:solidFill>
                        <a:effectLst/>
                        <a:latin typeface="Calibri"/>
                      </a:endParaRPr>
                    </a:p>
                  </a:txBody>
                  <a:tcPr marL="9525" marR="72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endParaRPr lang="pt-BR" sz="1100" b="0" i="0" u="none" strike="noStrike" dirty="0">
                        <a:solidFill>
                          <a:srgbClr val="000000"/>
                        </a:solidFill>
                        <a:effectLst/>
                        <a:latin typeface="Calibri"/>
                      </a:endParaRPr>
                    </a:p>
                  </a:txBody>
                  <a:tcPr marL="9525" marR="72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10009"/>
                  </a:ext>
                </a:extLst>
              </a:tr>
              <a:tr h="345256">
                <a:tc>
                  <a:txBody>
                    <a:bodyPr/>
                    <a:lstStyle/>
                    <a:p>
                      <a:pPr algn="r" fontAlgn="ctr"/>
                      <a:r>
                        <a:rPr lang="pt-BR" sz="1400" b="1" i="0" u="none" strike="noStrike" dirty="0">
                          <a:solidFill>
                            <a:srgbClr val="000000"/>
                          </a:solidFill>
                          <a:effectLst/>
                          <a:latin typeface="Calibri"/>
                        </a:rPr>
                        <a:t>Margem Operacional (%) </a:t>
                      </a:r>
                      <a:r>
                        <a:rPr lang="pt-BR" sz="1000" b="1" i="0" u="none" strike="noStrike" dirty="0">
                          <a:solidFill>
                            <a:schemeClr val="tx2"/>
                          </a:solidFill>
                          <a:effectLst/>
                          <a:latin typeface="Calibri"/>
                          <a:ea typeface="+mn-ea"/>
                          <a:cs typeface="+mn-cs"/>
                        </a:rPr>
                        <a:t>[</a:t>
                      </a:r>
                      <a:r>
                        <a:rPr lang="pt-BR" sz="1000" b="1" i="0" u="none" strike="noStrike" dirty="0">
                          <a:solidFill>
                            <a:schemeClr val="tx2"/>
                          </a:solidFill>
                          <a:effectLst/>
                          <a:latin typeface="Calibri"/>
                        </a:rPr>
                        <a:t>D] / </a:t>
                      </a:r>
                      <a:r>
                        <a:rPr lang="pt-BR" sz="1000" b="1" i="0" u="none" strike="noStrike" dirty="0">
                          <a:solidFill>
                            <a:schemeClr val="tx2"/>
                          </a:solidFill>
                          <a:effectLst/>
                          <a:latin typeface="+mn-lt"/>
                          <a:ea typeface="+mn-ea"/>
                          <a:cs typeface="+mn-cs"/>
                        </a:rPr>
                        <a:t>[</a:t>
                      </a:r>
                      <a:r>
                        <a:rPr lang="pt-BR" sz="1000" b="1" i="0" u="none" strike="noStrike" dirty="0">
                          <a:solidFill>
                            <a:schemeClr val="tx2"/>
                          </a:solidFill>
                          <a:effectLst/>
                          <a:latin typeface="Calibri"/>
                        </a:rPr>
                        <a:t>A]</a:t>
                      </a:r>
                      <a:r>
                        <a:rPr lang="pt-BR" sz="1100" b="1" i="0" u="none" strike="noStrike" dirty="0">
                          <a:solidFill>
                            <a:schemeClr val="tx2"/>
                          </a:solidFill>
                          <a:effectLst/>
                          <a:latin typeface="Calibri"/>
                        </a:rPr>
                        <a:t> </a:t>
                      </a:r>
                      <a:endParaRPr lang="pt-BR" sz="1400" b="1" i="0" u="none" strike="noStrike" dirty="0">
                        <a:solidFill>
                          <a:schemeClr val="tx2"/>
                        </a:solidFill>
                        <a:effectLst/>
                        <a:latin typeface="Calibri"/>
                      </a:endParaRPr>
                    </a:p>
                  </a:txBody>
                  <a:tcPr marL="9525" marR="144000"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2F2F2"/>
                    </a:solidFill>
                  </a:tcPr>
                </a:tc>
                <a:tc>
                  <a:txBody>
                    <a:bodyPr/>
                    <a:lstStyle/>
                    <a:p>
                      <a:pPr algn="r" fontAlgn="b"/>
                      <a:r>
                        <a:rPr lang="pt-BR" sz="1400" b="1" i="0" u="none" strike="noStrike" dirty="0">
                          <a:solidFill>
                            <a:srgbClr val="FFFFFF"/>
                          </a:solidFill>
                          <a:effectLst/>
                          <a:latin typeface="Calibri"/>
                        </a:rPr>
                        <a:t>39,7%</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F497D"/>
                    </a:solidFill>
                  </a:tcPr>
                </a:tc>
                <a:tc>
                  <a:txBody>
                    <a:bodyPr/>
                    <a:lstStyle/>
                    <a:p>
                      <a:pPr algn="r" fontAlgn="b"/>
                      <a:r>
                        <a:rPr lang="pt-BR" sz="1400" b="1" i="0" u="none" strike="noStrike" dirty="0">
                          <a:solidFill>
                            <a:srgbClr val="FFFFFF"/>
                          </a:solidFill>
                          <a:effectLst/>
                          <a:latin typeface="Calibri"/>
                        </a:rPr>
                        <a:t>32%</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F497D"/>
                    </a:solidFill>
                  </a:tcPr>
                </a:tc>
                <a:tc>
                  <a:txBody>
                    <a:bodyPr/>
                    <a:lstStyle/>
                    <a:p>
                      <a:pPr algn="r" fontAlgn="b"/>
                      <a:r>
                        <a:rPr lang="pt-BR" sz="1400" b="1" i="0" u="none" strike="noStrike" dirty="0">
                          <a:solidFill>
                            <a:srgbClr val="FFFFFF"/>
                          </a:solidFill>
                          <a:effectLst/>
                          <a:latin typeface="Calibri"/>
                        </a:rPr>
                        <a:t>23%</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F497D"/>
                    </a:solidFill>
                  </a:tcPr>
                </a:tc>
                <a:tc>
                  <a:txBody>
                    <a:bodyPr/>
                    <a:lstStyle/>
                    <a:p>
                      <a:pPr algn="r" fontAlgn="b"/>
                      <a:r>
                        <a:rPr lang="pt-BR" sz="1400" b="1" i="0" u="none" strike="noStrike" dirty="0">
                          <a:solidFill>
                            <a:srgbClr val="FFFFFF"/>
                          </a:solidFill>
                          <a:effectLst/>
                          <a:latin typeface="Calibri"/>
                        </a:rPr>
                        <a:t>16%</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F497D"/>
                    </a:solidFill>
                  </a:tcPr>
                </a:tc>
                <a:tc>
                  <a:txBody>
                    <a:bodyPr/>
                    <a:lstStyle/>
                    <a:p>
                      <a:pPr algn="r" fontAlgn="b"/>
                      <a:r>
                        <a:rPr lang="pt-BR" sz="1400" b="1" i="0" u="none" strike="noStrike" dirty="0">
                          <a:solidFill>
                            <a:srgbClr val="FFFFFF"/>
                          </a:solidFill>
                          <a:effectLst/>
                          <a:latin typeface="Calibri"/>
                        </a:rPr>
                        <a:t>13%</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F497D"/>
                    </a:solidFill>
                  </a:tcPr>
                </a:tc>
                <a:tc>
                  <a:txBody>
                    <a:bodyPr/>
                    <a:lstStyle/>
                    <a:p>
                      <a:pPr algn="r" fontAlgn="b"/>
                      <a:r>
                        <a:rPr lang="pt-BR" sz="1400" b="1" i="0" u="none" strike="noStrike" dirty="0">
                          <a:solidFill>
                            <a:srgbClr val="FFFFFF"/>
                          </a:solidFill>
                          <a:effectLst/>
                          <a:latin typeface="Calibri"/>
                        </a:rPr>
                        <a:t>9%</a:t>
                      </a:r>
                    </a:p>
                  </a:txBody>
                  <a:tcPr marL="9525"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1F497D"/>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414553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PROJEÇÃO DA RECEITA DE SERVIÇOS – 2020</a:t>
            </a:r>
          </a:p>
        </p:txBody>
      </p:sp>
      <p:cxnSp>
        <p:nvCxnSpPr>
          <p:cNvPr id="7" name="Conector reto 6">
            <a:extLst>
              <a:ext uri="{FF2B5EF4-FFF2-40B4-BE49-F238E27FC236}">
                <a16:creationId xmlns:a16="http://schemas.microsoft.com/office/drawing/2014/main" xmlns="" id="{21DB30CE-1D9A-47E9-8DA2-701B03490D83}"/>
              </a:ext>
            </a:extLst>
          </p:cNvPr>
          <p:cNvCxnSpPr>
            <a:cxnSpLocks/>
          </p:cNvCxnSpPr>
          <p:nvPr/>
        </p:nvCxnSpPr>
        <p:spPr>
          <a:xfrm>
            <a:off x="384309" y="649036"/>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3083323720"/>
              </p:ext>
            </p:extLst>
          </p:nvPr>
        </p:nvGraphicFramePr>
        <p:xfrm>
          <a:off x="971600" y="1052736"/>
          <a:ext cx="7128792" cy="4281526"/>
        </p:xfrm>
        <a:graphic>
          <a:graphicData uri="http://schemas.openxmlformats.org/drawingml/2006/table">
            <a:tbl>
              <a:tblPr/>
              <a:tblGrid>
                <a:gridCol w="3076626">
                  <a:extLst>
                    <a:ext uri="{9D8B030D-6E8A-4147-A177-3AD203B41FA5}">
                      <a16:colId xmlns:a16="http://schemas.microsoft.com/office/drawing/2014/main" xmlns="" val="20000"/>
                    </a:ext>
                  </a:extLst>
                </a:gridCol>
                <a:gridCol w="1330434">
                  <a:extLst>
                    <a:ext uri="{9D8B030D-6E8A-4147-A177-3AD203B41FA5}">
                      <a16:colId xmlns:a16="http://schemas.microsoft.com/office/drawing/2014/main" xmlns="" val="20001"/>
                    </a:ext>
                  </a:extLst>
                </a:gridCol>
                <a:gridCol w="1413586">
                  <a:extLst>
                    <a:ext uri="{9D8B030D-6E8A-4147-A177-3AD203B41FA5}">
                      <a16:colId xmlns:a16="http://schemas.microsoft.com/office/drawing/2014/main" xmlns="" val="20002"/>
                    </a:ext>
                  </a:extLst>
                </a:gridCol>
                <a:gridCol w="1308146">
                  <a:extLst>
                    <a:ext uri="{9D8B030D-6E8A-4147-A177-3AD203B41FA5}">
                      <a16:colId xmlns:a16="http://schemas.microsoft.com/office/drawing/2014/main" xmlns="" val="20003"/>
                    </a:ext>
                  </a:extLst>
                </a:gridCol>
              </a:tblGrid>
              <a:tr h="290538">
                <a:tc gridSpan="4">
                  <a:txBody>
                    <a:bodyPr/>
                    <a:lstStyle/>
                    <a:p>
                      <a:pPr algn="l" fontAlgn="ctr"/>
                      <a:r>
                        <a:rPr lang="pt-BR" sz="1600" b="1" i="0" u="none" strike="noStrike" dirty="0">
                          <a:solidFill>
                            <a:srgbClr val="000000"/>
                          </a:solidFill>
                          <a:effectLst/>
                          <a:latin typeface="Calibri"/>
                        </a:rPr>
                        <a:t>R$</a:t>
                      </a:r>
                    </a:p>
                  </a:txBody>
                  <a:tcPr marL="9525" marR="9525" marT="9525" marB="0" anchor="ctr">
                    <a:lnL>
                      <a:noFill/>
                    </a:lnL>
                    <a:lnR>
                      <a:noFill/>
                    </a:lnR>
                    <a:lnT>
                      <a:noFill/>
                    </a:lnT>
                    <a:lnB w="9525" cap="flat" cmpd="sng" algn="ctr">
                      <a:solidFill>
                        <a:schemeClr val="bg1">
                          <a:lumMod val="7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0"/>
                  </a:ext>
                </a:extLst>
              </a:tr>
              <a:tr h="536639">
                <a:tc>
                  <a:txBody>
                    <a:bodyPr/>
                    <a:lstStyle/>
                    <a:p>
                      <a:pPr algn="ctr" fontAlgn="ctr"/>
                      <a:r>
                        <a:rPr lang="pt-BR" sz="1600" b="1" i="0" u="none" strike="noStrike" dirty="0">
                          <a:solidFill>
                            <a:schemeClr val="bg1"/>
                          </a:solidFill>
                          <a:effectLst/>
                          <a:latin typeface="Calibri"/>
                        </a:rPr>
                        <a:t>FORMA DE PROTEÇÃO</a:t>
                      </a:r>
                    </a:p>
                  </a:txBody>
                  <a:tcPr marL="9525" marR="9525" marT="108000" marB="108000" anchor="ct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fontAlgn="ctr"/>
                      <a:r>
                        <a:rPr lang="pt-BR" sz="1600" b="1" i="0" u="none" strike="noStrike" dirty="0">
                          <a:solidFill>
                            <a:schemeClr val="bg1"/>
                          </a:solidFill>
                          <a:effectLst/>
                          <a:latin typeface="Calibri"/>
                        </a:rPr>
                        <a:t>PROJEÇÃO</a:t>
                      </a:r>
                    </a:p>
                    <a:p>
                      <a:pPr algn="ctr" fontAlgn="ctr"/>
                      <a:r>
                        <a:rPr lang="pt-BR" sz="1600" b="1" i="0" u="none" strike="noStrike" dirty="0">
                          <a:solidFill>
                            <a:schemeClr val="bg1"/>
                          </a:solidFill>
                          <a:effectLst/>
                          <a:latin typeface="Calibri"/>
                        </a:rPr>
                        <a:t>INICIAL</a:t>
                      </a:r>
                    </a:p>
                  </a:txBody>
                  <a:tcPr marL="9525" marR="9525"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fontAlgn="ctr"/>
                      <a:r>
                        <a:rPr lang="pt-BR" sz="1600" b="1" i="0" u="none" strike="noStrike" dirty="0">
                          <a:solidFill>
                            <a:schemeClr val="bg1"/>
                          </a:solidFill>
                          <a:effectLst/>
                          <a:latin typeface="Calibri"/>
                        </a:rPr>
                        <a:t>PROJEÇÃO</a:t>
                      </a:r>
                    </a:p>
                    <a:p>
                      <a:pPr algn="ctr" fontAlgn="ctr"/>
                      <a:r>
                        <a:rPr lang="pt-BR" sz="1600" b="1" i="0" u="none" strike="noStrike" dirty="0">
                          <a:solidFill>
                            <a:schemeClr val="bg1"/>
                          </a:solidFill>
                          <a:effectLst/>
                          <a:latin typeface="Calibri"/>
                        </a:rPr>
                        <a:t>REVISADA</a:t>
                      </a:r>
                    </a:p>
                  </a:txBody>
                  <a:tcPr marL="9525" marR="9525"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fontAlgn="ctr"/>
                      <a:r>
                        <a:rPr lang="pt-BR" sz="1600" b="1" i="0" u="none" strike="noStrike" dirty="0">
                          <a:solidFill>
                            <a:schemeClr val="bg1"/>
                          </a:solidFill>
                          <a:effectLst/>
                          <a:latin typeface="Calibri"/>
                        </a:rPr>
                        <a:t>VAR.</a:t>
                      </a:r>
                    </a:p>
                  </a:txBody>
                  <a:tcPr marL="9525" marR="9525"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10001"/>
                  </a:ext>
                </a:extLst>
              </a:tr>
              <a:tr h="339929">
                <a:tc>
                  <a:txBody>
                    <a:bodyPr/>
                    <a:lstStyle/>
                    <a:p>
                      <a:pPr algn="l" fontAlgn="ctr">
                        <a:spcBef>
                          <a:spcPts val="600"/>
                        </a:spcBef>
                        <a:spcAft>
                          <a:spcPts val="600"/>
                        </a:spcAft>
                      </a:pPr>
                      <a:r>
                        <a:rPr lang="pt-BR" sz="1600" b="0" i="0" u="none" strike="noStrike" dirty="0">
                          <a:solidFill>
                            <a:srgbClr val="000000"/>
                          </a:solidFill>
                          <a:effectLst/>
                          <a:latin typeface="+mn-lt"/>
                        </a:rPr>
                        <a:t>Patentes</a:t>
                      </a:r>
                    </a:p>
                  </a:txBody>
                  <a:tcPr marL="72000" marR="72000" marT="108000" marB="108000" anchor="ct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rPr>
                        <a:t> 188.263.984</a:t>
                      </a:r>
                      <a:endParaRPr lang="pt-BR" sz="1600" b="0" i="0" u="none" strike="noStrike" dirty="0">
                        <a:solidFill>
                          <a:srgbClr val="000000"/>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ea typeface="+mn-ea"/>
                          <a:cs typeface="+mn-cs"/>
                        </a:rPr>
                        <a:t> 177.778.246</a:t>
                      </a:r>
                      <a:endParaRPr lang="pt-BR" sz="1600" b="0" i="0" u="none" strike="noStrike" dirty="0">
                        <a:solidFill>
                          <a:srgbClr val="000000"/>
                        </a:solidFill>
                        <a:effectLst/>
                        <a:latin typeface="Calibri"/>
                        <a:ea typeface="+mn-ea"/>
                        <a:cs typeface="+mn-cs"/>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rPr>
                        <a:t>-10.485.738</a:t>
                      </a: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39929">
                <a:tc>
                  <a:txBody>
                    <a:bodyPr/>
                    <a:lstStyle/>
                    <a:p>
                      <a:pPr algn="l" fontAlgn="ctr">
                        <a:spcBef>
                          <a:spcPts val="600"/>
                        </a:spcBef>
                        <a:spcAft>
                          <a:spcPts val="600"/>
                        </a:spcAft>
                      </a:pPr>
                      <a:r>
                        <a:rPr lang="pt-BR" sz="1600" b="0" i="0" u="none" strike="noStrike" dirty="0">
                          <a:solidFill>
                            <a:srgbClr val="000000"/>
                          </a:solidFill>
                          <a:effectLst/>
                          <a:latin typeface="Calibri"/>
                        </a:rPr>
                        <a:t>Marcas</a:t>
                      </a:r>
                    </a:p>
                  </a:txBody>
                  <a:tcPr marL="72000" marR="72000" marT="108000" marB="108000" anchor="ct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rPr>
                        <a:t>271.050.781</a:t>
                      </a:r>
                      <a:endParaRPr lang="pt-BR" sz="1600" b="0" i="0" u="none" strike="noStrike" dirty="0">
                        <a:solidFill>
                          <a:srgbClr val="000000"/>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ea typeface="+mn-ea"/>
                          <a:cs typeface="+mn-cs"/>
                        </a:rPr>
                        <a:t> 265.103.924</a:t>
                      </a:r>
                      <a:endParaRPr lang="pt-BR" sz="1600" b="0" i="0" u="none" strike="noStrike" dirty="0">
                        <a:solidFill>
                          <a:srgbClr val="000000"/>
                        </a:solidFill>
                        <a:effectLst/>
                        <a:latin typeface="Calibri"/>
                        <a:ea typeface="+mn-ea"/>
                        <a:cs typeface="+mn-cs"/>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r" defTabSz="914400" eaLnBrk="1" fontAlgn="ctr" latinLnBrk="0" hangingPunct="1">
                        <a:lnSpc>
                          <a:spcPct val="100000"/>
                        </a:lnSpc>
                        <a:spcBef>
                          <a:spcPts val="600"/>
                        </a:spcBef>
                        <a:spcAft>
                          <a:spcPts val="600"/>
                        </a:spcAft>
                        <a:buClrTx/>
                        <a:buSzTx/>
                        <a:buFontTx/>
                        <a:buNone/>
                        <a:tabLst/>
                        <a:defRPr/>
                      </a:pPr>
                      <a:r>
                        <a:rPr lang="pt-BR" sz="1600" b="0" i="0" u="none" strike="noStrike" dirty="0">
                          <a:solidFill>
                            <a:srgbClr val="000000"/>
                          </a:solidFill>
                          <a:effectLst/>
                          <a:latin typeface="+mn-lt"/>
                        </a:rPr>
                        <a:t>-5.946.857 </a:t>
                      </a: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339929">
                <a:tc>
                  <a:txBody>
                    <a:bodyPr/>
                    <a:lstStyle/>
                    <a:p>
                      <a:pPr algn="l" fontAlgn="ctr">
                        <a:spcBef>
                          <a:spcPts val="600"/>
                        </a:spcBef>
                        <a:spcAft>
                          <a:spcPts val="600"/>
                        </a:spcAft>
                      </a:pPr>
                      <a:r>
                        <a:rPr lang="pt-BR" sz="1600" b="0" i="0" u="none" strike="noStrike" dirty="0">
                          <a:solidFill>
                            <a:srgbClr val="000000"/>
                          </a:solidFill>
                          <a:effectLst/>
                          <a:latin typeface="Calibri"/>
                        </a:rPr>
                        <a:t>Desenho Industrial</a:t>
                      </a:r>
                    </a:p>
                  </a:txBody>
                  <a:tcPr marL="72000" marR="72000" marT="108000" marB="108000" anchor="ct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rPr>
                        <a:t> 4.948.476</a:t>
                      </a:r>
                      <a:endParaRPr lang="pt-BR" sz="1600" b="0" i="0" u="none" strike="noStrike" dirty="0">
                        <a:solidFill>
                          <a:srgbClr val="000000"/>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ea typeface="+mn-ea"/>
                          <a:cs typeface="+mn-cs"/>
                        </a:rPr>
                        <a:t> 4.453.628</a:t>
                      </a:r>
                      <a:endParaRPr lang="pt-BR" sz="1600" b="0" i="0" u="none" strike="noStrike" dirty="0">
                        <a:solidFill>
                          <a:srgbClr val="000000"/>
                        </a:solidFill>
                        <a:effectLst/>
                        <a:latin typeface="Calibri"/>
                        <a:ea typeface="+mn-ea"/>
                        <a:cs typeface="+mn-cs"/>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r" defTabSz="914400" eaLnBrk="1" fontAlgn="ctr" latinLnBrk="0" hangingPunct="1">
                        <a:lnSpc>
                          <a:spcPct val="100000"/>
                        </a:lnSpc>
                        <a:spcBef>
                          <a:spcPts val="600"/>
                        </a:spcBef>
                        <a:spcAft>
                          <a:spcPts val="600"/>
                        </a:spcAft>
                        <a:buClrTx/>
                        <a:buSzTx/>
                        <a:buFontTx/>
                        <a:buNone/>
                        <a:tabLst/>
                        <a:defRPr/>
                      </a:pPr>
                      <a:r>
                        <a:rPr lang="pt-BR" sz="1600" b="0" i="0" u="none" strike="noStrike" dirty="0">
                          <a:solidFill>
                            <a:srgbClr val="000000"/>
                          </a:solidFill>
                          <a:effectLst/>
                          <a:latin typeface="+mn-lt"/>
                        </a:rPr>
                        <a:t>-494.848</a:t>
                      </a: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39929">
                <a:tc>
                  <a:txBody>
                    <a:bodyPr/>
                    <a:lstStyle/>
                    <a:p>
                      <a:pPr algn="l" fontAlgn="ctr">
                        <a:spcBef>
                          <a:spcPts val="600"/>
                        </a:spcBef>
                        <a:spcAft>
                          <a:spcPts val="600"/>
                        </a:spcAft>
                      </a:pPr>
                      <a:r>
                        <a:rPr lang="pt-BR" sz="1600" b="0" i="0" u="none" strike="noStrike" dirty="0">
                          <a:solidFill>
                            <a:srgbClr val="000000"/>
                          </a:solidFill>
                          <a:effectLst/>
                          <a:latin typeface="Calibri"/>
                        </a:rPr>
                        <a:t>Transferência de Tecnologia</a:t>
                      </a:r>
                    </a:p>
                  </a:txBody>
                  <a:tcPr marL="72000" marR="72000" marT="108000" marB="108000" anchor="ct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rPr>
                        <a:t>2.628.726</a:t>
                      </a:r>
                      <a:endParaRPr lang="pt-BR" sz="1600" b="0" i="0" u="none" strike="noStrike" dirty="0">
                        <a:solidFill>
                          <a:srgbClr val="000000"/>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ea typeface="+mn-ea"/>
                          <a:cs typeface="+mn-cs"/>
                        </a:rPr>
                        <a:t> 2.365.853</a:t>
                      </a:r>
                      <a:endParaRPr lang="pt-BR" sz="1600" b="0" i="0" u="none" strike="noStrike" dirty="0">
                        <a:solidFill>
                          <a:srgbClr val="000000"/>
                        </a:solidFill>
                        <a:effectLst/>
                        <a:latin typeface="Calibri"/>
                        <a:ea typeface="+mn-ea"/>
                        <a:cs typeface="+mn-cs"/>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rPr>
                        <a:t>-262.873</a:t>
                      </a:r>
                      <a:endParaRPr lang="pt-BR" sz="1600" b="0" i="0" u="none" strike="noStrike" dirty="0">
                        <a:solidFill>
                          <a:srgbClr val="000000"/>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39929">
                <a:tc>
                  <a:txBody>
                    <a:bodyPr/>
                    <a:lstStyle/>
                    <a:p>
                      <a:pPr algn="l" fontAlgn="ctr">
                        <a:spcBef>
                          <a:spcPts val="600"/>
                        </a:spcBef>
                        <a:spcAft>
                          <a:spcPts val="600"/>
                        </a:spcAft>
                      </a:pPr>
                      <a:r>
                        <a:rPr lang="pt-BR" sz="1600" b="0" i="0" u="none" strike="noStrike" dirty="0">
                          <a:solidFill>
                            <a:srgbClr val="000000"/>
                          </a:solidFill>
                          <a:effectLst/>
                          <a:latin typeface="Calibri"/>
                        </a:rPr>
                        <a:t>Programas de Computador</a:t>
                      </a:r>
                    </a:p>
                  </a:txBody>
                  <a:tcPr marL="72000" marR="72000" marT="108000" marB="108000" anchor="ct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rPr>
                        <a:t>523.592</a:t>
                      </a:r>
                      <a:endParaRPr lang="pt-BR" sz="1600" b="0" i="0" u="none" strike="noStrike" dirty="0">
                        <a:solidFill>
                          <a:srgbClr val="000000"/>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ea typeface="+mn-ea"/>
                          <a:cs typeface="+mn-cs"/>
                        </a:rPr>
                        <a:t>471.233</a:t>
                      </a:r>
                      <a:endParaRPr lang="pt-BR" sz="1600" b="0" i="0" u="none" strike="noStrike" dirty="0">
                        <a:solidFill>
                          <a:srgbClr val="000000"/>
                        </a:solidFill>
                        <a:effectLst/>
                        <a:latin typeface="Calibri"/>
                        <a:ea typeface="+mn-ea"/>
                        <a:cs typeface="+mn-cs"/>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rPr>
                        <a:t>-52.359</a:t>
                      </a:r>
                      <a:endParaRPr lang="pt-BR" sz="1600" b="0" i="0" u="none" strike="noStrike" dirty="0">
                        <a:solidFill>
                          <a:srgbClr val="000000"/>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339929">
                <a:tc>
                  <a:txBody>
                    <a:bodyPr/>
                    <a:lstStyle/>
                    <a:p>
                      <a:pPr algn="l" fontAlgn="ctr">
                        <a:spcBef>
                          <a:spcPts val="600"/>
                        </a:spcBef>
                        <a:spcAft>
                          <a:spcPts val="600"/>
                        </a:spcAft>
                      </a:pPr>
                      <a:r>
                        <a:rPr lang="pt-BR" sz="1600" b="0" i="0" u="none" strike="noStrike" dirty="0">
                          <a:solidFill>
                            <a:srgbClr val="000000"/>
                          </a:solidFill>
                          <a:effectLst/>
                          <a:latin typeface="Calibri"/>
                        </a:rPr>
                        <a:t>Outras Receitas de Serviços</a:t>
                      </a:r>
                    </a:p>
                  </a:txBody>
                  <a:tcPr marL="72000" marR="72000" marT="108000" marB="108000" anchor="ct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rPr>
                        <a:t>1.930.506</a:t>
                      </a:r>
                      <a:endParaRPr lang="pt-BR" sz="1600" b="0" i="0" u="none" strike="noStrike" dirty="0">
                        <a:solidFill>
                          <a:srgbClr val="000000"/>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ea typeface="+mn-ea"/>
                          <a:cs typeface="+mn-cs"/>
                        </a:rPr>
                        <a:t> 1.737.455</a:t>
                      </a:r>
                      <a:endParaRPr lang="pt-BR" sz="1600" b="0" i="0" u="none" strike="noStrike" dirty="0">
                        <a:solidFill>
                          <a:srgbClr val="000000"/>
                        </a:solidFill>
                        <a:effectLst/>
                        <a:latin typeface="Calibri"/>
                        <a:ea typeface="+mn-ea"/>
                        <a:cs typeface="+mn-cs"/>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spcBef>
                          <a:spcPts val="600"/>
                        </a:spcBef>
                        <a:spcAft>
                          <a:spcPts val="600"/>
                        </a:spcAft>
                      </a:pPr>
                      <a:r>
                        <a:rPr lang="pt-BR" sz="1600" b="0" i="0" u="none" strike="noStrike" dirty="0">
                          <a:solidFill>
                            <a:srgbClr val="000000"/>
                          </a:solidFill>
                          <a:effectLst/>
                          <a:latin typeface="+mn-lt"/>
                        </a:rPr>
                        <a:t>-193.051 </a:t>
                      </a:r>
                      <a:endParaRPr lang="pt-BR" sz="1600" b="0" i="0" u="none" strike="noStrike" dirty="0">
                        <a:solidFill>
                          <a:srgbClr val="000000"/>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7"/>
                  </a:ext>
                </a:extLst>
              </a:tr>
              <a:tr h="528268">
                <a:tc>
                  <a:txBody>
                    <a:bodyPr/>
                    <a:lstStyle/>
                    <a:p>
                      <a:pPr algn="r" fontAlgn="ctr">
                        <a:spcBef>
                          <a:spcPts val="600"/>
                        </a:spcBef>
                        <a:spcAft>
                          <a:spcPts val="600"/>
                        </a:spcAft>
                      </a:pPr>
                      <a:r>
                        <a:rPr lang="pt-BR" sz="1600" b="1" i="0" u="none" strike="noStrike" dirty="0">
                          <a:solidFill>
                            <a:schemeClr val="bg1"/>
                          </a:solidFill>
                          <a:effectLst/>
                          <a:latin typeface="Calibri"/>
                        </a:rPr>
                        <a:t>TOTAL</a:t>
                      </a:r>
                    </a:p>
                  </a:txBody>
                  <a:tcPr marL="72000" marR="72000" marT="108000" marB="108000" anchor="ct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pPr algn="r" fontAlgn="ctr">
                        <a:spcBef>
                          <a:spcPts val="600"/>
                        </a:spcBef>
                        <a:spcAft>
                          <a:spcPts val="600"/>
                        </a:spcAft>
                      </a:pPr>
                      <a:r>
                        <a:rPr lang="pt-BR" sz="1600" b="1" i="0" u="none" strike="noStrike" dirty="0">
                          <a:solidFill>
                            <a:schemeClr val="bg1"/>
                          </a:solidFill>
                          <a:effectLst/>
                          <a:latin typeface="Calibri"/>
                        </a:rPr>
                        <a:t>469.346.065</a:t>
                      </a: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pPr algn="r" fontAlgn="ctr">
                        <a:spcBef>
                          <a:spcPts val="600"/>
                        </a:spcBef>
                        <a:spcAft>
                          <a:spcPts val="600"/>
                        </a:spcAft>
                      </a:pPr>
                      <a:r>
                        <a:rPr lang="pt-BR" sz="1600" b="1" i="0" u="none" strike="noStrike" dirty="0">
                          <a:solidFill>
                            <a:schemeClr val="bg1"/>
                          </a:solidFill>
                          <a:effectLst/>
                          <a:latin typeface="+mn-lt"/>
                        </a:rPr>
                        <a:t>451.910.339 </a:t>
                      </a:r>
                      <a:endParaRPr lang="pt-BR" sz="1600" b="1" i="0" u="none" strike="noStrike" dirty="0">
                        <a:solidFill>
                          <a:schemeClr val="bg1"/>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pPr algn="r" fontAlgn="ctr">
                        <a:spcBef>
                          <a:spcPts val="600"/>
                        </a:spcBef>
                        <a:spcAft>
                          <a:spcPts val="600"/>
                        </a:spcAft>
                      </a:pPr>
                      <a:r>
                        <a:rPr lang="pt-BR" sz="1600" b="1" i="0" u="none" strike="noStrike" dirty="0">
                          <a:solidFill>
                            <a:schemeClr val="bg1"/>
                          </a:solidFill>
                          <a:effectLst/>
                          <a:latin typeface="+mn-lt"/>
                        </a:rPr>
                        <a:t>-17.435.725 </a:t>
                      </a:r>
                      <a:endParaRPr lang="pt-BR" sz="1600" b="1" i="0" u="none" strike="noStrike" dirty="0">
                        <a:solidFill>
                          <a:schemeClr val="bg1"/>
                        </a:solidFill>
                        <a:effectLst/>
                        <a:latin typeface="Calibri"/>
                      </a:endParaRPr>
                    </a:p>
                  </a:txBody>
                  <a:tcPr marL="72000" marR="72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22322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DESPESAS DISCRICIONÁRIAS </a:t>
            </a:r>
            <a:r>
              <a:rPr lang="pt-BR" altLang="pt-BR" b="1" dirty="0">
                <a:solidFill>
                  <a:schemeClr val="tx2"/>
                </a:solidFill>
              </a:rPr>
              <a:t>(CUSTEIO E INVESTIMENTO)</a:t>
            </a:r>
            <a:r>
              <a:rPr lang="pt-BR" altLang="pt-BR" sz="1600" b="1" dirty="0">
                <a:solidFill>
                  <a:schemeClr val="tx2"/>
                </a:solidFill>
              </a:rPr>
              <a:t> </a:t>
            </a:r>
            <a:r>
              <a:rPr lang="pt-BR" altLang="pt-BR" sz="2400" b="1" dirty="0">
                <a:solidFill>
                  <a:schemeClr val="tx2"/>
                </a:solidFill>
              </a:rPr>
              <a:t>– 2020</a:t>
            </a:r>
          </a:p>
        </p:txBody>
      </p:sp>
      <p:cxnSp>
        <p:nvCxnSpPr>
          <p:cNvPr id="7" name="Conector reto 6">
            <a:extLst>
              <a:ext uri="{FF2B5EF4-FFF2-40B4-BE49-F238E27FC236}">
                <a16:creationId xmlns:a16="http://schemas.microsoft.com/office/drawing/2014/main" xmlns="" id="{21DB30CE-1D9A-47E9-8DA2-701B03490D83}"/>
              </a:ext>
            </a:extLst>
          </p:cNvPr>
          <p:cNvCxnSpPr>
            <a:cxnSpLocks/>
          </p:cNvCxnSpPr>
          <p:nvPr/>
        </p:nvCxnSpPr>
        <p:spPr>
          <a:xfrm>
            <a:off x="384309" y="649036"/>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xmlns="" id="{1CB876BA-A7B2-4DC8-B2B7-CE7A18DD7D53}"/>
              </a:ext>
            </a:extLst>
          </p:cNvPr>
          <p:cNvGraphicFramePr>
            <a:graphicFrameLocks noGrp="1"/>
          </p:cNvGraphicFramePr>
          <p:nvPr>
            <p:extLst>
              <p:ext uri="{D42A27DB-BD31-4B8C-83A1-F6EECF244321}">
                <p14:modId xmlns:p14="http://schemas.microsoft.com/office/powerpoint/2010/main" val="2270678649"/>
              </p:ext>
            </p:extLst>
          </p:nvPr>
        </p:nvGraphicFramePr>
        <p:xfrm>
          <a:off x="384309" y="764704"/>
          <a:ext cx="8508171" cy="3873600"/>
        </p:xfrm>
        <a:graphic>
          <a:graphicData uri="http://schemas.openxmlformats.org/drawingml/2006/table">
            <a:tbl>
              <a:tblPr/>
              <a:tblGrid>
                <a:gridCol w="2671402">
                  <a:extLst>
                    <a:ext uri="{9D8B030D-6E8A-4147-A177-3AD203B41FA5}">
                      <a16:colId xmlns:a16="http://schemas.microsoft.com/office/drawing/2014/main" xmlns="" val="1678211629"/>
                    </a:ext>
                  </a:extLst>
                </a:gridCol>
                <a:gridCol w="1145022">
                  <a:extLst>
                    <a:ext uri="{9D8B030D-6E8A-4147-A177-3AD203B41FA5}">
                      <a16:colId xmlns:a16="http://schemas.microsoft.com/office/drawing/2014/main" xmlns="" val="1226595030"/>
                    </a:ext>
                  </a:extLst>
                </a:gridCol>
                <a:gridCol w="1008112">
                  <a:extLst>
                    <a:ext uri="{9D8B030D-6E8A-4147-A177-3AD203B41FA5}">
                      <a16:colId xmlns:a16="http://schemas.microsoft.com/office/drawing/2014/main" xmlns="" val="3420087891"/>
                    </a:ext>
                  </a:extLst>
                </a:gridCol>
                <a:gridCol w="1008112">
                  <a:extLst>
                    <a:ext uri="{9D8B030D-6E8A-4147-A177-3AD203B41FA5}">
                      <a16:colId xmlns:a16="http://schemas.microsoft.com/office/drawing/2014/main" xmlns="" val="750644022"/>
                    </a:ext>
                  </a:extLst>
                </a:gridCol>
                <a:gridCol w="2675523">
                  <a:extLst>
                    <a:ext uri="{9D8B030D-6E8A-4147-A177-3AD203B41FA5}">
                      <a16:colId xmlns:a16="http://schemas.microsoft.com/office/drawing/2014/main" xmlns="" val="3928221896"/>
                    </a:ext>
                  </a:extLst>
                </a:gridCol>
              </a:tblGrid>
              <a:tr h="512636">
                <a:tc>
                  <a:txBody>
                    <a:bodyPr/>
                    <a:lstStyle/>
                    <a:p>
                      <a:pPr algn="ctr" fontAlgn="ctr"/>
                      <a:r>
                        <a:rPr lang="pt-BR" sz="1000" b="1" i="0" u="none" strike="noStrike" dirty="0">
                          <a:solidFill>
                            <a:schemeClr val="bg1"/>
                          </a:solidFill>
                          <a:effectLst/>
                          <a:latin typeface="+mn-lt"/>
                        </a:rPr>
                        <a:t>Categoria / Descrição Despesa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Plano de Ação 2020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Programação 08/04</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Programação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 Ofício 347/2019</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(b)</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Variação</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 - (b)</a:t>
                      </a:r>
                    </a:p>
                  </a:txBody>
                  <a:tcPr marL="0" marR="0" marT="36000" marB="36000" anchor="ctr">
                    <a:lnL>
                      <a:noFill/>
                    </a:lnL>
                    <a:lnR w="6350" cap="flat" cmpd="sng" algn="ctr">
                      <a:solidFill>
                        <a:srgbClr val="95B3D7"/>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Justificativa</a:t>
                      </a:r>
                    </a:p>
                  </a:txBody>
                  <a:tcPr marL="0" marR="0" marT="36000" marB="36000" anchor="ctr">
                    <a:lnL w="6350" cap="flat" cmpd="sng" algn="ctr">
                      <a:solidFill>
                        <a:srgbClr val="95B3D7"/>
                      </a:solidFill>
                      <a:prstDash val="solid"/>
                      <a:round/>
                      <a:headEnd type="none" w="med" len="med"/>
                      <a:tailEnd type="none" w="med" len="med"/>
                    </a:lnL>
                    <a:lnR>
                      <a:noFill/>
                    </a:lnR>
                    <a:lnT>
                      <a:noFill/>
                    </a:lnT>
                    <a:lnB w="6350" cap="flat" cmpd="sng" algn="ctr">
                      <a:solidFill>
                        <a:srgbClr val="95B3D7"/>
                      </a:solidFill>
                      <a:prstDash val="solid"/>
                      <a:round/>
                      <a:headEnd type="none" w="med" len="med"/>
                      <a:tailEnd type="none" w="med" len="med"/>
                    </a:lnB>
                    <a:solidFill>
                      <a:schemeClr val="tx2"/>
                    </a:solidFill>
                  </a:tcPr>
                </a:tc>
                <a:extLst>
                  <a:ext uri="{0D108BD9-81ED-4DB2-BD59-A6C34878D82A}">
                    <a16:rowId xmlns:a16="http://schemas.microsoft.com/office/drawing/2014/main" xmlns="" val="2764929540"/>
                  </a:ext>
                </a:extLst>
              </a:tr>
              <a:tr h="0">
                <a:tc>
                  <a:txBody>
                    <a:bodyPr/>
                    <a:lstStyle/>
                    <a:p>
                      <a:pPr algn="l" fontAlgn="b"/>
                      <a:r>
                        <a:rPr lang="pt-BR" sz="1000" b="1" i="0" u="none" strike="noStrike" dirty="0">
                          <a:solidFill>
                            <a:srgbClr val="000000"/>
                          </a:solidFill>
                          <a:effectLst/>
                          <a:latin typeface="+mn-lt"/>
                        </a:rPr>
                        <a:t>Infraestrutura predial</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20.423.539,71</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16.176.984,28</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4.246.555,43</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338081180"/>
                  </a:ext>
                </a:extLst>
              </a:tr>
              <a:tr h="0">
                <a:tc>
                  <a:txBody>
                    <a:bodyPr/>
                    <a:lstStyle/>
                    <a:p>
                      <a:pPr algn="l" fontAlgn="b"/>
                      <a:r>
                        <a:rPr lang="pt-BR" sz="1000" b="0" i="0" u="none" strike="noStrike" dirty="0">
                          <a:effectLst/>
                          <a:latin typeface="+mn-lt"/>
                        </a:rPr>
                        <a:t>Locação do Edifício MV9 - RJ</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7.289.061,00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6.384.000,00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905.061,00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12">
                  <a:txBody>
                    <a:bodyPr/>
                    <a:lstStyle/>
                    <a:p>
                      <a:pPr algn="l" fontAlgn="ctr"/>
                      <a:r>
                        <a:rPr lang="pt-BR" sz="1000" b="0" i="0" u="none" strike="noStrike" dirty="0">
                          <a:effectLst/>
                          <a:latin typeface="+mn-lt"/>
                        </a:rPr>
                        <a:t>A variação de R$ 4,2 milhões tem como principais despesas: </a:t>
                      </a:r>
                    </a:p>
                    <a:p>
                      <a:pPr algn="l" fontAlgn="ctr"/>
                      <a:r>
                        <a:rPr lang="pt-BR" sz="1000" b="0" i="0" u="none" strike="noStrike" dirty="0">
                          <a:effectLst/>
                          <a:latin typeface="+mn-lt"/>
                        </a:rPr>
                        <a:t>  a) R$ 1,2 referente às despesas com aluguel e condomínio em razão de uma redução prevista que teve o fluxo de negociação junto ao proprietário do imóvel mais demorada do que o projetado orçamentariamente;</a:t>
                      </a:r>
                    </a:p>
                    <a:p>
                      <a:pPr algn="l" fontAlgn="ctr"/>
                      <a:r>
                        <a:rPr lang="pt-BR" sz="1000" b="0" i="0" u="none" strike="noStrike" dirty="0">
                          <a:effectLst/>
                          <a:latin typeface="+mn-lt"/>
                        </a:rPr>
                        <a:t>  b) R$ 1,0 milhão relacionado à despesa com manutenção predial que tinha como previsão a redução do contrato; não sendo possível devida a manutenção de equipes no edifício A Noite até julho; e</a:t>
                      </a:r>
                    </a:p>
                    <a:p>
                      <a:pPr algn="l" fontAlgn="ctr"/>
                      <a:r>
                        <a:rPr lang="pt-BR" sz="1000" b="0" i="0" u="none" strike="noStrike" dirty="0">
                          <a:effectLst/>
                          <a:latin typeface="+mn-lt"/>
                        </a:rPr>
                        <a:t>   c) R$ 1,7 milhão referentes às despesas de limpeza, vigilância, brigada de incêndio e energia elétrica que estão relacionados à entrega do Edifício A Noite, uma vez que foi solicitada a  manutenção destes contratos até que a SPU conseguisse realizar as contratações necessárias, mantendo assim a segurança do imóvel de terceiros.</a:t>
                      </a: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tcPr>
                </a:tc>
                <a:extLst>
                  <a:ext uri="{0D108BD9-81ED-4DB2-BD59-A6C34878D82A}">
                    <a16:rowId xmlns:a16="http://schemas.microsoft.com/office/drawing/2014/main" xmlns="" val="1595423947"/>
                  </a:ext>
                </a:extLst>
              </a:tr>
              <a:tr h="0">
                <a:tc>
                  <a:txBody>
                    <a:bodyPr/>
                    <a:lstStyle/>
                    <a:p>
                      <a:pPr algn="l" fontAlgn="b"/>
                      <a:r>
                        <a:rPr lang="pt-BR" sz="1000" b="0" i="0" u="none" strike="noStrike">
                          <a:effectLst/>
                          <a:latin typeface="+mn-lt"/>
                        </a:rPr>
                        <a:t>Condomínio do Edifício MV9 - RJ</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6.307.715,11</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5.964.000,00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343.715,11</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3006859380"/>
                  </a:ext>
                </a:extLst>
              </a:tr>
              <a:tr h="0">
                <a:tc>
                  <a:txBody>
                    <a:bodyPr/>
                    <a:lstStyle/>
                    <a:p>
                      <a:pPr algn="l" fontAlgn="b"/>
                      <a:r>
                        <a:rPr lang="pt-BR" sz="1000" b="0" i="0" u="none" strike="noStrike">
                          <a:effectLst/>
                          <a:latin typeface="+mn-lt"/>
                        </a:rPr>
                        <a:t>Serviços de Limpeza e Conservação - RJ</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1.567.944,97</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1.140.000,00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427.944,97</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3343592914"/>
                  </a:ext>
                </a:extLst>
              </a:tr>
              <a:tr h="0">
                <a:tc>
                  <a:txBody>
                    <a:bodyPr/>
                    <a:lstStyle/>
                    <a:p>
                      <a:pPr algn="l" fontAlgn="b"/>
                      <a:r>
                        <a:rPr lang="pt-BR" sz="1000" b="0" i="0" u="none" strike="noStrike">
                          <a:effectLst/>
                          <a:latin typeface="+mn-lt"/>
                        </a:rPr>
                        <a:t>Manutenção Predial - PM7 / MV9 / Praç Band</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978.000,00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978.000,00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4179683249"/>
                  </a:ext>
                </a:extLst>
              </a:tr>
              <a:tr h="0">
                <a:tc>
                  <a:txBody>
                    <a:bodyPr/>
                    <a:lstStyle/>
                    <a:p>
                      <a:pPr algn="l" fontAlgn="b"/>
                      <a:r>
                        <a:rPr lang="pt-BR" sz="1000" b="0" i="0" u="none" strike="noStrike" dirty="0">
                          <a:effectLst/>
                          <a:latin typeface="+mn-lt"/>
                        </a:rPr>
                        <a:t>Manutenção Predial - PM7 / MV9 / </a:t>
                      </a:r>
                      <a:r>
                        <a:rPr lang="pt-BR" sz="1000" b="0" i="0" u="none" strike="noStrike" dirty="0" err="1">
                          <a:effectLst/>
                          <a:latin typeface="+mn-lt"/>
                        </a:rPr>
                        <a:t>Praç</a:t>
                      </a:r>
                      <a:r>
                        <a:rPr lang="pt-BR" sz="1000" b="0" i="0" u="none" strike="noStrike" dirty="0">
                          <a:effectLst/>
                          <a:latin typeface="+mn-lt"/>
                        </a:rPr>
                        <a:t> Band - Prorrogação</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877.116,34</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977.345,64</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-100.229,30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2168429329"/>
                  </a:ext>
                </a:extLst>
              </a:tr>
              <a:tr h="0">
                <a:tc>
                  <a:txBody>
                    <a:bodyPr/>
                    <a:lstStyle/>
                    <a:p>
                      <a:pPr algn="l" fontAlgn="b"/>
                      <a:r>
                        <a:rPr lang="pt-BR" sz="1000" b="0" i="0" u="none" strike="noStrike" dirty="0">
                          <a:effectLst/>
                          <a:latin typeface="+mn-lt"/>
                        </a:rPr>
                        <a:t>Serviços de vigilância e segurança - RJ - NOVA</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784.909,80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784.909,80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792954180"/>
                  </a:ext>
                </a:extLst>
              </a:tr>
              <a:tr h="0">
                <a:tc>
                  <a:txBody>
                    <a:bodyPr/>
                    <a:lstStyle/>
                    <a:p>
                      <a:pPr algn="l" fontAlgn="b"/>
                      <a:r>
                        <a:rPr lang="pt-BR" sz="1000" b="0" i="0" u="none" strike="noStrike" dirty="0">
                          <a:effectLst/>
                          <a:latin typeface="+mn-lt"/>
                        </a:rPr>
                        <a:t>Serviços de brigada de incêndio - Edifício A Noite</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567.711,69</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324.406,68</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243.305,01</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2623464855"/>
                  </a:ext>
                </a:extLst>
              </a:tr>
              <a:tr h="0">
                <a:tc>
                  <a:txBody>
                    <a:bodyPr/>
                    <a:lstStyle/>
                    <a:p>
                      <a:pPr algn="l" fontAlgn="b"/>
                      <a:r>
                        <a:rPr lang="pt-BR" sz="1000" b="0" i="0" u="none" strike="noStrike" dirty="0">
                          <a:effectLst/>
                          <a:latin typeface="+mn-lt"/>
                        </a:rPr>
                        <a:t>Armazenagem de bens</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471.636,00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471.636,00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4275079571"/>
                  </a:ext>
                </a:extLst>
              </a:tr>
              <a:tr h="0">
                <a:tc>
                  <a:txBody>
                    <a:bodyPr/>
                    <a:lstStyle/>
                    <a:p>
                      <a:pPr algn="l" fontAlgn="b"/>
                      <a:r>
                        <a:rPr lang="pt-BR" sz="1000" b="0" i="0" u="none" strike="noStrike">
                          <a:effectLst/>
                          <a:latin typeface="+mn-lt"/>
                        </a:rPr>
                        <a:t>Serviços de vigilância e segurança - RJ</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468.000,00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480.000,00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-12.000,00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2776375558"/>
                  </a:ext>
                </a:extLst>
              </a:tr>
              <a:tr h="0">
                <a:tc>
                  <a:txBody>
                    <a:bodyPr/>
                    <a:lstStyle/>
                    <a:p>
                      <a:pPr algn="l" fontAlgn="b"/>
                      <a:r>
                        <a:rPr lang="pt-BR" sz="1000" b="0" i="0" u="none" strike="noStrike" dirty="0">
                          <a:effectLst/>
                          <a:latin typeface="+mn-lt"/>
                        </a:rPr>
                        <a:t>Fornecimento de Energia Elétrica para o Edifício A Noite</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257.817,94</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148.000,00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109.817,94</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1612967915"/>
                  </a:ext>
                </a:extLst>
              </a:tr>
              <a:tr h="0">
                <a:tc>
                  <a:txBody>
                    <a:bodyPr/>
                    <a:lstStyle/>
                    <a:p>
                      <a:pPr algn="l" fontAlgn="b"/>
                      <a:r>
                        <a:rPr lang="pt-BR" sz="1000" b="0" i="0" u="none" strike="noStrike" dirty="0">
                          <a:effectLst/>
                          <a:latin typeface="+mn-lt"/>
                        </a:rPr>
                        <a:t>Pagamento de IPTU/TLP - imóvel Praça Bandeira</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143.727,78</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160.000,00</a:t>
                      </a:r>
                    </a:p>
                  </a:txBody>
                  <a:tcPr marL="72000" marR="72000" marT="36000" marB="36000" anchor="b">
                    <a:lnL>
                      <a:noFill/>
                    </a:lnL>
                    <a:lnR>
                      <a:noFill/>
                    </a:lnR>
                    <a:lnT>
                      <a:noFill/>
                    </a:lnT>
                    <a:lnB>
                      <a:noFill/>
                    </a:lnB>
                  </a:tcPr>
                </a:tc>
                <a:tc>
                  <a:txBody>
                    <a:bodyPr/>
                    <a:lstStyle/>
                    <a:p>
                      <a:pPr algn="r" fontAlgn="b"/>
                      <a:r>
                        <a:rPr lang="pt-BR" sz="1000" b="0" i="0" u="none" strike="noStrike" dirty="0">
                          <a:effectLst/>
                          <a:latin typeface="+mn-lt"/>
                        </a:rPr>
                        <a:t>-16.272,22</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3725641084"/>
                  </a:ext>
                </a:extLst>
              </a:tr>
              <a:tr h="0">
                <a:tc>
                  <a:txBody>
                    <a:bodyPr/>
                    <a:lstStyle/>
                    <a:p>
                      <a:pPr algn="l" fontAlgn="b"/>
                      <a:r>
                        <a:rPr lang="pt-BR" sz="1000" b="0" i="0" u="none" strike="noStrike" dirty="0">
                          <a:effectLst/>
                          <a:latin typeface="+mn-lt"/>
                        </a:rPr>
                        <a:t>Outras despesas de Infraestrutura predial</a:t>
                      </a:r>
                    </a:p>
                  </a:txBody>
                  <a:tcPr marL="72000" marR="72000" marT="36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709.899,08</a:t>
                      </a:r>
                    </a:p>
                  </a:txBody>
                  <a:tcPr marL="72000" marR="72000" marT="36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599.231,96</a:t>
                      </a:r>
                    </a:p>
                  </a:txBody>
                  <a:tcPr marL="72000" marR="72000" marT="36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110.667,12</a:t>
                      </a:r>
                    </a:p>
                  </a:txBody>
                  <a:tcPr marL="72000" marR="72000" marT="36000" marB="36000" anchor="b">
                    <a:lnL>
                      <a:noFill/>
                    </a:lnL>
                    <a:lnR w="6350" cap="flat" cmpd="sng" algn="ctr">
                      <a:solidFill>
                        <a:srgbClr val="95B3D7"/>
                      </a:solidFill>
                      <a:prstDash val="solid"/>
                      <a:round/>
                      <a:headEnd type="none" w="med" len="med"/>
                      <a:tailEnd type="none" w="med" len="med"/>
                    </a:lnR>
                    <a:lnT>
                      <a:noFill/>
                    </a:lnT>
                    <a:lnB w="9525" cap="flat" cmpd="sng" algn="ctr">
                      <a:solidFill>
                        <a:schemeClr val="tx2">
                          <a:lumMod val="20000"/>
                          <a:lumOff val="80000"/>
                        </a:schemeClr>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xmlns="" val="927075857"/>
                  </a:ext>
                </a:extLst>
              </a:tr>
            </a:tbl>
          </a:graphicData>
        </a:graphic>
      </p:graphicFrame>
    </p:spTree>
    <p:extLst>
      <p:ext uri="{BB962C8B-B14F-4D97-AF65-F5344CB8AC3E}">
        <p14:creationId xmlns:p14="http://schemas.microsoft.com/office/powerpoint/2010/main" val="321870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DESPESAS DISCRICIONÁRIAS </a:t>
            </a:r>
            <a:r>
              <a:rPr lang="pt-BR" altLang="pt-BR" b="1" dirty="0">
                <a:solidFill>
                  <a:schemeClr val="tx2"/>
                </a:solidFill>
              </a:rPr>
              <a:t>(CUSTEIO E INVESTIMENTO)</a:t>
            </a:r>
            <a:r>
              <a:rPr lang="pt-BR" altLang="pt-BR" sz="1600" b="1" dirty="0">
                <a:solidFill>
                  <a:schemeClr val="tx2"/>
                </a:solidFill>
              </a:rPr>
              <a:t> </a:t>
            </a:r>
            <a:r>
              <a:rPr lang="pt-BR" altLang="pt-BR" sz="2400" b="1" dirty="0">
                <a:solidFill>
                  <a:schemeClr val="tx2"/>
                </a:solidFill>
              </a:rPr>
              <a:t>– 2020</a:t>
            </a:r>
          </a:p>
        </p:txBody>
      </p:sp>
      <p:cxnSp>
        <p:nvCxnSpPr>
          <p:cNvPr id="7" name="Conector reto 6">
            <a:extLst>
              <a:ext uri="{FF2B5EF4-FFF2-40B4-BE49-F238E27FC236}">
                <a16:creationId xmlns:a16="http://schemas.microsoft.com/office/drawing/2014/main" xmlns="" id="{21DB30CE-1D9A-47E9-8DA2-701B03490D83}"/>
              </a:ext>
            </a:extLst>
          </p:cNvPr>
          <p:cNvCxnSpPr>
            <a:cxnSpLocks/>
          </p:cNvCxnSpPr>
          <p:nvPr/>
        </p:nvCxnSpPr>
        <p:spPr>
          <a:xfrm>
            <a:off x="384309" y="649036"/>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xmlns="" id="{1CB876BA-A7B2-4DC8-B2B7-CE7A18DD7D53}"/>
              </a:ext>
            </a:extLst>
          </p:cNvPr>
          <p:cNvGraphicFramePr>
            <a:graphicFrameLocks noGrp="1"/>
          </p:cNvGraphicFramePr>
          <p:nvPr>
            <p:extLst>
              <p:ext uri="{D42A27DB-BD31-4B8C-83A1-F6EECF244321}">
                <p14:modId xmlns:p14="http://schemas.microsoft.com/office/powerpoint/2010/main" val="1922811125"/>
              </p:ext>
            </p:extLst>
          </p:nvPr>
        </p:nvGraphicFramePr>
        <p:xfrm>
          <a:off x="384309" y="764704"/>
          <a:ext cx="8508171" cy="5491200"/>
        </p:xfrm>
        <a:graphic>
          <a:graphicData uri="http://schemas.openxmlformats.org/drawingml/2006/table">
            <a:tbl>
              <a:tblPr/>
              <a:tblGrid>
                <a:gridCol w="2671402">
                  <a:extLst>
                    <a:ext uri="{9D8B030D-6E8A-4147-A177-3AD203B41FA5}">
                      <a16:colId xmlns:a16="http://schemas.microsoft.com/office/drawing/2014/main" xmlns="" val="1678211629"/>
                    </a:ext>
                  </a:extLst>
                </a:gridCol>
                <a:gridCol w="1145022">
                  <a:extLst>
                    <a:ext uri="{9D8B030D-6E8A-4147-A177-3AD203B41FA5}">
                      <a16:colId xmlns:a16="http://schemas.microsoft.com/office/drawing/2014/main" xmlns="" val="1226595030"/>
                    </a:ext>
                  </a:extLst>
                </a:gridCol>
                <a:gridCol w="1008112">
                  <a:extLst>
                    <a:ext uri="{9D8B030D-6E8A-4147-A177-3AD203B41FA5}">
                      <a16:colId xmlns:a16="http://schemas.microsoft.com/office/drawing/2014/main" xmlns="" val="3420087891"/>
                    </a:ext>
                  </a:extLst>
                </a:gridCol>
                <a:gridCol w="1008112">
                  <a:extLst>
                    <a:ext uri="{9D8B030D-6E8A-4147-A177-3AD203B41FA5}">
                      <a16:colId xmlns:a16="http://schemas.microsoft.com/office/drawing/2014/main" xmlns="" val="750644022"/>
                    </a:ext>
                  </a:extLst>
                </a:gridCol>
                <a:gridCol w="2675523">
                  <a:extLst>
                    <a:ext uri="{9D8B030D-6E8A-4147-A177-3AD203B41FA5}">
                      <a16:colId xmlns:a16="http://schemas.microsoft.com/office/drawing/2014/main" xmlns="" val="3928221896"/>
                    </a:ext>
                  </a:extLst>
                </a:gridCol>
              </a:tblGrid>
              <a:tr h="512636">
                <a:tc>
                  <a:txBody>
                    <a:bodyPr/>
                    <a:lstStyle/>
                    <a:p>
                      <a:pPr algn="ctr" fontAlgn="ctr"/>
                      <a:r>
                        <a:rPr lang="pt-BR" sz="1000" b="1" i="0" u="none" strike="noStrike" dirty="0">
                          <a:solidFill>
                            <a:schemeClr val="bg1"/>
                          </a:solidFill>
                          <a:effectLst/>
                          <a:latin typeface="+mn-lt"/>
                        </a:rPr>
                        <a:t>Categoria / Descrição Despesa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Plano de Ação 2020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Programação 08/04</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Programação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 Ofício 347/2019</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(b)</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Variação</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 - (b)</a:t>
                      </a:r>
                    </a:p>
                  </a:txBody>
                  <a:tcPr marL="0" marR="0" marT="36000" marB="36000" anchor="ctr">
                    <a:lnL>
                      <a:noFill/>
                    </a:lnL>
                    <a:lnR w="6350" cap="flat" cmpd="sng" algn="ctr">
                      <a:solidFill>
                        <a:srgbClr val="95B3D7"/>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Justificativa</a:t>
                      </a:r>
                    </a:p>
                  </a:txBody>
                  <a:tcPr marL="0" marR="0" marT="36000" marB="36000" anchor="ctr">
                    <a:lnL w="6350" cap="flat" cmpd="sng" algn="ctr">
                      <a:solidFill>
                        <a:srgbClr val="95B3D7"/>
                      </a:solidFill>
                      <a:prstDash val="solid"/>
                      <a:round/>
                      <a:headEnd type="none" w="med" len="med"/>
                      <a:tailEnd type="none" w="med" len="med"/>
                    </a:lnL>
                    <a:lnR>
                      <a:noFill/>
                    </a:lnR>
                    <a:lnT>
                      <a:noFill/>
                    </a:lnT>
                    <a:lnB w="6350" cap="flat" cmpd="sng" algn="ctr">
                      <a:solidFill>
                        <a:srgbClr val="95B3D7"/>
                      </a:solidFill>
                      <a:prstDash val="solid"/>
                      <a:round/>
                      <a:headEnd type="none" w="med" len="med"/>
                      <a:tailEnd type="none" w="med" len="med"/>
                    </a:lnB>
                    <a:solidFill>
                      <a:schemeClr val="tx2"/>
                    </a:solidFill>
                  </a:tcPr>
                </a:tc>
                <a:extLst>
                  <a:ext uri="{0D108BD9-81ED-4DB2-BD59-A6C34878D82A}">
                    <a16:rowId xmlns:a16="http://schemas.microsoft.com/office/drawing/2014/main" xmlns="" val="2764929540"/>
                  </a:ext>
                </a:extLst>
              </a:tr>
              <a:tr h="0">
                <a:tc>
                  <a:txBody>
                    <a:bodyPr/>
                    <a:lstStyle/>
                    <a:p>
                      <a:pPr algn="l" fontAlgn="b"/>
                      <a:r>
                        <a:rPr lang="pt-BR" sz="1000" b="1" i="0" u="none" strike="noStrike" dirty="0">
                          <a:solidFill>
                            <a:srgbClr val="000000"/>
                          </a:solidFill>
                          <a:effectLst/>
                          <a:latin typeface="+mn-lt"/>
                        </a:rPr>
                        <a:t>Tecnologia da Informação</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14.022.977,41</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14.098.334,76</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-75.357,35</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20681516"/>
                  </a:ext>
                </a:extLst>
              </a:tr>
              <a:tr h="0">
                <a:tc>
                  <a:txBody>
                    <a:bodyPr/>
                    <a:lstStyle/>
                    <a:p>
                      <a:pPr algn="l" fontAlgn="b"/>
                      <a:r>
                        <a:rPr lang="pt-BR" sz="1000" b="0" i="0" u="none" strike="noStrike" dirty="0">
                          <a:effectLst/>
                          <a:latin typeface="+mn-lt"/>
                        </a:rPr>
                        <a:t>Serviços de administração de rede e help </a:t>
                      </a:r>
                      <a:r>
                        <a:rPr lang="pt-BR" sz="1000" b="0" i="0" u="none" strike="noStrike" dirty="0" err="1">
                          <a:effectLst/>
                          <a:latin typeface="+mn-lt"/>
                        </a:rPr>
                        <a:t>desk</a:t>
                      </a:r>
                      <a:endParaRPr lang="pt-BR" sz="1000" b="0" i="0" u="none" strike="noStrike" dirty="0">
                        <a:effectLst/>
                        <a:latin typeface="+mn-lt"/>
                      </a:endParaRPr>
                    </a:p>
                  </a:txBody>
                  <a:tcPr marL="72000" marR="72000" marT="18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2.776.603,79</a:t>
                      </a:r>
                    </a:p>
                  </a:txBody>
                  <a:tcPr marL="72000" marR="72000" marT="18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1.937.551,00</a:t>
                      </a:r>
                    </a:p>
                  </a:txBody>
                  <a:tcPr marL="72000" marR="72000" marT="18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839.052,79</a:t>
                      </a:r>
                    </a:p>
                  </a:txBody>
                  <a:tcPr marL="72000" marR="72000" marT="18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20">
                  <a:txBody>
                    <a:bodyPr/>
                    <a:lstStyle/>
                    <a:p>
                      <a:pPr algn="l" fontAlgn="ctr"/>
                      <a:r>
                        <a:rPr lang="pt-BR" sz="1000" b="0" i="0" u="none" strike="noStrike" dirty="0">
                          <a:effectLst/>
                          <a:latin typeface="+mn-lt"/>
                        </a:rPr>
                        <a:t>O planejamento inicial de despesas, que foi base para elaboração do Projeto de Lei Orçamentária Anual 2020, considerava o status da substituição de alguns serviços diferentemente do planejamento atual. Nesta categoria, destacamos os serviços de administração de rede e </a:t>
                      </a:r>
                      <a:r>
                        <a:rPr lang="pt-BR" sz="1000" b="0" i="0" u="none" strike="noStrike" dirty="0" err="1">
                          <a:effectLst/>
                          <a:latin typeface="+mn-lt"/>
                        </a:rPr>
                        <a:t>helpdesk</a:t>
                      </a:r>
                      <a:r>
                        <a:rPr lang="pt-BR" sz="1000" b="0" i="0" u="none" strike="noStrike" dirty="0">
                          <a:effectLst/>
                          <a:latin typeface="+mn-lt"/>
                        </a:rPr>
                        <a:t> e o de desenvolvimento e manutenção de softwares, que tiveram, do planejamento inicial para o atual, variação de mês de contratação e de valores projetados para a contratação, mas que na variação total da categoria não representou uma alteração relevante. Da mesma forma, houve alteração de escopo de algumas contratações que alteraram o valor inicialmente projetados, como por exemplo, serviços Gartner, licença antivírus, novo robô de backup (e fitas) e software de análise de vulnerabilidade.</a:t>
                      </a:r>
                    </a:p>
                  </a:txBody>
                  <a:tcPr marL="72000" marR="72000" marT="18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tcPr>
                </a:tc>
                <a:extLst>
                  <a:ext uri="{0D108BD9-81ED-4DB2-BD59-A6C34878D82A}">
                    <a16:rowId xmlns:a16="http://schemas.microsoft.com/office/drawing/2014/main" xmlns="" val="2257652233"/>
                  </a:ext>
                </a:extLst>
              </a:tr>
              <a:tr h="0">
                <a:tc>
                  <a:txBody>
                    <a:bodyPr/>
                    <a:lstStyle/>
                    <a:p>
                      <a:pPr algn="l" fontAlgn="b"/>
                      <a:r>
                        <a:rPr lang="pt-BR" sz="1000" b="0" i="0" u="none" strike="noStrike">
                          <a:effectLst/>
                          <a:latin typeface="+mn-lt"/>
                        </a:rPr>
                        <a:t>APM - Monitoramento Performance Aplicações</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2.149.000,00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2.149.000,00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1703755932"/>
                  </a:ext>
                </a:extLst>
              </a:tr>
              <a:tr h="0">
                <a:tc>
                  <a:txBody>
                    <a:bodyPr/>
                    <a:lstStyle/>
                    <a:p>
                      <a:pPr algn="l" fontAlgn="b"/>
                      <a:r>
                        <a:rPr lang="pt-BR" sz="1000" b="0" i="0" u="none" strike="noStrike" dirty="0">
                          <a:effectLst/>
                          <a:latin typeface="+mn-lt"/>
                        </a:rPr>
                        <a:t>Serviços de administração de rede e help </a:t>
                      </a:r>
                      <a:r>
                        <a:rPr lang="pt-BR" sz="1000" b="0" i="0" u="none" strike="noStrike" dirty="0" err="1">
                          <a:effectLst/>
                          <a:latin typeface="+mn-lt"/>
                        </a:rPr>
                        <a:t>desk</a:t>
                      </a:r>
                      <a:r>
                        <a:rPr lang="pt-BR" sz="1000" b="0" i="0" u="none" strike="noStrike" dirty="0">
                          <a:effectLst/>
                          <a:latin typeface="+mn-lt"/>
                        </a:rPr>
                        <a:t> - NOVO</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1.500.000,00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2.960.000,00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-1.460.000,00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2253332441"/>
                  </a:ext>
                </a:extLst>
              </a:tr>
              <a:tr h="0">
                <a:tc>
                  <a:txBody>
                    <a:bodyPr/>
                    <a:lstStyle/>
                    <a:p>
                      <a:pPr algn="l" fontAlgn="b"/>
                      <a:r>
                        <a:rPr lang="pt-BR" sz="1000" b="0" i="0" u="none" strike="noStrike">
                          <a:effectLst/>
                          <a:latin typeface="+mn-lt"/>
                        </a:rPr>
                        <a:t>Serviços de gestão integrada de TI</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1.147.428,00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1.000.000,00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147.428,00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3315583646"/>
                  </a:ext>
                </a:extLst>
              </a:tr>
              <a:tr h="0">
                <a:tc>
                  <a:txBody>
                    <a:bodyPr/>
                    <a:lstStyle/>
                    <a:p>
                      <a:pPr algn="l" fontAlgn="b"/>
                      <a:r>
                        <a:rPr lang="pt-BR" sz="1000" b="0" i="0" u="none" strike="noStrike" dirty="0">
                          <a:effectLst/>
                          <a:latin typeface="+mn-lt"/>
                        </a:rPr>
                        <a:t>Desenvolvimento e Manutenção evolutiva de Software</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991.726,59</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1.356.954,00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-365.227,41</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798003211"/>
                  </a:ext>
                </a:extLst>
              </a:tr>
              <a:tr h="0">
                <a:tc>
                  <a:txBody>
                    <a:bodyPr/>
                    <a:lstStyle/>
                    <a:p>
                      <a:pPr algn="l" fontAlgn="b"/>
                      <a:r>
                        <a:rPr lang="pt-BR" sz="1000" b="0" i="0" u="none" strike="noStrike">
                          <a:effectLst/>
                          <a:latin typeface="+mn-lt"/>
                        </a:rPr>
                        <a:t>Storages - Expansão da solução de backup</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863.382,36</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900.000,00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-36.617,64</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1822303989"/>
                  </a:ext>
                </a:extLst>
              </a:tr>
              <a:tr h="0">
                <a:tc>
                  <a:txBody>
                    <a:bodyPr/>
                    <a:lstStyle/>
                    <a:p>
                      <a:pPr algn="l" fontAlgn="b"/>
                      <a:r>
                        <a:rPr lang="pt-BR" sz="1000" b="0" i="0" u="none" strike="noStrike">
                          <a:effectLst/>
                          <a:latin typeface="+mn-lt"/>
                        </a:rPr>
                        <a:t>Administração de bancos de dados</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686.376,00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686.376,00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701351053"/>
                  </a:ext>
                </a:extLst>
              </a:tr>
              <a:tr h="0">
                <a:tc>
                  <a:txBody>
                    <a:bodyPr/>
                    <a:lstStyle/>
                    <a:p>
                      <a:pPr algn="l" fontAlgn="b"/>
                      <a:r>
                        <a:rPr lang="pt-BR" sz="1000" b="0" i="0" u="none" strike="noStrike" dirty="0" err="1">
                          <a:effectLst/>
                          <a:latin typeface="+mn-lt"/>
                        </a:rPr>
                        <a:t>Colocation</a:t>
                      </a:r>
                      <a:r>
                        <a:rPr lang="pt-BR" sz="1000" b="0" i="0" u="none" strike="noStrike" dirty="0">
                          <a:effectLst/>
                          <a:latin typeface="+mn-lt"/>
                        </a:rPr>
                        <a:t> - Solução de ambiente Datacenter</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654.216,36</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654.216,00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0,36</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2380285663"/>
                  </a:ext>
                </a:extLst>
              </a:tr>
              <a:tr h="0">
                <a:tc>
                  <a:txBody>
                    <a:bodyPr/>
                    <a:lstStyle/>
                    <a:p>
                      <a:pPr algn="l" fontAlgn="b"/>
                      <a:r>
                        <a:rPr lang="pt-BR" sz="1000" b="0" i="0" u="none" strike="noStrike" dirty="0">
                          <a:effectLst/>
                          <a:latin typeface="+mn-lt"/>
                        </a:rPr>
                        <a:t>Desenvolvimento e Manutenção evolutiva de Software - NOVA</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468.024,00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468.024,00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533334149"/>
                  </a:ext>
                </a:extLst>
              </a:tr>
              <a:tr h="0">
                <a:tc>
                  <a:txBody>
                    <a:bodyPr/>
                    <a:lstStyle/>
                    <a:p>
                      <a:pPr algn="l" fontAlgn="b"/>
                      <a:r>
                        <a:rPr lang="pt-BR" sz="1000" b="0" i="0" u="none" strike="noStrike" dirty="0">
                          <a:effectLst/>
                          <a:latin typeface="+mn-lt"/>
                        </a:rPr>
                        <a:t>Ferramenta de auditoria de acessos a arquivos</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433.500,00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433.500,00</a:t>
                      </a:r>
                    </a:p>
                  </a:txBody>
                  <a:tcPr marL="72000" marR="72000" marT="18000" marB="36000" anchor="b">
                    <a:lnL>
                      <a:noFill/>
                    </a:lnL>
                    <a:lnR>
                      <a:noFill/>
                    </a:lnR>
                    <a:lnT>
                      <a:noFill/>
                    </a:lnT>
                    <a:lnB>
                      <a:noFill/>
                    </a:lnB>
                  </a:tcPr>
                </a:tc>
                <a:tc>
                  <a:txBody>
                    <a:bodyPr/>
                    <a:lstStyle/>
                    <a:p>
                      <a:pPr algn="r" fontAlgn="b"/>
                      <a:r>
                        <a:rPr lang="pt-BR" sz="1000" b="0" i="0" u="none" strike="noStrike" dirty="0">
                          <a:effectLst/>
                          <a:latin typeface="+mn-lt"/>
                        </a:rPr>
                        <a:t>0,00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2280329866"/>
                  </a:ext>
                </a:extLst>
              </a:tr>
              <a:tr h="0">
                <a:tc>
                  <a:txBody>
                    <a:bodyPr/>
                    <a:lstStyle/>
                    <a:p>
                      <a:pPr algn="l" fontAlgn="b"/>
                      <a:r>
                        <a:rPr lang="en-US" sz="1000" b="0" i="0" u="none" strike="noStrike" dirty="0" err="1">
                          <a:effectLst/>
                          <a:latin typeface="+mn-lt"/>
                        </a:rPr>
                        <a:t>Aquisição</a:t>
                      </a:r>
                      <a:r>
                        <a:rPr lang="en-US" sz="1000" b="0" i="0" u="none" strike="noStrike" dirty="0">
                          <a:effectLst/>
                          <a:latin typeface="+mn-lt"/>
                        </a:rPr>
                        <a:t> de Switch SAN (Storage Area Network)</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400.000,00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400.000,00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3736209432"/>
                  </a:ext>
                </a:extLst>
              </a:tr>
              <a:tr h="0">
                <a:tc>
                  <a:txBody>
                    <a:bodyPr/>
                    <a:lstStyle/>
                    <a:p>
                      <a:pPr algn="l" fontAlgn="b"/>
                      <a:r>
                        <a:rPr lang="pt-BR" sz="1000" b="0" i="0" u="none" strike="noStrike" dirty="0">
                          <a:effectLst/>
                          <a:latin typeface="+mn-lt"/>
                        </a:rPr>
                        <a:t>Outsourcing de Impressão</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293.746,57</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306.492,00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-12.745,43</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307968306"/>
                  </a:ext>
                </a:extLst>
              </a:tr>
              <a:tr h="0">
                <a:tc>
                  <a:txBody>
                    <a:bodyPr/>
                    <a:lstStyle/>
                    <a:p>
                      <a:pPr algn="l" fontAlgn="b"/>
                      <a:r>
                        <a:rPr lang="pt-BR" sz="1000" b="0" i="0" u="none" strike="noStrike">
                          <a:effectLst/>
                          <a:latin typeface="+mn-lt"/>
                        </a:rPr>
                        <a:t>Projeto de Business Intelligence-  BI</a:t>
                      </a:r>
                    </a:p>
                  </a:txBody>
                  <a:tcPr marL="72000" marR="72000" marT="18000" marB="36000" anchor="b">
                    <a:lnL>
                      <a:noFill/>
                    </a:lnL>
                    <a:lnR>
                      <a:noFill/>
                    </a:lnR>
                    <a:lnT>
                      <a:noFill/>
                    </a:lnT>
                    <a:lnB>
                      <a:noFill/>
                    </a:lnB>
                  </a:tcPr>
                </a:tc>
                <a:tc>
                  <a:txBody>
                    <a:bodyPr/>
                    <a:lstStyle/>
                    <a:p>
                      <a:pPr algn="r" fontAlgn="b"/>
                      <a:r>
                        <a:rPr lang="pt-BR" sz="1000" b="0" i="0" u="none" strike="noStrike" dirty="0">
                          <a:effectLst/>
                          <a:latin typeface="+mn-lt"/>
                        </a:rPr>
                        <a:t>250.000,00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250.000,00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3760597985"/>
                  </a:ext>
                </a:extLst>
              </a:tr>
              <a:tr h="0">
                <a:tc>
                  <a:txBody>
                    <a:bodyPr/>
                    <a:lstStyle/>
                    <a:p>
                      <a:pPr algn="l" fontAlgn="b"/>
                      <a:r>
                        <a:rPr lang="pt-BR" sz="1000" b="0" i="0" u="none" strike="noStrike" dirty="0">
                          <a:effectLst/>
                          <a:latin typeface="+mn-lt"/>
                        </a:rPr>
                        <a:t>Novo Robô de backup</a:t>
                      </a:r>
                    </a:p>
                  </a:txBody>
                  <a:tcPr marL="72000" marR="72000" marT="18000" marB="36000" anchor="b">
                    <a:lnL>
                      <a:noFill/>
                    </a:lnL>
                    <a:lnR>
                      <a:noFill/>
                    </a:lnR>
                    <a:lnT>
                      <a:noFill/>
                    </a:lnT>
                    <a:lnB>
                      <a:noFill/>
                    </a:lnB>
                  </a:tcPr>
                </a:tc>
                <a:tc>
                  <a:txBody>
                    <a:bodyPr/>
                    <a:lstStyle/>
                    <a:p>
                      <a:pPr algn="r" fontAlgn="b"/>
                      <a:r>
                        <a:rPr lang="pt-BR" sz="1000" b="0" i="0" u="none" strike="noStrike" dirty="0">
                          <a:effectLst/>
                          <a:latin typeface="+mn-lt"/>
                        </a:rPr>
                        <a:t>240.000,00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100.000,00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140.000,00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948140585"/>
                  </a:ext>
                </a:extLst>
              </a:tr>
              <a:tr h="0">
                <a:tc>
                  <a:txBody>
                    <a:bodyPr/>
                    <a:lstStyle/>
                    <a:p>
                      <a:pPr algn="l" fontAlgn="b"/>
                      <a:r>
                        <a:rPr lang="pt-BR" sz="1000" b="0" i="0" u="none" strike="noStrike" dirty="0">
                          <a:effectLst/>
                          <a:latin typeface="+mn-lt"/>
                        </a:rPr>
                        <a:t>Links WAN (MPLS Regionais)</a:t>
                      </a:r>
                    </a:p>
                  </a:txBody>
                  <a:tcPr marL="72000" marR="72000" marT="18000" marB="36000" anchor="b">
                    <a:lnL>
                      <a:noFill/>
                    </a:lnL>
                    <a:lnR>
                      <a:noFill/>
                    </a:lnR>
                    <a:lnT>
                      <a:noFill/>
                    </a:lnT>
                    <a:lnB>
                      <a:noFill/>
                    </a:lnB>
                  </a:tcPr>
                </a:tc>
                <a:tc>
                  <a:txBody>
                    <a:bodyPr/>
                    <a:lstStyle/>
                    <a:p>
                      <a:pPr algn="r" fontAlgn="b"/>
                      <a:r>
                        <a:rPr lang="pt-BR" sz="1000" b="0" i="0" u="none" strike="noStrike" dirty="0">
                          <a:effectLst/>
                          <a:latin typeface="+mn-lt"/>
                        </a:rPr>
                        <a:t>233.338,32</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233.340,00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-1,68</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3066295607"/>
                  </a:ext>
                </a:extLst>
              </a:tr>
              <a:tr h="0">
                <a:tc>
                  <a:txBody>
                    <a:bodyPr/>
                    <a:lstStyle/>
                    <a:p>
                      <a:pPr algn="l" fontAlgn="b"/>
                      <a:r>
                        <a:rPr lang="pt-BR" sz="1000" b="0" i="0" u="none" strike="noStrike" dirty="0">
                          <a:effectLst/>
                          <a:latin typeface="+mn-lt"/>
                        </a:rPr>
                        <a:t>Manutenção corretiva de softwares</a:t>
                      </a:r>
                    </a:p>
                  </a:txBody>
                  <a:tcPr marL="72000" marR="72000" marT="18000" marB="36000" anchor="b">
                    <a:lnL>
                      <a:noFill/>
                    </a:lnL>
                    <a:lnR>
                      <a:noFill/>
                    </a:lnR>
                    <a:lnT>
                      <a:noFill/>
                    </a:lnT>
                    <a:lnB>
                      <a:noFill/>
                    </a:lnB>
                  </a:tcPr>
                </a:tc>
                <a:tc>
                  <a:txBody>
                    <a:bodyPr/>
                    <a:lstStyle/>
                    <a:p>
                      <a:pPr algn="r" fontAlgn="b"/>
                      <a:r>
                        <a:rPr lang="pt-BR" sz="1000" b="0" i="0" u="none" strike="noStrike" dirty="0">
                          <a:effectLst/>
                          <a:latin typeface="+mn-lt"/>
                        </a:rPr>
                        <a:t>167.480,34</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338.450,00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-170.969,66</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668560131"/>
                  </a:ext>
                </a:extLst>
              </a:tr>
              <a:tr h="0">
                <a:tc>
                  <a:txBody>
                    <a:bodyPr/>
                    <a:lstStyle/>
                    <a:p>
                      <a:pPr algn="l" fontAlgn="b"/>
                      <a:r>
                        <a:rPr lang="pt-BR" sz="1000" b="0" i="0" u="none" strike="noStrike">
                          <a:effectLst/>
                          <a:latin typeface="+mn-lt"/>
                        </a:rPr>
                        <a:t>Aquisição de Fitas de backup LTO e Fitas de limpeza</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150.000,00</a:t>
                      </a:r>
                    </a:p>
                  </a:txBody>
                  <a:tcPr marL="72000" marR="72000" marT="18000" marB="36000" anchor="b">
                    <a:lnL>
                      <a:noFill/>
                    </a:lnL>
                    <a:lnR>
                      <a:noFill/>
                    </a:lnR>
                    <a:lnT>
                      <a:noFill/>
                    </a:lnT>
                    <a:lnB>
                      <a:noFill/>
                    </a:lnB>
                  </a:tcPr>
                </a:tc>
                <a:tc>
                  <a:txBody>
                    <a:bodyPr/>
                    <a:lstStyle/>
                    <a:p>
                      <a:pPr algn="r" fontAlgn="b"/>
                      <a:r>
                        <a:rPr lang="pt-BR" sz="1000" b="0" i="0" u="none" strike="noStrike" dirty="0">
                          <a:effectLst/>
                          <a:latin typeface="+mn-lt"/>
                        </a:rPr>
                        <a:t>0,00</a:t>
                      </a:r>
                    </a:p>
                  </a:txBody>
                  <a:tcPr marL="72000" marR="72000" marT="18000" marB="36000" anchor="b">
                    <a:lnL>
                      <a:noFill/>
                    </a:lnL>
                    <a:lnR>
                      <a:noFill/>
                    </a:lnR>
                    <a:lnT>
                      <a:noFill/>
                    </a:lnT>
                    <a:lnB>
                      <a:noFill/>
                    </a:lnB>
                  </a:tcPr>
                </a:tc>
                <a:tc>
                  <a:txBody>
                    <a:bodyPr/>
                    <a:lstStyle/>
                    <a:p>
                      <a:pPr algn="r" fontAlgn="b"/>
                      <a:r>
                        <a:rPr lang="pt-BR" sz="1000" b="0" i="0" u="none" strike="noStrike" dirty="0">
                          <a:effectLst/>
                          <a:latin typeface="+mn-lt"/>
                        </a:rPr>
                        <a:t>150.000,00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330667451"/>
                  </a:ext>
                </a:extLst>
              </a:tr>
              <a:tr h="0">
                <a:tc>
                  <a:txBody>
                    <a:bodyPr/>
                    <a:lstStyle/>
                    <a:p>
                      <a:pPr algn="l" fontAlgn="b"/>
                      <a:r>
                        <a:rPr lang="pt-BR" sz="1000" b="0" i="0" u="none" strike="noStrike">
                          <a:effectLst/>
                          <a:latin typeface="+mn-lt"/>
                        </a:rPr>
                        <a:t>Manutenção dos Storages ( VSP e AMS)</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149.855,70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135.890,46</a:t>
                      </a:r>
                    </a:p>
                  </a:txBody>
                  <a:tcPr marL="72000" marR="72000" marT="18000" marB="36000" anchor="b">
                    <a:lnL>
                      <a:noFill/>
                    </a:lnL>
                    <a:lnR>
                      <a:noFill/>
                    </a:lnR>
                    <a:lnT>
                      <a:noFill/>
                    </a:lnT>
                    <a:lnB>
                      <a:noFill/>
                    </a:lnB>
                  </a:tcPr>
                </a:tc>
                <a:tc>
                  <a:txBody>
                    <a:bodyPr/>
                    <a:lstStyle/>
                    <a:p>
                      <a:pPr algn="r" fontAlgn="b"/>
                      <a:r>
                        <a:rPr lang="pt-BR" sz="1000" b="0" i="0" u="none" strike="noStrike" dirty="0">
                          <a:effectLst/>
                          <a:latin typeface="+mn-lt"/>
                        </a:rPr>
                        <a:t>13.965,24</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3592533076"/>
                  </a:ext>
                </a:extLst>
              </a:tr>
              <a:tr h="0">
                <a:tc>
                  <a:txBody>
                    <a:bodyPr/>
                    <a:lstStyle/>
                    <a:p>
                      <a:pPr algn="l" fontAlgn="b"/>
                      <a:r>
                        <a:rPr lang="pt-BR" sz="1000" b="0" i="0" u="none" strike="noStrike" dirty="0">
                          <a:effectLst/>
                          <a:latin typeface="+mn-lt"/>
                        </a:rPr>
                        <a:t>Manutenção corretiva de softwares - NOVA</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121.776,00</a:t>
                      </a:r>
                    </a:p>
                  </a:txBody>
                  <a:tcPr marL="72000" marR="72000" marT="18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18000" marB="36000" anchor="b">
                    <a:lnL>
                      <a:noFill/>
                    </a:lnL>
                    <a:lnR>
                      <a:noFill/>
                    </a:lnR>
                    <a:lnT>
                      <a:noFill/>
                    </a:lnT>
                    <a:lnB>
                      <a:noFill/>
                    </a:lnB>
                  </a:tcPr>
                </a:tc>
                <a:tc>
                  <a:txBody>
                    <a:bodyPr/>
                    <a:lstStyle/>
                    <a:p>
                      <a:pPr algn="r" fontAlgn="b"/>
                      <a:r>
                        <a:rPr lang="pt-BR" sz="1000" b="0" i="0" u="none" strike="noStrike" dirty="0">
                          <a:effectLst/>
                          <a:latin typeface="+mn-lt"/>
                        </a:rPr>
                        <a:t>121.776,00</a:t>
                      </a:r>
                    </a:p>
                  </a:txBody>
                  <a:tcPr marL="72000" marR="72000" marT="18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tc>
                <a:extLst>
                  <a:ext uri="{0D108BD9-81ED-4DB2-BD59-A6C34878D82A}">
                    <a16:rowId xmlns:a16="http://schemas.microsoft.com/office/drawing/2014/main" xmlns="" val="1313115838"/>
                  </a:ext>
                </a:extLst>
              </a:tr>
              <a:tr h="0">
                <a:tc>
                  <a:txBody>
                    <a:bodyPr/>
                    <a:lstStyle/>
                    <a:p>
                      <a:pPr algn="l" fontAlgn="b"/>
                      <a:r>
                        <a:rPr lang="pt-BR" sz="1000" b="0" i="0" u="none" strike="noStrike" dirty="0">
                          <a:effectLst/>
                          <a:latin typeface="+mn-lt"/>
                        </a:rPr>
                        <a:t>Outras despesas de Tecnologia da Informação</a:t>
                      </a:r>
                    </a:p>
                  </a:txBody>
                  <a:tcPr marL="72000" marR="72000" marT="18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346.523,38</a:t>
                      </a:r>
                    </a:p>
                  </a:txBody>
                  <a:tcPr marL="72000" marR="72000" marT="18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256.565,30</a:t>
                      </a:r>
                    </a:p>
                  </a:txBody>
                  <a:tcPr marL="72000" marR="72000" marT="18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89.958,08</a:t>
                      </a:r>
                    </a:p>
                  </a:txBody>
                  <a:tcPr marL="72000" marR="72000" marT="18000" marB="36000" anchor="b">
                    <a:lnL>
                      <a:noFill/>
                    </a:lnL>
                    <a:lnR w="6350" cap="flat" cmpd="sng" algn="ctr">
                      <a:solidFill>
                        <a:srgbClr val="95B3D7"/>
                      </a:solidFill>
                      <a:prstDash val="solid"/>
                      <a:round/>
                      <a:headEnd type="none" w="med" len="med"/>
                      <a:tailEnd type="none" w="med" len="med"/>
                    </a:lnR>
                    <a:lnT>
                      <a:noFill/>
                    </a:lnT>
                    <a:lnB w="9525" cap="flat" cmpd="sng" algn="ctr">
                      <a:solidFill>
                        <a:schemeClr val="tx2">
                          <a:lumMod val="20000"/>
                          <a:lumOff val="80000"/>
                        </a:schemeClr>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xmlns="" val="1155881189"/>
                  </a:ext>
                </a:extLst>
              </a:tr>
            </a:tbl>
          </a:graphicData>
        </a:graphic>
      </p:graphicFrame>
    </p:spTree>
    <p:extLst>
      <p:ext uri="{BB962C8B-B14F-4D97-AF65-F5344CB8AC3E}">
        <p14:creationId xmlns:p14="http://schemas.microsoft.com/office/powerpoint/2010/main" val="3407849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DESPESAS DISCRICIONÁRIAS </a:t>
            </a:r>
            <a:r>
              <a:rPr lang="pt-BR" altLang="pt-BR" b="1" dirty="0">
                <a:solidFill>
                  <a:schemeClr val="tx2"/>
                </a:solidFill>
              </a:rPr>
              <a:t>(CUSTEIO E INVESTIMENTO)</a:t>
            </a:r>
            <a:r>
              <a:rPr lang="pt-BR" altLang="pt-BR" sz="1600" b="1" dirty="0">
                <a:solidFill>
                  <a:schemeClr val="tx2"/>
                </a:solidFill>
              </a:rPr>
              <a:t> </a:t>
            </a:r>
            <a:r>
              <a:rPr lang="pt-BR" altLang="pt-BR" sz="2400" b="1" dirty="0">
                <a:solidFill>
                  <a:schemeClr val="tx2"/>
                </a:solidFill>
              </a:rPr>
              <a:t>– 2020</a:t>
            </a:r>
          </a:p>
        </p:txBody>
      </p:sp>
      <p:cxnSp>
        <p:nvCxnSpPr>
          <p:cNvPr id="7" name="Conector reto 6">
            <a:extLst>
              <a:ext uri="{FF2B5EF4-FFF2-40B4-BE49-F238E27FC236}">
                <a16:creationId xmlns:a16="http://schemas.microsoft.com/office/drawing/2014/main" xmlns="" id="{21DB30CE-1D9A-47E9-8DA2-701B03490D83}"/>
              </a:ext>
            </a:extLst>
          </p:cNvPr>
          <p:cNvCxnSpPr>
            <a:cxnSpLocks/>
          </p:cNvCxnSpPr>
          <p:nvPr/>
        </p:nvCxnSpPr>
        <p:spPr>
          <a:xfrm>
            <a:off x="384309" y="649036"/>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xmlns="" id="{1CB876BA-A7B2-4DC8-B2B7-CE7A18DD7D53}"/>
              </a:ext>
            </a:extLst>
          </p:cNvPr>
          <p:cNvGraphicFramePr>
            <a:graphicFrameLocks noGrp="1"/>
          </p:cNvGraphicFramePr>
          <p:nvPr>
            <p:extLst>
              <p:ext uri="{D42A27DB-BD31-4B8C-83A1-F6EECF244321}">
                <p14:modId xmlns:p14="http://schemas.microsoft.com/office/powerpoint/2010/main" val="3508388204"/>
              </p:ext>
            </p:extLst>
          </p:nvPr>
        </p:nvGraphicFramePr>
        <p:xfrm>
          <a:off x="384309" y="764704"/>
          <a:ext cx="8508171" cy="4746000"/>
        </p:xfrm>
        <a:graphic>
          <a:graphicData uri="http://schemas.openxmlformats.org/drawingml/2006/table">
            <a:tbl>
              <a:tblPr/>
              <a:tblGrid>
                <a:gridCol w="2671402">
                  <a:extLst>
                    <a:ext uri="{9D8B030D-6E8A-4147-A177-3AD203B41FA5}">
                      <a16:colId xmlns:a16="http://schemas.microsoft.com/office/drawing/2014/main" xmlns="" val="1678211629"/>
                    </a:ext>
                  </a:extLst>
                </a:gridCol>
                <a:gridCol w="1145022">
                  <a:extLst>
                    <a:ext uri="{9D8B030D-6E8A-4147-A177-3AD203B41FA5}">
                      <a16:colId xmlns:a16="http://schemas.microsoft.com/office/drawing/2014/main" xmlns="" val="1226595030"/>
                    </a:ext>
                  </a:extLst>
                </a:gridCol>
                <a:gridCol w="1008112">
                  <a:extLst>
                    <a:ext uri="{9D8B030D-6E8A-4147-A177-3AD203B41FA5}">
                      <a16:colId xmlns:a16="http://schemas.microsoft.com/office/drawing/2014/main" xmlns="" val="3420087891"/>
                    </a:ext>
                  </a:extLst>
                </a:gridCol>
                <a:gridCol w="1008112">
                  <a:extLst>
                    <a:ext uri="{9D8B030D-6E8A-4147-A177-3AD203B41FA5}">
                      <a16:colId xmlns:a16="http://schemas.microsoft.com/office/drawing/2014/main" xmlns="" val="750644022"/>
                    </a:ext>
                  </a:extLst>
                </a:gridCol>
                <a:gridCol w="2675523">
                  <a:extLst>
                    <a:ext uri="{9D8B030D-6E8A-4147-A177-3AD203B41FA5}">
                      <a16:colId xmlns:a16="http://schemas.microsoft.com/office/drawing/2014/main" xmlns="" val="3928221896"/>
                    </a:ext>
                  </a:extLst>
                </a:gridCol>
              </a:tblGrid>
              <a:tr h="512636">
                <a:tc>
                  <a:txBody>
                    <a:bodyPr/>
                    <a:lstStyle/>
                    <a:p>
                      <a:pPr algn="ctr" fontAlgn="ctr"/>
                      <a:r>
                        <a:rPr lang="pt-BR" sz="1000" b="1" i="0" u="none" strike="noStrike" dirty="0">
                          <a:solidFill>
                            <a:schemeClr val="bg1"/>
                          </a:solidFill>
                          <a:effectLst/>
                          <a:latin typeface="+mn-lt"/>
                        </a:rPr>
                        <a:t>Categoria / Descrição Despesa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Plano de Ação 2020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Programação 08/04</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Programação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 Ofício 347/2019</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(b)</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Variação</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 - (b)</a:t>
                      </a:r>
                    </a:p>
                  </a:txBody>
                  <a:tcPr marL="0" marR="0" marT="36000" marB="36000" anchor="ctr">
                    <a:lnL>
                      <a:noFill/>
                    </a:lnL>
                    <a:lnR w="6350" cap="flat" cmpd="sng" algn="ctr">
                      <a:solidFill>
                        <a:srgbClr val="95B3D7"/>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Justificativa</a:t>
                      </a:r>
                    </a:p>
                  </a:txBody>
                  <a:tcPr marL="0" marR="0" marT="36000" marB="36000" anchor="ctr">
                    <a:lnL w="6350" cap="flat" cmpd="sng" algn="ctr">
                      <a:solidFill>
                        <a:srgbClr val="95B3D7"/>
                      </a:solidFill>
                      <a:prstDash val="solid"/>
                      <a:round/>
                      <a:headEnd type="none" w="med" len="med"/>
                      <a:tailEnd type="none" w="med" len="med"/>
                    </a:lnL>
                    <a:lnR>
                      <a:noFill/>
                    </a:lnR>
                    <a:lnT>
                      <a:noFill/>
                    </a:lnT>
                    <a:lnB w="6350" cap="flat" cmpd="sng" algn="ctr">
                      <a:solidFill>
                        <a:srgbClr val="95B3D7"/>
                      </a:solidFill>
                      <a:prstDash val="solid"/>
                      <a:round/>
                      <a:headEnd type="none" w="med" len="med"/>
                      <a:tailEnd type="none" w="med" len="med"/>
                    </a:lnB>
                    <a:solidFill>
                      <a:schemeClr val="tx2"/>
                    </a:solidFill>
                  </a:tcPr>
                </a:tc>
                <a:extLst>
                  <a:ext uri="{0D108BD9-81ED-4DB2-BD59-A6C34878D82A}">
                    <a16:rowId xmlns:a16="http://schemas.microsoft.com/office/drawing/2014/main" xmlns="" val="2764929540"/>
                  </a:ext>
                </a:extLst>
              </a:tr>
              <a:tr h="0">
                <a:tc>
                  <a:txBody>
                    <a:bodyPr/>
                    <a:lstStyle/>
                    <a:p>
                      <a:pPr algn="l" fontAlgn="b"/>
                      <a:r>
                        <a:rPr lang="pt-BR" sz="1000" b="1" i="0" u="none" strike="noStrike" dirty="0">
                          <a:solidFill>
                            <a:srgbClr val="000000"/>
                          </a:solidFill>
                          <a:effectLst/>
                          <a:latin typeface="+mn-lt"/>
                        </a:rPr>
                        <a:t>Terceirização de mão de obra em áreas de suporte e finalística</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13.207.655,40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15.101.330,56</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-1.893.675,16</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949546586"/>
                  </a:ext>
                </a:extLst>
              </a:tr>
              <a:tr h="0">
                <a:tc>
                  <a:txBody>
                    <a:bodyPr/>
                    <a:lstStyle/>
                    <a:p>
                      <a:pPr algn="l" fontAlgn="b"/>
                      <a:r>
                        <a:rPr lang="pt-BR" sz="1000" b="0" i="0" u="none" strike="noStrike" dirty="0">
                          <a:effectLst/>
                          <a:latin typeface="+mn-lt"/>
                        </a:rPr>
                        <a:t>Serviços de Apoio Administrativo - RJ - NOVA</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8.598.641,02</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8.598.641,02</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3">
                  <a:txBody>
                    <a:bodyPr/>
                    <a:lstStyle/>
                    <a:p>
                      <a:pPr algn="l" fontAlgn="ctr"/>
                      <a:r>
                        <a:rPr lang="pt-BR" sz="1000" b="0" i="0" u="none" strike="noStrike" dirty="0">
                          <a:effectLst/>
                          <a:latin typeface="+mn-lt"/>
                        </a:rPr>
                        <a:t>A variação desta categoria divide-se em: apoio administrativo ( - R$ 800 mil), decorrente de mudança no atual escopo de contratação do serviço de apoio administrativo; e terceirização em áreas finalística (- R$ 1,1 milhão).</a:t>
                      </a: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3308055835"/>
                  </a:ext>
                </a:extLst>
              </a:tr>
              <a:tr h="0">
                <a:tc>
                  <a:txBody>
                    <a:bodyPr/>
                    <a:lstStyle/>
                    <a:p>
                      <a:pPr algn="l" fontAlgn="b"/>
                      <a:r>
                        <a:rPr lang="pt-BR" sz="1000" b="0" i="0" u="none" strike="noStrike">
                          <a:effectLst/>
                          <a:latin typeface="+mn-lt"/>
                        </a:rPr>
                        <a:t>Serviços de apoio administrativo - RJ</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4.609.014,38</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14.001.330,56</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-9.392.316,18</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lnT w="12700" cmpd="sng">
                      <a:noFill/>
                      <a:prstDash val="solid"/>
                    </a:lnT>
                  </a:tcPr>
                </a:tc>
                <a:extLst>
                  <a:ext uri="{0D108BD9-81ED-4DB2-BD59-A6C34878D82A}">
                    <a16:rowId xmlns:a16="http://schemas.microsoft.com/office/drawing/2014/main" xmlns="" val="2806307614"/>
                  </a:ext>
                </a:extLst>
              </a:tr>
              <a:tr h="0">
                <a:tc>
                  <a:txBody>
                    <a:bodyPr/>
                    <a:lstStyle/>
                    <a:p>
                      <a:pPr algn="l" fontAlgn="b"/>
                      <a:r>
                        <a:rPr lang="pt-BR" sz="1000" b="0" i="0" u="none" strike="noStrike">
                          <a:effectLst/>
                          <a:latin typeface="+mn-lt"/>
                        </a:rPr>
                        <a:t>Outras despesas de Terceirização de mão de obra em áreas de suporte e finalística</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1.100.000,00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-1.100.000,00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4200912920"/>
                  </a:ext>
                </a:extLst>
              </a:tr>
              <a:tr h="0">
                <a:tc>
                  <a:txBody>
                    <a:bodyPr/>
                    <a:lstStyle/>
                    <a:p>
                      <a:pPr algn="l" fontAlgn="b"/>
                      <a:r>
                        <a:rPr lang="pt-BR" sz="1000" b="1" i="0" u="none" strike="noStrike" dirty="0">
                          <a:solidFill>
                            <a:srgbClr val="000000"/>
                          </a:solidFill>
                          <a:effectLst/>
                          <a:latin typeface="+mn-lt"/>
                        </a:rPr>
                        <a:t>Impostos e taxas</a:t>
                      </a:r>
                    </a:p>
                  </a:txBody>
                  <a:tcPr marL="72000" marR="72000" marT="36000" marB="36000" anchor="b">
                    <a:lnL>
                      <a:noFill/>
                    </a:lnL>
                    <a:lnR>
                      <a:noFill/>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5.187.777,53</a:t>
                      </a:r>
                    </a:p>
                  </a:txBody>
                  <a:tcPr marL="72000" marR="72000" marT="36000" marB="36000" anchor="b">
                    <a:lnL>
                      <a:noFill/>
                    </a:lnL>
                    <a:lnR>
                      <a:noFill/>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5.260.244,00</a:t>
                      </a:r>
                    </a:p>
                  </a:txBody>
                  <a:tcPr marL="72000" marR="72000" marT="36000" marB="36000" anchor="b">
                    <a:lnL>
                      <a:noFill/>
                    </a:lnL>
                    <a:lnR>
                      <a:noFill/>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-72.466,47</a:t>
                      </a:r>
                    </a:p>
                  </a:txBody>
                  <a:tcPr marL="72000" marR="72000" marT="36000" marB="36000" anchor="b">
                    <a:lnL>
                      <a:noFill/>
                    </a:lnL>
                    <a:lnR w="6350" cap="flat" cmpd="sng" algn="ctr">
                      <a:solidFill>
                        <a:srgbClr val="95B3D7"/>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18728366"/>
                  </a:ext>
                </a:extLst>
              </a:tr>
              <a:tr h="0">
                <a:tc>
                  <a:txBody>
                    <a:bodyPr/>
                    <a:lstStyle/>
                    <a:p>
                      <a:pPr algn="l" fontAlgn="b"/>
                      <a:r>
                        <a:rPr lang="pt-BR" sz="1000" b="0" i="0" u="none" strike="noStrike">
                          <a:effectLst/>
                          <a:latin typeface="+mn-lt"/>
                        </a:rPr>
                        <a:t>Recolhimento do PASEP</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5.086.577,53</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5.159.044,00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dirty="0">
                          <a:effectLst/>
                          <a:latin typeface="+mn-lt"/>
                        </a:rPr>
                        <a:t>-72.466,47</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2">
                  <a:txBody>
                    <a:bodyPr/>
                    <a:lstStyle/>
                    <a:p>
                      <a:pPr algn="l" fontAlgn="ctr"/>
                      <a:r>
                        <a:rPr lang="pt-BR" sz="1000" b="0" i="0" u="none" strike="noStrike" dirty="0">
                          <a:effectLst/>
                          <a:latin typeface="+mn-lt"/>
                        </a:rPr>
                        <a:t>Categoria sem alteração relevante entre planejado e versão atualizada.</a:t>
                      </a: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2776690242"/>
                  </a:ext>
                </a:extLst>
              </a:tr>
              <a:tr h="0">
                <a:tc>
                  <a:txBody>
                    <a:bodyPr/>
                    <a:lstStyle/>
                    <a:p>
                      <a:pPr algn="l" fontAlgn="b"/>
                      <a:r>
                        <a:rPr lang="pt-BR" sz="1000" b="0" i="0" u="none" strike="noStrike">
                          <a:effectLst/>
                          <a:latin typeface="+mn-lt"/>
                        </a:rPr>
                        <a:t>Outras despesas de Impostos e taxas</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101.200,00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101.200,00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lnT w="12700" cmpd="sng">
                      <a:noFill/>
                      <a:prstDash val="solid"/>
                    </a:lnT>
                  </a:tcPr>
                </a:tc>
                <a:extLst>
                  <a:ext uri="{0D108BD9-81ED-4DB2-BD59-A6C34878D82A}">
                    <a16:rowId xmlns:a16="http://schemas.microsoft.com/office/drawing/2014/main" xmlns="" val="3287755552"/>
                  </a:ext>
                </a:extLst>
              </a:tr>
              <a:tr h="0">
                <a:tc>
                  <a:txBody>
                    <a:bodyPr/>
                    <a:lstStyle/>
                    <a:p>
                      <a:pPr algn="l" fontAlgn="b"/>
                      <a:r>
                        <a:rPr lang="pt-BR" sz="1000" b="1" i="0" u="none" strike="noStrike">
                          <a:solidFill>
                            <a:srgbClr val="000000"/>
                          </a:solidFill>
                          <a:effectLst/>
                          <a:latin typeface="+mn-lt"/>
                        </a:rPr>
                        <a:t>Acesso a banco de dados de Informações Tecnológicas</a:t>
                      </a:r>
                    </a:p>
                  </a:txBody>
                  <a:tcPr marL="72000" marR="72000" marT="36000" marB="36000" anchor="b">
                    <a:lnL>
                      <a:noFill/>
                    </a:lnL>
                    <a:lnR>
                      <a:noFill/>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4.924.789,00</a:t>
                      </a:r>
                    </a:p>
                  </a:txBody>
                  <a:tcPr marL="72000" marR="72000" marT="36000" marB="36000" anchor="b">
                    <a:lnL>
                      <a:noFill/>
                    </a:lnL>
                    <a:lnR>
                      <a:noFill/>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3.997.487,55</a:t>
                      </a:r>
                    </a:p>
                  </a:txBody>
                  <a:tcPr marL="72000" marR="72000" marT="36000" marB="36000" anchor="b">
                    <a:lnL>
                      <a:noFill/>
                    </a:lnL>
                    <a:lnR>
                      <a:noFill/>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927.301,45</a:t>
                      </a:r>
                    </a:p>
                  </a:txBody>
                  <a:tcPr marL="72000" marR="72000" marT="36000" marB="36000" anchor="b">
                    <a:lnL>
                      <a:noFill/>
                    </a:lnL>
                    <a:lnR w="6350" cap="flat" cmpd="sng" algn="ctr">
                      <a:solidFill>
                        <a:srgbClr val="95B3D7"/>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79539236"/>
                  </a:ext>
                </a:extLst>
              </a:tr>
              <a:tr h="0">
                <a:tc>
                  <a:txBody>
                    <a:bodyPr/>
                    <a:lstStyle/>
                    <a:p>
                      <a:pPr algn="l" fontAlgn="b"/>
                      <a:r>
                        <a:rPr lang="pt-BR" sz="1000" b="0" i="0" u="none" strike="noStrike">
                          <a:effectLst/>
                          <a:latin typeface="+mn-lt"/>
                        </a:rPr>
                        <a:t>Acesso ao banco de dados e ferramenta de busca Derwent Innovation</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2.424.000,00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1.822.195,00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601.805,00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6">
                  <a:txBody>
                    <a:bodyPr/>
                    <a:lstStyle/>
                    <a:p>
                      <a:pPr algn="l" fontAlgn="ctr"/>
                      <a:r>
                        <a:rPr lang="pt-BR" sz="1000" b="0" i="0" u="none" strike="noStrike" dirty="0">
                          <a:effectLst/>
                          <a:latin typeface="+mn-lt"/>
                        </a:rPr>
                        <a:t>A variação de valores na categoria acesso a banco de dados é decorrente da variação cambial do exercício, tendo sido atualizados os valores das bases, considerando os valores de dólar e euro a R$5,50 e a R$6,00, respectivamente. verificar com gestor se está suficiente</a:t>
                      </a: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tcPr>
                </a:tc>
                <a:extLst>
                  <a:ext uri="{0D108BD9-81ED-4DB2-BD59-A6C34878D82A}">
                    <a16:rowId xmlns:a16="http://schemas.microsoft.com/office/drawing/2014/main" xmlns="" val="4250237272"/>
                  </a:ext>
                </a:extLst>
              </a:tr>
              <a:tr h="0">
                <a:tc>
                  <a:txBody>
                    <a:bodyPr/>
                    <a:lstStyle/>
                    <a:p>
                      <a:pPr algn="l" fontAlgn="b"/>
                      <a:r>
                        <a:rPr lang="pt-BR" sz="1000" b="0" i="0" u="none" strike="noStrike">
                          <a:effectLst/>
                          <a:latin typeface="+mn-lt"/>
                        </a:rPr>
                        <a:t>Acesso ao banco de dados do sistema SequenceBase-GENESEQ</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866.354,47</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847.688,55</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18.665,92</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lnT w="12700" cmpd="sng">
                      <a:noFill/>
                      <a:prstDash val="solid"/>
                    </a:lnT>
                  </a:tcPr>
                </a:tc>
                <a:extLst>
                  <a:ext uri="{0D108BD9-81ED-4DB2-BD59-A6C34878D82A}">
                    <a16:rowId xmlns:a16="http://schemas.microsoft.com/office/drawing/2014/main" xmlns="" val="1392032905"/>
                  </a:ext>
                </a:extLst>
              </a:tr>
              <a:tr h="0">
                <a:tc>
                  <a:txBody>
                    <a:bodyPr/>
                    <a:lstStyle/>
                    <a:p>
                      <a:pPr algn="l" fontAlgn="b"/>
                      <a:r>
                        <a:rPr lang="pt-BR" sz="1000" b="0" i="0" u="none" strike="noStrike">
                          <a:effectLst/>
                          <a:latin typeface="+mn-lt"/>
                        </a:rPr>
                        <a:t>Acesso ao banco de dados e arquivos STN</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856.000,38</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634.200,00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221.800,38</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4036418983"/>
                  </a:ext>
                </a:extLst>
              </a:tr>
              <a:tr h="0">
                <a:tc>
                  <a:txBody>
                    <a:bodyPr/>
                    <a:lstStyle/>
                    <a:p>
                      <a:pPr algn="l" fontAlgn="b"/>
                      <a:r>
                        <a:rPr lang="pt-BR" sz="1000" b="0" i="0" u="none" strike="noStrike">
                          <a:effectLst/>
                          <a:latin typeface="+mn-lt"/>
                        </a:rPr>
                        <a:t>Acesso ao banco de dados do sistema EPOQUE Net</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509.163,47</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506.000,00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3.163,47</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3536943366"/>
                  </a:ext>
                </a:extLst>
              </a:tr>
              <a:tr h="0">
                <a:tc>
                  <a:txBody>
                    <a:bodyPr/>
                    <a:lstStyle/>
                    <a:p>
                      <a:pPr algn="l" fontAlgn="b"/>
                      <a:r>
                        <a:rPr lang="pt-BR" sz="1000" b="0" i="0" u="none" strike="noStrike">
                          <a:effectLst/>
                          <a:latin typeface="+mn-lt"/>
                        </a:rPr>
                        <a:t>Acesso à biblioteca IEEE Xplore</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187.404,00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187.404,00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577772690"/>
                  </a:ext>
                </a:extLst>
              </a:tr>
              <a:tr h="0">
                <a:tc>
                  <a:txBody>
                    <a:bodyPr/>
                    <a:lstStyle/>
                    <a:p>
                      <a:pPr algn="l" fontAlgn="b"/>
                      <a:r>
                        <a:rPr lang="pt-BR" sz="1000" b="0" i="0" u="none" strike="noStrike" dirty="0">
                          <a:effectLst/>
                          <a:latin typeface="+mn-lt"/>
                        </a:rPr>
                        <a:t>Outras despesas de Acesso a banco de dados de Informações Tecnológicas</a:t>
                      </a:r>
                    </a:p>
                  </a:txBody>
                  <a:tcPr marL="72000" marR="72000" marT="36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81.866,68</a:t>
                      </a:r>
                    </a:p>
                  </a:txBody>
                  <a:tcPr marL="72000" marR="72000" marT="36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0,00</a:t>
                      </a:r>
                    </a:p>
                  </a:txBody>
                  <a:tcPr marL="72000" marR="72000" marT="36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81.866,68</a:t>
                      </a:r>
                    </a:p>
                  </a:txBody>
                  <a:tcPr marL="72000" marR="72000" marT="36000" marB="36000" anchor="b">
                    <a:lnL>
                      <a:noFill/>
                    </a:lnL>
                    <a:lnR w="6350" cap="flat" cmpd="sng" algn="ctr">
                      <a:solidFill>
                        <a:srgbClr val="95B3D7"/>
                      </a:solidFill>
                      <a:prstDash val="solid"/>
                      <a:round/>
                      <a:headEnd type="none" w="med" len="med"/>
                      <a:tailEnd type="none" w="med" len="med"/>
                    </a:lnR>
                    <a:lnT>
                      <a:noFill/>
                    </a:lnT>
                    <a:lnB w="9525" cap="flat" cmpd="sng" algn="ctr">
                      <a:solidFill>
                        <a:schemeClr val="tx2">
                          <a:lumMod val="20000"/>
                          <a:lumOff val="80000"/>
                        </a:schemeClr>
                      </a:solidFill>
                      <a:prstDash val="solid"/>
                      <a:round/>
                      <a:headEnd type="none" w="med" len="med"/>
                      <a:tailEnd type="none" w="med" len="med"/>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2089181349"/>
                  </a:ext>
                </a:extLst>
              </a:tr>
            </a:tbl>
          </a:graphicData>
        </a:graphic>
      </p:graphicFrame>
    </p:spTree>
    <p:extLst>
      <p:ext uri="{BB962C8B-B14F-4D97-AF65-F5344CB8AC3E}">
        <p14:creationId xmlns:p14="http://schemas.microsoft.com/office/powerpoint/2010/main" val="406487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DESPESAS DISCRICIONÁRIAS </a:t>
            </a:r>
            <a:r>
              <a:rPr lang="pt-BR" altLang="pt-BR" b="1" dirty="0">
                <a:solidFill>
                  <a:schemeClr val="tx2"/>
                </a:solidFill>
              </a:rPr>
              <a:t>(CUSTEIO E INVESTIMENTO)</a:t>
            </a:r>
            <a:r>
              <a:rPr lang="pt-BR" altLang="pt-BR" sz="1600" b="1" dirty="0">
                <a:solidFill>
                  <a:schemeClr val="tx2"/>
                </a:solidFill>
              </a:rPr>
              <a:t> </a:t>
            </a:r>
            <a:r>
              <a:rPr lang="pt-BR" altLang="pt-BR" sz="2400" b="1" dirty="0">
                <a:solidFill>
                  <a:schemeClr val="tx2"/>
                </a:solidFill>
              </a:rPr>
              <a:t>– 2020</a:t>
            </a:r>
          </a:p>
        </p:txBody>
      </p:sp>
      <p:cxnSp>
        <p:nvCxnSpPr>
          <p:cNvPr id="7" name="Conector reto 6">
            <a:extLst>
              <a:ext uri="{FF2B5EF4-FFF2-40B4-BE49-F238E27FC236}">
                <a16:creationId xmlns:a16="http://schemas.microsoft.com/office/drawing/2014/main" xmlns="" id="{21DB30CE-1D9A-47E9-8DA2-701B03490D83}"/>
              </a:ext>
            </a:extLst>
          </p:cNvPr>
          <p:cNvCxnSpPr>
            <a:cxnSpLocks/>
          </p:cNvCxnSpPr>
          <p:nvPr/>
        </p:nvCxnSpPr>
        <p:spPr>
          <a:xfrm>
            <a:off x="384309" y="649036"/>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xmlns="" id="{1CB876BA-A7B2-4DC8-B2B7-CE7A18DD7D53}"/>
              </a:ext>
            </a:extLst>
          </p:cNvPr>
          <p:cNvGraphicFramePr>
            <a:graphicFrameLocks noGrp="1"/>
          </p:cNvGraphicFramePr>
          <p:nvPr>
            <p:extLst>
              <p:ext uri="{D42A27DB-BD31-4B8C-83A1-F6EECF244321}">
                <p14:modId xmlns:p14="http://schemas.microsoft.com/office/powerpoint/2010/main" val="282242231"/>
              </p:ext>
            </p:extLst>
          </p:nvPr>
        </p:nvGraphicFramePr>
        <p:xfrm>
          <a:off x="384309" y="764704"/>
          <a:ext cx="8508171" cy="5355600"/>
        </p:xfrm>
        <a:graphic>
          <a:graphicData uri="http://schemas.openxmlformats.org/drawingml/2006/table">
            <a:tbl>
              <a:tblPr/>
              <a:tblGrid>
                <a:gridCol w="2671402">
                  <a:extLst>
                    <a:ext uri="{9D8B030D-6E8A-4147-A177-3AD203B41FA5}">
                      <a16:colId xmlns:a16="http://schemas.microsoft.com/office/drawing/2014/main" xmlns="" val="1678211629"/>
                    </a:ext>
                  </a:extLst>
                </a:gridCol>
                <a:gridCol w="1145022">
                  <a:extLst>
                    <a:ext uri="{9D8B030D-6E8A-4147-A177-3AD203B41FA5}">
                      <a16:colId xmlns:a16="http://schemas.microsoft.com/office/drawing/2014/main" xmlns="" val="1226595030"/>
                    </a:ext>
                  </a:extLst>
                </a:gridCol>
                <a:gridCol w="1008112">
                  <a:extLst>
                    <a:ext uri="{9D8B030D-6E8A-4147-A177-3AD203B41FA5}">
                      <a16:colId xmlns:a16="http://schemas.microsoft.com/office/drawing/2014/main" xmlns="" val="3420087891"/>
                    </a:ext>
                  </a:extLst>
                </a:gridCol>
                <a:gridCol w="1008112">
                  <a:extLst>
                    <a:ext uri="{9D8B030D-6E8A-4147-A177-3AD203B41FA5}">
                      <a16:colId xmlns:a16="http://schemas.microsoft.com/office/drawing/2014/main" xmlns="" val="750644022"/>
                    </a:ext>
                  </a:extLst>
                </a:gridCol>
                <a:gridCol w="2675523">
                  <a:extLst>
                    <a:ext uri="{9D8B030D-6E8A-4147-A177-3AD203B41FA5}">
                      <a16:colId xmlns:a16="http://schemas.microsoft.com/office/drawing/2014/main" xmlns="" val="3928221896"/>
                    </a:ext>
                  </a:extLst>
                </a:gridCol>
              </a:tblGrid>
              <a:tr h="512636">
                <a:tc>
                  <a:txBody>
                    <a:bodyPr/>
                    <a:lstStyle/>
                    <a:p>
                      <a:pPr algn="ctr" fontAlgn="ctr"/>
                      <a:r>
                        <a:rPr lang="pt-BR" sz="1000" b="1" i="0" u="none" strike="noStrike" dirty="0">
                          <a:solidFill>
                            <a:schemeClr val="bg1"/>
                          </a:solidFill>
                          <a:effectLst/>
                          <a:latin typeface="+mn-lt"/>
                        </a:rPr>
                        <a:t>Categoria / Descrição Despesa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Plano de Ação 2020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Programação 08/04</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Programação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 Ofício 347/2019</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(b)</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Variação</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 - (b)</a:t>
                      </a:r>
                    </a:p>
                  </a:txBody>
                  <a:tcPr marL="0" marR="0" marT="36000" marB="36000" anchor="ctr">
                    <a:lnL>
                      <a:noFill/>
                    </a:lnL>
                    <a:lnR w="6350" cap="flat" cmpd="sng" algn="ctr">
                      <a:solidFill>
                        <a:srgbClr val="95B3D7"/>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Justificativa</a:t>
                      </a:r>
                    </a:p>
                  </a:txBody>
                  <a:tcPr marL="0" marR="0" marT="36000" marB="36000" anchor="ctr">
                    <a:lnL w="6350" cap="flat" cmpd="sng" algn="ctr">
                      <a:solidFill>
                        <a:srgbClr val="95B3D7"/>
                      </a:solidFill>
                      <a:prstDash val="solid"/>
                      <a:round/>
                      <a:headEnd type="none" w="med" len="med"/>
                      <a:tailEnd type="none" w="med" len="med"/>
                    </a:lnL>
                    <a:lnR>
                      <a:noFill/>
                    </a:lnR>
                    <a:lnT>
                      <a:noFill/>
                    </a:lnT>
                    <a:lnB w="6350" cap="flat" cmpd="sng" algn="ctr">
                      <a:solidFill>
                        <a:srgbClr val="95B3D7"/>
                      </a:solidFill>
                      <a:prstDash val="solid"/>
                      <a:round/>
                      <a:headEnd type="none" w="med" len="med"/>
                      <a:tailEnd type="none" w="med" len="med"/>
                    </a:lnB>
                    <a:solidFill>
                      <a:schemeClr val="tx2"/>
                    </a:solidFill>
                  </a:tcPr>
                </a:tc>
                <a:extLst>
                  <a:ext uri="{0D108BD9-81ED-4DB2-BD59-A6C34878D82A}">
                    <a16:rowId xmlns:a16="http://schemas.microsoft.com/office/drawing/2014/main" xmlns="" val="2764929540"/>
                  </a:ext>
                </a:extLst>
              </a:tr>
              <a:tr h="0">
                <a:tc>
                  <a:txBody>
                    <a:bodyPr/>
                    <a:lstStyle/>
                    <a:p>
                      <a:pPr algn="l" fontAlgn="b"/>
                      <a:r>
                        <a:rPr lang="pt-BR" sz="1000" b="1" i="0" u="none" strike="noStrike" dirty="0">
                          <a:solidFill>
                            <a:srgbClr val="000000"/>
                          </a:solidFill>
                          <a:effectLst/>
                          <a:latin typeface="+mn-lt"/>
                        </a:rPr>
                        <a:t>Infraestrutura administrativa</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3.963.361,97</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7.174.623,59</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-3.211.261,62</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72485285"/>
                  </a:ext>
                </a:extLst>
              </a:tr>
              <a:tr h="0">
                <a:tc>
                  <a:txBody>
                    <a:bodyPr/>
                    <a:lstStyle/>
                    <a:p>
                      <a:pPr algn="l" fontAlgn="b"/>
                      <a:r>
                        <a:rPr lang="pt-BR" sz="1000" b="0" i="0" u="none" strike="noStrike" dirty="0">
                          <a:effectLst/>
                          <a:latin typeface="+mn-lt"/>
                        </a:rPr>
                        <a:t>Serviços de guarda, armazenamento do acervo documental do INPI</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dirty="0">
                          <a:effectLst/>
                          <a:latin typeface="+mn-lt"/>
                        </a:rPr>
                        <a:t>1.517.748,47</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dirty="0">
                          <a:effectLst/>
                          <a:latin typeface="+mn-lt"/>
                        </a:rPr>
                        <a:t>1.742.118,07</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dirty="0">
                          <a:effectLst/>
                          <a:latin typeface="+mn-lt"/>
                        </a:rPr>
                        <a:t>-224.369,60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9">
                  <a:txBody>
                    <a:bodyPr/>
                    <a:lstStyle/>
                    <a:p>
                      <a:pPr algn="l" fontAlgn="ctr"/>
                      <a:r>
                        <a:rPr lang="pt-BR" sz="1000" b="0" i="0" u="none" strike="noStrike" dirty="0">
                          <a:effectLst/>
                          <a:latin typeface="+mn-lt"/>
                        </a:rPr>
                        <a:t>A variação desta categoria tem como principais destaques, o serviço de digitalização, que no planejamento inicial estava dividido em duas categorias, sendo que uma comparada ao planejamento atual (- R$ 1,0 milhão), e outra em outras despesas de infraestrutura, que não teve o valor destacado, em razão desta contratação ter mudado de escopo no planejamento atual (-R$ 800 mil).</a:t>
                      </a:r>
                    </a:p>
                    <a:p>
                      <a:pPr algn="l" fontAlgn="ctr"/>
                      <a:r>
                        <a:rPr lang="pt-BR" sz="1000" b="0" i="0" u="none" strike="noStrike" dirty="0">
                          <a:effectLst/>
                          <a:latin typeface="+mn-lt"/>
                        </a:rPr>
                        <a:t>Além disso, tem-se uma grande variação (- R$ 470 mil) também em outras despesas de infraestrutura, referente ao serviço Garantia/Suporte Solução Comunicação Unificada que teve seu valor alterado após a efetiva contratação da despesa.</a:t>
                      </a: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1713225889"/>
                  </a:ext>
                </a:extLst>
              </a:tr>
              <a:tr h="0">
                <a:tc>
                  <a:txBody>
                    <a:bodyPr/>
                    <a:lstStyle/>
                    <a:p>
                      <a:pPr algn="l" fontAlgn="b"/>
                      <a:r>
                        <a:rPr lang="pt-BR" sz="1000" b="0" i="0" u="none" strike="noStrike">
                          <a:effectLst/>
                          <a:latin typeface="+mn-lt"/>
                        </a:rPr>
                        <a:t>Digitação e Digitalização de documentos</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499.784,59</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499.784,59</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lnT w="12700" cmpd="sng">
                      <a:noFill/>
                      <a:prstDash val="solid"/>
                    </a:lnT>
                  </a:tcPr>
                </a:tc>
                <a:extLst>
                  <a:ext uri="{0D108BD9-81ED-4DB2-BD59-A6C34878D82A}">
                    <a16:rowId xmlns:a16="http://schemas.microsoft.com/office/drawing/2014/main" xmlns="" val="1948615366"/>
                  </a:ext>
                </a:extLst>
              </a:tr>
              <a:tr h="0">
                <a:tc>
                  <a:txBody>
                    <a:bodyPr/>
                    <a:lstStyle/>
                    <a:p>
                      <a:pPr algn="l" fontAlgn="b"/>
                      <a:r>
                        <a:rPr lang="pt-BR" sz="1000" b="0" i="0" u="none" strike="noStrike" dirty="0">
                          <a:effectLst/>
                          <a:latin typeface="+mn-lt"/>
                        </a:rPr>
                        <a:t>Digitalização do Acervo</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481.663,83</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1.470.300,00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-988.636,17</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2713189864"/>
                  </a:ext>
                </a:extLst>
              </a:tr>
              <a:tr h="0">
                <a:tc>
                  <a:txBody>
                    <a:bodyPr/>
                    <a:lstStyle/>
                    <a:p>
                      <a:pPr algn="l" fontAlgn="b"/>
                      <a:r>
                        <a:rPr lang="pt-BR" sz="1000" b="0" i="0" u="none" strike="noStrike">
                          <a:effectLst/>
                          <a:latin typeface="+mn-lt"/>
                        </a:rPr>
                        <a:t>Serviços de copeiragem - RJ</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293.888,76</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295.487,40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-1.598,64</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4001857877"/>
                  </a:ext>
                </a:extLst>
              </a:tr>
              <a:tr h="0">
                <a:tc>
                  <a:txBody>
                    <a:bodyPr/>
                    <a:lstStyle/>
                    <a:p>
                      <a:pPr algn="l" fontAlgn="b"/>
                      <a:r>
                        <a:rPr lang="pt-BR" sz="1000" b="0" i="0" u="none" strike="noStrike" dirty="0">
                          <a:effectLst/>
                          <a:latin typeface="+mn-lt"/>
                        </a:rPr>
                        <a:t>Serviços de tradução - Protocolo de Madri</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237.510,86</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631.075,71</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-393.564,85</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4119999613"/>
                  </a:ext>
                </a:extLst>
              </a:tr>
              <a:tr h="0">
                <a:tc>
                  <a:txBody>
                    <a:bodyPr/>
                    <a:lstStyle/>
                    <a:p>
                      <a:pPr algn="l" fontAlgn="b"/>
                      <a:r>
                        <a:rPr lang="pt-BR" sz="1000" b="0" i="0" u="none" strike="noStrike" dirty="0">
                          <a:effectLst/>
                          <a:latin typeface="+mn-lt"/>
                        </a:rPr>
                        <a:t>Operação Assistida à Solução de Comunicação Unificada (Grupo I-25)</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199.999,98</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199.999,98</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1194159686"/>
                  </a:ext>
                </a:extLst>
              </a:tr>
              <a:tr h="0">
                <a:tc>
                  <a:txBody>
                    <a:bodyPr/>
                    <a:lstStyle/>
                    <a:p>
                      <a:pPr algn="l" fontAlgn="b"/>
                      <a:r>
                        <a:rPr lang="pt-BR" sz="1000" b="0" i="0" u="none" strike="noStrike" dirty="0">
                          <a:effectLst/>
                          <a:latin typeface="+mn-lt"/>
                        </a:rPr>
                        <a:t>Garantia/Suporte Solução Comunicação Unificada (Grupo II)</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138.000,00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138.000,00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2795235455"/>
                  </a:ext>
                </a:extLst>
              </a:tr>
              <a:tr h="0">
                <a:tc>
                  <a:txBody>
                    <a:bodyPr/>
                    <a:lstStyle/>
                    <a:p>
                      <a:pPr algn="l" fontAlgn="b"/>
                      <a:r>
                        <a:rPr lang="pt-BR" sz="1000" b="0" i="0" u="none" strike="noStrike" dirty="0">
                          <a:effectLst/>
                          <a:latin typeface="+mn-lt"/>
                        </a:rPr>
                        <a:t>Serviços de remoção/movimentação de equipamentos - RJ</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120.000,00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540.000,00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-420.000,00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464757751"/>
                  </a:ext>
                </a:extLst>
              </a:tr>
              <a:tr h="0">
                <a:tc>
                  <a:txBody>
                    <a:bodyPr/>
                    <a:lstStyle/>
                    <a:p>
                      <a:pPr algn="l" fontAlgn="b"/>
                      <a:r>
                        <a:rPr lang="pt-BR" sz="1000" b="0" i="0" u="none" strike="noStrike">
                          <a:effectLst/>
                          <a:latin typeface="+mn-lt"/>
                        </a:rPr>
                        <a:t>Outras despesas de Infraestrutura administrativa</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474.765,48</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2.495.642,41</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-2.020.876,93</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1900199151"/>
                  </a:ext>
                </a:extLst>
              </a:tr>
              <a:tr h="0">
                <a:tc>
                  <a:txBody>
                    <a:bodyPr/>
                    <a:lstStyle/>
                    <a:p>
                      <a:pPr algn="l" fontAlgn="b"/>
                      <a:r>
                        <a:rPr lang="pt-BR" sz="1000" b="1" i="0" u="none" strike="noStrike" dirty="0">
                          <a:solidFill>
                            <a:srgbClr val="000000"/>
                          </a:solidFill>
                          <a:effectLst/>
                          <a:latin typeface="+mn-lt"/>
                        </a:rPr>
                        <a:t>Recursos Humanos</a:t>
                      </a:r>
                    </a:p>
                  </a:txBody>
                  <a:tcPr marL="72000" marR="72000" marT="36000" marB="36000" anchor="b">
                    <a:lnL>
                      <a:noFill/>
                    </a:lnL>
                    <a:lnR>
                      <a:noFill/>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1.928.913,06</a:t>
                      </a:r>
                    </a:p>
                  </a:txBody>
                  <a:tcPr marL="72000" marR="72000" marT="36000" marB="36000" anchor="b">
                    <a:lnL>
                      <a:noFill/>
                    </a:lnL>
                    <a:lnR>
                      <a:noFill/>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1.583.000,00</a:t>
                      </a:r>
                    </a:p>
                  </a:txBody>
                  <a:tcPr marL="72000" marR="72000" marT="36000" marB="36000" anchor="b">
                    <a:lnL>
                      <a:noFill/>
                    </a:lnL>
                    <a:lnR>
                      <a:noFill/>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345.913,06</a:t>
                      </a:r>
                    </a:p>
                  </a:txBody>
                  <a:tcPr marL="72000" marR="72000" marT="36000" marB="36000" anchor="b">
                    <a:lnL>
                      <a:noFill/>
                    </a:lnL>
                    <a:lnR w="6350" cap="flat" cmpd="sng" algn="ctr">
                      <a:solidFill>
                        <a:srgbClr val="95B3D7"/>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35478971"/>
                  </a:ext>
                </a:extLst>
              </a:tr>
              <a:tr h="0">
                <a:tc>
                  <a:txBody>
                    <a:bodyPr/>
                    <a:lstStyle/>
                    <a:p>
                      <a:pPr algn="l" fontAlgn="b"/>
                      <a:r>
                        <a:rPr lang="pt-BR" sz="1000" b="0" i="0" u="none" strike="noStrike" dirty="0">
                          <a:effectLst/>
                          <a:latin typeface="+mn-lt"/>
                        </a:rPr>
                        <a:t>Serviços de Saúde Ocupacional, Bucal e Projeto Qualidade de Vida</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1.571.644,02</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dirty="0">
                          <a:effectLst/>
                          <a:latin typeface="+mn-lt"/>
                        </a:rPr>
                        <a:t>1.468.800,00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dirty="0">
                          <a:effectLst/>
                          <a:latin typeface="+mn-lt"/>
                        </a:rPr>
                        <a:t>102.844,02</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3">
                  <a:txBody>
                    <a:bodyPr/>
                    <a:lstStyle/>
                    <a:p>
                      <a:pPr algn="l" fontAlgn="ctr"/>
                      <a:r>
                        <a:rPr lang="pt-BR" sz="1000" b="0" i="0" u="none" strike="noStrike" dirty="0">
                          <a:solidFill>
                            <a:schemeClr val="tx1"/>
                          </a:solidFill>
                          <a:effectLst/>
                          <a:latin typeface="+mn-lt"/>
                        </a:rPr>
                        <a:t>Foram excluídas a contratação de serviço de transporte de aposentados, necessidade suprida com a implementação do Taxi </a:t>
                      </a:r>
                      <a:r>
                        <a:rPr lang="pt-BR" sz="1000" b="0" i="0" u="none" strike="noStrike" dirty="0" err="1">
                          <a:solidFill>
                            <a:schemeClr val="tx1"/>
                          </a:solidFill>
                          <a:effectLst/>
                          <a:latin typeface="+mn-lt"/>
                        </a:rPr>
                        <a:t>Gov</a:t>
                      </a:r>
                      <a:r>
                        <a:rPr lang="pt-BR" sz="1000" b="0" i="0" u="none" strike="noStrike" dirty="0">
                          <a:solidFill>
                            <a:schemeClr val="tx1"/>
                          </a:solidFill>
                          <a:effectLst/>
                          <a:latin typeface="+mn-lt"/>
                        </a:rPr>
                        <a:t>, e a aquisição de equipamentos anteriormente prevista, os quais não serão mais necessários. Além disso, há previsão de ampliação do contrato dos profissionais do Programa Qualidade de Vida para oferta de novos serviços aos servidores e contratação de ferramenta específica para apoio ao incremento do Programa de Coaching de Desempenho. </a:t>
                      </a: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tcPr>
                </a:tc>
                <a:extLst>
                  <a:ext uri="{0D108BD9-81ED-4DB2-BD59-A6C34878D82A}">
                    <a16:rowId xmlns:a16="http://schemas.microsoft.com/office/drawing/2014/main" xmlns="" val="789811332"/>
                  </a:ext>
                </a:extLst>
              </a:tr>
              <a:tr h="0">
                <a:tc>
                  <a:txBody>
                    <a:bodyPr/>
                    <a:lstStyle/>
                    <a:p>
                      <a:pPr algn="l" fontAlgn="b"/>
                      <a:r>
                        <a:rPr lang="pt-BR" sz="1000" b="0" i="0" u="none" strike="noStrike" dirty="0">
                          <a:effectLst/>
                          <a:latin typeface="+mn-lt"/>
                        </a:rPr>
                        <a:t>Pesquisa de clima organizacional</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200.000,00</a:t>
                      </a:r>
                    </a:p>
                  </a:txBody>
                  <a:tcPr marL="72000" marR="72000" marT="36000" marB="36000" anchor="b">
                    <a:lnL>
                      <a:noFill/>
                    </a:lnL>
                    <a:lnR>
                      <a:noFill/>
                    </a:lnR>
                    <a:lnT>
                      <a:noFill/>
                    </a:lnT>
                    <a:lnB>
                      <a:noFill/>
                    </a:lnB>
                  </a:tcPr>
                </a:tc>
                <a:tc>
                  <a:txBody>
                    <a:bodyPr/>
                    <a:lstStyle/>
                    <a:p>
                      <a:pPr algn="r" fontAlgn="b"/>
                      <a:r>
                        <a:rPr lang="pt-BR" sz="1000" b="0" i="0" u="none" strike="noStrike">
                          <a:effectLst/>
                          <a:latin typeface="+mn-lt"/>
                        </a:rPr>
                        <a:t>0,00</a:t>
                      </a:r>
                    </a:p>
                  </a:txBody>
                  <a:tcPr marL="72000" marR="72000" marT="36000" marB="36000" anchor="b">
                    <a:lnL>
                      <a:noFill/>
                    </a:lnL>
                    <a:lnR>
                      <a:noFill/>
                    </a:lnR>
                    <a:lnT>
                      <a:noFill/>
                    </a:lnT>
                    <a:lnB>
                      <a:noFill/>
                    </a:lnB>
                  </a:tcPr>
                </a:tc>
                <a:tc>
                  <a:txBody>
                    <a:bodyPr/>
                    <a:lstStyle/>
                    <a:p>
                      <a:pPr algn="r" fontAlgn="b"/>
                      <a:r>
                        <a:rPr lang="pt-BR" sz="1000" b="0" i="0" u="none" strike="noStrike" dirty="0">
                          <a:effectLst/>
                          <a:latin typeface="+mn-lt"/>
                        </a:rPr>
                        <a:t>200.000,00</a:t>
                      </a:r>
                    </a:p>
                  </a:txBody>
                  <a:tcPr marL="72000" marR="72000" marT="36000" marB="36000" anchor="b">
                    <a:lnL>
                      <a:noFill/>
                    </a:lnL>
                    <a:lnR w="6350" cap="flat" cmpd="sng" algn="ctr">
                      <a:solidFill>
                        <a:srgbClr val="95B3D7"/>
                      </a:solidFill>
                      <a:prstDash val="solid"/>
                      <a:round/>
                      <a:headEnd type="none" w="med" len="med"/>
                      <a:tailEnd type="none" w="med" len="med"/>
                    </a:lnR>
                    <a:lnT>
                      <a:noFill/>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lnT w="12700" cmpd="sng">
                      <a:noFill/>
                      <a:prstDash val="solid"/>
                    </a:lnT>
                  </a:tcPr>
                </a:tc>
                <a:extLst>
                  <a:ext uri="{0D108BD9-81ED-4DB2-BD59-A6C34878D82A}">
                    <a16:rowId xmlns:a16="http://schemas.microsoft.com/office/drawing/2014/main" xmlns="" val="2406893971"/>
                  </a:ext>
                </a:extLst>
              </a:tr>
              <a:tr h="0">
                <a:tc>
                  <a:txBody>
                    <a:bodyPr/>
                    <a:lstStyle/>
                    <a:p>
                      <a:pPr algn="l" fontAlgn="b"/>
                      <a:r>
                        <a:rPr lang="pt-BR" sz="1000" b="0" i="0" u="none" strike="noStrike" dirty="0">
                          <a:effectLst/>
                          <a:latin typeface="+mn-lt"/>
                        </a:rPr>
                        <a:t>Outras despesas de Recursos Humanos</a:t>
                      </a:r>
                    </a:p>
                  </a:txBody>
                  <a:tcPr marL="72000" marR="72000" marT="36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157.269,04</a:t>
                      </a:r>
                    </a:p>
                  </a:txBody>
                  <a:tcPr marL="72000" marR="72000" marT="36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114.200,00</a:t>
                      </a:r>
                    </a:p>
                  </a:txBody>
                  <a:tcPr marL="72000" marR="72000" marT="36000" marB="36000" anchor="b">
                    <a:lnL>
                      <a:noFill/>
                    </a:lnL>
                    <a:lnR>
                      <a:noFill/>
                    </a:lnR>
                    <a:lnT>
                      <a:noFill/>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43.069,04</a:t>
                      </a:r>
                    </a:p>
                  </a:txBody>
                  <a:tcPr marL="72000" marR="72000" marT="36000" marB="36000" anchor="b">
                    <a:lnL>
                      <a:noFill/>
                    </a:lnL>
                    <a:lnR w="6350" cap="flat" cmpd="sng" algn="ctr">
                      <a:solidFill>
                        <a:srgbClr val="95B3D7"/>
                      </a:solidFill>
                      <a:prstDash val="solid"/>
                      <a:round/>
                      <a:headEnd type="none" w="med" len="med"/>
                      <a:tailEnd type="none" w="med" len="med"/>
                    </a:lnR>
                    <a:lnT>
                      <a:noFill/>
                    </a:lnT>
                    <a:lnB w="9525" cap="flat" cmpd="sng" algn="ctr">
                      <a:solidFill>
                        <a:schemeClr val="tx2">
                          <a:lumMod val="20000"/>
                          <a:lumOff val="80000"/>
                        </a:schemeClr>
                      </a:solidFill>
                      <a:prstDash val="solid"/>
                      <a:round/>
                      <a:headEnd type="none" w="med" len="med"/>
                      <a:tailEnd type="none" w="med" len="med"/>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437675883"/>
                  </a:ext>
                </a:extLst>
              </a:tr>
            </a:tbl>
          </a:graphicData>
        </a:graphic>
      </p:graphicFrame>
    </p:spTree>
    <p:extLst>
      <p:ext uri="{BB962C8B-B14F-4D97-AF65-F5344CB8AC3E}">
        <p14:creationId xmlns:p14="http://schemas.microsoft.com/office/powerpoint/2010/main" val="190666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DESPESAS DISCRICIONÁRIAS </a:t>
            </a:r>
            <a:r>
              <a:rPr lang="pt-BR" altLang="pt-BR" b="1" dirty="0">
                <a:solidFill>
                  <a:schemeClr val="tx2"/>
                </a:solidFill>
              </a:rPr>
              <a:t>(CUSTEIO E INVESTIMENTO)</a:t>
            </a:r>
            <a:r>
              <a:rPr lang="pt-BR" altLang="pt-BR" sz="1600" b="1" dirty="0">
                <a:solidFill>
                  <a:schemeClr val="tx2"/>
                </a:solidFill>
              </a:rPr>
              <a:t> </a:t>
            </a:r>
            <a:r>
              <a:rPr lang="pt-BR" altLang="pt-BR" sz="2400" b="1" dirty="0">
                <a:solidFill>
                  <a:schemeClr val="tx2"/>
                </a:solidFill>
              </a:rPr>
              <a:t>– 2020</a:t>
            </a:r>
          </a:p>
        </p:txBody>
      </p:sp>
      <p:cxnSp>
        <p:nvCxnSpPr>
          <p:cNvPr id="7" name="Conector reto 6">
            <a:extLst>
              <a:ext uri="{FF2B5EF4-FFF2-40B4-BE49-F238E27FC236}">
                <a16:creationId xmlns:a16="http://schemas.microsoft.com/office/drawing/2014/main" xmlns="" id="{21DB30CE-1D9A-47E9-8DA2-701B03490D83}"/>
              </a:ext>
            </a:extLst>
          </p:cNvPr>
          <p:cNvCxnSpPr>
            <a:cxnSpLocks/>
          </p:cNvCxnSpPr>
          <p:nvPr/>
        </p:nvCxnSpPr>
        <p:spPr>
          <a:xfrm>
            <a:off x="384309" y="649036"/>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xmlns="" id="{1CB876BA-A7B2-4DC8-B2B7-CE7A18DD7D53}"/>
              </a:ext>
            </a:extLst>
          </p:cNvPr>
          <p:cNvGraphicFramePr>
            <a:graphicFrameLocks noGrp="1"/>
          </p:cNvGraphicFramePr>
          <p:nvPr>
            <p:extLst>
              <p:ext uri="{D42A27DB-BD31-4B8C-83A1-F6EECF244321}">
                <p14:modId xmlns:p14="http://schemas.microsoft.com/office/powerpoint/2010/main" val="2102639653"/>
              </p:ext>
            </p:extLst>
          </p:nvPr>
        </p:nvGraphicFramePr>
        <p:xfrm>
          <a:off x="384309" y="764704"/>
          <a:ext cx="8508171" cy="4585200"/>
        </p:xfrm>
        <a:graphic>
          <a:graphicData uri="http://schemas.openxmlformats.org/drawingml/2006/table">
            <a:tbl>
              <a:tblPr/>
              <a:tblGrid>
                <a:gridCol w="2671402">
                  <a:extLst>
                    <a:ext uri="{9D8B030D-6E8A-4147-A177-3AD203B41FA5}">
                      <a16:colId xmlns:a16="http://schemas.microsoft.com/office/drawing/2014/main" xmlns="" val="1678211629"/>
                    </a:ext>
                  </a:extLst>
                </a:gridCol>
                <a:gridCol w="1145022">
                  <a:extLst>
                    <a:ext uri="{9D8B030D-6E8A-4147-A177-3AD203B41FA5}">
                      <a16:colId xmlns:a16="http://schemas.microsoft.com/office/drawing/2014/main" xmlns="" val="1226595030"/>
                    </a:ext>
                  </a:extLst>
                </a:gridCol>
                <a:gridCol w="1008112">
                  <a:extLst>
                    <a:ext uri="{9D8B030D-6E8A-4147-A177-3AD203B41FA5}">
                      <a16:colId xmlns:a16="http://schemas.microsoft.com/office/drawing/2014/main" xmlns="" val="3420087891"/>
                    </a:ext>
                  </a:extLst>
                </a:gridCol>
                <a:gridCol w="1008112">
                  <a:extLst>
                    <a:ext uri="{9D8B030D-6E8A-4147-A177-3AD203B41FA5}">
                      <a16:colId xmlns:a16="http://schemas.microsoft.com/office/drawing/2014/main" xmlns="" val="750644022"/>
                    </a:ext>
                  </a:extLst>
                </a:gridCol>
                <a:gridCol w="2675523">
                  <a:extLst>
                    <a:ext uri="{9D8B030D-6E8A-4147-A177-3AD203B41FA5}">
                      <a16:colId xmlns:a16="http://schemas.microsoft.com/office/drawing/2014/main" xmlns="" val="3928221896"/>
                    </a:ext>
                  </a:extLst>
                </a:gridCol>
              </a:tblGrid>
              <a:tr h="512636">
                <a:tc>
                  <a:txBody>
                    <a:bodyPr/>
                    <a:lstStyle/>
                    <a:p>
                      <a:pPr algn="ctr" fontAlgn="ctr"/>
                      <a:r>
                        <a:rPr lang="pt-BR" sz="1000" b="1" i="0" u="none" strike="noStrike" dirty="0">
                          <a:solidFill>
                            <a:schemeClr val="bg1"/>
                          </a:solidFill>
                          <a:effectLst/>
                          <a:latin typeface="+mn-lt"/>
                        </a:rPr>
                        <a:t>Categoria / Descrição Despesa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Plano de Ação 2020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Programação 08/04</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Programação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 Ofício 347/2019</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(b)</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Variação</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 - (b)</a:t>
                      </a:r>
                    </a:p>
                  </a:txBody>
                  <a:tcPr marL="0" marR="0" marT="36000" marB="36000" anchor="ctr">
                    <a:lnL>
                      <a:noFill/>
                    </a:lnL>
                    <a:lnR w="6350" cap="flat" cmpd="sng" algn="ctr">
                      <a:solidFill>
                        <a:srgbClr val="95B3D7"/>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Justificativa</a:t>
                      </a:r>
                    </a:p>
                  </a:txBody>
                  <a:tcPr marL="0" marR="0" marT="36000" marB="36000" anchor="ctr">
                    <a:lnL w="6350" cap="flat" cmpd="sng" algn="ctr">
                      <a:solidFill>
                        <a:srgbClr val="95B3D7"/>
                      </a:solidFill>
                      <a:prstDash val="solid"/>
                      <a:round/>
                      <a:headEnd type="none" w="med" len="med"/>
                      <a:tailEnd type="none" w="med" len="med"/>
                    </a:lnL>
                    <a:lnR>
                      <a:noFill/>
                    </a:lnR>
                    <a:lnT>
                      <a:noFill/>
                    </a:lnT>
                    <a:lnB w="6350" cap="flat" cmpd="sng" algn="ctr">
                      <a:solidFill>
                        <a:srgbClr val="95B3D7"/>
                      </a:solidFill>
                      <a:prstDash val="solid"/>
                      <a:round/>
                      <a:headEnd type="none" w="med" len="med"/>
                      <a:tailEnd type="none" w="med" len="med"/>
                    </a:lnB>
                    <a:solidFill>
                      <a:schemeClr val="tx2"/>
                    </a:solidFill>
                  </a:tcPr>
                </a:tc>
                <a:extLst>
                  <a:ext uri="{0D108BD9-81ED-4DB2-BD59-A6C34878D82A}">
                    <a16:rowId xmlns:a16="http://schemas.microsoft.com/office/drawing/2014/main" xmlns="" val="2764929540"/>
                  </a:ext>
                </a:extLst>
              </a:tr>
              <a:tr h="0">
                <a:tc>
                  <a:txBody>
                    <a:bodyPr/>
                    <a:lstStyle/>
                    <a:p>
                      <a:pPr algn="l" fontAlgn="b"/>
                      <a:r>
                        <a:rPr lang="pt-BR" sz="1000" b="1" i="0" u="none" strike="noStrike" dirty="0">
                          <a:solidFill>
                            <a:srgbClr val="000000"/>
                          </a:solidFill>
                          <a:effectLst/>
                          <a:latin typeface="+mn-lt"/>
                        </a:rPr>
                        <a:t>Unidades Regionais fora do Rio de Janeiro</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1.836.572,31</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1.880.180,17</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-43.607,86</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500232424"/>
                  </a:ext>
                </a:extLst>
              </a:tr>
              <a:tr h="0">
                <a:tc>
                  <a:txBody>
                    <a:bodyPr/>
                    <a:lstStyle/>
                    <a:p>
                      <a:pPr algn="l" fontAlgn="b"/>
                      <a:r>
                        <a:rPr lang="pt-BR" sz="1000" b="1" i="0" u="none" strike="noStrike" dirty="0">
                          <a:solidFill>
                            <a:srgbClr val="000000"/>
                          </a:solidFill>
                          <a:effectLst/>
                          <a:latin typeface="+mn-lt"/>
                        </a:rPr>
                        <a:t>Capacitação de Servidores</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1.734.309,00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2.973.600,00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-1.239.291,00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651472780"/>
                  </a:ext>
                </a:extLst>
              </a:tr>
              <a:tr h="0">
                <a:tc>
                  <a:txBody>
                    <a:bodyPr/>
                    <a:lstStyle/>
                    <a:p>
                      <a:pPr algn="l" fontAlgn="b"/>
                      <a:r>
                        <a:rPr lang="pt-BR" sz="1000" b="0" i="0" u="none" strike="noStrike" dirty="0">
                          <a:effectLst/>
                          <a:latin typeface="+mn-lt"/>
                        </a:rPr>
                        <a:t>Contratação do Programa de Gestão Avançada em Liderança</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501.600,00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515.000,00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-13.400,00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6">
                  <a:txBody>
                    <a:bodyPr/>
                    <a:lstStyle/>
                    <a:p>
                      <a:pPr algn="l" fontAlgn="ctr"/>
                      <a:r>
                        <a:rPr lang="pt-BR" sz="1000" b="0" i="0" u="none" strike="noStrike" dirty="0">
                          <a:solidFill>
                            <a:srgbClr val="000000"/>
                          </a:solidFill>
                          <a:effectLst/>
                          <a:latin typeface="+mn-lt"/>
                          <a:ea typeface="+mn-ea"/>
                          <a:cs typeface="+mn-cs"/>
                        </a:rPr>
                        <a:t>Eliminação da despesa com contratação do programa de TEAL, no âmbito do Programa de Desenvolvimento de Equipes (PDE), que foi reprogramado para 2021.</a:t>
                      </a:r>
                    </a:p>
                    <a:p>
                      <a:pPr algn="l" fontAlgn="ctr"/>
                      <a:r>
                        <a:rPr lang="pt-BR" sz="1000" b="0" i="0" u="none" strike="noStrike" dirty="0">
                          <a:solidFill>
                            <a:srgbClr val="000000"/>
                          </a:solidFill>
                          <a:effectLst/>
                          <a:latin typeface="+mn-lt"/>
                          <a:ea typeface="+mn-ea"/>
                          <a:cs typeface="+mn-cs"/>
                        </a:rPr>
                        <a:t>Redução a 1/3 do valor original do programa de MBA, no âmbito do Programa de Desenvolvimento de Gestores (PDG</a:t>
                      </a:r>
                      <a:r>
                        <a:rPr lang="pt-BR" sz="1000" b="0" i="0" u="none" strike="noStrike">
                          <a:solidFill>
                            <a:srgbClr val="000000"/>
                          </a:solidFill>
                          <a:effectLst/>
                          <a:latin typeface="+mn-lt"/>
                          <a:ea typeface="+mn-ea"/>
                          <a:cs typeface="+mn-cs"/>
                        </a:rPr>
                        <a:t>), em </a:t>
                      </a:r>
                      <a:r>
                        <a:rPr lang="pt-BR" sz="1000" b="0" i="0" u="none" strike="noStrike" dirty="0">
                          <a:solidFill>
                            <a:srgbClr val="000000"/>
                          </a:solidFill>
                          <a:effectLst/>
                          <a:latin typeface="+mn-lt"/>
                          <a:ea typeface="+mn-ea"/>
                          <a:cs typeface="+mn-cs"/>
                        </a:rPr>
                        <a:t>virtude das incertezas do cenário atual de </a:t>
                      </a:r>
                      <a:r>
                        <a:rPr lang="pt-BR" sz="1000" b="0" i="0" u="none" strike="noStrike">
                          <a:solidFill>
                            <a:srgbClr val="000000"/>
                          </a:solidFill>
                          <a:effectLst/>
                          <a:latin typeface="+mn-lt"/>
                          <a:ea typeface="+mn-ea"/>
                          <a:cs typeface="+mn-cs"/>
                        </a:rPr>
                        <a:t>pandemia.</a:t>
                      </a:r>
                      <a:endParaRPr lang="pt-BR" sz="1000" b="0" i="0" u="none" strike="noStrike" dirty="0">
                        <a:solidFill>
                          <a:srgbClr val="000000"/>
                        </a:solidFill>
                        <a:effectLst/>
                        <a:latin typeface="+mn-lt"/>
                        <a:ea typeface="+mn-ea"/>
                        <a:cs typeface="+mn-cs"/>
                      </a:endParaRP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3371848152"/>
                  </a:ext>
                </a:extLst>
              </a:tr>
              <a:tr h="0">
                <a:tc>
                  <a:txBody>
                    <a:bodyPr/>
                    <a:lstStyle/>
                    <a:p>
                      <a:pPr algn="l" fontAlgn="b"/>
                      <a:r>
                        <a:rPr lang="pt-BR" sz="1000" b="0" i="0" u="none" strike="noStrike" dirty="0">
                          <a:effectLst/>
                          <a:latin typeface="+mn-lt"/>
                        </a:rPr>
                        <a:t>Contratação do Programa Executivo em Ação - Escola de Gestão</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418.064,00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540.600,00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-122.536,00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a:noFill/>
                    </a:lnB>
                  </a:tcPr>
                </a:tc>
                <a:tc vMerge="1">
                  <a:txBody>
                    <a:bodyPr/>
                    <a:lstStyle/>
                    <a:p>
                      <a:endParaRPr lang="pt-BR" dirty="0"/>
                    </a:p>
                  </a:txBody>
                  <a:tcPr>
                    <a:lnL w="6350" cap="flat" cmpd="sng" algn="ctr">
                      <a:solidFill>
                        <a:srgbClr val="95B3D7"/>
                      </a:solidFill>
                      <a:prstDash val="solid"/>
                      <a:round/>
                      <a:headEnd type="none" w="med" len="med"/>
                      <a:tailEnd type="none" w="med" len="med"/>
                    </a:lnL>
                    <a:lnT w="6350" cap="flat" cmpd="sng" algn="ctr">
                      <a:noFill/>
                      <a:prstDash val="solid"/>
                      <a:round/>
                      <a:headEnd type="none" w="med" len="med"/>
                      <a:tailEnd type="none" w="med" len="med"/>
                    </a:lnT>
                  </a:tcPr>
                </a:tc>
                <a:extLst>
                  <a:ext uri="{0D108BD9-81ED-4DB2-BD59-A6C34878D82A}">
                    <a16:rowId xmlns:a16="http://schemas.microsoft.com/office/drawing/2014/main" xmlns="" val="2163782202"/>
                  </a:ext>
                </a:extLst>
              </a:tr>
              <a:tr h="0">
                <a:tc>
                  <a:txBody>
                    <a:bodyPr/>
                    <a:lstStyle/>
                    <a:p>
                      <a:pPr algn="l" fontAlgn="b"/>
                      <a:r>
                        <a:rPr lang="pt-BR" sz="1000" b="0" i="0" u="none" strike="noStrike" dirty="0">
                          <a:effectLst/>
                          <a:latin typeface="+mn-lt"/>
                        </a:rPr>
                        <a:t>Contratação do Programa de Idiomas</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300.000,00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300.000,00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a:noFill/>
                    </a:lnB>
                  </a:tcPr>
                </a:tc>
                <a:tc vMerge="1">
                  <a:txBody>
                    <a:bodyPr/>
                    <a:lstStyle/>
                    <a:p>
                      <a:endParaRPr lang="pt-BR" dirty="0"/>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1523811506"/>
                  </a:ext>
                </a:extLst>
              </a:tr>
              <a:tr h="0">
                <a:tc>
                  <a:txBody>
                    <a:bodyPr/>
                    <a:lstStyle/>
                    <a:p>
                      <a:pPr algn="l" fontAlgn="b"/>
                      <a:r>
                        <a:rPr lang="pt-BR" sz="1000" b="0" i="0" u="none" strike="noStrike" dirty="0">
                          <a:effectLst/>
                          <a:latin typeface="+mn-lt"/>
                        </a:rPr>
                        <a:t>Capacitações Internas e Externas - Novas</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167.952,22</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238.000,00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-70.047,78</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1648981760"/>
                  </a:ext>
                </a:extLst>
              </a:tr>
              <a:tr h="0">
                <a:tc>
                  <a:txBody>
                    <a:bodyPr/>
                    <a:lstStyle/>
                    <a:p>
                      <a:pPr algn="l" fontAlgn="b"/>
                      <a:r>
                        <a:rPr lang="pt-BR" sz="1000" b="0" i="0" u="none" strike="noStrike" dirty="0">
                          <a:effectLst/>
                          <a:latin typeface="+mn-lt"/>
                        </a:rPr>
                        <a:t>Contratação do Programa de Desenvolvimento de Gestores - PDG</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106.645,00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750.000,00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-643.355,00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3951977757"/>
                  </a:ext>
                </a:extLst>
              </a:tr>
              <a:tr h="0">
                <a:tc>
                  <a:txBody>
                    <a:bodyPr/>
                    <a:lstStyle/>
                    <a:p>
                      <a:pPr algn="l" fontAlgn="b"/>
                      <a:r>
                        <a:rPr lang="pt-BR" sz="1000" b="0" i="0" u="none" strike="noStrike" dirty="0">
                          <a:effectLst/>
                          <a:latin typeface="+mn-lt"/>
                        </a:rPr>
                        <a:t>Outras despesas de Capacitação de Servidores</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240.047,78</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630.000,00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-389.952,22</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a:noFill/>
                    </a:lnB>
                  </a:tcPr>
                </a:tc>
                <a:tc vMerge="1">
                  <a:txBody>
                    <a:bodyPr/>
                    <a:lstStyle/>
                    <a:p>
                      <a:endParaRPr lang="pt-BR" dirty="0"/>
                    </a:p>
                  </a:txBody>
                  <a:tcPr>
                    <a:lnL w="6350" cap="flat" cmpd="sng" algn="ctr">
                      <a:solidFill>
                        <a:srgbClr val="95B3D7"/>
                      </a:solidFill>
                      <a:prstDash val="solid"/>
                      <a:round/>
                      <a:headEnd type="none" w="med" len="med"/>
                      <a:tailEnd type="none" w="med" len="med"/>
                    </a:lnL>
                  </a:tcPr>
                </a:tc>
                <a:extLst>
                  <a:ext uri="{0D108BD9-81ED-4DB2-BD59-A6C34878D82A}">
                    <a16:rowId xmlns:a16="http://schemas.microsoft.com/office/drawing/2014/main" xmlns="" val="1315012845"/>
                  </a:ext>
                </a:extLst>
              </a:tr>
              <a:tr h="0">
                <a:tc>
                  <a:txBody>
                    <a:bodyPr/>
                    <a:lstStyle/>
                    <a:p>
                      <a:pPr algn="l" fontAlgn="b"/>
                      <a:r>
                        <a:rPr lang="pt-BR" sz="1000" b="1" i="0" u="none" strike="noStrike" dirty="0">
                          <a:solidFill>
                            <a:srgbClr val="000000"/>
                          </a:solidFill>
                          <a:effectLst/>
                          <a:latin typeface="+mn-lt"/>
                        </a:rPr>
                        <a:t>Viagens</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1.413.570,00</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1.413.570,00</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0" i="0" u="none" strike="noStrike" dirty="0">
                          <a:solidFill>
                            <a:srgbClr val="000000"/>
                          </a:solidFill>
                          <a:effectLst/>
                          <a:latin typeface="+mn-lt"/>
                        </a:rPr>
                        <a:t>Categoria sem alteração entre o planejado e a versão atualizada.</a:t>
                      </a:r>
                    </a:p>
                  </a:txBody>
                  <a:tcPr marL="72000" marR="72000" marT="36000" marB="36000" anchor="b">
                    <a:lnL w="6350" cap="flat" cmpd="sng" algn="ctr">
                      <a:solidFill>
                        <a:srgbClr val="95B3D7"/>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60059295"/>
                  </a:ext>
                </a:extLst>
              </a:tr>
              <a:tr h="0">
                <a:tc>
                  <a:txBody>
                    <a:bodyPr/>
                    <a:lstStyle/>
                    <a:p>
                      <a:pPr algn="l" fontAlgn="b"/>
                      <a:r>
                        <a:rPr lang="pt-BR" sz="1000" b="1" i="0" u="none" strike="noStrike" dirty="0">
                          <a:solidFill>
                            <a:srgbClr val="000000"/>
                          </a:solidFill>
                          <a:effectLst/>
                          <a:latin typeface="+mn-lt"/>
                        </a:rPr>
                        <a:t>Gestão da Qualidade </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705.263,00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a:solidFill>
                            <a:srgbClr val="000000"/>
                          </a:solidFill>
                          <a:effectLst/>
                          <a:latin typeface="+mn-lt"/>
                        </a:rPr>
                        <a:t>705.263,00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795301019"/>
                  </a:ext>
                </a:extLst>
              </a:tr>
              <a:tr h="0">
                <a:tc>
                  <a:txBody>
                    <a:bodyPr/>
                    <a:lstStyle/>
                    <a:p>
                      <a:pPr algn="l" fontAlgn="b"/>
                      <a:r>
                        <a:rPr lang="pt-BR" sz="1000" b="0" i="0" u="none" strike="noStrike" dirty="0">
                          <a:effectLst/>
                          <a:latin typeface="+mn-lt"/>
                        </a:rPr>
                        <a:t>Revisão, Redesenho e Gestão de Processos</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455.263,00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455.263,00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2">
                  <a:txBody>
                    <a:bodyPr/>
                    <a:lstStyle/>
                    <a:p>
                      <a:pPr algn="l" fontAlgn="ctr"/>
                      <a:r>
                        <a:rPr lang="pt-BR" sz="1000" b="0" i="0" u="none" strike="noStrike" dirty="0">
                          <a:effectLst/>
                          <a:latin typeface="+mn-lt"/>
                        </a:rPr>
                        <a:t>Categoria sem alteração entre o planejado e a versão atualizada.</a:t>
                      </a: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821436449"/>
                  </a:ext>
                </a:extLst>
              </a:tr>
              <a:tr h="0">
                <a:tc>
                  <a:txBody>
                    <a:bodyPr/>
                    <a:lstStyle/>
                    <a:p>
                      <a:pPr algn="l" fontAlgn="b"/>
                      <a:r>
                        <a:rPr lang="pt-BR" sz="1000" b="0" i="0" u="none" strike="noStrike" dirty="0">
                          <a:effectLst/>
                          <a:latin typeface="+mn-lt"/>
                        </a:rPr>
                        <a:t>Implantação de Programa de Integridade e Compliance - Serviços técnicos e consultivos</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250.000,00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250.000,00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lnT w="6350" cap="flat" cmpd="sng" algn="ctr">
                      <a:noFill/>
                      <a:prstDash val="solid"/>
                      <a:round/>
                      <a:headEnd type="none" w="med" len="med"/>
                      <a:tailEnd type="none" w="med" len="med"/>
                    </a:lnT>
                  </a:tcPr>
                </a:tc>
                <a:extLst>
                  <a:ext uri="{0D108BD9-81ED-4DB2-BD59-A6C34878D82A}">
                    <a16:rowId xmlns:a16="http://schemas.microsoft.com/office/drawing/2014/main" xmlns="" val="3363072285"/>
                  </a:ext>
                </a:extLst>
              </a:tr>
              <a:tr h="0">
                <a:tc>
                  <a:txBody>
                    <a:bodyPr/>
                    <a:lstStyle/>
                    <a:p>
                      <a:pPr algn="l" fontAlgn="b"/>
                      <a:r>
                        <a:rPr lang="pt-BR" sz="1000" b="1" i="0" u="none" strike="noStrike" dirty="0">
                          <a:solidFill>
                            <a:srgbClr val="000000"/>
                          </a:solidFill>
                          <a:effectLst/>
                          <a:latin typeface="+mn-lt"/>
                        </a:rPr>
                        <a:t>Disseminação de PI</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560.000,00</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560.000,00</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37517902"/>
                  </a:ext>
                </a:extLst>
              </a:tr>
              <a:tr h="0">
                <a:tc>
                  <a:txBody>
                    <a:bodyPr/>
                    <a:lstStyle/>
                    <a:p>
                      <a:pPr algn="l" fontAlgn="b"/>
                      <a:r>
                        <a:rPr lang="pt-BR" sz="1000" b="0" i="0" u="none" strike="noStrike" dirty="0">
                          <a:effectLst/>
                          <a:latin typeface="+mn-lt"/>
                        </a:rPr>
                        <a:t>Desenvolvimento de Plataforma Digital de Inovação - PI Negócios &amp; Inovação</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a:effectLst/>
                          <a:latin typeface="+mn-lt"/>
                        </a:rPr>
                        <a:t>560.000,00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a:effectLst/>
                          <a:latin typeface="+mn-lt"/>
                        </a:rPr>
                        <a:t>560.000,00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tcPr>
                </a:tc>
                <a:tc>
                  <a:txBody>
                    <a:bodyPr/>
                    <a:lstStyle/>
                    <a:p>
                      <a:pPr algn="r" fontAlgn="b"/>
                      <a:r>
                        <a:rPr lang="pt-BR" sz="1000" b="0" i="0" u="none" strike="noStrike" dirty="0">
                          <a:effectLst/>
                          <a:latin typeface="+mn-lt"/>
                        </a:rPr>
                        <a:t>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tcPr>
                </a:tc>
                <a:tc>
                  <a:txBody>
                    <a:bodyPr/>
                    <a:lstStyle/>
                    <a:p>
                      <a:pPr algn="l" fontAlgn="b"/>
                      <a:r>
                        <a:rPr lang="pt-BR" sz="1000" b="0" i="0" u="none" strike="noStrike" dirty="0">
                          <a:effectLst/>
                          <a:latin typeface="+mn-lt"/>
                        </a:rPr>
                        <a:t>Categoria sem alteração entre o planejado e a versão atualizada.</a:t>
                      </a:r>
                    </a:p>
                  </a:txBody>
                  <a:tcPr marL="72000" marR="72000" marT="36000" marB="3600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tcPr>
                </a:tc>
                <a:extLst>
                  <a:ext uri="{0D108BD9-81ED-4DB2-BD59-A6C34878D82A}">
                    <a16:rowId xmlns:a16="http://schemas.microsoft.com/office/drawing/2014/main" xmlns="" val="2838124922"/>
                  </a:ext>
                </a:extLst>
              </a:tr>
            </a:tbl>
          </a:graphicData>
        </a:graphic>
      </p:graphicFrame>
    </p:spTree>
    <p:extLst>
      <p:ext uri="{BB962C8B-B14F-4D97-AF65-F5344CB8AC3E}">
        <p14:creationId xmlns:p14="http://schemas.microsoft.com/office/powerpoint/2010/main" val="225952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298552" y="184287"/>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RESULTADOS 2020 – 1º TRIM./2020 (PRODUÇÃO)</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1699279030"/>
              </p:ext>
            </p:extLst>
          </p:nvPr>
        </p:nvGraphicFramePr>
        <p:xfrm>
          <a:off x="144785" y="812161"/>
          <a:ext cx="8854430" cy="4171715"/>
        </p:xfrm>
        <a:graphic>
          <a:graphicData uri="http://schemas.openxmlformats.org/drawingml/2006/table">
            <a:tbl>
              <a:tblPr/>
              <a:tblGrid>
                <a:gridCol w="576064">
                  <a:extLst>
                    <a:ext uri="{9D8B030D-6E8A-4147-A177-3AD203B41FA5}">
                      <a16:colId xmlns:a16="http://schemas.microsoft.com/office/drawing/2014/main" xmlns="" val="1233354499"/>
                    </a:ext>
                  </a:extLst>
                </a:gridCol>
                <a:gridCol w="4032448">
                  <a:extLst>
                    <a:ext uri="{9D8B030D-6E8A-4147-A177-3AD203B41FA5}">
                      <a16:colId xmlns:a16="http://schemas.microsoft.com/office/drawing/2014/main" xmlns="" val="20001"/>
                    </a:ext>
                  </a:extLst>
                </a:gridCol>
                <a:gridCol w="1062687">
                  <a:extLst>
                    <a:ext uri="{9D8B030D-6E8A-4147-A177-3AD203B41FA5}">
                      <a16:colId xmlns:a16="http://schemas.microsoft.com/office/drawing/2014/main" xmlns="" val="20003"/>
                    </a:ext>
                  </a:extLst>
                </a:gridCol>
                <a:gridCol w="1082313">
                  <a:extLst>
                    <a:ext uri="{9D8B030D-6E8A-4147-A177-3AD203B41FA5}">
                      <a16:colId xmlns:a16="http://schemas.microsoft.com/office/drawing/2014/main" xmlns="" val="3915317263"/>
                    </a:ext>
                  </a:extLst>
                </a:gridCol>
                <a:gridCol w="1025789">
                  <a:extLst>
                    <a:ext uri="{9D8B030D-6E8A-4147-A177-3AD203B41FA5}">
                      <a16:colId xmlns:a16="http://schemas.microsoft.com/office/drawing/2014/main" xmlns="" val="20007"/>
                    </a:ext>
                  </a:extLst>
                </a:gridCol>
                <a:gridCol w="1075129">
                  <a:extLst>
                    <a:ext uri="{9D8B030D-6E8A-4147-A177-3AD203B41FA5}">
                      <a16:colId xmlns:a16="http://schemas.microsoft.com/office/drawing/2014/main" xmlns="" val="20008"/>
                    </a:ext>
                  </a:extLst>
                </a:gridCol>
              </a:tblGrid>
              <a:tr h="443545">
                <a:tc rowSpan="2">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91779" marR="91779" marT="45889" marB="45889"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INDICADORES DE DESEMPENHO</a:t>
                      </a:r>
                    </a:p>
                  </a:txBody>
                  <a:tcPr marL="91779" marR="91779" marT="45889" marB="45889"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META</a:t>
                      </a:r>
                    </a:p>
                    <a:p>
                      <a:pPr algn="ctr" fontAlgn="ctr">
                        <a:lnSpc>
                          <a:spcPct val="100000"/>
                        </a:lnSpc>
                        <a:spcBef>
                          <a:spcPts val="0"/>
                        </a:spcBef>
                        <a:spcAft>
                          <a:spcPts val="0"/>
                        </a:spcAft>
                      </a:pPr>
                      <a:r>
                        <a:rPr lang="pt-BR" sz="1600" b="1" i="0" u="none" strike="noStrike" dirty="0">
                          <a:solidFill>
                            <a:srgbClr val="FFFFFF"/>
                          </a:solidFill>
                          <a:effectLst/>
                          <a:latin typeface="+mn-lt"/>
                        </a:rPr>
                        <a:t>2020</a:t>
                      </a:r>
                    </a:p>
                  </a:txBody>
                  <a:tcPr marL="91779" marR="91779" marT="45889" marB="45889"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3">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RESULTADOS</a:t>
                      </a:r>
                    </a:p>
                  </a:txBody>
                  <a:tcPr marL="72267" marR="72267" marT="72267" marB="72267"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4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20551">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r>
                        <a:rPr lang="pt-BR" sz="1600" b="1" i="0" u="none" strike="noStrike" dirty="0">
                          <a:solidFill>
                            <a:srgbClr val="FFFFFF"/>
                          </a:solidFill>
                          <a:effectLst/>
                          <a:latin typeface="+mn-lt"/>
                        </a:rPr>
                        <a:t>1º T/2019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r>
                        <a:rPr lang="pt-BR" sz="1600" b="1" i="0" u="none" strike="noStrike" dirty="0">
                          <a:solidFill>
                            <a:srgbClr val="FFFFFF"/>
                          </a:solidFill>
                          <a:effectLst/>
                          <a:latin typeface="+mn-lt"/>
                        </a:rPr>
                        <a:t>1º T/2020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r>
                        <a:rPr lang="pt-BR" sz="1600" b="1" i="0" u="none" strike="noStrike" dirty="0">
                          <a:solidFill>
                            <a:srgbClr val="FFFFFF"/>
                          </a:solidFill>
                          <a:effectLst/>
                          <a:latin typeface="+mn-lt"/>
                        </a:rPr>
                        <a:t>∆% 1º T 2020/2019</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3005020220"/>
                  </a:ext>
                </a:extLst>
              </a:tr>
              <a:tr h="662300">
                <a:tc rowSpan="4">
                  <a:txBody>
                    <a:bodyPr/>
                    <a:lstStyle/>
                    <a:p>
                      <a:pPr algn="ctr" fontAlgn="ctr">
                        <a:lnSpc>
                          <a:spcPct val="100000"/>
                        </a:lnSpc>
                        <a:spcBef>
                          <a:spcPts val="0"/>
                        </a:spcBef>
                        <a:spcAft>
                          <a:spcPts val="0"/>
                        </a:spcAft>
                      </a:pPr>
                      <a:r>
                        <a:rPr lang="pt-BR" sz="1400" b="0" i="0" u="none" strike="noStrike" dirty="0">
                          <a:solidFill>
                            <a:schemeClr val="bg1"/>
                          </a:solidFill>
                          <a:effectLst/>
                          <a:latin typeface="+mn-lt"/>
                        </a:rPr>
                        <a:t>PATENTES</a:t>
                      </a: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rPr>
                        <a:t>Redução do Backlog de Pedidos de Patentes </a:t>
                      </a:r>
                      <a:r>
                        <a:rPr lang="pt-BR" sz="1400" b="0" i="0" u="none" strike="noStrike" dirty="0">
                          <a:solidFill>
                            <a:srgbClr val="000000"/>
                          </a:solidFill>
                          <a:effectLst/>
                          <a:latin typeface="+mn-lt"/>
                        </a:rPr>
                        <a:t>depositados até 31/12/2016 (com pedido de exame ao INPI)</a:t>
                      </a:r>
                      <a:endParaRPr lang="pt-BR" sz="1600" b="0" i="0" u="none" strike="noStrike" dirty="0">
                        <a:solidFill>
                          <a:srgbClr val="000000"/>
                        </a:solidFill>
                        <a:effectLst/>
                        <a:latin typeface="+mn-lt"/>
                      </a:endParaRPr>
                    </a:p>
                  </a:txBody>
                  <a:tcPr marL="79325" marR="79325"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60%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Arial" panose="020B0604020202020204" pitchFamily="34" charset="0"/>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26,4%</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6"/>
                  </a:ext>
                </a:extLst>
              </a:tr>
              <a:tr h="695880">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l" fontAlgn="ctr">
                        <a:lnSpc>
                          <a:spcPct val="100000"/>
                        </a:lnSpc>
                        <a:spcBef>
                          <a:spcPts val="0"/>
                        </a:spcBef>
                        <a:spcAft>
                          <a:spcPts val="0"/>
                        </a:spcAft>
                      </a:pPr>
                      <a:r>
                        <a:rPr lang="pt-BR" sz="1600" dirty="0">
                          <a:effectLst/>
                          <a:latin typeface="Calibri" panose="020F0502020204030204" pitchFamily="34" charset="0"/>
                          <a:ea typeface="Times New Roman" panose="02020603050405020304" pitchFamily="18" charset="0"/>
                          <a:cs typeface="Calibri" panose="020F0502020204030204" pitchFamily="34" charset="0"/>
                        </a:rPr>
                        <a:t>Decisão de Exame Técnico de Pedidos de Patentes</a:t>
                      </a:r>
                      <a:endParaRPr lang="pt-BR" sz="1600" b="0" i="0" u="none" strike="noStrike" dirty="0">
                        <a:solidFill>
                          <a:srgbClr val="000000"/>
                        </a:solidFill>
                        <a:effectLst/>
                        <a:latin typeface="+mn-lt"/>
                      </a:endParaRPr>
                    </a:p>
                  </a:txBody>
                  <a:tcPr marL="79325" marR="79325"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45.000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4.656</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11.226</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141,1% </a:t>
                      </a:r>
                      <a:r>
                        <a:rPr lang="pt-BR" sz="1600" b="1" i="0" u="none" strike="noStrike" dirty="0">
                          <a:solidFill>
                            <a:srgbClr val="00B050"/>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r h="695880">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ctr">
                        <a:lnSpc>
                          <a:spcPct val="100000"/>
                        </a:lnSpc>
                        <a:spcBef>
                          <a:spcPts val="0"/>
                        </a:spcBef>
                        <a:spcAft>
                          <a:spcPts val="0"/>
                        </a:spcAft>
                      </a:pPr>
                      <a:r>
                        <a:rPr lang="pt-BR" sz="1600" dirty="0">
                          <a:effectLst/>
                          <a:latin typeface="Calibri" panose="020F0502020204030204" pitchFamily="34" charset="0"/>
                          <a:ea typeface="Times New Roman" panose="02020603050405020304" pitchFamily="18" charset="0"/>
                          <a:cs typeface="Calibri" panose="020F0502020204030204" pitchFamily="34" charset="0"/>
                        </a:rPr>
                        <a:t>Percentual de Patentes Concedidas com Incidência do Parágrafo Único do art. 40 da LPI</a:t>
                      </a:r>
                      <a:endParaRPr lang="pt-BR" sz="1600" b="0" i="0" u="none" strike="noStrike" dirty="0">
                        <a:solidFill>
                          <a:srgbClr val="000000"/>
                        </a:solidFill>
                        <a:effectLst/>
                        <a:latin typeface="+mn-lt"/>
                      </a:endParaRPr>
                    </a:p>
                  </a:txBody>
                  <a:tcPr marL="79325" marR="79325"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25%</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53,8%</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35%</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-35,5% </a:t>
                      </a:r>
                      <a:r>
                        <a:rPr lang="pt-BR" sz="1600" b="1" i="0" u="none" strike="noStrike" dirty="0">
                          <a:solidFill>
                            <a:srgbClr val="00B050"/>
                          </a:solidFill>
                          <a:effectLst/>
                          <a:latin typeface="+mn-lt"/>
                          <a:ea typeface="+mn-ea"/>
                          <a:cs typeface="+mn-cs"/>
                        </a:rPr>
                        <a:t>↓</a:t>
                      </a:r>
                      <a:endParaRPr lang="pt-BR" sz="1600" b="0" i="0" u="none" strike="noStrike" dirty="0">
                        <a:solidFill>
                          <a:srgbClr val="00B05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8"/>
                  </a:ext>
                </a:extLst>
              </a:tr>
              <a:tr h="695880">
                <a:tc vMerge="1">
                  <a:txBody>
                    <a:bodyPr/>
                    <a:lstStyle/>
                    <a:p>
                      <a:pPr>
                        <a:lnSpc>
                          <a:spcPct val="100000"/>
                        </a:lnSpc>
                        <a:spcBef>
                          <a:spcPts val="0"/>
                        </a:spcBef>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nSpc>
                          <a:spcPct val="100000"/>
                        </a:lnSpc>
                        <a:spcBef>
                          <a:spcPts val="0"/>
                        </a:spcBef>
                        <a:spcAft>
                          <a:spcPts val="0"/>
                        </a:spcAft>
                      </a:pPr>
                      <a:r>
                        <a:rPr lang="pt-BR" sz="1600" dirty="0">
                          <a:effectLst/>
                          <a:latin typeface="Calibri" panose="020F0502020204030204" pitchFamily="34" charset="0"/>
                          <a:ea typeface="Times New Roman" panose="02020603050405020304" pitchFamily="18" charset="0"/>
                          <a:cs typeface="Times New Roman" panose="02020603050405020304" pitchFamily="18" charset="0"/>
                        </a:rPr>
                        <a:t>Instrução em Recurso e Processo Administrativo de Nulidade em Processos de Patentes (2ª Instância)</a:t>
                      </a:r>
                    </a:p>
                  </a:txBody>
                  <a:tcPr marL="79325" marR="79325"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2.615</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341</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1" i="0" u="none" strike="noStrike" dirty="0">
                          <a:solidFill>
                            <a:srgbClr val="000000"/>
                          </a:solidFill>
                          <a:effectLst/>
                          <a:latin typeface="+mn-lt"/>
                          <a:ea typeface="+mn-ea"/>
                          <a:cs typeface="+mn-cs"/>
                        </a:rPr>
                        <a:t>525</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53,9% </a:t>
                      </a:r>
                      <a:r>
                        <a:rPr lang="pt-BR" sz="1600" b="1" i="0" u="none" strike="noStrike" dirty="0">
                          <a:solidFill>
                            <a:srgbClr val="00B050"/>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522888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358182" y="188640"/>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DESPESAS DISCRICIONÁRIAS </a:t>
            </a:r>
            <a:r>
              <a:rPr lang="pt-BR" altLang="pt-BR" b="1" dirty="0">
                <a:solidFill>
                  <a:schemeClr val="tx2"/>
                </a:solidFill>
              </a:rPr>
              <a:t>(CUSTEIO E INVESTIMENTO)</a:t>
            </a:r>
            <a:r>
              <a:rPr lang="pt-BR" altLang="pt-BR" sz="1600" b="1" dirty="0">
                <a:solidFill>
                  <a:schemeClr val="tx2"/>
                </a:solidFill>
              </a:rPr>
              <a:t> </a:t>
            </a:r>
            <a:r>
              <a:rPr lang="pt-BR" altLang="pt-BR" sz="2400" b="1" dirty="0">
                <a:solidFill>
                  <a:schemeClr val="tx2"/>
                </a:solidFill>
              </a:rPr>
              <a:t>– 2020</a:t>
            </a:r>
          </a:p>
        </p:txBody>
      </p:sp>
      <p:cxnSp>
        <p:nvCxnSpPr>
          <p:cNvPr id="7" name="Conector reto 6">
            <a:extLst>
              <a:ext uri="{FF2B5EF4-FFF2-40B4-BE49-F238E27FC236}">
                <a16:creationId xmlns:a16="http://schemas.microsoft.com/office/drawing/2014/main" xmlns="" id="{21DB30CE-1D9A-47E9-8DA2-701B03490D83}"/>
              </a:ext>
            </a:extLst>
          </p:cNvPr>
          <p:cNvCxnSpPr>
            <a:cxnSpLocks/>
          </p:cNvCxnSpPr>
          <p:nvPr/>
        </p:nvCxnSpPr>
        <p:spPr>
          <a:xfrm>
            <a:off x="384309" y="649036"/>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xmlns="" id="{1CB876BA-A7B2-4DC8-B2B7-CE7A18DD7D53}"/>
              </a:ext>
            </a:extLst>
          </p:cNvPr>
          <p:cNvGraphicFramePr>
            <a:graphicFrameLocks noGrp="1"/>
          </p:cNvGraphicFramePr>
          <p:nvPr>
            <p:extLst>
              <p:ext uri="{D42A27DB-BD31-4B8C-83A1-F6EECF244321}">
                <p14:modId xmlns:p14="http://schemas.microsoft.com/office/powerpoint/2010/main" val="4253036025"/>
              </p:ext>
            </p:extLst>
          </p:nvPr>
        </p:nvGraphicFramePr>
        <p:xfrm>
          <a:off x="384309" y="764704"/>
          <a:ext cx="8508171" cy="3856800"/>
        </p:xfrm>
        <a:graphic>
          <a:graphicData uri="http://schemas.openxmlformats.org/drawingml/2006/table">
            <a:tbl>
              <a:tblPr/>
              <a:tblGrid>
                <a:gridCol w="2671402">
                  <a:extLst>
                    <a:ext uri="{9D8B030D-6E8A-4147-A177-3AD203B41FA5}">
                      <a16:colId xmlns:a16="http://schemas.microsoft.com/office/drawing/2014/main" xmlns="" val="1678211629"/>
                    </a:ext>
                  </a:extLst>
                </a:gridCol>
                <a:gridCol w="1145022">
                  <a:extLst>
                    <a:ext uri="{9D8B030D-6E8A-4147-A177-3AD203B41FA5}">
                      <a16:colId xmlns:a16="http://schemas.microsoft.com/office/drawing/2014/main" xmlns="" val="1226595030"/>
                    </a:ext>
                  </a:extLst>
                </a:gridCol>
                <a:gridCol w="1008112">
                  <a:extLst>
                    <a:ext uri="{9D8B030D-6E8A-4147-A177-3AD203B41FA5}">
                      <a16:colId xmlns:a16="http://schemas.microsoft.com/office/drawing/2014/main" xmlns="" val="3420087891"/>
                    </a:ext>
                  </a:extLst>
                </a:gridCol>
                <a:gridCol w="1008112">
                  <a:extLst>
                    <a:ext uri="{9D8B030D-6E8A-4147-A177-3AD203B41FA5}">
                      <a16:colId xmlns:a16="http://schemas.microsoft.com/office/drawing/2014/main" xmlns="" val="750644022"/>
                    </a:ext>
                  </a:extLst>
                </a:gridCol>
                <a:gridCol w="2675523">
                  <a:extLst>
                    <a:ext uri="{9D8B030D-6E8A-4147-A177-3AD203B41FA5}">
                      <a16:colId xmlns:a16="http://schemas.microsoft.com/office/drawing/2014/main" xmlns="" val="3928221896"/>
                    </a:ext>
                  </a:extLst>
                </a:gridCol>
              </a:tblGrid>
              <a:tr h="512636">
                <a:tc>
                  <a:txBody>
                    <a:bodyPr/>
                    <a:lstStyle/>
                    <a:p>
                      <a:pPr algn="ctr" fontAlgn="ctr"/>
                      <a:r>
                        <a:rPr lang="pt-BR" sz="1000" b="1" i="0" u="none" strike="noStrike" dirty="0">
                          <a:solidFill>
                            <a:schemeClr val="bg1"/>
                          </a:solidFill>
                          <a:effectLst/>
                          <a:latin typeface="+mn-lt"/>
                        </a:rPr>
                        <a:t>Categoria / Descrição Despesa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Plano de Ação 2020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Programação 08/04</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Programação </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 Ofício 347/2019</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(b)</a:t>
                      </a:r>
                    </a:p>
                  </a:txBody>
                  <a:tcPr marL="0" marR="0" marT="36000" marB="36000" anchor="ctr">
                    <a:lnL>
                      <a:noFill/>
                    </a:lnL>
                    <a:lnR>
                      <a:noFill/>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Variação</a:t>
                      </a:r>
                      <a:br>
                        <a:rPr lang="pt-BR" sz="1000" b="1" i="0" u="none" strike="noStrike" dirty="0">
                          <a:solidFill>
                            <a:schemeClr val="bg1"/>
                          </a:solidFill>
                          <a:effectLst/>
                          <a:latin typeface="+mn-lt"/>
                        </a:rPr>
                      </a:br>
                      <a:r>
                        <a:rPr lang="pt-BR" sz="1000" b="1" i="0" u="none" strike="noStrike" dirty="0">
                          <a:solidFill>
                            <a:schemeClr val="bg1"/>
                          </a:solidFill>
                          <a:effectLst/>
                          <a:latin typeface="+mn-lt"/>
                        </a:rPr>
                        <a:t>(a) - (b)</a:t>
                      </a:r>
                    </a:p>
                  </a:txBody>
                  <a:tcPr marL="0" marR="0" marT="36000" marB="36000" anchor="ctr">
                    <a:lnL>
                      <a:noFill/>
                    </a:lnL>
                    <a:lnR w="6350" cap="flat" cmpd="sng" algn="ctr">
                      <a:solidFill>
                        <a:srgbClr val="95B3D7"/>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chemeClr val="tx2"/>
                    </a:solidFill>
                  </a:tcPr>
                </a:tc>
                <a:tc>
                  <a:txBody>
                    <a:bodyPr/>
                    <a:lstStyle/>
                    <a:p>
                      <a:pPr algn="ctr" fontAlgn="ctr"/>
                      <a:r>
                        <a:rPr lang="pt-BR" sz="1000" b="1" i="0" u="none" strike="noStrike" dirty="0">
                          <a:solidFill>
                            <a:schemeClr val="bg1"/>
                          </a:solidFill>
                          <a:effectLst/>
                          <a:latin typeface="+mn-lt"/>
                        </a:rPr>
                        <a:t>Justificativa</a:t>
                      </a:r>
                    </a:p>
                  </a:txBody>
                  <a:tcPr marL="0" marR="0" marT="36000" marB="36000" anchor="ctr">
                    <a:lnL w="6350" cap="flat" cmpd="sng" algn="ctr">
                      <a:solidFill>
                        <a:srgbClr val="95B3D7"/>
                      </a:solidFill>
                      <a:prstDash val="solid"/>
                      <a:round/>
                      <a:headEnd type="none" w="med" len="med"/>
                      <a:tailEnd type="none" w="med" len="med"/>
                    </a:lnL>
                    <a:lnR>
                      <a:noFill/>
                    </a:lnR>
                    <a:lnT>
                      <a:noFill/>
                    </a:lnT>
                    <a:lnB w="6350" cap="flat" cmpd="sng" algn="ctr">
                      <a:solidFill>
                        <a:srgbClr val="95B3D7"/>
                      </a:solidFill>
                      <a:prstDash val="solid"/>
                      <a:round/>
                      <a:headEnd type="none" w="med" len="med"/>
                      <a:tailEnd type="none" w="med" len="med"/>
                    </a:lnB>
                    <a:solidFill>
                      <a:schemeClr val="tx2"/>
                    </a:solidFill>
                  </a:tcPr>
                </a:tc>
                <a:extLst>
                  <a:ext uri="{0D108BD9-81ED-4DB2-BD59-A6C34878D82A}">
                    <a16:rowId xmlns:a16="http://schemas.microsoft.com/office/drawing/2014/main" xmlns="" val="2764929540"/>
                  </a:ext>
                </a:extLst>
              </a:tr>
              <a:tr h="0">
                <a:tc>
                  <a:txBody>
                    <a:bodyPr/>
                    <a:lstStyle/>
                    <a:p>
                      <a:pPr algn="l" fontAlgn="b"/>
                      <a:r>
                        <a:rPr lang="pt-BR" sz="1000" b="1" i="0" u="none" strike="noStrike" dirty="0">
                          <a:solidFill>
                            <a:srgbClr val="000000"/>
                          </a:solidFill>
                          <a:effectLst/>
                          <a:latin typeface="+mn-lt"/>
                        </a:rPr>
                        <a:t>Cooperação Internacional</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400.000,00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1.000.000,00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-600.000,00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704171884"/>
                  </a:ext>
                </a:extLst>
              </a:tr>
              <a:tr h="0">
                <a:tc>
                  <a:txBody>
                    <a:bodyPr/>
                    <a:lstStyle/>
                    <a:p>
                      <a:pPr algn="l" fontAlgn="b"/>
                      <a:r>
                        <a:rPr lang="pt-BR" sz="1000" b="0" i="0" u="none" strike="noStrike" dirty="0">
                          <a:effectLst/>
                          <a:latin typeface="+mn-lt"/>
                        </a:rPr>
                        <a:t>Investimento INPI em contrapartida a parceiros internacionais</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400.000,00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a:effectLst/>
                          <a:latin typeface="+mn-lt"/>
                        </a:rPr>
                        <a:t>800.000,00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dirty="0">
                          <a:effectLst/>
                          <a:latin typeface="+mn-lt"/>
                        </a:rPr>
                        <a:t>-400.000,00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2">
                  <a:txBody>
                    <a:bodyPr/>
                    <a:lstStyle/>
                    <a:p>
                      <a:pPr algn="l" fontAlgn="ctr"/>
                      <a:r>
                        <a:rPr lang="pt-BR" sz="1000" b="0" i="0" u="none" strike="noStrike" dirty="0">
                          <a:solidFill>
                            <a:schemeClr val="tx1"/>
                          </a:solidFill>
                          <a:effectLst/>
                          <a:latin typeface="+mn-lt"/>
                        </a:rPr>
                        <a:t>Em decorrência do atual calendário internacional, alterado em função da emergência do COVID-19, e dos prognósticos de retomada do fluxo de trabalho normal a partir do segundo semestre de 2020.  O orçamento foi estimado tendo como base o uso passagens e diárias em missões internacionais e que espera-se que tal venha a normalizar-se somente a partir de julho/agosto deste ano.</a:t>
                      </a: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1646014426"/>
                  </a:ext>
                </a:extLst>
              </a:tr>
              <a:tr h="0">
                <a:tc>
                  <a:txBody>
                    <a:bodyPr/>
                    <a:lstStyle/>
                    <a:p>
                      <a:pPr algn="l" fontAlgn="b"/>
                      <a:r>
                        <a:rPr lang="pt-BR" sz="1000" b="0" i="0" u="none" strike="noStrike" dirty="0">
                          <a:effectLst/>
                          <a:latin typeface="+mn-lt"/>
                        </a:rPr>
                        <a:t>Outras despesas de Cooperação Internacional</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dirty="0">
                          <a:effectLst/>
                          <a:latin typeface="+mn-lt"/>
                        </a:rPr>
                        <a:t>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dirty="0">
                          <a:effectLst/>
                          <a:latin typeface="+mn-lt"/>
                        </a:rPr>
                        <a:t>200.000,00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dirty="0">
                          <a:effectLst/>
                          <a:latin typeface="+mn-lt"/>
                        </a:rPr>
                        <a:t>-200.000,00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lnT w="6350" cap="flat" cmpd="sng" algn="ctr">
                      <a:noFill/>
                      <a:prstDash val="solid"/>
                      <a:round/>
                      <a:headEnd type="none" w="med" len="med"/>
                      <a:tailEnd type="none" w="med" len="med"/>
                    </a:lnT>
                  </a:tcPr>
                </a:tc>
                <a:extLst>
                  <a:ext uri="{0D108BD9-81ED-4DB2-BD59-A6C34878D82A}">
                    <a16:rowId xmlns:a16="http://schemas.microsoft.com/office/drawing/2014/main" xmlns="" val="1988124391"/>
                  </a:ext>
                </a:extLst>
              </a:tr>
              <a:tr h="0">
                <a:tc>
                  <a:txBody>
                    <a:bodyPr/>
                    <a:lstStyle/>
                    <a:p>
                      <a:pPr algn="l" fontAlgn="b"/>
                      <a:r>
                        <a:rPr lang="pt-BR" sz="1000" b="1" i="0" u="none" strike="noStrike" dirty="0">
                          <a:solidFill>
                            <a:srgbClr val="000000"/>
                          </a:solidFill>
                          <a:effectLst/>
                          <a:latin typeface="+mn-lt"/>
                        </a:rPr>
                        <a:t>Estudos sobre o uso da PI</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281.250,00</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562.500,00</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-281.250,00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571868217"/>
                  </a:ext>
                </a:extLst>
              </a:tr>
              <a:tr h="0">
                <a:tc>
                  <a:txBody>
                    <a:bodyPr/>
                    <a:lstStyle/>
                    <a:p>
                      <a:pPr algn="l" fontAlgn="b"/>
                      <a:r>
                        <a:rPr lang="pt-BR" sz="1000" b="0" i="0" u="none" strike="noStrike" dirty="0">
                          <a:effectLst/>
                          <a:latin typeface="+mn-lt"/>
                        </a:rPr>
                        <a:t>Estudos internacionais em PI - incluso assistência técnica e consultiva</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dirty="0">
                          <a:effectLst/>
                          <a:latin typeface="+mn-lt"/>
                        </a:rPr>
                        <a:t>128.250,00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dirty="0">
                          <a:effectLst/>
                          <a:latin typeface="+mn-lt"/>
                        </a:rPr>
                        <a:t>256.500,00</a:t>
                      </a:r>
                    </a:p>
                  </a:txBody>
                  <a:tcPr marL="72000" marR="72000" marT="36000" marB="3600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pt-BR" sz="1000" b="0" i="0" u="none" strike="noStrike" dirty="0">
                          <a:effectLst/>
                          <a:latin typeface="+mn-lt"/>
                        </a:rPr>
                        <a:t>-128.250,00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rowSpan="2">
                  <a:txBody>
                    <a:bodyPr/>
                    <a:lstStyle/>
                    <a:p>
                      <a:pPr algn="l" fontAlgn="ctr"/>
                      <a:r>
                        <a:rPr lang="pt-BR" sz="1000" b="0" i="0" u="none" strike="noStrike" dirty="0">
                          <a:solidFill>
                            <a:schemeClr val="tx1"/>
                          </a:solidFill>
                          <a:effectLst/>
                          <a:latin typeface="+mn-lt"/>
                        </a:rPr>
                        <a:t>Considerado que apenas a metade dos recursos alocados (R$ 281 mil de R$ 562 mil) seriam, de fato, possíveis de serem executados, no ano de 2020. O principal fator considerado foi a necessidade de realizar licitação, que deve ser precedida de ações preliminares internas.</a:t>
                      </a: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xmlns="" val="4145394895"/>
                  </a:ext>
                </a:extLst>
              </a:tr>
              <a:tr h="0">
                <a:tc>
                  <a:txBody>
                    <a:bodyPr/>
                    <a:lstStyle/>
                    <a:p>
                      <a:pPr algn="l" fontAlgn="b"/>
                      <a:r>
                        <a:rPr lang="pt-BR" sz="1000" b="0" i="0" u="none" strike="noStrike" dirty="0">
                          <a:effectLst/>
                          <a:latin typeface="+mn-lt"/>
                        </a:rPr>
                        <a:t>Outras despesas de Estudos sobre o uso da PI</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153.000,00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dirty="0">
                          <a:effectLst/>
                          <a:latin typeface="+mn-lt"/>
                        </a:rPr>
                        <a:t>306.000,00</a:t>
                      </a:r>
                    </a:p>
                  </a:txBody>
                  <a:tcPr marL="72000" marR="72000" marT="36000" marB="36000" anchor="b">
                    <a:lnL>
                      <a:noFill/>
                    </a:lnL>
                    <a:lnR>
                      <a:noFill/>
                    </a:lnR>
                    <a:lnT w="6350" cap="flat" cmpd="sng" algn="ctr">
                      <a:noFill/>
                      <a:prstDash val="solid"/>
                      <a:round/>
                      <a:headEnd type="none" w="med" len="med"/>
                      <a:tailEnd type="none" w="med" len="med"/>
                    </a:lnT>
                    <a:lnB>
                      <a:noFill/>
                    </a:lnB>
                  </a:tcPr>
                </a:tc>
                <a:tc>
                  <a:txBody>
                    <a:bodyPr/>
                    <a:lstStyle/>
                    <a:p>
                      <a:pPr algn="r" fontAlgn="b"/>
                      <a:r>
                        <a:rPr lang="pt-BR" sz="1000" b="0" i="0" u="none" strike="noStrike">
                          <a:effectLst/>
                          <a:latin typeface="+mn-lt"/>
                        </a:rPr>
                        <a:t>-153.000,00</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a:noFill/>
                    </a:lnB>
                  </a:tcPr>
                </a:tc>
                <a:tc vMerge="1">
                  <a:txBody>
                    <a:bodyPr/>
                    <a:lstStyle/>
                    <a:p>
                      <a:endParaRPr lang="pt-BR"/>
                    </a:p>
                  </a:txBody>
                  <a:tcPr>
                    <a:lnL w="6350" cap="flat" cmpd="sng" algn="ctr">
                      <a:solidFill>
                        <a:srgbClr val="95B3D7"/>
                      </a:solidFill>
                      <a:prstDash val="solid"/>
                      <a:round/>
                      <a:headEnd type="none" w="med" len="med"/>
                      <a:tailEnd type="none" w="med" len="med"/>
                    </a:lnL>
                    <a:lnT w="6350" cap="flat" cmpd="sng" algn="ctr">
                      <a:noFill/>
                      <a:prstDash val="solid"/>
                      <a:round/>
                      <a:headEnd type="none" w="med" len="med"/>
                      <a:tailEnd type="none" w="med" len="med"/>
                    </a:lnT>
                  </a:tcPr>
                </a:tc>
                <a:extLst>
                  <a:ext uri="{0D108BD9-81ED-4DB2-BD59-A6C34878D82A}">
                    <a16:rowId xmlns:a16="http://schemas.microsoft.com/office/drawing/2014/main" xmlns="" val="247490620"/>
                  </a:ext>
                </a:extLst>
              </a:tr>
              <a:tr h="0">
                <a:tc>
                  <a:txBody>
                    <a:bodyPr/>
                    <a:lstStyle/>
                    <a:p>
                      <a:pPr algn="l" fontAlgn="b"/>
                      <a:r>
                        <a:rPr lang="pt-BR" sz="1000" b="1" i="0" u="none" strike="noStrike" dirty="0">
                          <a:solidFill>
                            <a:srgbClr val="000000"/>
                          </a:solidFill>
                          <a:effectLst/>
                          <a:latin typeface="+mn-lt"/>
                        </a:rPr>
                        <a:t>Comunicação</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144.594,61</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152.400,00</a:t>
                      </a:r>
                    </a:p>
                  </a:txBody>
                  <a:tcPr marL="72000" marR="72000" marT="36000" marB="36000" anchor="b">
                    <a:lnL>
                      <a:noFill/>
                    </a:lnL>
                    <a:lnR>
                      <a:noFill/>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r" fontAlgn="b"/>
                      <a:r>
                        <a:rPr lang="pt-BR" sz="1000" b="1" i="0" u="none" strike="noStrike" dirty="0">
                          <a:solidFill>
                            <a:srgbClr val="000000"/>
                          </a:solidFill>
                          <a:effectLst/>
                          <a:latin typeface="+mn-lt"/>
                        </a:rPr>
                        <a:t>-7.805,39</a:t>
                      </a:r>
                    </a:p>
                  </a:txBody>
                  <a:tcPr marL="72000" marR="72000" marT="36000" marB="36000" anchor="b">
                    <a:lnL>
                      <a:noFill/>
                    </a:lnL>
                    <a:lnR w="6350" cap="flat" cmpd="sng" algn="ctr">
                      <a:solidFill>
                        <a:srgbClr val="95B3D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fontAlgn="b"/>
                      <a:r>
                        <a:rPr lang="pt-BR" sz="1000" b="1" i="0" u="none" strike="noStrike" dirty="0">
                          <a:solidFill>
                            <a:srgbClr val="000000"/>
                          </a:solidFill>
                          <a:effectLst/>
                          <a:latin typeface="+mn-lt"/>
                        </a:rPr>
                        <a:t> -</a:t>
                      </a:r>
                    </a:p>
                  </a:txBody>
                  <a:tcPr marL="72000" marR="72000" marT="36000" marB="36000" anchor="b">
                    <a:lnL w="6350" cap="flat" cmpd="sng" algn="ctr">
                      <a:solidFill>
                        <a:srgbClr val="95B3D7"/>
                      </a:solid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040816654"/>
                  </a:ext>
                </a:extLst>
              </a:tr>
              <a:tr h="0">
                <a:tc>
                  <a:txBody>
                    <a:bodyPr/>
                    <a:lstStyle/>
                    <a:p>
                      <a:pPr algn="ctr" fontAlgn="b"/>
                      <a:r>
                        <a:rPr lang="pt-BR" sz="1000" b="1" i="0" u="none" strike="noStrike" dirty="0">
                          <a:solidFill>
                            <a:schemeClr val="bg1"/>
                          </a:solidFill>
                          <a:effectLst/>
                          <a:latin typeface="+mn-lt"/>
                        </a:rPr>
                        <a:t>Total Geral</a:t>
                      </a:r>
                    </a:p>
                  </a:txBody>
                  <a:tcPr marL="72000" marR="72000" marT="36000" marB="3600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r" fontAlgn="b"/>
                      <a:r>
                        <a:rPr lang="pt-BR" sz="1000" b="1" i="0" u="none" strike="noStrike" dirty="0">
                          <a:solidFill>
                            <a:schemeClr val="bg1"/>
                          </a:solidFill>
                          <a:effectLst/>
                          <a:latin typeface="+mn-lt"/>
                        </a:rPr>
                        <a:t>71.096.373,00</a:t>
                      </a:r>
                    </a:p>
                  </a:txBody>
                  <a:tcPr marL="72000" marR="72000" marT="36000" marB="3600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r" fontAlgn="b"/>
                      <a:r>
                        <a:rPr lang="pt-BR" sz="1000" b="1" i="0" u="none" strike="noStrike" dirty="0">
                          <a:solidFill>
                            <a:schemeClr val="bg1"/>
                          </a:solidFill>
                          <a:effectLst/>
                          <a:latin typeface="+mn-lt"/>
                        </a:rPr>
                        <a:t>72.939.317,91</a:t>
                      </a:r>
                    </a:p>
                  </a:txBody>
                  <a:tcPr marL="72000" marR="72000" marT="36000" marB="3600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r" fontAlgn="b"/>
                      <a:r>
                        <a:rPr lang="pt-BR" sz="1000" b="1" i="0" u="none" strike="noStrike" dirty="0">
                          <a:solidFill>
                            <a:schemeClr val="bg1"/>
                          </a:solidFill>
                          <a:effectLst/>
                          <a:latin typeface="+mn-lt"/>
                        </a:rPr>
                        <a:t>-1.842.944,91</a:t>
                      </a:r>
                    </a:p>
                  </a:txBody>
                  <a:tcPr marL="72000" marR="72000" marT="36000" marB="3600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l" fontAlgn="b"/>
                      <a:r>
                        <a:rPr lang="pt-BR" sz="1000" b="1" i="0" u="none" strike="noStrike" dirty="0">
                          <a:solidFill>
                            <a:schemeClr val="bg1"/>
                          </a:solidFill>
                          <a:effectLst/>
                          <a:latin typeface="+mn-lt"/>
                        </a:rPr>
                        <a:t> -</a:t>
                      </a:r>
                    </a:p>
                  </a:txBody>
                  <a:tcPr marL="72000" marR="72000" marT="36000" marB="3600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extLst>
                  <a:ext uri="{0D108BD9-81ED-4DB2-BD59-A6C34878D82A}">
                    <a16:rowId xmlns:a16="http://schemas.microsoft.com/office/drawing/2014/main" xmlns="" val="212820955"/>
                  </a:ext>
                </a:extLst>
              </a:tr>
            </a:tbl>
          </a:graphicData>
        </a:graphic>
      </p:graphicFrame>
    </p:spTree>
    <p:extLst>
      <p:ext uri="{BB962C8B-B14F-4D97-AF65-F5344CB8AC3E}">
        <p14:creationId xmlns:p14="http://schemas.microsoft.com/office/powerpoint/2010/main" val="3913381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59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312275" y="1700808"/>
            <a:ext cx="792088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dirty="0">
                <a:solidFill>
                  <a:schemeClr val="bg1"/>
                </a:solidFill>
              </a:rPr>
              <a:t>inpi.gov.br</a:t>
            </a:r>
            <a:endParaRPr lang="pt-BR" sz="4000" dirty="0">
              <a:solidFill>
                <a:schemeClr val="bg1"/>
              </a:solidFill>
            </a:endParaRPr>
          </a:p>
        </p:txBody>
      </p:sp>
    </p:spTree>
    <p:extLst>
      <p:ext uri="{BB962C8B-B14F-4D97-AF65-F5344CB8AC3E}">
        <p14:creationId xmlns:p14="http://schemas.microsoft.com/office/powerpoint/2010/main" val="31011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298552" y="184287"/>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RESULTADOS 2020 – 1º TRIM./2020 (PRODUÇÃO)</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3449286199"/>
              </p:ext>
            </p:extLst>
          </p:nvPr>
        </p:nvGraphicFramePr>
        <p:xfrm>
          <a:off x="144785" y="816742"/>
          <a:ext cx="8854430" cy="5388849"/>
        </p:xfrm>
        <a:graphic>
          <a:graphicData uri="http://schemas.openxmlformats.org/drawingml/2006/table">
            <a:tbl>
              <a:tblPr/>
              <a:tblGrid>
                <a:gridCol w="576064">
                  <a:extLst>
                    <a:ext uri="{9D8B030D-6E8A-4147-A177-3AD203B41FA5}">
                      <a16:colId xmlns:a16="http://schemas.microsoft.com/office/drawing/2014/main" xmlns="" val="1233354499"/>
                    </a:ext>
                  </a:extLst>
                </a:gridCol>
                <a:gridCol w="4032448">
                  <a:extLst>
                    <a:ext uri="{9D8B030D-6E8A-4147-A177-3AD203B41FA5}">
                      <a16:colId xmlns:a16="http://schemas.microsoft.com/office/drawing/2014/main" xmlns="" val="20001"/>
                    </a:ext>
                  </a:extLst>
                </a:gridCol>
                <a:gridCol w="1062687">
                  <a:extLst>
                    <a:ext uri="{9D8B030D-6E8A-4147-A177-3AD203B41FA5}">
                      <a16:colId xmlns:a16="http://schemas.microsoft.com/office/drawing/2014/main" xmlns="" val="20003"/>
                    </a:ext>
                  </a:extLst>
                </a:gridCol>
                <a:gridCol w="1082313">
                  <a:extLst>
                    <a:ext uri="{9D8B030D-6E8A-4147-A177-3AD203B41FA5}">
                      <a16:colId xmlns:a16="http://schemas.microsoft.com/office/drawing/2014/main" xmlns="" val="3915317263"/>
                    </a:ext>
                  </a:extLst>
                </a:gridCol>
                <a:gridCol w="1025789">
                  <a:extLst>
                    <a:ext uri="{9D8B030D-6E8A-4147-A177-3AD203B41FA5}">
                      <a16:colId xmlns:a16="http://schemas.microsoft.com/office/drawing/2014/main" xmlns="" val="20007"/>
                    </a:ext>
                  </a:extLst>
                </a:gridCol>
                <a:gridCol w="1075129">
                  <a:extLst>
                    <a:ext uri="{9D8B030D-6E8A-4147-A177-3AD203B41FA5}">
                      <a16:colId xmlns:a16="http://schemas.microsoft.com/office/drawing/2014/main" xmlns="" val="20008"/>
                    </a:ext>
                  </a:extLst>
                </a:gridCol>
              </a:tblGrid>
              <a:tr h="443545">
                <a:tc rowSpan="2">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91779" marR="91779" marT="45889" marB="45889"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INDICADORES DE DESEMPENHO</a:t>
                      </a:r>
                    </a:p>
                  </a:txBody>
                  <a:tcPr marL="91779" marR="91779" marT="45889" marB="45889"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META</a:t>
                      </a:r>
                    </a:p>
                    <a:p>
                      <a:pPr algn="ctr" fontAlgn="ctr">
                        <a:lnSpc>
                          <a:spcPct val="100000"/>
                        </a:lnSpc>
                        <a:spcBef>
                          <a:spcPts val="0"/>
                        </a:spcBef>
                        <a:spcAft>
                          <a:spcPts val="0"/>
                        </a:spcAft>
                      </a:pPr>
                      <a:r>
                        <a:rPr lang="pt-BR" sz="1600" b="1" i="0" u="none" strike="noStrike" dirty="0">
                          <a:solidFill>
                            <a:srgbClr val="FFFFFF"/>
                          </a:solidFill>
                          <a:effectLst/>
                          <a:latin typeface="+mn-lt"/>
                        </a:rPr>
                        <a:t>2020</a:t>
                      </a:r>
                    </a:p>
                  </a:txBody>
                  <a:tcPr marL="91779" marR="91779" marT="45889" marB="45889"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3">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RESULTADOS</a:t>
                      </a:r>
                    </a:p>
                  </a:txBody>
                  <a:tcPr marL="72267" marR="72267" marT="72267" marB="72267"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4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20551">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r>
                        <a:rPr lang="pt-BR" sz="1600" b="1" i="0" u="none" strike="noStrike" dirty="0">
                          <a:solidFill>
                            <a:srgbClr val="FFFFFF"/>
                          </a:solidFill>
                          <a:effectLst/>
                          <a:latin typeface="+mn-lt"/>
                        </a:rPr>
                        <a:t>1º T/2019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r>
                        <a:rPr lang="pt-BR" sz="1600" b="1" i="0" u="none" strike="noStrike" dirty="0">
                          <a:solidFill>
                            <a:srgbClr val="FFFFFF"/>
                          </a:solidFill>
                          <a:effectLst/>
                          <a:latin typeface="+mn-lt"/>
                        </a:rPr>
                        <a:t>1º T/2020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r>
                        <a:rPr lang="pt-BR" sz="1600" b="1" i="0" u="none" strike="noStrike" dirty="0">
                          <a:solidFill>
                            <a:srgbClr val="FFFFFF"/>
                          </a:solidFill>
                          <a:effectLst/>
                          <a:latin typeface="+mn-lt"/>
                        </a:rPr>
                        <a:t>∆% 1º T 2020/2019</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3005020220"/>
                  </a:ext>
                </a:extLst>
              </a:tr>
              <a:tr h="946319">
                <a:tc rowSpan="2">
                  <a:txBody>
                    <a:bodyPr/>
                    <a:lstStyle/>
                    <a:p>
                      <a:pPr algn="ctr" fontAlgn="ctr">
                        <a:lnSpc>
                          <a:spcPct val="100000"/>
                        </a:lnSpc>
                        <a:spcBef>
                          <a:spcPts val="0"/>
                        </a:spcBef>
                        <a:spcAft>
                          <a:spcPts val="0"/>
                        </a:spcAft>
                      </a:pPr>
                      <a:r>
                        <a:rPr lang="pt-BR" sz="1400" b="0" i="0" u="none" strike="noStrike" dirty="0">
                          <a:solidFill>
                            <a:schemeClr val="bg1"/>
                          </a:solidFill>
                          <a:effectLst/>
                          <a:latin typeface="+mn-lt"/>
                        </a:rPr>
                        <a:t>MARCAS</a:t>
                      </a: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nSpc>
                          <a:spcPct val="100000"/>
                        </a:lnSpc>
                        <a:spcBef>
                          <a:spcPts val="0"/>
                        </a:spcBef>
                        <a:spcAft>
                          <a:spcPts val="0"/>
                        </a:spcAft>
                      </a:pPr>
                      <a:r>
                        <a:rPr lang="pt-BR" sz="1600" dirty="0">
                          <a:effectLst/>
                          <a:latin typeface="Calibri" panose="020F0502020204030204" pitchFamily="34" charset="0"/>
                          <a:ea typeface="Times New Roman" panose="02020603050405020304" pitchFamily="18" charset="0"/>
                          <a:cs typeface="Times New Roman" panose="02020603050405020304" pitchFamily="18" charset="0"/>
                        </a:rPr>
                        <a:t>Decisão de Exame Técnico de Pedidos de Marca</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295.000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Arial" panose="020B0604020202020204" pitchFamily="34" charset="0"/>
                        <a:buNone/>
                        <a:tabLst/>
                        <a:defRPr/>
                      </a:pPr>
                      <a:r>
                        <a:rPr lang="pt-BR" sz="1600" b="0" i="0" u="none" strike="noStrike" dirty="0">
                          <a:solidFill>
                            <a:srgbClr val="000000"/>
                          </a:solidFill>
                          <a:effectLst/>
                          <a:latin typeface="+mn-lt"/>
                          <a:ea typeface="+mn-ea"/>
                          <a:cs typeface="+mn-cs"/>
                        </a:rPr>
                        <a:t>81.376</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chemeClr val="tx1"/>
                          </a:solidFill>
                          <a:effectLst/>
                          <a:latin typeface="+mn-lt"/>
                          <a:ea typeface="+mn-ea"/>
                          <a:cs typeface="+mn-cs"/>
                        </a:rPr>
                        <a:t>55.863</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-31,3% </a:t>
                      </a:r>
                      <a:r>
                        <a:rPr lang="pt-BR" sz="1600" b="1" i="0" u="none" strike="noStrike" dirty="0">
                          <a:solidFill>
                            <a:schemeClr val="accent2"/>
                          </a:solidFill>
                          <a:effectLst/>
                          <a:latin typeface="+mn-lt"/>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6"/>
                  </a:ext>
                </a:extLst>
              </a:tr>
              <a:tr h="695880">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nSpc>
                          <a:spcPct val="100000"/>
                        </a:lnSpc>
                        <a:spcBef>
                          <a:spcPts val="0"/>
                        </a:spcBef>
                        <a:spcAft>
                          <a:spcPts val="0"/>
                        </a:spcAft>
                      </a:pPr>
                      <a:r>
                        <a:rPr lang="pt-BR" sz="1600" dirty="0">
                          <a:effectLst/>
                          <a:latin typeface="Calibri" panose="020F0502020204030204" pitchFamily="34" charset="0"/>
                          <a:ea typeface="Times New Roman" panose="02020603050405020304" pitchFamily="18" charset="0"/>
                          <a:cs typeface="Times New Roman" panose="02020603050405020304" pitchFamily="18" charset="0"/>
                        </a:rPr>
                        <a:t>Instrução em Recurso e Processo Administrativo de Nulidade em Processos de Marcas (2ª Instância)</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55.928</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5.829</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13.051</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123,9% </a:t>
                      </a:r>
                      <a:r>
                        <a:rPr lang="pt-BR" sz="1600" b="1" i="0" u="none" strike="noStrike" dirty="0">
                          <a:solidFill>
                            <a:srgbClr val="00B050"/>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r h="661895">
                <a:tc rowSpan="2">
                  <a:txBody>
                    <a:bodyPr/>
                    <a:lstStyle/>
                    <a:p>
                      <a:pPr algn="ctr" fontAlgn="ctr">
                        <a:lnSpc>
                          <a:spcPct val="100000"/>
                        </a:lnSpc>
                        <a:spcBef>
                          <a:spcPts val="0"/>
                        </a:spcBef>
                        <a:spcAft>
                          <a:spcPts val="0"/>
                        </a:spcAft>
                      </a:pPr>
                      <a:r>
                        <a:rPr lang="pt-BR" sz="1400" b="0" i="0" u="none" strike="noStrike" dirty="0">
                          <a:solidFill>
                            <a:schemeClr val="bg1"/>
                          </a:solidFill>
                          <a:effectLst/>
                          <a:latin typeface="+mn-lt"/>
                        </a:rPr>
                        <a:t>DESENHOS INDUSTRIAIS</a:t>
                      </a: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nSpc>
                          <a:spcPct val="100000"/>
                        </a:lnSpc>
                        <a:spcBef>
                          <a:spcPts val="0"/>
                        </a:spcBef>
                        <a:spcAft>
                          <a:spcPts val="0"/>
                        </a:spcAft>
                      </a:pPr>
                      <a:r>
                        <a:rPr lang="pt-BR" sz="1600" dirty="0">
                          <a:effectLst/>
                          <a:latin typeface="Calibri" panose="020F0502020204030204" pitchFamily="34" charset="0"/>
                          <a:ea typeface="Times New Roman" panose="02020603050405020304" pitchFamily="18" charset="0"/>
                          <a:cs typeface="Times New Roman" panose="02020603050405020304" pitchFamily="18" charset="0"/>
                        </a:rPr>
                        <a:t>Decisão de Exame Técnico de Pedidos de Registro de Desenho Industrial</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7.543</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1.730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1.680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-2,9% </a:t>
                      </a:r>
                      <a:r>
                        <a:rPr lang="pt-BR" sz="1600" b="1" i="0" u="none" strike="noStrike" dirty="0">
                          <a:solidFill>
                            <a:schemeClr val="accent2"/>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8"/>
                  </a:ext>
                </a:extLst>
              </a:tr>
              <a:tr h="775409">
                <a:tc vMerge="1">
                  <a:txBody>
                    <a:bodyPr/>
                    <a:lstStyle/>
                    <a:p>
                      <a:pPr>
                        <a:lnSpc>
                          <a:spcPct val="100000"/>
                        </a:lnSpc>
                        <a:spcBef>
                          <a:spcPts val="0"/>
                        </a:spcBef>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nSpc>
                          <a:spcPct val="100000"/>
                        </a:lnSpc>
                        <a:spcBef>
                          <a:spcPts val="0"/>
                        </a:spcBef>
                        <a:spcAft>
                          <a:spcPts val="0"/>
                        </a:spcAft>
                      </a:pPr>
                      <a:r>
                        <a:rPr lang="pt-BR" sz="1600" dirty="0">
                          <a:effectLst/>
                          <a:latin typeface="Calibri" panose="020F0502020204030204" pitchFamily="34" charset="0"/>
                          <a:ea typeface="Times New Roman" panose="02020603050405020304" pitchFamily="18" charset="0"/>
                          <a:cs typeface="Times New Roman" panose="02020603050405020304" pitchFamily="18" charset="0"/>
                        </a:rPr>
                        <a:t>Instrução em Recurso e Processo Administrativo de Nulidade em Processos de Desenho Industrial e outros Registros (2ª Instância)</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00000"/>
                        </a:lnSpc>
                        <a:spcBef>
                          <a:spcPts val="0"/>
                        </a:spcBef>
                        <a:spcAft>
                          <a:spcPts val="0"/>
                        </a:spcAft>
                      </a:pPr>
                      <a:r>
                        <a:rPr lang="pt-BR" sz="1600" b="0" i="0" u="none" strike="noStrike" dirty="0">
                          <a:solidFill>
                            <a:srgbClr val="000000"/>
                          </a:solidFill>
                          <a:effectLst/>
                          <a:latin typeface="+mn-lt"/>
                          <a:ea typeface="+mn-ea"/>
                          <a:cs typeface="+mn-cs"/>
                        </a:rPr>
                        <a:t>1.600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199</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186</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-6,5% </a:t>
                      </a:r>
                      <a:r>
                        <a:rPr lang="pt-BR" sz="1600" b="1" i="0" u="none" strike="noStrike" dirty="0">
                          <a:solidFill>
                            <a:schemeClr val="accent2"/>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9"/>
                  </a:ext>
                </a:extLst>
              </a:tr>
              <a:tr h="695880">
                <a:tc>
                  <a:txBody>
                    <a:bodyPr/>
                    <a:lstStyle/>
                    <a:p>
                      <a:pPr algn="ctr" fontAlgn="ctr">
                        <a:lnSpc>
                          <a:spcPct val="100000"/>
                        </a:lnSpc>
                        <a:spcBef>
                          <a:spcPts val="0"/>
                        </a:spcBef>
                        <a:spcAft>
                          <a:spcPts val="0"/>
                        </a:spcAft>
                      </a:pPr>
                      <a:r>
                        <a:rPr lang="pt-BR" sz="1400" b="0" i="0" u="none" strike="noStrike" dirty="0">
                          <a:solidFill>
                            <a:schemeClr val="bg1"/>
                          </a:solidFill>
                          <a:effectLst/>
                          <a:latin typeface="+mn-lt"/>
                        </a:rPr>
                        <a:t>IG</a:t>
                      </a: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l" fontAlgn="ctr">
                        <a:lnSpc>
                          <a:spcPct val="100000"/>
                        </a:lnSpc>
                        <a:spcBef>
                          <a:spcPts val="300"/>
                        </a:spcBef>
                        <a:spcAft>
                          <a:spcPts val="300"/>
                        </a:spcAft>
                      </a:pPr>
                      <a:r>
                        <a:rPr lang="pt-BR" sz="1600" b="0" i="0" u="none" strike="noStrike" dirty="0">
                          <a:solidFill>
                            <a:srgbClr val="000000"/>
                          </a:solidFill>
                          <a:effectLst/>
                          <a:latin typeface="+mn-lt"/>
                        </a:rPr>
                        <a:t>Decisão de Exame Técnico de Pedidos de Registro de Indicações Geográficas</a:t>
                      </a:r>
                    </a:p>
                  </a:txBody>
                  <a:tcPr marL="36000" marR="36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00000"/>
                        </a:lnSpc>
                        <a:spcBef>
                          <a:spcPts val="300"/>
                        </a:spcBef>
                        <a:spcAft>
                          <a:spcPts val="300"/>
                        </a:spcAft>
                      </a:pPr>
                      <a:r>
                        <a:rPr lang="pt-BR" sz="1600" b="0" i="0" u="none" strike="noStrike" dirty="0">
                          <a:solidFill>
                            <a:srgbClr val="000000"/>
                          </a:solidFill>
                          <a:effectLst/>
                          <a:latin typeface="+mn-lt"/>
                          <a:ea typeface="+mn-ea"/>
                          <a:cs typeface="+mn-cs"/>
                        </a:rPr>
                        <a:t>10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3</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indent="0" algn="ctr" fontAlgn="ctr">
                        <a:lnSpc>
                          <a:spcPct val="100000"/>
                        </a:lnSpc>
                        <a:spcBef>
                          <a:spcPts val="300"/>
                        </a:spcBef>
                        <a:spcAft>
                          <a:spcPts val="30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2</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300"/>
                        </a:spcBef>
                        <a:spcAft>
                          <a:spcPts val="30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-33,3% </a:t>
                      </a:r>
                      <a:r>
                        <a:rPr lang="pt-BR" sz="1600" b="1" i="0" u="none" strike="noStrike" dirty="0">
                          <a:solidFill>
                            <a:schemeClr val="accent2"/>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705586436"/>
                  </a:ext>
                </a:extLst>
              </a:tr>
            </a:tbl>
          </a:graphicData>
        </a:graphic>
      </p:graphicFrame>
      <p:sp>
        <p:nvSpPr>
          <p:cNvPr id="2" name="CaixaDeTexto 1">
            <a:extLst>
              <a:ext uri="{FF2B5EF4-FFF2-40B4-BE49-F238E27FC236}">
                <a16:creationId xmlns:a16="http://schemas.microsoft.com/office/drawing/2014/main" xmlns="" id="{62FE8AFC-08E1-41C3-9576-503A49F45D1E}"/>
              </a:ext>
            </a:extLst>
          </p:cNvPr>
          <p:cNvSpPr txBox="1"/>
          <p:nvPr/>
        </p:nvSpPr>
        <p:spPr>
          <a:xfrm>
            <a:off x="3059832" y="6335159"/>
            <a:ext cx="2664296" cy="338554"/>
          </a:xfrm>
          <a:prstGeom prst="rect">
            <a:avLst/>
          </a:prstGeom>
          <a:noFill/>
        </p:spPr>
        <p:txBody>
          <a:bodyPr wrap="square" rtlCol="0">
            <a:spAutoFit/>
          </a:bodyPr>
          <a:lstStyle/>
          <a:p>
            <a:r>
              <a:rPr lang="pt-BR" sz="1600" dirty="0"/>
              <a:t>IG: Indicações Geográficas</a:t>
            </a:r>
          </a:p>
        </p:txBody>
      </p:sp>
    </p:spTree>
    <p:extLst>
      <p:ext uri="{BB962C8B-B14F-4D97-AF65-F5344CB8AC3E}">
        <p14:creationId xmlns:p14="http://schemas.microsoft.com/office/powerpoint/2010/main" val="344207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298552" y="184287"/>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RESULTADOS 2020 – 1º TRIM./2020 (PRODUÇÃO)</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547637807"/>
              </p:ext>
            </p:extLst>
          </p:nvPr>
        </p:nvGraphicFramePr>
        <p:xfrm>
          <a:off x="144785" y="810884"/>
          <a:ext cx="8854430" cy="4824536"/>
        </p:xfrm>
        <a:graphic>
          <a:graphicData uri="http://schemas.openxmlformats.org/drawingml/2006/table">
            <a:tbl>
              <a:tblPr/>
              <a:tblGrid>
                <a:gridCol w="576064">
                  <a:extLst>
                    <a:ext uri="{9D8B030D-6E8A-4147-A177-3AD203B41FA5}">
                      <a16:colId xmlns:a16="http://schemas.microsoft.com/office/drawing/2014/main" xmlns="" val="1233354499"/>
                    </a:ext>
                  </a:extLst>
                </a:gridCol>
                <a:gridCol w="4032448">
                  <a:extLst>
                    <a:ext uri="{9D8B030D-6E8A-4147-A177-3AD203B41FA5}">
                      <a16:colId xmlns:a16="http://schemas.microsoft.com/office/drawing/2014/main" xmlns="" val="20001"/>
                    </a:ext>
                  </a:extLst>
                </a:gridCol>
                <a:gridCol w="1062687">
                  <a:extLst>
                    <a:ext uri="{9D8B030D-6E8A-4147-A177-3AD203B41FA5}">
                      <a16:colId xmlns:a16="http://schemas.microsoft.com/office/drawing/2014/main" xmlns="" val="20003"/>
                    </a:ext>
                  </a:extLst>
                </a:gridCol>
                <a:gridCol w="1082313">
                  <a:extLst>
                    <a:ext uri="{9D8B030D-6E8A-4147-A177-3AD203B41FA5}">
                      <a16:colId xmlns:a16="http://schemas.microsoft.com/office/drawing/2014/main" xmlns="" val="3915317263"/>
                    </a:ext>
                  </a:extLst>
                </a:gridCol>
                <a:gridCol w="1025789">
                  <a:extLst>
                    <a:ext uri="{9D8B030D-6E8A-4147-A177-3AD203B41FA5}">
                      <a16:colId xmlns:a16="http://schemas.microsoft.com/office/drawing/2014/main" xmlns="" val="20007"/>
                    </a:ext>
                  </a:extLst>
                </a:gridCol>
                <a:gridCol w="1075129">
                  <a:extLst>
                    <a:ext uri="{9D8B030D-6E8A-4147-A177-3AD203B41FA5}">
                      <a16:colId xmlns:a16="http://schemas.microsoft.com/office/drawing/2014/main" xmlns="" val="20008"/>
                    </a:ext>
                  </a:extLst>
                </a:gridCol>
              </a:tblGrid>
              <a:tr h="443545">
                <a:tc rowSpan="2">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91779" marR="91779" marT="45889" marB="45889"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INDICADORES DE DESEMPENHO</a:t>
                      </a:r>
                    </a:p>
                  </a:txBody>
                  <a:tcPr marL="91779" marR="91779" marT="45889" marB="45889"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META</a:t>
                      </a:r>
                    </a:p>
                    <a:p>
                      <a:pPr algn="ctr" fontAlgn="ctr">
                        <a:lnSpc>
                          <a:spcPct val="100000"/>
                        </a:lnSpc>
                        <a:spcBef>
                          <a:spcPts val="0"/>
                        </a:spcBef>
                        <a:spcAft>
                          <a:spcPts val="0"/>
                        </a:spcAft>
                      </a:pPr>
                      <a:r>
                        <a:rPr lang="pt-BR" sz="1600" b="1" i="0" u="none" strike="noStrike" dirty="0">
                          <a:solidFill>
                            <a:srgbClr val="FFFFFF"/>
                          </a:solidFill>
                          <a:effectLst/>
                          <a:latin typeface="+mn-lt"/>
                        </a:rPr>
                        <a:t>2020</a:t>
                      </a:r>
                    </a:p>
                  </a:txBody>
                  <a:tcPr marL="91779" marR="91779" marT="45889" marB="45889"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3">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RESULTADOS</a:t>
                      </a:r>
                    </a:p>
                  </a:txBody>
                  <a:tcPr marL="72267" marR="72267" marT="72267" marB="72267"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4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20551">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r>
                        <a:rPr lang="pt-BR" sz="1600" b="1" i="0" u="none" strike="noStrike" dirty="0">
                          <a:solidFill>
                            <a:srgbClr val="FFFFFF"/>
                          </a:solidFill>
                          <a:effectLst/>
                          <a:latin typeface="+mn-lt"/>
                        </a:rPr>
                        <a:t>1º T/2019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r>
                        <a:rPr lang="pt-BR" sz="1600" b="1" i="0" u="none" strike="noStrike" dirty="0">
                          <a:solidFill>
                            <a:srgbClr val="FFFFFF"/>
                          </a:solidFill>
                          <a:effectLst/>
                          <a:latin typeface="+mn-lt"/>
                        </a:rPr>
                        <a:t>1º T/2020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r>
                        <a:rPr lang="pt-BR" sz="1600" b="1" i="0" u="none" strike="noStrike" dirty="0">
                          <a:solidFill>
                            <a:srgbClr val="FFFFFF"/>
                          </a:solidFill>
                          <a:effectLst/>
                          <a:latin typeface="+mn-lt"/>
                        </a:rPr>
                        <a:t>∆% 1º T 2020/2019</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3005020220"/>
                  </a:ext>
                </a:extLst>
              </a:tr>
              <a:tr h="1296144">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n-lt"/>
                          <a:ea typeface="+mn-ea"/>
                          <a:cs typeface="+mn-cs"/>
                        </a:rPr>
                        <a:t>PROGRAMA DE COMPUTADOR</a:t>
                      </a:r>
                      <a:endParaRPr lang="pt-B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nSpc>
                          <a:spcPct val="100000"/>
                        </a:lnSpc>
                        <a:spcBef>
                          <a:spcPts val="300"/>
                        </a:spcBef>
                        <a:spcAft>
                          <a:spcPts val="300"/>
                        </a:spcAft>
                      </a:pPr>
                      <a:r>
                        <a:rPr lang="pt-BR" sz="1600" dirty="0">
                          <a:effectLst/>
                          <a:latin typeface="Calibri" panose="020F0502020204030204" pitchFamily="34" charset="0"/>
                          <a:ea typeface="Times New Roman" panose="02020603050405020304" pitchFamily="18" charset="0"/>
                          <a:cs typeface="Times New Roman" panose="02020603050405020304" pitchFamily="18" charset="0"/>
                        </a:rPr>
                        <a:t>Registro de Programa de Computador</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00000"/>
                        </a:lnSpc>
                        <a:spcBef>
                          <a:spcPts val="300"/>
                        </a:spcBef>
                        <a:spcAft>
                          <a:spcPts val="300"/>
                        </a:spcAft>
                      </a:pPr>
                      <a:r>
                        <a:rPr lang="pt-BR" sz="1600" b="0" i="0" u="none" strike="noStrike" dirty="0">
                          <a:solidFill>
                            <a:srgbClr val="000000"/>
                          </a:solidFill>
                          <a:effectLst/>
                          <a:latin typeface="+mn-lt"/>
                          <a:ea typeface="+mn-ea"/>
                          <a:cs typeface="+mn-cs"/>
                        </a:rPr>
                        <a:t>3.600</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583</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indent="0" algn="ctr" fontAlgn="ctr">
                        <a:lnSpc>
                          <a:spcPct val="100000"/>
                        </a:lnSpc>
                        <a:spcBef>
                          <a:spcPts val="300"/>
                        </a:spcBef>
                        <a:spcAft>
                          <a:spcPts val="30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531</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300"/>
                        </a:spcBef>
                        <a:spcAft>
                          <a:spcPts val="30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-8,9% </a:t>
                      </a:r>
                      <a:r>
                        <a:rPr lang="pt-BR" sz="1600" b="1" i="0" u="none" strike="noStrike" dirty="0">
                          <a:solidFill>
                            <a:schemeClr val="accent2"/>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72000" marR="72000" marT="72000" marB="72000" anchor="ctr">
                    <a:lnL w="3175" cap="flat" cmpd="sng" algn="ctr">
                      <a:solidFill>
                        <a:schemeClr val="bg1">
                          <a:lumMod val="85000"/>
                        </a:schemeClr>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9"/>
                  </a:ext>
                </a:extLst>
              </a:tr>
              <a:tr h="1152128">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n-lt"/>
                          <a:ea typeface="+mn-ea"/>
                          <a:cs typeface="+mn-cs"/>
                        </a:rPr>
                        <a:t>TOPOGRAFIA</a:t>
                      </a:r>
                    </a:p>
                  </a:txBody>
                  <a:tcPr marL="72000" marR="72000" marT="72000" marB="72000"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nSpc>
                          <a:spcPct val="100000"/>
                        </a:lnSpc>
                        <a:spcBef>
                          <a:spcPts val="300"/>
                        </a:spcBef>
                        <a:spcAft>
                          <a:spcPts val="300"/>
                        </a:spcAft>
                      </a:pPr>
                      <a:r>
                        <a:rPr lang="pt-BR" sz="1600" dirty="0">
                          <a:effectLst/>
                          <a:latin typeface="Calibri" panose="020F0502020204030204" pitchFamily="34" charset="0"/>
                          <a:ea typeface="Times New Roman" panose="02020603050405020304" pitchFamily="18" charset="0"/>
                          <a:cs typeface="Times New Roman" panose="02020603050405020304" pitchFamily="18" charset="0"/>
                        </a:rPr>
                        <a:t>Registro de Topografia de Circuito Integrado</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00000"/>
                        </a:lnSpc>
                        <a:spcBef>
                          <a:spcPts val="300"/>
                        </a:spcBef>
                        <a:spcAft>
                          <a:spcPts val="300"/>
                        </a:spcAft>
                      </a:pPr>
                      <a:r>
                        <a:rPr lang="pt-BR" sz="1600" b="0" i="0" u="none" strike="noStrike" dirty="0">
                          <a:solidFill>
                            <a:srgbClr val="000000"/>
                          </a:solidFill>
                          <a:effectLst/>
                          <a:latin typeface="+mn-lt"/>
                          <a:ea typeface="+mn-ea"/>
                          <a:cs typeface="+mn-cs"/>
                        </a:rPr>
                        <a:t>3</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1</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indent="0" algn="ctr" fontAlgn="ctr">
                        <a:lnSpc>
                          <a:spcPct val="100000"/>
                        </a:lnSpc>
                        <a:spcBef>
                          <a:spcPts val="300"/>
                        </a:spcBef>
                        <a:spcAft>
                          <a:spcPts val="30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0</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300"/>
                        </a:spcBef>
                        <a:spcAft>
                          <a:spcPts val="30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-100% </a:t>
                      </a:r>
                      <a:r>
                        <a:rPr lang="pt-BR" sz="1600" b="1" i="0" u="none" strike="noStrike" dirty="0">
                          <a:solidFill>
                            <a:schemeClr val="accent2"/>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72000" marR="72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4257491637"/>
                  </a:ext>
                </a:extLst>
              </a:tr>
              <a:tr h="1286389">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uLnTx/>
                          <a:uFillTx/>
                          <a:latin typeface="+mn-lt"/>
                          <a:ea typeface="+mn-ea"/>
                          <a:cs typeface="+mn-cs"/>
                        </a:rPr>
                        <a:t>CONTRATO DE TECNOLOGIA</a:t>
                      </a:r>
                    </a:p>
                  </a:txBody>
                  <a:tcPr marL="72000" marR="72000" marT="72000" marB="72000"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nSpc>
                          <a:spcPct val="100000"/>
                        </a:lnSpc>
                        <a:spcBef>
                          <a:spcPts val="300"/>
                        </a:spcBef>
                        <a:spcAft>
                          <a:spcPts val="300"/>
                        </a:spcAft>
                      </a:pPr>
                      <a:r>
                        <a:rPr lang="pt-BR" sz="1600" dirty="0">
                          <a:effectLst/>
                          <a:latin typeface="Calibri" panose="020F0502020204030204" pitchFamily="34" charset="0"/>
                          <a:ea typeface="Times New Roman" panose="02020603050405020304" pitchFamily="18" charset="0"/>
                          <a:cs typeface="Times New Roman" panose="02020603050405020304" pitchFamily="18" charset="0"/>
                        </a:rPr>
                        <a:t>Decisão de Exame Técnico de Pedidos de Contratos de Tecnologia</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00000"/>
                        </a:lnSpc>
                        <a:spcBef>
                          <a:spcPts val="300"/>
                        </a:spcBef>
                        <a:spcAft>
                          <a:spcPts val="300"/>
                        </a:spcAft>
                      </a:pPr>
                      <a:r>
                        <a:rPr lang="pt-BR" sz="1600" b="0" i="0" u="none" strike="noStrike" dirty="0">
                          <a:solidFill>
                            <a:schemeClr val="tx1"/>
                          </a:solidFill>
                          <a:effectLst/>
                          <a:latin typeface="+mn-lt"/>
                          <a:ea typeface="+mn-ea"/>
                          <a:cs typeface="+mn-cs"/>
                        </a:rPr>
                        <a:t>1.400</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303</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indent="0" algn="ctr" fontAlgn="ctr">
                        <a:lnSpc>
                          <a:spcPct val="100000"/>
                        </a:lnSpc>
                        <a:spcBef>
                          <a:spcPts val="300"/>
                        </a:spcBef>
                        <a:spcAft>
                          <a:spcPts val="300"/>
                        </a:spcAft>
                        <a:buClr>
                          <a:srgbClr val="33CC33"/>
                        </a:buClr>
                        <a:buFont typeface="Wingdings" panose="05000000000000000000" pitchFamily="2" charset="2"/>
                        <a:buNone/>
                      </a:pPr>
                      <a:r>
                        <a:rPr lang="pt-BR" sz="1600" b="1" i="0" u="none" strike="noStrike" dirty="0">
                          <a:solidFill>
                            <a:srgbClr val="000000"/>
                          </a:solidFill>
                          <a:effectLst/>
                          <a:latin typeface="+mn-lt"/>
                          <a:ea typeface="+mn-ea"/>
                          <a:cs typeface="+mn-cs"/>
                        </a:rPr>
                        <a:t>285</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300"/>
                        </a:spcBef>
                        <a:spcAft>
                          <a:spcPts val="30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-5,9% </a:t>
                      </a:r>
                      <a:r>
                        <a:rPr lang="pt-BR" sz="1600" b="1" i="0" u="none" strike="noStrike" dirty="0">
                          <a:solidFill>
                            <a:schemeClr val="accent2"/>
                          </a:solidFill>
                          <a:effectLst/>
                          <a:latin typeface="+mn-lt"/>
                          <a:ea typeface="+mn-ea"/>
                          <a:cs typeface="+mn-cs"/>
                        </a:rPr>
                        <a:t>↓</a:t>
                      </a:r>
                      <a:endParaRPr lang="pt-BR" sz="1600" b="0" i="0" u="none" strike="noStrike" dirty="0">
                        <a:solidFill>
                          <a:srgbClr val="000000"/>
                        </a:solidFill>
                        <a:effectLst/>
                        <a:latin typeface="+mn-lt"/>
                        <a:ea typeface="+mn-ea"/>
                        <a:cs typeface="+mn-cs"/>
                      </a:endParaRPr>
                    </a:p>
                  </a:txBody>
                  <a:tcPr marL="72000" marR="72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2711397258"/>
                  </a:ext>
                </a:extLst>
              </a:tr>
            </a:tbl>
          </a:graphicData>
        </a:graphic>
      </p:graphicFrame>
    </p:spTree>
    <p:extLst>
      <p:ext uri="{BB962C8B-B14F-4D97-AF65-F5344CB8AC3E}">
        <p14:creationId xmlns:p14="http://schemas.microsoft.com/office/powerpoint/2010/main" val="156198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298552" y="184287"/>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RESULTADOS 2020 – 1º TRIM./2020 (EFICIÊNCIA OPERACIONAL)</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488364125"/>
              </p:ext>
            </p:extLst>
          </p:nvPr>
        </p:nvGraphicFramePr>
        <p:xfrm>
          <a:off x="144785" y="812161"/>
          <a:ext cx="8854430" cy="3624995"/>
        </p:xfrm>
        <a:graphic>
          <a:graphicData uri="http://schemas.openxmlformats.org/drawingml/2006/table">
            <a:tbl>
              <a:tblPr/>
              <a:tblGrid>
                <a:gridCol w="576064">
                  <a:extLst>
                    <a:ext uri="{9D8B030D-6E8A-4147-A177-3AD203B41FA5}">
                      <a16:colId xmlns:a16="http://schemas.microsoft.com/office/drawing/2014/main" xmlns="" val="1233354499"/>
                    </a:ext>
                  </a:extLst>
                </a:gridCol>
                <a:gridCol w="4032448">
                  <a:extLst>
                    <a:ext uri="{9D8B030D-6E8A-4147-A177-3AD203B41FA5}">
                      <a16:colId xmlns:a16="http://schemas.microsoft.com/office/drawing/2014/main" xmlns="" val="20001"/>
                    </a:ext>
                  </a:extLst>
                </a:gridCol>
                <a:gridCol w="1062687">
                  <a:extLst>
                    <a:ext uri="{9D8B030D-6E8A-4147-A177-3AD203B41FA5}">
                      <a16:colId xmlns:a16="http://schemas.microsoft.com/office/drawing/2014/main" xmlns="" val="20003"/>
                    </a:ext>
                  </a:extLst>
                </a:gridCol>
                <a:gridCol w="1082313">
                  <a:extLst>
                    <a:ext uri="{9D8B030D-6E8A-4147-A177-3AD203B41FA5}">
                      <a16:colId xmlns:a16="http://schemas.microsoft.com/office/drawing/2014/main" xmlns="" val="3915317263"/>
                    </a:ext>
                  </a:extLst>
                </a:gridCol>
                <a:gridCol w="1025789">
                  <a:extLst>
                    <a:ext uri="{9D8B030D-6E8A-4147-A177-3AD203B41FA5}">
                      <a16:colId xmlns:a16="http://schemas.microsoft.com/office/drawing/2014/main" xmlns="" val="20007"/>
                    </a:ext>
                  </a:extLst>
                </a:gridCol>
                <a:gridCol w="1075129">
                  <a:extLst>
                    <a:ext uri="{9D8B030D-6E8A-4147-A177-3AD203B41FA5}">
                      <a16:colId xmlns:a16="http://schemas.microsoft.com/office/drawing/2014/main" xmlns="" val="20008"/>
                    </a:ext>
                  </a:extLst>
                </a:gridCol>
              </a:tblGrid>
              <a:tr h="443545">
                <a:tc rowSpan="2">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91779" marR="91779" marT="45889" marB="45889"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600" b="1" i="0" u="none" strike="noStrike" dirty="0">
                          <a:solidFill>
                            <a:srgbClr val="FFFFFF"/>
                          </a:solidFill>
                          <a:effectLst/>
                          <a:latin typeface="+mn-lt"/>
                        </a:rPr>
                        <a:t>INDICADORES DE DESEMPENHO</a:t>
                      </a:r>
                    </a:p>
                  </a:txBody>
                  <a:tcPr marL="91779" marR="91779" marT="45889" marB="45889"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META</a:t>
                      </a:r>
                    </a:p>
                    <a:p>
                      <a:pPr algn="ctr" fontAlgn="ctr">
                        <a:lnSpc>
                          <a:spcPct val="100000"/>
                        </a:lnSpc>
                        <a:spcBef>
                          <a:spcPts val="0"/>
                        </a:spcBef>
                        <a:spcAft>
                          <a:spcPts val="0"/>
                        </a:spcAft>
                      </a:pPr>
                      <a:r>
                        <a:rPr lang="pt-BR" sz="1600" b="1" i="0" u="none" strike="noStrike" dirty="0">
                          <a:solidFill>
                            <a:srgbClr val="FFFFFF"/>
                          </a:solidFill>
                          <a:effectLst/>
                          <a:latin typeface="+mn-lt"/>
                        </a:rPr>
                        <a:t>2020</a:t>
                      </a:r>
                    </a:p>
                  </a:txBody>
                  <a:tcPr marL="91779" marR="91779" marT="45889" marB="45889"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3">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RESULTADOS</a:t>
                      </a:r>
                    </a:p>
                  </a:txBody>
                  <a:tcPr marL="72267" marR="72267" marT="72267" marB="72267"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4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20551">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r>
                        <a:rPr lang="pt-BR" sz="1600" b="1" i="0" u="none" strike="noStrike" dirty="0">
                          <a:solidFill>
                            <a:srgbClr val="FFFFFF"/>
                          </a:solidFill>
                          <a:effectLst/>
                          <a:latin typeface="+mn-lt"/>
                        </a:rPr>
                        <a:t>1º T/2019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r>
                        <a:rPr lang="pt-BR" sz="1600" b="1" i="0" u="none" strike="noStrike" dirty="0">
                          <a:solidFill>
                            <a:srgbClr val="FFFFFF"/>
                          </a:solidFill>
                          <a:effectLst/>
                          <a:latin typeface="+mn-lt"/>
                        </a:rPr>
                        <a:t>1º T/2020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r>
                        <a:rPr lang="pt-BR" sz="1600" b="1" i="0" u="none" strike="noStrike" dirty="0">
                          <a:solidFill>
                            <a:srgbClr val="FFFFFF"/>
                          </a:solidFill>
                          <a:effectLst/>
                          <a:latin typeface="+mn-lt"/>
                        </a:rPr>
                        <a:t>∆% 1º T 2020/2019</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3005020220"/>
                  </a:ext>
                </a:extLst>
              </a:tr>
              <a:tr h="662300">
                <a:tc rowSpan="3">
                  <a:txBody>
                    <a:bodyPr/>
                    <a:lstStyle/>
                    <a:p>
                      <a:pPr algn="ctr" fontAlgn="ctr">
                        <a:lnSpc>
                          <a:spcPct val="100000"/>
                        </a:lnSpc>
                        <a:spcBef>
                          <a:spcPts val="0"/>
                        </a:spcBef>
                        <a:spcAft>
                          <a:spcPts val="0"/>
                        </a:spcAft>
                      </a:pPr>
                      <a:r>
                        <a:rPr lang="pt-BR" sz="1400" b="0" i="0" u="none" strike="noStrike" dirty="0">
                          <a:solidFill>
                            <a:schemeClr val="bg1"/>
                          </a:solidFill>
                          <a:effectLst/>
                          <a:latin typeface="+mn-lt"/>
                        </a:rPr>
                        <a:t>PATENTES</a:t>
                      </a: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rPr>
                        <a:t>Tempo de Decisão de Exame Técnico de Pedidos de Exame Prioritário de Patentes </a:t>
                      </a:r>
                      <a:r>
                        <a:rPr lang="pt-BR" sz="1400" b="0" i="0" u="none" strike="noStrike" dirty="0">
                          <a:solidFill>
                            <a:srgbClr val="000000"/>
                          </a:solidFill>
                          <a:effectLst/>
                          <a:latin typeface="+mn-lt"/>
                        </a:rPr>
                        <a:t>(contado a partir do requerimento de priorização)</a:t>
                      </a: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ea typeface="+mn-ea"/>
                          <a:cs typeface="+mn-cs"/>
                        </a:rPr>
                        <a:t>365 dias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Arial" panose="020B0604020202020204" pitchFamily="34" charset="0"/>
                        <a:buNone/>
                        <a:tabLst/>
                        <a:defRPr/>
                      </a:pPr>
                      <a:r>
                        <a:rPr lang="pt-BR" sz="1600" b="0" i="0" u="none" strike="noStrike" dirty="0">
                          <a:solidFill>
                            <a:srgbClr val="000000"/>
                          </a:solidFill>
                          <a:effectLst/>
                          <a:latin typeface="+mn-lt"/>
                          <a:ea typeface="+mn-ea"/>
                          <a:cs typeface="+mn-cs"/>
                        </a:rPr>
                        <a:t>n/d</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600" b="1" i="0" u="none" strike="noStrike" dirty="0">
                          <a:solidFill>
                            <a:srgbClr val="000000"/>
                          </a:solidFill>
                          <a:effectLst/>
                          <a:latin typeface="+mn-lt"/>
                        </a:rPr>
                        <a:t>336</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6"/>
                  </a:ext>
                </a:extLst>
              </a:tr>
              <a:tr h="695880">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dirty="0">
                          <a:effectLst/>
                          <a:latin typeface="Calibri" panose="020F0502020204030204" pitchFamily="34" charset="0"/>
                          <a:ea typeface="Times New Roman" panose="02020603050405020304" pitchFamily="18" charset="0"/>
                          <a:cs typeface="Calibri" panose="020F0502020204030204" pitchFamily="34" charset="0"/>
                        </a:rPr>
                        <a:t>Tempo de Primeiro Exame Técnico de Pedidos de Patentes </a:t>
                      </a:r>
                      <a:r>
                        <a:rPr lang="pt-BR" sz="1400" dirty="0">
                          <a:effectLst/>
                          <a:latin typeface="Calibri" panose="020F0502020204030204" pitchFamily="34" charset="0"/>
                          <a:ea typeface="Times New Roman" panose="02020603050405020304" pitchFamily="18" charset="0"/>
                          <a:cs typeface="Calibri" panose="020F0502020204030204" pitchFamily="34" charset="0"/>
                        </a:rPr>
                        <a:t>(contado a partir da data do pedido de exame)</a:t>
                      </a: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ea typeface="+mn-ea"/>
                          <a:cs typeface="+mn-cs"/>
                        </a:rPr>
                        <a:t>3,6 anos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6,7</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a:r>
                        <a:rPr lang="pt-BR" sz="1600" b="1" i="0" u="none" strike="noStrike" dirty="0">
                          <a:solidFill>
                            <a:srgbClr val="000000"/>
                          </a:solidFill>
                          <a:effectLst/>
                          <a:latin typeface="+mn-lt"/>
                          <a:ea typeface="+mn-ea"/>
                          <a:cs typeface="+mn-cs"/>
                        </a:rPr>
                        <a:t>5,9</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-11,9% </a:t>
                      </a:r>
                      <a:r>
                        <a:rPr lang="pt-BR" sz="1600" b="1" i="0" u="none" strike="noStrike" dirty="0">
                          <a:solidFill>
                            <a:srgbClr val="00B050"/>
                          </a:solidFill>
                          <a:effectLst/>
                          <a:latin typeface="+mn-lt"/>
                          <a:ea typeface="+mn-ea"/>
                          <a:cs typeface="+mn-cs"/>
                        </a:rPr>
                        <a:t>↓</a:t>
                      </a:r>
                      <a:endParaRPr lang="pt-BR" sz="1600" b="0" i="0" u="none" strike="noStrike" dirty="0">
                        <a:solidFill>
                          <a:schemeClr val="tx1"/>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r h="695880">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dirty="0">
                          <a:effectLst/>
                          <a:latin typeface="Calibri" panose="020F0502020204030204" pitchFamily="34" charset="0"/>
                          <a:ea typeface="Times New Roman" panose="02020603050405020304" pitchFamily="18" charset="0"/>
                          <a:cs typeface="Calibri" panose="020F0502020204030204" pitchFamily="34" charset="0"/>
                        </a:rPr>
                        <a:t>Tempo de Decisão de Exame Técnico de Pedidos de Patentes </a:t>
                      </a:r>
                      <a:r>
                        <a:rPr lang="pt-BR" sz="1400" dirty="0">
                          <a:effectLst/>
                          <a:latin typeface="Calibri" panose="020F0502020204030204" pitchFamily="34" charset="0"/>
                          <a:ea typeface="Times New Roman" panose="02020603050405020304" pitchFamily="18" charset="0"/>
                          <a:cs typeface="Calibri" panose="020F0502020204030204" pitchFamily="34" charset="0"/>
                        </a:rPr>
                        <a:t>(contado a partir da data do pedido de exame)</a:t>
                      </a: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4,3 anos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7,0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10000"/>
                        </a:lnSpc>
                        <a:spcBef>
                          <a:spcPts val="300"/>
                        </a:spcBef>
                        <a:spcAft>
                          <a:spcPts val="300"/>
                        </a:spcAft>
                      </a:pPr>
                      <a:r>
                        <a:rPr lang="pt-BR" sz="1600" b="1" i="0" u="none" strike="noStrike" dirty="0">
                          <a:solidFill>
                            <a:schemeClr val="tx1"/>
                          </a:solidFill>
                          <a:effectLst/>
                          <a:latin typeface="+mn-lt"/>
                          <a:ea typeface="+mn-ea"/>
                          <a:cs typeface="+mn-cs"/>
                        </a:rPr>
                        <a:t>5,6</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chemeClr val="tx1"/>
                          </a:solidFill>
                          <a:effectLst/>
                          <a:latin typeface="+mn-lt"/>
                          <a:ea typeface="+mn-ea"/>
                          <a:cs typeface="+mn-cs"/>
                        </a:rPr>
                        <a:t>-20% </a:t>
                      </a:r>
                      <a:r>
                        <a:rPr lang="pt-BR" sz="1600" b="1" i="0" u="none" strike="noStrike" dirty="0">
                          <a:solidFill>
                            <a:srgbClr val="00B050"/>
                          </a:solidFill>
                          <a:effectLst/>
                          <a:latin typeface="+mn-lt"/>
                          <a:ea typeface="+mn-ea"/>
                          <a:cs typeface="+mn-cs"/>
                        </a:rPr>
                        <a:t>↓</a:t>
                      </a:r>
                      <a:endParaRPr lang="pt-BR" sz="1600" b="0" i="0" u="none" strike="noStrike" dirty="0">
                        <a:solidFill>
                          <a:schemeClr val="tx1"/>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5" name="CaixaDeTexto 4">
            <a:extLst>
              <a:ext uri="{FF2B5EF4-FFF2-40B4-BE49-F238E27FC236}">
                <a16:creationId xmlns:a16="http://schemas.microsoft.com/office/drawing/2014/main" xmlns="" id="{35581C84-459C-4803-A46F-AA31EB68D5F9}"/>
              </a:ext>
            </a:extLst>
          </p:cNvPr>
          <p:cNvSpPr txBox="1"/>
          <p:nvPr/>
        </p:nvSpPr>
        <p:spPr>
          <a:xfrm>
            <a:off x="110357" y="4489375"/>
            <a:ext cx="8888857" cy="307777"/>
          </a:xfrm>
          <a:prstGeom prst="rect">
            <a:avLst/>
          </a:prstGeom>
          <a:noFill/>
        </p:spPr>
        <p:txBody>
          <a:bodyPr wrap="square" rtlCol="0">
            <a:spAutoFit/>
          </a:bodyPr>
          <a:lstStyle/>
          <a:p>
            <a:r>
              <a:rPr lang="pt-BR" sz="1400" dirty="0"/>
              <a:t>n/d – não disponível.</a:t>
            </a:r>
          </a:p>
        </p:txBody>
      </p:sp>
    </p:spTree>
    <p:extLst>
      <p:ext uri="{BB962C8B-B14F-4D97-AF65-F5344CB8AC3E}">
        <p14:creationId xmlns:p14="http://schemas.microsoft.com/office/powerpoint/2010/main" val="242817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298552" y="184287"/>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RESULTADOS 2020 – 1º TRIM./2020 (EFICIÊNCIA OPERACIONAL)</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1311831468"/>
              </p:ext>
            </p:extLst>
          </p:nvPr>
        </p:nvGraphicFramePr>
        <p:xfrm>
          <a:off x="144785" y="812161"/>
          <a:ext cx="8854430" cy="4351495"/>
        </p:xfrm>
        <a:graphic>
          <a:graphicData uri="http://schemas.openxmlformats.org/drawingml/2006/table">
            <a:tbl>
              <a:tblPr/>
              <a:tblGrid>
                <a:gridCol w="576064">
                  <a:extLst>
                    <a:ext uri="{9D8B030D-6E8A-4147-A177-3AD203B41FA5}">
                      <a16:colId xmlns:a16="http://schemas.microsoft.com/office/drawing/2014/main" xmlns="" val="1233354499"/>
                    </a:ext>
                  </a:extLst>
                </a:gridCol>
                <a:gridCol w="2555007">
                  <a:extLst>
                    <a:ext uri="{9D8B030D-6E8A-4147-A177-3AD203B41FA5}">
                      <a16:colId xmlns:a16="http://schemas.microsoft.com/office/drawing/2014/main" xmlns="" val="20001"/>
                    </a:ext>
                  </a:extLst>
                </a:gridCol>
                <a:gridCol w="1477441">
                  <a:extLst>
                    <a:ext uri="{9D8B030D-6E8A-4147-A177-3AD203B41FA5}">
                      <a16:colId xmlns:a16="http://schemas.microsoft.com/office/drawing/2014/main" xmlns="" val="1265240408"/>
                    </a:ext>
                  </a:extLst>
                </a:gridCol>
                <a:gridCol w="1062687">
                  <a:extLst>
                    <a:ext uri="{9D8B030D-6E8A-4147-A177-3AD203B41FA5}">
                      <a16:colId xmlns:a16="http://schemas.microsoft.com/office/drawing/2014/main" xmlns="" val="20003"/>
                    </a:ext>
                  </a:extLst>
                </a:gridCol>
                <a:gridCol w="1082313">
                  <a:extLst>
                    <a:ext uri="{9D8B030D-6E8A-4147-A177-3AD203B41FA5}">
                      <a16:colId xmlns:a16="http://schemas.microsoft.com/office/drawing/2014/main" xmlns="" val="3915317263"/>
                    </a:ext>
                  </a:extLst>
                </a:gridCol>
                <a:gridCol w="1025789">
                  <a:extLst>
                    <a:ext uri="{9D8B030D-6E8A-4147-A177-3AD203B41FA5}">
                      <a16:colId xmlns:a16="http://schemas.microsoft.com/office/drawing/2014/main" xmlns="" val="20007"/>
                    </a:ext>
                  </a:extLst>
                </a:gridCol>
                <a:gridCol w="1075129">
                  <a:extLst>
                    <a:ext uri="{9D8B030D-6E8A-4147-A177-3AD203B41FA5}">
                      <a16:colId xmlns:a16="http://schemas.microsoft.com/office/drawing/2014/main" xmlns="" val="20008"/>
                    </a:ext>
                  </a:extLst>
                </a:gridCol>
              </a:tblGrid>
              <a:tr h="443545">
                <a:tc rowSpan="2">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91779" marR="91779" marT="45889" marB="45889"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gridSpan="2">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600" b="1" i="0" u="none" strike="noStrike" dirty="0">
                          <a:solidFill>
                            <a:srgbClr val="FFFFFF"/>
                          </a:solidFill>
                          <a:effectLst/>
                          <a:latin typeface="+mn-lt"/>
                        </a:rPr>
                        <a:t>INDICADORES DE DESEMPENHO</a:t>
                      </a:r>
                    </a:p>
                  </a:txBody>
                  <a:tcPr marL="91779" marR="91779" marT="45889" marB="45889"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hMerge="1">
                  <a:txBody>
                    <a:bodyPr/>
                    <a:lstStyle/>
                    <a:p>
                      <a:endParaRPr lang="pt-BR"/>
                    </a:p>
                  </a:txBody>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META</a:t>
                      </a:r>
                    </a:p>
                    <a:p>
                      <a:pPr algn="ctr" fontAlgn="ctr">
                        <a:lnSpc>
                          <a:spcPct val="100000"/>
                        </a:lnSpc>
                        <a:spcBef>
                          <a:spcPts val="0"/>
                        </a:spcBef>
                        <a:spcAft>
                          <a:spcPts val="0"/>
                        </a:spcAft>
                      </a:pPr>
                      <a:r>
                        <a:rPr lang="pt-BR" sz="1600" b="1" i="0" u="none" strike="noStrike" dirty="0">
                          <a:solidFill>
                            <a:srgbClr val="FFFFFF"/>
                          </a:solidFill>
                          <a:effectLst/>
                          <a:latin typeface="+mn-lt"/>
                        </a:rPr>
                        <a:t>2020</a:t>
                      </a:r>
                    </a:p>
                  </a:txBody>
                  <a:tcPr marL="91779" marR="91779" marT="45889" marB="45889"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3">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RESULTADOS</a:t>
                      </a:r>
                    </a:p>
                  </a:txBody>
                  <a:tcPr marL="72267" marR="72267" marT="72267" marB="72267"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4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20551">
                <a:tc vMerge="1">
                  <a:txBody>
                    <a:bodyPr/>
                    <a:lstStyle/>
                    <a:p>
                      <a:endParaRPr lang="pt-BR"/>
                    </a:p>
                  </a:txBody>
                  <a:tcPr/>
                </a:tc>
                <a:tc gridSpan="2" vMerge="1">
                  <a:txBody>
                    <a:bodyPr/>
                    <a:lstStyle/>
                    <a:p>
                      <a:endParaRPr lang="pt-BR"/>
                    </a:p>
                  </a:txBody>
                  <a:tcPr/>
                </a:tc>
                <a:tc hMerge="1" vMerge="1">
                  <a:txBody>
                    <a:bodyPr/>
                    <a:lstStyle/>
                    <a:p>
                      <a:endParaRPr lang="pt-BR"/>
                    </a:p>
                  </a:txBody>
                  <a:tcPr/>
                </a:tc>
                <a:tc vMerge="1">
                  <a:txBody>
                    <a:bodyPr/>
                    <a:lstStyle/>
                    <a:p>
                      <a:endParaRPr lang="pt-BR"/>
                    </a:p>
                  </a:txBody>
                  <a:tcPr/>
                </a:tc>
                <a:tc>
                  <a:txBody>
                    <a:bodyPr/>
                    <a:lstStyle/>
                    <a:p>
                      <a:r>
                        <a:rPr lang="pt-BR" sz="1600" b="1" i="0" u="none" strike="noStrike" dirty="0">
                          <a:solidFill>
                            <a:srgbClr val="FFFFFF"/>
                          </a:solidFill>
                          <a:effectLst/>
                          <a:latin typeface="+mn-lt"/>
                        </a:rPr>
                        <a:t>1º T/2019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r>
                        <a:rPr lang="pt-BR" sz="1600" b="1" i="0" u="none" strike="noStrike" dirty="0">
                          <a:solidFill>
                            <a:srgbClr val="FFFFFF"/>
                          </a:solidFill>
                          <a:effectLst/>
                          <a:latin typeface="+mn-lt"/>
                        </a:rPr>
                        <a:t>1º T/2020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r>
                        <a:rPr lang="pt-BR" sz="1600" b="1" i="0" u="none" strike="noStrike" dirty="0">
                          <a:solidFill>
                            <a:srgbClr val="FFFFFF"/>
                          </a:solidFill>
                          <a:effectLst/>
                          <a:latin typeface="+mn-lt"/>
                        </a:rPr>
                        <a:t>∆% 1º T 2020/2019</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3005020220"/>
                  </a:ext>
                </a:extLst>
              </a:tr>
              <a:tr h="662300">
                <a:tc rowSpan="4">
                  <a:txBody>
                    <a:bodyPr/>
                    <a:lstStyle/>
                    <a:p>
                      <a:pPr algn="ctr" fontAlgn="ctr">
                        <a:lnSpc>
                          <a:spcPct val="100000"/>
                        </a:lnSpc>
                        <a:spcBef>
                          <a:spcPts val="0"/>
                        </a:spcBef>
                        <a:spcAft>
                          <a:spcPts val="0"/>
                        </a:spcAft>
                      </a:pPr>
                      <a:r>
                        <a:rPr lang="pt-BR" sz="1400" b="0" i="0" u="none" strike="noStrike" dirty="0">
                          <a:solidFill>
                            <a:schemeClr val="bg1"/>
                          </a:solidFill>
                          <a:effectLst/>
                          <a:latin typeface="+mn-lt"/>
                        </a:rPr>
                        <a:t>PATENTES</a:t>
                      </a: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gridSpan="2">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rPr>
                        <a:t>Tempo de Transmissão do Depósito Internacional PCT pelo INPI (RO-BR)</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hMerge="1">
                  <a:txBody>
                    <a:bodyPr/>
                    <a:lstStyle/>
                    <a:p>
                      <a:endParaRPr lang="pt-BR"/>
                    </a:p>
                  </a:txBody>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ea typeface="+mn-ea"/>
                          <a:cs typeface="+mn-cs"/>
                        </a:rPr>
                        <a:t>99% em até 7 dias</a:t>
                      </a:r>
                      <a:endParaRPr lang="pt-BR" sz="1600" b="0" i="0" u="none" strike="noStrike" dirty="0">
                        <a:solidFill>
                          <a:srgbClr val="000000"/>
                        </a:solidFill>
                        <a:effectLst/>
                        <a:latin typeface="+mn-lt"/>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Arial" panose="020B0604020202020204" pitchFamily="34" charset="0"/>
                        <a:buNone/>
                        <a:tabLst/>
                        <a:defRPr/>
                      </a:pPr>
                      <a:r>
                        <a:rPr lang="pt-BR" sz="1600" b="0" i="0" u="none" strike="noStrike" dirty="0">
                          <a:solidFill>
                            <a:srgbClr val="000000"/>
                          </a:solidFill>
                          <a:effectLst/>
                          <a:latin typeface="+mn-lt"/>
                          <a:ea typeface="+mn-ea"/>
                          <a:cs typeface="+mn-cs"/>
                        </a:rPr>
                        <a:t>n/d</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10000"/>
                        </a:lnSpc>
                        <a:spcBef>
                          <a:spcPts val="300"/>
                        </a:spcBef>
                        <a:spcAft>
                          <a:spcPts val="300"/>
                        </a:spcAft>
                      </a:pPr>
                      <a:r>
                        <a:rPr lang="pt-BR" sz="1600" b="1" i="0" u="none" strike="noStrike" dirty="0">
                          <a:solidFill>
                            <a:srgbClr val="000000"/>
                          </a:solidFill>
                          <a:effectLst/>
                          <a:latin typeface="+mn-lt"/>
                        </a:rPr>
                        <a:t>100%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Calibri"/>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6"/>
                  </a:ext>
                </a:extLst>
              </a:tr>
              <a:tr h="695880">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rowSpan="2">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rPr>
                        <a:t>Tempo de Envio do Relatório de Busca Internacional do PCT (ISR) pelo INPI (ISA-BR)</a:t>
                      </a: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400" b="0" i="0" u="none" strike="noStrike" dirty="0">
                          <a:solidFill>
                            <a:srgbClr val="000000"/>
                          </a:solidFill>
                          <a:effectLst/>
                          <a:latin typeface="+mn-lt"/>
                        </a:rPr>
                        <a:t>a partir da data do depósito</a:t>
                      </a: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98% em até 9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n/d</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lnSpc>
                          <a:spcPct val="110000"/>
                        </a:lnSpc>
                        <a:spcBef>
                          <a:spcPts val="300"/>
                        </a:spcBef>
                        <a:spcAft>
                          <a:spcPts val="300"/>
                        </a:spcAft>
                      </a:pPr>
                      <a:r>
                        <a:rPr lang="pt-BR" sz="1600" b="1" i="0" u="none" strike="noStrike" dirty="0">
                          <a:solidFill>
                            <a:srgbClr val="000000"/>
                          </a:solidFill>
                          <a:effectLst/>
                          <a:latin typeface="+mn-lt"/>
                        </a:rPr>
                        <a:t>89,3%</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Calibri"/>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r h="695880">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vMerge="1">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400" b="0" i="0" u="none" strike="noStrike" dirty="0">
                          <a:solidFill>
                            <a:srgbClr val="000000"/>
                          </a:solidFill>
                          <a:effectLst/>
                          <a:latin typeface="+mn-lt"/>
                        </a:rPr>
                        <a:t>a partir da data de recepção do pedido pelo INPI (ISA-BR)</a:t>
                      </a:r>
                      <a:endParaRPr lang="pt-BR" sz="1800" dirty="0"/>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a:r>
                        <a:rPr lang="pt-BR" sz="1600" b="0" i="0" u="none" strike="noStrike" dirty="0">
                          <a:solidFill>
                            <a:srgbClr val="000000"/>
                          </a:solidFill>
                          <a:effectLst/>
                          <a:latin typeface="+mn-lt"/>
                          <a:ea typeface="+mn-ea"/>
                          <a:cs typeface="+mn-cs"/>
                        </a:rPr>
                        <a:t>93% em até 3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n/d</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a:r>
                        <a:rPr lang="pt-BR" sz="1600" b="1" i="0" u="none" strike="noStrike" dirty="0">
                          <a:solidFill>
                            <a:srgbClr val="000000"/>
                          </a:solidFill>
                          <a:effectLst/>
                          <a:latin typeface="+mn-lt"/>
                          <a:ea typeface="+mn-ea"/>
                          <a:cs typeface="+mn-cs"/>
                        </a:rPr>
                        <a:t>100%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Calibri"/>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8"/>
                  </a:ext>
                </a:extLst>
              </a:tr>
              <a:tr h="695880">
                <a:tc vMerge="1">
                  <a:txBody>
                    <a:bodyPr/>
                    <a:lstStyle/>
                    <a:p>
                      <a:pPr algn="ctr" fontAlgn="ctr">
                        <a:lnSpc>
                          <a:spcPct val="100000"/>
                        </a:lnSpc>
                        <a:spcBef>
                          <a:spcPts val="0"/>
                        </a:spcBef>
                        <a:spcAft>
                          <a:spcPts val="0"/>
                        </a:spcAft>
                      </a:pPr>
                      <a:endParaRPr lang="pt-BR" sz="1400" b="0" i="0" u="none" strike="noStrike" dirty="0">
                        <a:solidFill>
                          <a:schemeClr val="bg1"/>
                        </a:solidFill>
                        <a:effectLst/>
                        <a:latin typeface="+mn-lt"/>
                      </a:endParaRP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gridSpan="2">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rPr>
                        <a:t>Tempo de Envio do Relatório de Exame Preliminar Internacional do PCT (IPER) pelo INPI (IPEA-BR)</a:t>
                      </a: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hMerge="1">
                  <a:txBody>
                    <a:bodyPr/>
                    <a:lstStyle/>
                    <a:p>
                      <a:endParaRPr lang="pt-BR"/>
                    </a:p>
                  </a:txBody>
                  <a:tcPr/>
                </a:tc>
                <a:tc>
                  <a:txBody>
                    <a:bodyPr/>
                    <a:lstStyle/>
                    <a:p>
                      <a:pPr marL="0" marR="0" lvl="0" indent="0" algn="ctr" defTabSz="914400" eaLnBrk="1" fontAlgn="ctr" latinLnBrk="0" hangingPunct="1">
                        <a:lnSpc>
                          <a:spcPct val="100000"/>
                        </a:lnSpc>
                        <a:spcBef>
                          <a:spcPts val="300"/>
                        </a:spcBef>
                        <a:spcAft>
                          <a:spcPts val="300"/>
                        </a:spcAft>
                        <a:buClrTx/>
                        <a:buSzTx/>
                        <a:buFontTx/>
                        <a:buNone/>
                        <a:tabLst/>
                        <a:defRPr/>
                      </a:pPr>
                      <a:r>
                        <a:rPr lang="pt-BR" sz="1800" b="0" i="0" u="none" strike="noStrike" dirty="0">
                          <a:solidFill>
                            <a:srgbClr val="000000"/>
                          </a:solidFill>
                          <a:effectLst/>
                          <a:latin typeface="+mn-lt"/>
                          <a:ea typeface="+mn-ea"/>
                          <a:cs typeface="+mn-cs"/>
                        </a:rPr>
                        <a:t>92% </a:t>
                      </a:r>
                      <a:r>
                        <a:rPr lang="pt-BR" sz="1600" b="0" i="0" u="none" strike="noStrike" dirty="0">
                          <a:solidFill>
                            <a:srgbClr val="000000"/>
                          </a:solidFill>
                          <a:effectLst/>
                          <a:latin typeface="+mn-lt"/>
                          <a:ea typeface="+mn-ea"/>
                          <a:cs typeface="+mn-cs"/>
                        </a:rPr>
                        <a:t>em até 28 meses</a:t>
                      </a:r>
                      <a:endParaRPr lang="pt-BR" sz="1800" b="0" i="0" u="none" strike="noStrike" dirty="0">
                        <a:solidFill>
                          <a:srgbClr val="000000"/>
                        </a:solidFill>
                        <a:effectLst/>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0" i="0" u="none" strike="noStrike" dirty="0">
                          <a:solidFill>
                            <a:srgbClr val="000000"/>
                          </a:solidFill>
                          <a:effectLst/>
                          <a:latin typeface="+mn-lt"/>
                          <a:ea typeface="+mn-ea"/>
                          <a:cs typeface="+mn-cs"/>
                        </a:rPr>
                        <a:t>n/d</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ctr" fontAlgn="ctr">
                        <a:lnSpc>
                          <a:spcPct val="110000"/>
                        </a:lnSpc>
                        <a:spcBef>
                          <a:spcPts val="300"/>
                        </a:spcBef>
                        <a:spcAft>
                          <a:spcPts val="300"/>
                        </a:spcAft>
                      </a:pPr>
                      <a:r>
                        <a:rPr lang="pt-BR" sz="1600" b="1" i="0" u="none" strike="noStrike" dirty="0">
                          <a:solidFill>
                            <a:srgbClr val="000000"/>
                          </a:solidFill>
                          <a:effectLst/>
                          <a:latin typeface="+mn-lt"/>
                        </a:rPr>
                        <a:t>100%</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Calibri"/>
                          <a:ea typeface="+mn-ea"/>
                          <a:cs typeface="+mn-cs"/>
                        </a:rPr>
                        <a:t>̶</a:t>
                      </a: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3777378511"/>
                  </a:ext>
                </a:extLst>
              </a:tr>
            </a:tbl>
          </a:graphicData>
        </a:graphic>
      </p:graphicFrame>
      <p:sp>
        <p:nvSpPr>
          <p:cNvPr id="5" name="CaixaDeTexto 4">
            <a:extLst>
              <a:ext uri="{FF2B5EF4-FFF2-40B4-BE49-F238E27FC236}">
                <a16:creationId xmlns:a16="http://schemas.microsoft.com/office/drawing/2014/main" xmlns="" id="{FDA9C3DF-603B-454F-B41C-B628340D03BA}"/>
              </a:ext>
            </a:extLst>
          </p:cNvPr>
          <p:cNvSpPr txBox="1"/>
          <p:nvPr/>
        </p:nvSpPr>
        <p:spPr>
          <a:xfrm>
            <a:off x="110357" y="5210036"/>
            <a:ext cx="8888857" cy="307777"/>
          </a:xfrm>
          <a:prstGeom prst="rect">
            <a:avLst/>
          </a:prstGeom>
          <a:noFill/>
        </p:spPr>
        <p:txBody>
          <a:bodyPr wrap="square" rtlCol="0">
            <a:spAutoFit/>
          </a:bodyPr>
          <a:lstStyle/>
          <a:p>
            <a:r>
              <a:rPr lang="pt-BR" sz="1400" dirty="0"/>
              <a:t>n/d – não disponível.</a:t>
            </a:r>
          </a:p>
        </p:txBody>
      </p:sp>
    </p:spTree>
    <p:extLst>
      <p:ext uri="{BB962C8B-B14F-4D97-AF65-F5344CB8AC3E}">
        <p14:creationId xmlns:p14="http://schemas.microsoft.com/office/powerpoint/2010/main" val="127704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3">
            <a:extLst>
              <a:ext uri="{FF2B5EF4-FFF2-40B4-BE49-F238E27FC236}">
                <a16:creationId xmlns:a16="http://schemas.microsoft.com/office/drawing/2014/main" xmlns="" id="{BE021F64-2F6C-46F9-87DA-237EA5068E49}"/>
              </a:ext>
            </a:extLst>
          </p:cNvPr>
          <p:cNvSpPr txBox="1">
            <a:spLocks noChangeArrowheads="1"/>
          </p:cNvSpPr>
          <p:nvPr/>
        </p:nvSpPr>
        <p:spPr bwMode="auto">
          <a:xfrm>
            <a:off x="298552" y="184287"/>
            <a:ext cx="8678314" cy="4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pt-BR" sz="2400" b="1" dirty="0">
                <a:solidFill>
                  <a:schemeClr val="tx2"/>
                </a:solidFill>
              </a:rPr>
              <a:t>RESULTADOS 2020 – 1º TRIM./2020 (EFICIÊNCIA OPERACIONAL)</a:t>
            </a:r>
          </a:p>
        </p:txBody>
      </p:sp>
      <p:cxnSp>
        <p:nvCxnSpPr>
          <p:cNvPr id="13" name="Conector reto 12">
            <a:extLst>
              <a:ext uri="{FF2B5EF4-FFF2-40B4-BE49-F238E27FC236}">
                <a16:creationId xmlns:a16="http://schemas.microsoft.com/office/drawing/2014/main" xmlns="" id="{21DB30CE-1D9A-47E9-8DA2-701B03490D83}"/>
              </a:ext>
            </a:extLst>
          </p:cNvPr>
          <p:cNvCxnSpPr>
            <a:cxnSpLocks/>
          </p:cNvCxnSpPr>
          <p:nvPr/>
        </p:nvCxnSpPr>
        <p:spPr>
          <a:xfrm>
            <a:off x="384309" y="620688"/>
            <a:ext cx="8506800" cy="13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ela 5"/>
          <p:cNvGraphicFramePr>
            <a:graphicFrameLocks noGrp="1"/>
          </p:cNvGraphicFramePr>
          <p:nvPr>
            <p:extLst>
              <p:ext uri="{D42A27DB-BD31-4B8C-83A1-F6EECF244321}">
                <p14:modId xmlns:p14="http://schemas.microsoft.com/office/powerpoint/2010/main" val="3793119697"/>
              </p:ext>
            </p:extLst>
          </p:nvPr>
        </p:nvGraphicFramePr>
        <p:xfrm>
          <a:off x="144785" y="812161"/>
          <a:ext cx="8854430" cy="2627695"/>
        </p:xfrm>
        <a:graphic>
          <a:graphicData uri="http://schemas.openxmlformats.org/drawingml/2006/table">
            <a:tbl>
              <a:tblPr/>
              <a:tblGrid>
                <a:gridCol w="576064">
                  <a:extLst>
                    <a:ext uri="{9D8B030D-6E8A-4147-A177-3AD203B41FA5}">
                      <a16:colId xmlns:a16="http://schemas.microsoft.com/office/drawing/2014/main" xmlns="" val="1233354499"/>
                    </a:ext>
                  </a:extLst>
                </a:gridCol>
                <a:gridCol w="4032448">
                  <a:extLst>
                    <a:ext uri="{9D8B030D-6E8A-4147-A177-3AD203B41FA5}">
                      <a16:colId xmlns:a16="http://schemas.microsoft.com/office/drawing/2014/main" xmlns="" val="20001"/>
                    </a:ext>
                  </a:extLst>
                </a:gridCol>
                <a:gridCol w="1062687">
                  <a:extLst>
                    <a:ext uri="{9D8B030D-6E8A-4147-A177-3AD203B41FA5}">
                      <a16:colId xmlns:a16="http://schemas.microsoft.com/office/drawing/2014/main" xmlns="" val="20003"/>
                    </a:ext>
                  </a:extLst>
                </a:gridCol>
                <a:gridCol w="1082313">
                  <a:extLst>
                    <a:ext uri="{9D8B030D-6E8A-4147-A177-3AD203B41FA5}">
                      <a16:colId xmlns:a16="http://schemas.microsoft.com/office/drawing/2014/main" xmlns="" val="3915317263"/>
                    </a:ext>
                  </a:extLst>
                </a:gridCol>
                <a:gridCol w="1025789">
                  <a:extLst>
                    <a:ext uri="{9D8B030D-6E8A-4147-A177-3AD203B41FA5}">
                      <a16:colId xmlns:a16="http://schemas.microsoft.com/office/drawing/2014/main" xmlns="" val="20007"/>
                    </a:ext>
                  </a:extLst>
                </a:gridCol>
                <a:gridCol w="1075129">
                  <a:extLst>
                    <a:ext uri="{9D8B030D-6E8A-4147-A177-3AD203B41FA5}">
                      <a16:colId xmlns:a16="http://schemas.microsoft.com/office/drawing/2014/main" xmlns="" val="20008"/>
                    </a:ext>
                  </a:extLst>
                </a:gridCol>
              </a:tblGrid>
              <a:tr h="443545">
                <a:tc rowSpan="2">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91779" marR="91779" marT="45889" marB="45889"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sz="1600" b="1" i="0" u="none" strike="noStrike" dirty="0">
                          <a:solidFill>
                            <a:srgbClr val="FFFFFF"/>
                          </a:solidFill>
                          <a:effectLst/>
                          <a:latin typeface="+mn-lt"/>
                        </a:rPr>
                        <a:t>INDICADORES DE DESEMPENHO</a:t>
                      </a:r>
                    </a:p>
                  </a:txBody>
                  <a:tcPr marL="91779" marR="91779" marT="45889" marB="45889" anchor="ctr">
                    <a:lnL w="6350" cap="flat" cmpd="sng" algn="ctr">
                      <a:solidFill>
                        <a:srgbClr val="1F497D"/>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rowSpan="2">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META</a:t>
                      </a:r>
                    </a:p>
                    <a:p>
                      <a:pPr algn="ctr" fontAlgn="ctr">
                        <a:lnSpc>
                          <a:spcPct val="100000"/>
                        </a:lnSpc>
                        <a:spcBef>
                          <a:spcPts val="0"/>
                        </a:spcBef>
                        <a:spcAft>
                          <a:spcPts val="0"/>
                        </a:spcAft>
                      </a:pPr>
                      <a:r>
                        <a:rPr lang="pt-BR" sz="1600" b="1" i="0" u="none" strike="noStrike" dirty="0">
                          <a:solidFill>
                            <a:srgbClr val="FFFFFF"/>
                          </a:solidFill>
                          <a:effectLst/>
                          <a:latin typeface="+mn-lt"/>
                        </a:rPr>
                        <a:t>2020</a:t>
                      </a:r>
                    </a:p>
                  </a:txBody>
                  <a:tcPr marL="91779" marR="91779" marT="45889" marB="45889"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gridSpan="3">
                  <a:txBody>
                    <a:bodyPr/>
                    <a:lstStyle/>
                    <a:p>
                      <a:pPr algn="ctr" fontAlgn="ctr">
                        <a:lnSpc>
                          <a:spcPct val="100000"/>
                        </a:lnSpc>
                        <a:spcBef>
                          <a:spcPts val="0"/>
                        </a:spcBef>
                        <a:spcAft>
                          <a:spcPts val="0"/>
                        </a:spcAft>
                      </a:pPr>
                      <a:r>
                        <a:rPr lang="pt-BR" sz="1600" b="1" i="0" u="none" strike="noStrike" dirty="0">
                          <a:solidFill>
                            <a:srgbClr val="FFFFFF"/>
                          </a:solidFill>
                          <a:effectLst/>
                          <a:latin typeface="+mn-lt"/>
                        </a:rPr>
                        <a:t>RESULTADOS</a:t>
                      </a:r>
                    </a:p>
                  </a:txBody>
                  <a:tcPr marL="72267" marR="72267" marT="72267" marB="72267"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6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lnSpc>
                          <a:spcPct val="100000"/>
                        </a:lnSpc>
                        <a:spcBef>
                          <a:spcPts val="0"/>
                        </a:spcBef>
                        <a:spcAft>
                          <a:spcPts val="0"/>
                        </a:spcAft>
                      </a:pPr>
                      <a:endParaRPr lang="pt-BR" sz="1400" b="1" i="0" u="none" strike="noStrike" dirty="0">
                        <a:solidFill>
                          <a:srgbClr val="FFFFFF"/>
                        </a:solidFill>
                        <a:effectLst/>
                        <a:latin typeface="+mn-lt"/>
                      </a:endParaRPr>
                    </a:p>
                  </a:txBody>
                  <a:tcPr marL="72000" marR="72000" marT="72000" marB="72000"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4189305423"/>
                  </a:ext>
                </a:extLst>
              </a:tr>
              <a:tr h="420551">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r>
                        <a:rPr lang="pt-BR" sz="1600" b="1" i="0" u="none" strike="noStrike" dirty="0">
                          <a:solidFill>
                            <a:srgbClr val="FFFFFF"/>
                          </a:solidFill>
                          <a:effectLst/>
                          <a:latin typeface="+mn-lt"/>
                        </a:rPr>
                        <a:t>1º T/2019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r>
                        <a:rPr lang="pt-BR" sz="1600" b="1" i="0" u="none" strike="noStrike" dirty="0">
                          <a:solidFill>
                            <a:srgbClr val="FFFFFF"/>
                          </a:solidFill>
                          <a:effectLst/>
                          <a:latin typeface="+mn-lt"/>
                        </a:rPr>
                        <a:t>1º T/2020 </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r>
                        <a:rPr lang="pt-BR" sz="1600" b="1" i="0" u="none" strike="noStrike" dirty="0">
                          <a:solidFill>
                            <a:srgbClr val="FFFFFF"/>
                          </a:solidFill>
                          <a:effectLst/>
                          <a:latin typeface="+mn-lt"/>
                        </a:rPr>
                        <a:t>∆% 1º T 2020/2019</a:t>
                      </a:r>
                      <a:endParaRPr lang="pt-BR" sz="1800" dirty="0"/>
                    </a:p>
                  </a:txBody>
                  <a:tcPr marL="79325" marR="79325" marT="79325" marB="79325" anchor="ctr">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3005020220"/>
                  </a:ext>
                </a:extLst>
              </a:tr>
              <a:tr h="662300">
                <a:tc rowSpan="2">
                  <a:txBody>
                    <a:bodyPr/>
                    <a:lstStyle/>
                    <a:p>
                      <a:pPr algn="ctr" fontAlgn="ctr">
                        <a:lnSpc>
                          <a:spcPct val="100000"/>
                        </a:lnSpc>
                        <a:spcBef>
                          <a:spcPts val="0"/>
                        </a:spcBef>
                        <a:spcAft>
                          <a:spcPts val="0"/>
                        </a:spcAft>
                      </a:pPr>
                      <a:r>
                        <a:rPr lang="pt-BR" sz="1400" b="0" i="0" u="none" strike="noStrike" dirty="0">
                          <a:solidFill>
                            <a:schemeClr val="bg1"/>
                          </a:solidFill>
                          <a:effectLst/>
                          <a:latin typeface="+mn-lt"/>
                        </a:rPr>
                        <a:t>PATENTES</a:t>
                      </a:r>
                    </a:p>
                  </a:txBody>
                  <a:tcPr marL="72267" marR="72267" marT="72267" marB="72267" vert="vert27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solidFill>
                  </a:tcPr>
                </a:tc>
                <a:tc>
                  <a:txBody>
                    <a:bodyPr/>
                    <a:lstStyle/>
                    <a:p>
                      <a:pPr algn="l" fontAlgn="ctr">
                        <a:lnSpc>
                          <a:spcPct val="100000"/>
                        </a:lnSpc>
                        <a:spcBef>
                          <a:spcPts val="0"/>
                        </a:spcBef>
                        <a:spcAft>
                          <a:spcPts val="0"/>
                        </a:spcAft>
                      </a:pPr>
                      <a:r>
                        <a:rPr lang="pt-BR" sz="1600" b="0" i="0" u="none" strike="noStrike" dirty="0">
                          <a:solidFill>
                            <a:srgbClr val="000000"/>
                          </a:solidFill>
                          <a:effectLst/>
                          <a:latin typeface="+mn-lt"/>
                          <a:ea typeface="+mn-ea"/>
                          <a:cs typeface="+mn-cs"/>
                        </a:rPr>
                        <a:t>Tempo de Instrução em Recurso de Processos de Patentes </a:t>
                      </a:r>
                      <a:r>
                        <a:rPr lang="pt-BR" sz="1600" b="0" i="0" u="none" strike="noStrike" dirty="0">
                          <a:solidFill>
                            <a:srgbClr val="000000"/>
                          </a:solidFill>
                          <a:effectLst/>
                          <a:latin typeface="Calibri" panose="020F0502020204030204" pitchFamily="34" charset="0"/>
                          <a:cs typeface="Times New Roman" panose="02020603050405020304" pitchFamily="18" charset="0"/>
                        </a:rPr>
                        <a:t>(2ª Instância)</a:t>
                      </a:r>
                      <a:endParaRPr lang="pt-BR" sz="1600" b="0" i="0" u="none" strike="noStrike" dirty="0">
                        <a:solidFill>
                          <a:srgbClr val="000000"/>
                        </a:solidFill>
                        <a:effectLst/>
                        <a:latin typeface="+mn-lt"/>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24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Arial" panose="020B0604020202020204" pitchFamily="34" charset="0"/>
                        <a:buNone/>
                        <a:tabLst/>
                        <a:defRPr/>
                      </a:pPr>
                      <a:r>
                        <a:rPr lang="pt-BR" sz="1600" b="0" i="0" u="none" strike="noStrike" dirty="0">
                          <a:solidFill>
                            <a:srgbClr val="000000"/>
                          </a:solidFill>
                          <a:effectLst/>
                          <a:latin typeface="+mn-lt"/>
                          <a:ea typeface="+mn-ea"/>
                          <a:cs typeface="+mn-cs"/>
                        </a:rPr>
                        <a:t>24</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chemeClr val="tx1"/>
                          </a:solidFill>
                          <a:effectLst/>
                          <a:latin typeface="+mn-lt"/>
                          <a:ea typeface="+mn-ea"/>
                          <a:cs typeface="+mn-cs"/>
                        </a:rPr>
                        <a:t>25</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4,1% </a:t>
                      </a:r>
                      <a:r>
                        <a:rPr lang="pt-BR" sz="1600" b="1" i="0" u="none" strike="noStrike" dirty="0">
                          <a:solidFill>
                            <a:srgbClr val="C0504D"/>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xmlns="" val="10006"/>
                  </a:ext>
                </a:extLst>
              </a:tr>
              <a:tr h="695880">
                <a:tc vMerge="1">
                  <a:txBody>
                    <a:bodyPr/>
                    <a:lstStyle/>
                    <a:p>
                      <a:pPr algn="l" fontAlgn="ctr">
                        <a:lnSpc>
                          <a:spcPct val="100000"/>
                        </a:lnSpc>
                        <a:spcBef>
                          <a:spcPts val="0"/>
                        </a:spcBef>
                        <a:spcAft>
                          <a:spcPts val="0"/>
                        </a:spcAft>
                      </a:pPr>
                      <a:endParaRPr lang="pt-BR" sz="1600" b="0" i="0" u="none" strike="noStrike" dirty="0">
                        <a:solidFill>
                          <a:srgbClr val="000000"/>
                        </a:solidFill>
                        <a:effectLst/>
                        <a:latin typeface="+mn-lt"/>
                      </a:endParaRPr>
                    </a:p>
                  </a:txBody>
                  <a:tcPr marL="72000" marR="72000" marT="72000" marB="72000" anchor="ctr">
                    <a:lnL>
                      <a:noFill/>
                    </a:lnL>
                    <a:lnR w="3175"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sz="1600" b="0" i="0" u="none" strike="noStrike" dirty="0">
                          <a:solidFill>
                            <a:srgbClr val="000000"/>
                          </a:solidFill>
                          <a:effectLst/>
                          <a:latin typeface="+mn-lt"/>
                          <a:ea typeface="+mn-ea"/>
                          <a:cs typeface="+mn-cs"/>
                        </a:rPr>
                        <a:t>Tempo de Instrução em Processos Administrativos de Nulidade de Patentes </a:t>
                      </a:r>
                      <a:r>
                        <a:rPr lang="pt-BR" sz="1600" b="0" i="0" u="none" strike="noStrike" dirty="0">
                          <a:solidFill>
                            <a:srgbClr val="000000"/>
                          </a:solidFill>
                          <a:effectLst/>
                          <a:latin typeface="Calibri" panose="020F0502020204030204" pitchFamily="34" charset="0"/>
                          <a:cs typeface="Times New Roman" panose="02020603050405020304" pitchFamily="18" charset="0"/>
                        </a:rPr>
                        <a:t>(2ª Instância)</a:t>
                      </a: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nchor="ctr">
                    <a:lnL>
                      <a:noFill/>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algn="ctr" fontAlgn="ctr">
                        <a:spcBef>
                          <a:spcPts val="300"/>
                        </a:spcBef>
                        <a:spcAft>
                          <a:spcPts val="300"/>
                        </a:spcAft>
                      </a:pPr>
                      <a:r>
                        <a:rPr lang="pt-BR" sz="1600" b="0" i="0" u="none" strike="noStrike" dirty="0">
                          <a:solidFill>
                            <a:srgbClr val="000000"/>
                          </a:solidFill>
                          <a:effectLst/>
                          <a:latin typeface="+mn-lt"/>
                          <a:ea typeface="+mn-ea"/>
                          <a:cs typeface="+mn-cs"/>
                        </a:rPr>
                        <a:t>12 meses</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lang="pt-BR" sz="1600" b="0" i="0" u="none" strike="noStrike" dirty="0">
                          <a:solidFill>
                            <a:srgbClr val="000000"/>
                          </a:solidFill>
                          <a:effectLst/>
                          <a:latin typeface="+mn-lt"/>
                          <a:ea typeface="+mn-ea"/>
                          <a:cs typeface="+mn-cs"/>
                        </a:rPr>
                        <a:t>12</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tc>
                  <a:txBody>
                    <a:bodyPr/>
                    <a:lstStyle/>
                    <a:p>
                      <a:pPr marL="0" indent="0" algn="ctr" fontAlgn="ctr">
                        <a:lnSpc>
                          <a:spcPct val="100000"/>
                        </a:lnSpc>
                        <a:spcBef>
                          <a:spcPts val="0"/>
                        </a:spcBef>
                        <a:spcAft>
                          <a:spcPts val="0"/>
                        </a:spcAft>
                        <a:buClr>
                          <a:srgbClr val="33CC33"/>
                        </a:buClr>
                        <a:buFont typeface="Wingdings" panose="05000000000000000000" pitchFamily="2" charset="2"/>
                        <a:buNone/>
                      </a:pPr>
                      <a:r>
                        <a:rPr lang="pt-BR" sz="1600" b="1" i="0" u="none" strike="noStrike" dirty="0">
                          <a:solidFill>
                            <a:schemeClr val="tx1"/>
                          </a:solidFill>
                          <a:effectLst/>
                          <a:latin typeface="+mn-lt"/>
                          <a:ea typeface="+mn-ea"/>
                          <a:cs typeface="+mn-cs"/>
                        </a:rPr>
                        <a:t>13</a:t>
                      </a:r>
                    </a:p>
                  </a:txBody>
                  <a:tcPr marL="36000" marR="36000" marT="72000" marB="72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ctr" latinLnBrk="0" hangingPunct="1">
                        <a:lnSpc>
                          <a:spcPct val="100000"/>
                        </a:lnSpc>
                        <a:spcBef>
                          <a:spcPts val="0"/>
                        </a:spcBef>
                        <a:spcAft>
                          <a:spcPts val="0"/>
                        </a:spcAft>
                        <a:buClr>
                          <a:srgbClr val="33CC33"/>
                        </a:buClr>
                        <a:buSzTx/>
                        <a:buFont typeface="Wingdings" panose="05000000000000000000" pitchFamily="2" charset="2"/>
                        <a:buNone/>
                        <a:tabLst/>
                        <a:defRPr/>
                      </a:pPr>
                      <a:r>
                        <a:rPr kumimoji="0" lang="pt-BR" sz="1600" b="0" i="0" u="none" strike="noStrike" kern="0" cap="none" spc="0" normalizeH="0" baseline="0" noProof="0" dirty="0">
                          <a:ln>
                            <a:noFill/>
                          </a:ln>
                          <a:solidFill>
                            <a:srgbClr val="000000"/>
                          </a:solidFill>
                          <a:effectLst/>
                          <a:uLnTx/>
                          <a:uFillTx/>
                          <a:latin typeface="+mn-lt"/>
                          <a:ea typeface="+mn-ea"/>
                          <a:cs typeface="+mn-cs"/>
                        </a:rPr>
                        <a:t>8,3% </a:t>
                      </a:r>
                      <a:r>
                        <a:rPr lang="pt-BR" sz="1600" b="1" i="0" u="none" strike="noStrike" dirty="0">
                          <a:solidFill>
                            <a:srgbClr val="C0504D"/>
                          </a:solidFill>
                          <a:effectLst/>
                          <a:latin typeface="+mn-lt"/>
                          <a:ea typeface="+mn-ea"/>
                          <a:cs typeface="+mn-cs"/>
                        </a:rPr>
                        <a:t>↑</a:t>
                      </a:r>
                      <a:endParaRPr kumimoji="0" lang="pt-BR" sz="1600" b="0" i="0" u="none" strike="noStrike" kern="0" cap="none" spc="0" normalizeH="0" baseline="0" noProof="0" dirty="0">
                        <a:ln>
                          <a:noFill/>
                        </a:ln>
                        <a:solidFill>
                          <a:srgbClr val="000000"/>
                        </a:solidFill>
                        <a:effectLst/>
                        <a:uLnTx/>
                        <a:uFillTx/>
                        <a:latin typeface="+mn-lt"/>
                        <a:ea typeface="+mn-ea"/>
                        <a:cs typeface="+mn-cs"/>
                      </a:endParaRPr>
                    </a:p>
                  </a:txBody>
                  <a:tcPr marL="36000" marR="36000" marT="72000" marB="72000" anchor="ctr">
                    <a:lnL w="3175" cap="flat" cmpd="sng" algn="ctr">
                      <a:solidFill>
                        <a:schemeClr val="bg1">
                          <a:lumMod val="85000"/>
                        </a:schemeClr>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0F3F6"/>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503633357"/>
      </p:ext>
    </p:extLst>
  </p:cSld>
  <p:clrMapOvr>
    <a:masterClrMapping/>
  </p:clrMapOvr>
</p:sld>
</file>

<file path=ppt/theme/theme1.xml><?xml version="1.0" encoding="utf-8"?>
<a:theme xmlns:a="http://schemas.openxmlformats.org/drawingml/2006/main" name="1_Lâmina padrão 01">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âmina padrão 02_marca d'água">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âmina padrão 01">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âmina padrão 01">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14915</TotalTime>
  <Words>4719</Words>
  <Application>Microsoft Office PowerPoint</Application>
  <PresentationFormat>Apresentação na tela (4:3)</PresentationFormat>
  <Paragraphs>1086</Paragraphs>
  <Slides>41</Slides>
  <Notes>24</Notes>
  <HiddenSlides>0</HiddenSlides>
  <MMClips>0</MMClips>
  <ScaleCrop>false</ScaleCrop>
  <HeadingPairs>
    <vt:vector size="4" baseType="variant">
      <vt:variant>
        <vt:lpstr>Tema</vt:lpstr>
      </vt:variant>
      <vt:variant>
        <vt:i4>4</vt:i4>
      </vt:variant>
      <vt:variant>
        <vt:lpstr>Títulos de slides</vt:lpstr>
      </vt:variant>
      <vt:variant>
        <vt:i4>41</vt:i4>
      </vt:variant>
    </vt:vector>
  </HeadingPairs>
  <TitlesOfParts>
    <vt:vector size="45" baseType="lpstr">
      <vt:lpstr>1_Lâmina padrão 01</vt:lpstr>
      <vt:lpstr>1_Lâmina padrão 02_marca d'água</vt:lpstr>
      <vt:lpstr>2_Lâmina padrão 01</vt:lpstr>
      <vt:lpstr>3_Lâmina padrão 01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INPI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root</dc:creator>
  <cp:lastModifiedBy>Rafael</cp:lastModifiedBy>
  <cp:revision>2031</cp:revision>
  <cp:lastPrinted>2020-01-14T17:37:20Z</cp:lastPrinted>
  <dcterms:created xsi:type="dcterms:W3CDTF">2017-07-14T14:45:57Z</dcterms:created>
  <dcterms:modified xsi:type="dcterms:W3CDTF">2020-11-03T14:02:32Z</dcterms:modified>
</cp:coreProperties>
</file>