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  <p:sldMasterId id="2147483671" r:id="rId4"/>
  </p:sldMasterIdLst>
  <p:notesMasterIdLst>
    <p:notesMasterId r:id="rId47"/>
  </p:notesMasterIdLst>
  <p:handoutMasterIdLst>
    <p:handoutMasterId r:id="rId48"/>
  </p:handoutMasterIdLst>
  <p:sldIdLst>
    <p:sldId id="263" r:id="rId5"/>
    <p:sldId id="389" r:id="rId6"/>
    <p:sldId id="735" r:id="rId7"/>
    <p:sldId id="694" r:id="rId8"/>
    <p:sldId id="558" r:id="rId9"/>
    <p:sldId id="559" r:id="rId10"/>
    <p:sldId id="561" r:id="rId11"/>
    <p:sldId id="695" r:id="rId12"/>
    <p:sldId id="696" r:id="rId13"/>
    <p:sldId id="697" r:id="rId14"/>
    <p:sldId id="691" r:id="rId15"/>
    <p:sldId id="692" r:id="rId16"/>
    <p:sldId id="693" r:id="rId17"/>
    <p:sldId id="698" r:id="rId18"/>
    <p:sldId id="699" r:id="rId19"/>
    <p:sldId id="700" r:id="rId20"/>
    <p:sldId id="701" r:id="rId21"/>
    <p:sldId id="702" r:id="rId22"/>
    <p:sldId id="732" r:id="rId23"/>
    <p:sldId id="739" r:id="rId24"/>
    <p:sldId id="718" r:id="rId25"/>
    <p:sldId id="716" r:id="rId26"/>
    <p:sldId id="737" r:id="rId27"/>
    <p:sldId id="676" r:id="rId28"/>
    <p:sldId id="609" r:id="rId29"/>
    <p:sldId id="708" r:id="rId30"/>
    <p:sldId id="635" r:id="rId31"/>
    <p:sldId id="636" r:id="rId32"/>
    <p:sldId id="637" r:id="rId33"/>
    <p:sldId id="731" r:id="rId34"/>
    <p:sldId id="738" r:id="rId35"/>
    <p:sldId id="711" r:id="rId36"/>
    <p:sldId id="712" r:id="rId37"/>
    <p:sldId id="713" r:id="rId38"/>
    <p:sldId id="687" r:id="rId39"/>
    <p:sldId id="689" r:id="rId40"/>
    <p:sldId id="704" r:id="rId41"/>
    <p:sldId id="705" r:id="rId42"/>
    <p:sldId id="706" r:id="rId43"/>
    <p:sldId id="722" r:id="rId44"/>
    <p:sldId id="723" r:id="rId45"/>
    <p:sldId id="565" r:id="rId46"/>
  </p:sldIdLst>
  <p:sldSz cx="9144000" cy="6858000" type="screen4x3"/>
  <p:notesSz cx="7099300" cy="10234613"/>
  <p:defaultTextStyle>
    <a:defPPr>
      <a:defRPr lang="pt-BR"/>
    </a:defPPr>
    <a:lvl1pPr marL="0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2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9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22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83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13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44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79" userDrawn="1">
          <p15:clr>
            <a:srgbClr val="A4A3A4"/>
          </p15:clr>
        </p15:guide>
        <p15:guide id="2" pos="2789" userDrawn="1">
          <p15:clr>
            <a:srgbClr val="A4A3A4"/>
          </p15:clr>
        </p15:guide>
        <p15:guide id="3" orient="horz" pos="2478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pos="1746">
          <p15:clr>
            <a:srgbClr val="A4A3A4"/>
          </p15:clr>
        </p15:guide>
        <p15:guide id="6" pos="3515">
          <p15:clr>
            <a:srgbClr val="A4A3A4"/>
          </p15:clr>
        </p15:guide>
        <p15:guide id="7" pos="249">
          <p15:clr>
            <a:srgbClr val="A4A3A4"/>
          </p15:clr>
        </p15:guide>
        <p15:guide id="8" pos="5602" userDrawn="1">
          <p15:clr>
            <a:srgbClr val="A4A3A4"/>
          </p15:clr>
        </p15:guide>
        <p15:guide id="9" pos="4332" userDrawn="1">
          <p15:clr>
            <a:srgbClr val="A4A3A4"/>
          </p15:clr>
        </p15:guide>
        <p15:guide id="10" orient="horz" pos="935" userDrawn="1">
          <p15:clr>
            <a:srgbClr val="A4A3A4"/>
          </p15:clr>
        </p15:guide>
        <p15:guide id="11" orient="horz" pos="9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FFCB25"/>
    <a:srgbClr val="FFFF66"/>
    <a:srgbClr val="F6BB00"/>
    <a:srgbClr val="558ED5"/>
    <a:srgbClr val="0B2461"/>
    <a:srgbClr val="FFFF99"/>
    <a:srgbClr val="F0F3F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434" autoAdjust="0"/>
  </p:normalViewPr>
  <p:slideViewPr>
    <p:cSldViewPr>
      <p:cViewPr varScale="1">
        <p:scale>
          <a:sx n="65" d="100"/>
          <a:sy n="65" d="100"/>
        </p:scale>
        <p:origin x="-1626" y="-174"/>
      </p:cViewPr>
      <p:guideLst>
        <p:guide orient="horz" pos="1979"/>
        <p:guide orient="horz" pos="2478"/>
        <p:guide orient="horz" pos="663"/>
        <p:guide orient="horz" pos="935"/>
        <p:guide orient="horz" pos="981"/>
        <p:guide pos="2789"/>
        <p:guide pos="1746"/>
        <p:guide pos="3515"/>
        <p:guide pos="249"/>
        <p:guide pos="5602"/>
        <p:guide pos="43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6044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dirty="0"/>
              <a:t>Status</a:t>
            </a:r>
            <a:r>
              <a:rPr lang="pt-BR" sz="1400" baseline="0" dirty="0"/>
              <a:t> </a:t>
            </a:r>
            <a:r>
              <a:rPr lang="pt-BR" sz="1400" b="1" baseline="0" dirty="0">
                <a:solidFill>
                  <a:schemeClr val="tx1"/>
                </a:solidFill>
              </a:rPr>
              <a:t>GERAL</a:t>
            </a:r>
            <a:r>
              <a:rPr lang="pt-BR" sz="1400" baseline="0" dirty="0"/>
              <a:t> das metas em maio/2020</a:t>
            </a:r>
            <a:endParaRPr lang="pt-BR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660318684860456E-2"/>
          <c:y val="0.23932058649336518"/>
          <c:w val="0.47395773331103341"/>
          <c:h val="0.69969306740511905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Status das metas em maio/2020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0E-4670-95FA-812A054010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0E-4670-95FA-812A05401091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0E-4670-95FA-812A05401091}"/>
              </c:ext>
            </c:extLst>
          </c:dPt>
          <c:dLbls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0E-4670-95FA-812A054010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3"/>
                <c:pt idx="0">
                  <c:v>Resultado MELHOR que a média de jan-abr</c:v>
                </c:pt>
                <c:pt idx="1">
                  <c:v>Resultado PIOR que a média de jan-abr</c:v>
                </c:pt>
                <c:pt idx="2">
                  <c:v>Resultado IGUAL à média de jan-abr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16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04-4C38-A475-643CD494B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498429562340291"/>
          <c:y val="0.23029908920653722"/>
          <c:w val="0.41436025436021101"/>
          <c:h val="0.67199630240263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300" dirty="0"/>
              <a:t>Status</a:t>
            </a:r>
            <a:r>
              <a:rPr lang="pt-BR" sz="1300" baseline="0" dirty="0"/>
              <a:t> das metas de </a:t>
            </a:r>
            <a:r>
              <a:rPr lang="pt-BR" sz="1300" b="1" baseline="0" dirty="0">
                <a:solidFill>
                  <a:schemeClr val="tx1"/>
                </a:solidFill>
              </a:rPr>
              <a:t>DEPÓSITOS </a:t>
            </a:r>
            <a:r>
              <a:rPr lang="pt-BR" sz="1300" baseline="0" dirty="0"/>
              <a:t>em maio/2020</a:t>
            </a:r>
            <a:endParaRPr lang="pt-BR" sz="13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611000401389165"/>
          <c:y val="0.30863195515949238"/>
          <c:w val="0.57277206869883657"/>
          <c:h val="0.63638016815190357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Status das metas de DEPÓSITOS em maio/2020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F0-4ECA-B530-36D54FDD3C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F0-4ECA-B530-36D54FDD3C44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F0-4ECA-B530-36D54FDD3C44}"/>
              </c:ext>
            </c:extLst>
          </c:dPt>
          <c:dLbls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F0-4ECA-B530-36D54FDD3C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3"/>
                <c:pt idx="0">
                  <c:v>Resultado ACIMA da média de jan-abr</c:v>
                </c:pt>
                <c:pt idx="1">
                  <c:v>Resultado ABAIXO da média de jan-abr</c:v>
                </c:pt>
                <c:pt idx="2">
                  <c:v>Resultado IGUAL à média de jan-abr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1F0-4ECA-B530-36D54FDD3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300" dirty="0"/>
              <a:t>Status</a:t>
            </a:r>
            <a:r>
              <a:rPr lang="pt-BR" sz="1300" baseline="0" dirty="0"/>
              <a:t> das metas de </a:t>
            </a:r>
            <a:r>
              <a:rPr lang="pt-BR" sz="1300" b="1" baseline="0" dirty="0">
                <a:solidFill>
                  <a:schemeClr val="tx1"/>
                </a:solidFill>
              </a:rPr>
              <a:t>PRODUÇÃO</a:t>
            </a:r>
            <a:r>
              <a:rPr lang="pt-BR" sz="1300" baseline="0" dirty="0"/>
              <a:t> em maio/2020</a:t>
            </a:r>
            <a:endParaRPr lang="pt-BR" sz="13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611000401389165"/>
          <c:y val="0.30863195515949238"/>
          <c:w val="0.57277206869883657"/>
          <c:h val="0.63638016815190357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Status das metas de DEPÓSITOS em maio/2020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FC-4AE0-B3B8-5FDACB589D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FC-4AE0-B3B8-5FDACB589DF6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FC-4AE0-B3B8-5FDACB589DF6}"/>
              </c:ext>
            </c:extLst>
          </c:dPt>
          <c:dLbls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FC-4AE0-B3B8-5FDACB589D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3"/>
                <c:pt idx="0">
                  <c:v>Resultado ACIMA da média de jan-abr</c:v>
                </c:pt>
                <c:pt idx="1">
                  <c:v>Resultado ABAIXO da média de jan-abr</c:v>
                </c:pt>
                <c:pt idx="2">
                  <c:v>Resultado IGUAL à média de jan-abr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9FC-4AE0-B3B8-5FDACB589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 dirty="0"/>
              <a:t>Status</a:t>
            </a:r>
            <a:r>
              <a:rPr lang="pt-BR" sz="1200" baseline="0" dirty="0"/>
              <a:t> das metas de </a:t>
            </a:r>
            <a:r>
              <a:rPr lang="pt-BR" sz="1200" b="1" baseline="0" dirty="0">
                <a:solidFill>
                  <a:schemeClr val="tx1"/>
                </a:solidFill>
              </a:rPr>
              <a:t>EFICIÊNCIA OPRACIONAL (prazo)  </a:t>
            </a:r>
            <a:r>
              <a:rPr lang="pt-BR" sz="1200" baseline="0" dirty="0"/>
              <a:t>em maio/2020</a:t>
            </a:r>
            <a:endParaRPr lang="pt-BR" sz="12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745233725050899"/>
          <c:y val="0.3206458418616368"/>
          <c:w val="0.56558851339693916"/>
          <c:h val="0.62839885694492548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Status das metas de DEPÓSITOS em maio/2020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AB-4137-A291-E9ED1FC791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AB-4137-A291-E9ED1FC79151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AB-4137-A291-E9ED1FC79151}"/>
              </c:ext>
            </c:extLst>
          </c:dPt>
          <c:dLbls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AB-4137-A291-E9ED1FC79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3"/>
                <c:pt idx="0">
                  <c:v>Resultado ACIMA da média de jan-abr</c:v>
                </c:pt>
                <c:pt idx="1">
                  <c:v>Resultado ABAIXO da média de jan-abr</c:v>
                </c:pt>
                <c:pt idx="2">
                  <c:v>Resultado IGUAL à média de jan-abr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8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4AB-4137-A291-E9ED1FC79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chemeClr val="tx1"/>
                </a:solidFill>
              </a:rPr>
              <a:t>PORTFÓLIO DE INICIATIVAS: STATUS DAS ENTREGAS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04135498687664"/>
          <c:y val="0.16573449803149604"/>
          <c:w val="0.7462531167979003"/>
          <c:h val="0.552594734251968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Concluída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jan-mar/20</c:v>
                </c:pt>
                <c:pt idx="1">
                  <c:v>abr/20</c:v>
                </c:pt>
                <c:pt idx="2">
                  <c:v>mai/20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14</c:v>
                </c:pt>
                <c:pt idx="1">
                  <c:v>21</c:v>
                </c:pt>
                <c:pt idx="2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C-47CE-AD5F-F49AEB4A17C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 prazo, SEM risco de atraso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jan-mar/20</c:v>
                </c:pt>
                <c:pt idx="1">
                  <c:v>abr/20</c:v>
                </c:pt>
                <c:pt idx="2">
                  <c:v>mai/20</c:v>
                </c:pt>
              </c:strCache>
            </c:strRef>
          </c:cat>
          <c:val>
            <c:numRef>
              <c:f>Planilha1!$C$2:$C$4</c:f>
              <c:numCache>
                <c:formatCode>General</c:formatCode>
                <c:ptCount val="3"/>
                <c:pt idx="0">
                  <c:v>187</c:v>
                </c:pt>
                <c:pt idx="1">
                  <c:v>172</c:v>
                </c:pt>
                <c:pt idx="2">
                  <c:v>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9C-47CE-AD5F-F49AEB4A17C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 prazo, COM risco de atraso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B2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F9C-47CE-AD5F-F49AEB4A17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jan-mar/20</c:v>
                </c:pt>
                <c:pt idx="1">
                  <c:v>abr/20</c:v>
                </c:pt>
                <c:pt idx="2">
                  <c:v>mai/20</c:v>
                </c:pt>
              </c:strCache>
            </c:strRef>
          </c:cat>
          <c:val>
            <c:numRef>
              <c:f>Planilha1!$D$2:$D$4</c:f>
              <c:numCache>
                <c:formatCode>General</c:formatCode>
                <c:ptCount val="3"/>
                <c:pt idx="0">
                  <c:v>109</c:v>
                </c:pt>
                <c:pt idx="1">
                  <c:v>102</c:v>
                </c:pt>
                <c:pt idx="2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9C-47CE-AD5F-F49AEB4A17C6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Atrasada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833333333333333E-3"/>
                  <c:y val="-4.68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9C-47CE-AD5F-F49AEB4A17C6}"/>
                </c:ext>
              </c:extLst>
            </c:dLbl>
            <c:dLbl>
              <c:idx val="1"/>
              <c:layout>
                <c:manualLayout>
                  <c:x val="-4.1666666666666666E-3"/>
                  <c:y val="-3.43750000000000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9C-47CE-AD5F-F49AEB4A17C6}"/>
                </c:ext>
              </c:extLst>
            </c:dLbl>
            <c:dLbl>
              <c:idx val="2"/>
              <c:layout>
                <c:manualLayout>
                  <c:x val="-2.0833333333333333E-3"/>
                  <c:y val="-3.75000000000000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9C-47CE-AD5F-F49AEB4A17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jan-mar/20</c:v>
                </c:pt>
                <c:pt idx="1">
                  <c:v>abr/20</c:v>
                </c:pt>
                <c:pt idx="2">
                  <c:v>mai/20</c:v>
                </c:pt>
              </c:strCache>
            </c:strRef>
          </c:cat>
          <c:val>
            <c:numRef>
              <c:f>Planilha1!$E$2:$E$4</c:f>
              <c:numCache>
                <c:formatCode>General</c:formatCode>
                <c:ptCount val="3"/>
                <c:pt idx="0">
                  <c:v>17</c:v>
                </c:pt>
                <c:pt idx="1">
                  <c:v>4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9C-47CE-AD5F-F49AEB4A1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3968256"/>
        <c:axId val="223999488"/>
      </c:barChart>
      <c:catAx>
        <c:axId val="22396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3999488"/>
        <c:crosses val="autoZero"/>
        <c:auto val="1"/>
        <c:lblAlgn val="ctr"/>
        <c:lblOffset val="100"/>
        <c:noMultiLvlLbl val="0"/>
      </c:catAx>
      <c:valAx>
        <c:axId val="223999488"/>
        <c:scaling>
          <c:orientation val="minMax"/>
          <c:max val="33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39682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Execução orçamentária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53579719212485"/>
          <c:y val="0.19786246221917553"/>
          <c:w val="0.48828185757138098"/>
          <c:h val="0.7311923550306920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806-4F87-8D3A-6CD140DE1E6F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06-4F87-8D3A-6CD140DE1E6F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806-4F87-8D3A-6CD140DE1E6F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/>
                      <a:t>R$ 29,0 milhões</a:t>
                    </a:r>
                  </a:p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 41%</a:t>
                    </a:r>
                    <a:endParaRPr lang="en-US" b="1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806-4F87-8D3A-6CD140DE1E6F}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/>
                      <a:t>R$ 41,3 milhões</a:t>
                    </a:r>
                  </a:p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 59%</a:t>
                    </a:r>
                    <a:endParaRPr lang="en-US" b="1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806-4F87-8D3A-6CD140DE1E6F}"/>
                </c:ext>
              </c:extLst>
            </c:dLbl>
            <c:dLbl>
              <c:idx val="2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/>
                      <a:t>R$ 0,3 milhão </a:t>
                    </a:r>
                    <a:r>
                      <a:rPr lang="en-US" sz="1400" b="1"/>
                      <a:t>0,1%</a:t>
                    </a:r>
                    <a:endParaRPr lang="en-US" b="1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806-4F87-8D3A-6CD140DE1E6F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'Gráfico 1'!$C$4:$C$6</c:f>
              <c:strCache>
                <c:ptCount val="3"/>
                <c:pt idx="0">
                  <c:v>Despesas Empenhadas</c:v>
                </c:pt>
                <c:pt idx="1">
                  <c:v>Despesas a Empenhar</c:v>
                </c:pt>
                <c:pt idx="2">
                  <c:v>Dotação Não Programada</c:v>
                </c:pt>
              </c:strCache>
            </c:strRef>
          </c:cat>
          <c:val>
            <c:numRef>
              <c:f>'Gráfico 1'!$D$4:$D$6</c:f>
              <c:numCache>
                <c:formatCode>#,##0.0,,</c:formatCode>
                <c:ptCount val="3"/>
                <c:pt idx="0">
                  <c:v>28988506.219999999</c:v>
                </c:pt>
                <c:pt idx="1">
                  <c:v>41253507.159999996</c:v>
                </c:pt>
                <c:pt idx="2">
                  <c:v>299936.62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806-4F87-8D3A-6CD140DE1E6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359117992737652E-2"/>
          <c:y val="0.36777709508303991"/>
          <c:w val="0.26806202819569758"/>
          <c:h val="0.18979898264419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C41D18F-9608-48B0-905C-C1CE260FAFB6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0675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0507" y="9720675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6B18EC9-868F-4775-A37E-15377BB294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362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E0EDCC43-6D97-44DA-ACAF-C03BDE847AF7}" type="datetimeFigureOut">
              <a:rPr lang="pt-BR" smtClean="0"/>
              <a:t>03/11/2020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00" y="4861156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0675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0507" y="9720675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BBB608E-B347-4D68-B345-571A9DDA6E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370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2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2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83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13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44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 txBox="1">
            <a:spLocks noChangeArrowheads="1"/>
          </p:cNvSpPr>
          <p:nvPr/>
        </p:nvSpPr>
        <p:spPr bwMode="auto">
          <a:xfrm>
            <a:off x="4017191" y="9722311"/>
            <a:ext cx="3080453" cy="51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spcBef>
                <a:spcPts val="400"/>
              </a:spcBef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0C15B23-3580-4C7E-ABD2-9B52AA0A539E}" type="slidenum">
              <a:rPr lang="pt-BR" altLang="pt-BR" sz="1300">
                <a:cs typeface="Lucida Sans Unicode" pitchFamily="34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</a:t>
            </a:fld>
            <a:endParaRPr lang="pt-BR" altLang="pt-BR" sz="1300" dirty="0">
              <a:cs typeface="Lucida Sans Unicode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81870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8331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5724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702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162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403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935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482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482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531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129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190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35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757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93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93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93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93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787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8414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9938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386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2803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859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7577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252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918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âmina padrã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0679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7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13665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57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âmina padrão 02_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41525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âmina padrã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91321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padrã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06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45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âmina padrã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86133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padrã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99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60" y="6237312"/>
            <a:ext cx="1835696" cy="376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6261867"/>
            <a:ext cx="936104" cy="34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9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0677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01356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02036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02715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0509" indent="-30050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charset="0"/>
        </a:defRPr>
      </a:lvl1pPr>
      <a:lvl2pPr marL="651103" indent="-25042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2pPr>
      <a:lvl3pPr marL="1001696" indent="-20034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Arial" charset="0"/>
        </a:defRPr>
      </a:lvl3pPr>
      <a:lvl4pPr marL="1402375" indent="-20034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Arial" charset="0"/>
        </a:defRPr>
      </a:lvl4pPr>
      <a:lvl5pPr marL="1803054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5pPr>
      <a:lvl6pPr marL="2203733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6pPr>
      <a:lvl7pPr marL="2604410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7pPr>
      <a:lvl8pPr marL="3005090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8pPr>
      <a:lvl9pPr marL="3405769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aixaDeTexto 3"/>
          <p:cNvSpPr txBox="1">
            <a:spLocks noChangeArrowheads="1"/>
          </p:cNvSpPr>
          <p:nvPr userDrawn="1"/>
        </p:nvSpPr>
        <p:spPr bwMode="auto">
          <a:xfrm>
            <a:off x="7380312" y="6356829"/>
            <a:ext cx="1145943" cy="25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25" tIns="40063" rIns="80125" bIns="4006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1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© INPI, 2017.</a:t>
            </a:r>
          </a:p>
        </p:txBody>
      </p:sp>
    </p:spTree>
    <p:extLst>
      <p:ext uri="{BB962C8B-B14F-4D97-AF65-F5344CB8AC3E}">
        <p14:creationId xmlns:p14="http://schemas.microsoft.com/office/powerpoint/2010/main" val="412251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0627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01257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01887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02516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0472" indent="-300472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charset="0"/>
        </a:defRPr>
      </a:lvl1pPr>
      <a:lvl2pPr marL="651023" indent="-250393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2pPr>
      <a:lvl3pPr marL="1001572" indent="-20031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Arial" charset="0"/>
        </a:defRPr>
      </a:lvl3pPr>
      <a:lvl4pPr marL="1402202" indent="-200315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Arial" charset="0"/>
        </a:defRPr>
      </a:lvl4pPr>
      <a:lvl5pPr marL="1802831" indent="-20031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5pPr>
      <a:lvl6pPr marL="2203460" indent="-20031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6pPr>
      <a:lvl7pPr marL="2604088" indent="-20031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7pPr>
      <a:lvl8pPr marL="3004718" indent="-20031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8pPr>
      <a:lvl9pPr marL="3405348" indent="-20031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0124" y="6261778"/>
            <a:ext cx="894713" cy="345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5000"/>
              </a:prstClr>
            </a:outerShdw>
          </a:effectLst>
        </p:spPr>
      </p:pic>
      <p:sp>
        <p:nvSpPr>
          <p:cNvPr id="3075" name="CaixaDeTexto 3"/>
          <p:cNvSpPr txBox="1">
            <a:spLocks noChangeArrowheads="1"/>
          </p:cNvSpPr>
          <p:nvPr userDrawn="1"/>
        </p:nvSpPr>
        <p:spPr bwMode="auto">
          <a:xfrm>
            <a:off x="7380312" y="6356829"/>
            <a:ext cx="1145943" cy="25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35" tIns="40068" rIns="80135" bIns="400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1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© INPI, 2017.</a:t>
            </a:r>
          </a:p>
        </p:txBody>
      </p:sp>
    </p:spTree>
    <p:extLst>
      <p:ext uri="{BB962C8B-B14F-4D97-AF65-F5344CB8AC3E}">
        <p14:creationId xmlns:p14="http://schemas.microsoft.com/office/powerpoint/2010/main" val="201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0677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01356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02036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02715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0509" indent="-30050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charset="0"/>
        </a:defRPr>
      </a:lvl1pPr>
      <a:lvl2pPr marL="651103" indent="-25042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2pPr>
      <a:lvl3pPr marL="1001696" indent="-20034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Arial" charset="0"/>
        </a:defRPr>
      </a:lvl3pPr>
      <a:lvl4pPr marL="1402375" indent="-20034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Arial" charset="0"/>
        </a:defRPr>
      </a:lvl4pPr>
      <a:lvl5pPr marL="1803054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5pPr>
      <a:lvl6pPr marL="2203733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6pPr>
      <a:lvl7pPr marL="2604410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7pPr>
      <a:lvl8pPr marL="3005090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8pPr>
      <a:lvl9pPr marL="3405769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0124" y="6261778"/>
            <a:ext cx="894713" cy="345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5000"/>
              </a:prstClr>
            </a:outerShdw>
          </a:effectLst>
        </p:spPr>
      </p:pic>
      <p:sp>
        <p:nvSpPr>
          <p:cNvPr id="3075" name="CaixaDeTexto 3"/>
          <p:cNvSpPr txBox="1">
            <a:spLocks noChangeArrowheads="1"/>
          </p:cNvSpPr>
          <p:nvPr userDrawn="1"/>
        </p:nvSpPr>
        <p:spPr bwMode="auto">
          <a:xfrm>
            <a:off x="7540576" y="6356828"/>
            <a:ext cx="985678" cy="41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1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© INPI, 2017.</a:t>
            </a:r>
          </a:p>
        </p:txBody>
      </p:sp>
    </p:spTree>
    <p:extLst>
      <p:ext uri="{BB962C8B-B14F-4D97-AF65-F5344CB8AC3E}">
        <p14:creationId xmlns:p14="http://schemas.microsoft.com/office/powerpoint/2010/main" val="403919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0827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01654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02482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03309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0620" indent="-30062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charset="0"/>
        </a:defRPr>
      </a:lvl1pPr>
      <a:lvl2pPr marL="651344" indent="-250517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2pPr>
      <a:lvl3pPr marL="1002068" indent="-200414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Arial" charset="0"/>
        </a:defRPr>
      </a:lvl3pPr>
      <a:lvl4pPr marL="1402895" indent="-200414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Arial" charset="0"/>
        </a:defRPr>
      </a:lvl4pPr>
      <a:lvl5pPr marL="1803723" indent="-200414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5pPr>
      <a:lvl6pPr marL="2204550" indent="-200414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6pPr>
      <a:lvl7pPr marL="2605377" indent="-200414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7pPr>
      <a:lvl8pPr marL="3006204" indent="-200414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8pPr>
      <a:lvl9pPr marL="3407032" indent="-200414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9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 descr="colored rectangle">
            <a:extLst>
              <a:ext uri="{FF2B5EF4-FFF2-40B4-BE49-F238E27FC236}">
                <a16:creationId xmlns:a16="http://schemas.microsoft.com/office/drawing/2014/main" xmlns="" id="{B86EF00F-3801-4C1B-98DB-7ED3C07B2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457" y="4529335"/>
            <a:ext cx="3443659" cy="925988"/>
          </a:xfrm>
          <a:prstGeom prst="rect">
            <a:avLst/>
          </a:prstGeom>
          <a:solidFill>
            <a:srgbClr val="558ED5">
              <a:alpha val="65098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 dirty="0"/>
          </a:p>
        </p:txBody>
      </p:sp>
      <p:sp>
        <p:nvSpPr>
          <p:cNvPr id="7" name="CaixaDeTexto 3">
            <a:extLst>
              <a:ext uri="{FF2B5EF4-FFF2-40B4-BE49-F238E27FC236}">
                <a16:creationId xmlns:a16="http://schemas.microsoft.com/office/drawing/2014/main" xmlns="" id="{276345FD-F0A3-4A63-BFC7-88865DDB6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2854677"/>
            <a:ext cx="583264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US" altLang="pt-BR" sz="3200" dirty="0">
                <a:solidFill>
                  <a:schemeClr val="bg1"/>
                </a:solidFill>
              </a:rPr>
              <a:t>Maio/2020</a:t>
            </a:r>
          </a:p>
          <a:p>
            <a:pPr>
              <a:spcBef>
                <a:spcPts val="1200"/>
              </a:spcBef>
              <a:defRPr/>
            </a:pPr>
            <a:r>
              <a:rPr lang="en-US" altLang="pt-BR" sz="1600" i="1" dirty="0">
                <a:solidFill>
                  <a:schemeClr val="bg1"/>
                </a:solidFill>
              </a:rPr>
              <a:t>(</a:t>
            </a:r>
            <a:r>
              <a:rPr lang="en-US" altLang="pt-BR" sz="1600" i="1" dirty="0" err="1">
                <a:solidFill>
                  <a:schemeClr val="bg1"/>
                </a:solidFill>
              </a:rPr>
              <a:t>Versão</a:t>
            </a:r>
            <a:r>
              <a:rPr lang="en-US" altLang="pt-BR" sz="1600" i="1" dirty="0">
                <a:solidFill>
                  <a:schemeClr val="bg1"/>
                </a:solidFill>
              </a:rPr>
              <a:t> 3)</a:t>
            </a:r>
          </a:p>
        </p:txBody>
      </p:sp>
      <p:sp>
        <p:nvSpPr>
          <p:cNvPr id="8" name="Caixa de Texto 2">
            <a:extLst>
              <a:ext uri="{FF2B5EF4-FFF2-40B4-BE49-F238E27FC236}">
                <a16:creationId xmlns:a16="http://schemas.microsoft.com/office/drawing/2014/main" xmlns="" id="{0C321A8B-DA0B-4823-AF17-D9B756770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19" y="4541245"/>
            <a:ext cx="3586917" cy="3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t-BR" altLang="pt-BR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Rio de Janeiro, 02 de julho de 2020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altLang="pt-BR" sz="1200" b="1" dirty="0">
                <a:solidFill>
                  <a:srgbClr val="FFFFFF"/>
                </a:solidFill>
                <a:cs typeface="Times New Roman" pitchFamily="18" charset="0"/>
              </a:rPr>
              <a:t>Elaboração: </a:t>
            </a:r>
            <a:r>
              <a:rPr lang="pt-BR" altLang="pt-BR" sz="1200" dirty="0">
                <a:solidFill>
                  <a:srgbClr val="FFFFFF"/>
                </a:solidFill>
                <a:cs typeface="Times New Roman" pitchFamily="18" charset="0"/>
              </a:rPr>
              <a:t>Coordenação-Geral de Planejamento</a:t>
            </a:r>
            <a:br>
              <a:rPr lang="pt-BR" altLang="pt-BR" sz="1200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pt-BR" altLang="pt-BR" sz="1200" dirty="0">
                <a:solidFill>
                  <a:srgbClr val="FFFFFF"/>
                </a:solidFill>
                <a:cs typeface="Times New Roman" pitchFamily="18" charset="0"/>
              </a:rPr>
              <a:t> e Gestão Estratégica – CGPE</a:t>
            </a:r>
            <a:endParaRPr lang="pt-BR" altLang="pt-BR" sz="12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B32C512-67F0-4FC4-A1B6-FDC895D0C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-255699"/>
            <a:ext cx="2195736" cy="26568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3608" y="2093947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RELATÓRIO DE EXECUÇÃO</a:t>
            </a:r>
          </a:p>
        </p:txBody>
      </p:sp>
    </p:spTree>
    <p:extLst>
      <p:ext uri="{BB962C8B-B14F-4D97-AF65-F5344CB8AC3E}">
        <p14:creationId xmlns:p14="http://schemas.microsoft.com/office/powerpoint/2010/main" val="3509130867"/>
      </p:ext>
    </p:extLst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89930"/>
              </p:ext>
            </p:extLst>
          </p:nvPr>
        </p:nvGraphicFramePr>
        <p:xfrm>
          <a:off x="144785" y="764705"/>
          <a:ext cx="8603678" cy="4849991"/>
        </p:xfrm>
        <a:graphic>
          <a:graphicData uri="http://schemas.openxmlformats.org/drawingml/2006/table">
            <a:tbl>
              <a:tblPr/>
              <a:tblGrid>
                <a:gridCol w="738314">
                  <a:extLst>
                    <a:ext uri="{9D8B030D-6E8A-4147-A177-3AD203B41FA5}">
                      <a16:colId xmlns:a16="http://schemas.microsoft.com/office/drawing/2014/main" xmlns="" val="1233354499"/>
                    </a:ext>
                  </a:extLst>
                </a:gridCol>
                <a:gridCol w="3106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39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3253">
                  <a:extLst>
                    <a:ext uri="{9D8B030D-6E8A-4147-A177-3AD203B41FA5}">
                      <a16:colId xmlns:a16="http://schemas.microsoft.com/office/drawing/2014/main" xmlns="" val="3915317263"/>
                    </a:ext>
                  </a:extLst>
                </a:gridCol>
                <a:gridCol w="10662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5533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47776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 DESEMPENHO</a:t>
                      </a: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1779" marR="91779" marT="45889" marB="45889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</a:p>
                  </a:txBody>
                  <a:tcPr marL="72267" marR="72267" marT="72267" marB="7226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5603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Média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</a:t>
                      </a:r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Abr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8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Maio</a:t>
                      </a:r>
                      <a:endParaRPr lang="pt-BR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Acumulado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Jan-Mai</a:t>
                      </a:r>
                      <a:endParaRPr lang="pt-BR" sz="16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20220"/>
                  </a:ext>
                </a:extLst>
              </a:tr>
              <a:tr h="1308755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PROGRAMA DE COMPUTADOR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Registro de Programa de Computador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3.246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(+9%)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906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63119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TOPOGRAFIA</a:t>
                      </a:r>
                    </a:p>
                  </a:txBody>
                  <a:tcPr marL="72000" marR="72000" marT="72000" marB="72000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Registro de Topografia de Circuito Integrado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7491637"/>
                  </a:ext>
                </a:extLst>
              </a:tr>
              <a:tr h="1298661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CONTRATO DE TECNOLOGIA</a:t>
                      </a:r>
                    </a:p>
                  </a:txBody>
                  <a:tcPr marL="72000" marR="72000" marT="72000" marB="72000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Decisão de Exame Técnico de Pedidos de Contratos de Tecnologia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1.291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(-33%)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1397258"/>
                  </a:ext>
                </a:extLst>
              </a:tr>
            </a:tbl>
          </a:graphicData>
        </a:graphic>
      </p:graphicFrame>
      <p:sp>
        <p:nvSpPr>
          <p:cNvPr id="5" name="CaixaDeTexto 3">
            <a:extLst>
              <a:ext uri="{FF2B5EF4-FFF2-40B4-BE49-F238E27FC236}">
                <a16:creationId xmlns:a16="http://schemas.microsoft.com/office/drawing/2014/main" xmlns="" id="{B0A3BBFA-4F59-4AA3-A15D-EC2DF073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RESULTADOS DE </a:t>
            </a:r>
            <a:r>
              <a:rPr lang="pt-BR" altLang="pt-BR" sz="2400" b="1" u="sng" dirty="0">
                <a:solidFill>
                  <a:schemeClr val="tx2"/>
                </a:solidFill>
              </a:rPr>
              <a:t>PRODUÇÃO</a:t>
            </a:r>
          </a:p>
        </p:txBody>
      </p:sp>
    </p:spTree>
    <p:extLst>
      <p:ext uri="{BB962C8B-B14F-4D97-AF65-F5344CB8AC3E}">
        <p14:creationId xmlns:p14="http://schemas.microsoft.com/office/powerpoint/2010/main" val="365550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48946" y="5085184"/>
            <a:ext cx="275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*Nota:</a:t>
            </a:r>
            <a:r>
              <a:rPr lang="pt-BR" sz="1200" dirty="0"/>
              <a:t> A meta dos indicadores é anual. Para fins gráficos, considerou-se a “meta mensal” igual 1/12 da meta anual.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13" y="3789040"/>
            <a:ext cx="6137342" cy="29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2" y="766584"/>
            <a:ext cx="5641602" cy="29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3">
            <a:extLst>
              <a:ext uri="{FF2B5EF4-FFF2-40B4-BE49-F238E27FC236}">
                <a16:creationId xmlns:a16="http://schemas.microsoft.com/office/drawing/2014/main" xmlns="" id="{7001F6A2-F6E1-4C97-BFFB-BCBC35F74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EVOLUÇÃO DA </a:t>
            </a:r>
            <a:r>
              <a:rPr lang="pt-BR" altLang="pt-BR" sz="2400" b="1" u="sng" dirty="0">
                <a:solidFill>
                  <a:schemeClr val="tx2"/>
                </a:solidFill>
              </a:rPr>
              <a:t>PRODUÇÃO</a:t>
            </a:r>
            <a:r>
              <a:rPr lang="pt-BR" altLang="pt-BR" sz="2400" b="1" dirty="0">
                <a:solidFill>
                  <a:schemeClr val="tx2"/>
                </a:solidFill>
              </a:rPr>
              <a:t> – 2018 A 2020*</a:t>
            </a:r>
            <a:endParaRPr lang="pt-BR" altLang="pt-BR" sz="24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7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77" y="3717368"/>
            <a:ext cx="5965927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29024"/>
            <a:ext cx="5921216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3">
            <a:extLst>
              <a:ext uri="{FF2B5EF4-FFF2-40B4-BE49-F238E27FC236}">
                <a16:creationId xmlns:a16="http://schemas.microsoft.com/office/drawing/2014/main" xmlns="" id="{5726AD84-8CA5-4BF3-8021-54DDE547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EVOLUÇÃO DA </a:t>
            </a:r>
            <a:r>
              <a:rPr lang="pt-BR" altLang="pt-BR" sz="2400" b="1" u="sng" dirty="0">
                <a:solidFill>
                  <a:schemeClr val="tx2"/>
                </a:solidFill>
              </a:rPr>
              <a:t>PRODUÇÃO</a:t>
            </a:r>
            <a:r>
              <a:rPr lang="pt-BR" altLang="pt-BR" sz="2400" b="1" dirty="0">
                <a:solidFill>
                  <a:schemeClr val="tx2"/>
                </a:solidFill>
              </a:rPr>
              <a:t> – 2018 A 2020*</a:t>
            </a:r>
            <a:endParaRPr lang="pt-BR" altLang="pt-BR" sz="2400" b="1" u="sng" dirty="0">
              <a:solidFill>
                <a:schemeClr val="tx2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101D91F-2B1D-4B04-A5E8-C0E1F785017C}"/>
              </a:ext>
            </a:extLst>
          </p:cNvPr>
          <p:cNvSpPr txBox="1"/>
          <p:nvPr/>
        </p:nvSpPr>
        <p:spPr>
          <a:xfrm>
            <a:off x="148946" y="5085184"/>
            <a:ext cx="275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*Nota:</a:t>
            </a:r>
            <a:r>
              <a:rPr lang="pt-BR" sz="1200" dirty="0"/>
              <a:t> A meta dos indicadores é anual. Para fins gráficos, considerou-se a “meta mensal” igual 1/12 da meta anual.</a:t>
            </a:r>
          </a:p>
        </p:txBody>
      </p:sp>
    </p:spTree>
    <p:extLst>
      <p:ext uri="{BB962C8B-B14F-4D97-AF65-F5344CB8AC3E}">
        <p14:creationId xmlns:p14="http://schemas.microsoft.com/office/powerpoint/2010/main" val="215491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95941"/>
            <a:ext cx="5257530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8" y="3573280"/>
            <a:ext cx="4428000" cy="236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56" y="3573280"/>
            <a:ext cx="4565744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CCD1D0D-91AE-48CA-912D-7D5AB9AD88C1}"/>
              </a:ext>
            </a:extLst>
          </p:cNvPr>
          <p:cNvSpPr txBox="1"/>
          <p:nvPr/>
        </p:nvSpPr>
        <p:spPr>
          <a:xfrm>
            <a:off x="2167839" y="6179184"/>
            <a:ext cx="430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*Nota:</a:t>
            </a:r>
            <a:r>
              <a:rPr lang="pt-BR" sz="1200" dirty="0"/>
              <a:t> A meta dos indicadores é anual. Para fins gráficos, considerou-se a “meta mensal” igual 1/12 da meta anual.</a:t>
            </a:r>
          </a:p>
        </p:txBody>
      </p:sp>
      <p:sp>
        <p:nvSpPr>
          <p:cNvPr id="12" name="CaixaDeTexto 3">
            <a:extLst>
              <a:ext uri="{FF2B5EF4-FFF2-40B4-BE49-F238E27FC236}">
                <a16:creationId xmlns:a16="http://schemas.microsoft.com/office/drawing/2014/main" xmlns="" id="{A20C5C0E-7475-4258-B9AB-91C32D67F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EVOLUÇÃO DA </a:t>
            </a:r>
            <a:r>
              <a:rPr lang="pt-BR" altLang="pt-BR" sz="2400" b="1" u="sng" dirty="0">
                <a:solidFill>
                  <a:schemeClr val="tx2"/>
                </a:solidFill>
              </a:rPr>
              <a:t>PRODUÇÃO</a:t>
            </a:r>
            <a:r>
              <a:rPr lang="pt-BR" altLang="pt-BR" sz="2400" b="1" dirty="0">
                <a:solidFill>
                  <a:schemeClr val="tx2"/>
                </a:solidFill>
              </a:rPr>
              <a:t> – 2018 A 2020*</a:t>
            </a:r>
            <a:endParaRPr lang="pt-BR" altLang="pt-BR" sz="24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2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RESULTADOS DE </a:t>
            </a:r>
            <a:r>
              <a:rPr lang="pt-BR" altLang="pt-BR" sz="2400" b="1" u="sng" dirty="0">
                <a:solidFill>
                  <a:schemeClr val="tx2"/>
                </a:solidFill>
              </a:rPr>
              <a:t>EFICIÊNCIA OPERACIONAL</a:t>
            </a:r>
            <a:endParaRPr lang="pt-BR" altLang="pt-BR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923673"/>
              </p:ext>
            </p:extLst>
          </p:nvPr>
        </p:nvGraphicFramePr>
        <p:xfrm>
          <a:off x="144784" y="832279"/>
          <a:ext cx="8603679" cy="3815105"/>
        </p:xfrm>
        <a:graphic>
          <a:graphicData uri="http://schemas.openxmlformats.org/drawingml/2006/table">
            <a:tbl>
              <a:tblPr/>
              <a:tblGrid>
                <a:gridCol w="665038">
                  <a:extLst>
                    <a:ext uri="{9D8B030D-6E8A-4147-A177-3AD203B41FA5}">
                      <a16:colId xmlns:a16="http://schemas.microsoft.com/office/drawing/2014/main" xmlns="" val="1233354499"/>
                    </a:ext>
                  </a:extLst>
                </a:gridCol>
                <a:gridCol w="40963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06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854">
                  <a:extLst>
                    <a:ext uri="{9D8B030D-6E8A-4147-A177-3AD203B41FA5}">
                      <a16:colId xmlns:a16="http://schemas.microsoft.com/office/drawing/2014/main" xmlns="" val="3915317263"/>
                    </a:ext>
                  </a:extLst>
                </a:gridCol>
                <a:gridCol w="12807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37721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 DESEMPENHO</a:t>
                      </a: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1779" marR="91779" marT="45889" marB="45889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</a:p>
                  </a:txBody>
                  <a:tcPr marL="72267" marR="72267" marT="72267" marB="7226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5748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Média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</a:t>
                      </a:r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Abr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8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Maio</a:t>
                      </a:r>
                      <a:endParaRPr lang="pt-BR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20220"/>
                  </a:ext>
                </a:extLst>
              </a:tr>
              <a:tr h="1055624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PATENTES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Decisão de Exame Técnico de Pedidos de Exame Prioritário de Patentes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(contado a partir do requerimento de priorização)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meses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12,9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 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(-11%)</a:t>
                      </a:r>
                      <a:endParaRPr lang="pt-BR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42824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 de Primeiro Exame Técnico de Pedidos de Patentes 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(contado a partir da data do pedido de exame)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 anos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(-0,2%)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42824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 de Decisão de Exame Técnico de Pedidos de Patentes 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(contado a partir da data do pedido de exame)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98551" y="5013176"/>
            <a:ext cx="7657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* Conforme solicitação da DIRPA, a unidade de medida do indicador passará a ser “meses”.</a:t>
            </a:r>
          </a:p>
        </p:txBody>
      </p:sp>
    </p:spTree>
    <p:extLst>
      <p:ext uri="{BB962C8B-B14F-4D97-AF65-F5344CB8AC3E}">
        <p14:creationId xmlns:p14="http://schemas.microsoft.com/office/powerpoint/2010/main" val="2097899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863545"/>
              </p:ext>
            </p:extLst>
          </p:nvPr>
        </p:nvGraphicFramePr>
        <p:xfrm>
          <a:off x="271256" y="692696"/>
          <a:ext cx="8592557" cy="5508657"/>
        </p:xfrm>
        <a:graphic>
          <a:graphicData uri="http://schemas.openxmlformats.org/drawingml/2006/table">
            <a:tbl>
              <a:tblPr/>
              <a:tblGrid>
                <a:gridCol w="676283">
                  <a:extLst>
                    <a:ext uri="{9D8B030D-6E8A-4147-A177-3AD203B41FA5}">
                      <a16:colId xmlns:a16="http://schemas.microsoft.com/office/drawing/2014/main" xmlns="" val="1233354499"/>
                    </a:ext>
                  </a:extLst>
                </a:gridCol>
                <a:gridCol w="2184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3075">
                  <a:extLst>
                    <a:ext uri="{9D8B030D-6E8A-4147-A177-3AD203B41FA5}">
                      <a16:colId xmlns:a16="http://schemas.microsoft.com/office/drawing/2014/main" xmlns="" val="1265240408"/>
                    </a:ext>
                  </a:extLst>
                </a:gridCol>
                <a:gridCol w="12219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3915317263"/>
                    </a:ext>
                  </a:extLst>
                </a:gridCol>
                <a:gridCol w="14387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1152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 DESEMPENHO</a:t>
                      </a: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1779" marR="91779" marT="45889" marB="45889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</a:p>
                  </a:txBody>
                  <a:tcPr marL="72267" marR="72267" marT="72267" marB="7226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Média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</a:t>
                      </a:r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Abr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8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Maio</a:t>
                      </a:r>
                      <a:endParaRPr lang="pt-BR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20220"/>
                  </a:ext>
                </a:extLst>
              </a:tr>
              <a:tr h="652992">
                <a:tc rowSpan="6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PATENTES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Transmissão do Depósito Internacional PCT pelo INPI (RO-BR)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99% em até </a:t>
                      </a:r>
                      <a:b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dias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Envio do Relatório de Busca Internacional do PCT (ISR) pelo INPI (ISA-BR)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partir da data do depósito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98% em até </a:t>
                      </a:r>
                      <a:b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93,3%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(-3,5%)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78110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partir da data de recepção do pedido pelo INPI (ISA-BR)</a:t>
                      </a:r>
                      <a:endParaRPr lang="pt-BR" sz="18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93% em até </a:t>
                      </a:r>
                      <a:b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83,3%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(-15%)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89500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Envio do Relatório de Exame Preliminar Internacional do PCT (IPER) pelo INPI (IPEA-BR)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92% em até </a:t>
                      </a:r>
                      <a:b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96,9%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(+3%)</a:t>
                      </a:r>
                      <a:endParaRPr lang="pt-BR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378511"/>
                  </a:ext>
                </a:extLst>
              </a:tr>
              <a:tr h="564797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 de Instrução em Recurso de Processos de Patentes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(2ª Instância)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a 36 meses*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(+8%)</a:t>
                      </a:r>
                      <a:endParaRPr lang="pt-BR" sz="16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90418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 de Instrução em Processos Administrativos de Nulidade de Patentes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(2ª Instância)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a 12 meses*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(+15%)</a:t>
                      </a:r>
                      <a:endParaRPr lang="pt-BR" sz="16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411760" y="6345800"/>
            <a:ext cx="5123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* Variável dependendo da área técnica em análise</a:t>
            </a:r>
          </a:p>
        </p:txBody>
      </p:sp>
      <p:sp>
        <p:nvSpPr>
          <p:cNvPr id="7" name="CaixaDeTexto 3">
            <a:extLst>
              <a:ext uri="{FF2B5EF4-FFF2-40B4-BE49-F238E27FC236}">
                <a16:creationId xmlns:a16="http://schemas.microsoft.com/office/drawing/2014/main" xmlns="" id="{A29FF46F-A0C9-48F2-B125-445C80945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RESULTADOS DE </a:t>
            </a:r>
            <a:r>
              <a:rPr lang="pt-BR" altLang="pt-BR" sz="2400" b="1" u="sng" dirty="0">
                <a:solidFill>
                  <a:schemeClr val="tx2"/>
                </a:solidFill>
              </a:rPr>
              <a:t>EFICIÊNCIA OPERACIONAL</a:t>
            </a:r>
            <a:endParaRPr lang="pt-BR" altLang="pt-B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3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8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RESULTADOS DE </a:t>
            </a:r>
            <a:r>
              <a:rPr lang="pt-BR" altLang="pt-BR" sz="2400" b="1" u="sng" dirty="0">
                <a:solidFill>
                  <a:schemeClr val="tx2"/>
                </a:solidFill>
              </a:rPr>
              <a:t>EFICIÊNCIA OPERACIONAL</a:t>
            </a:r>
          </a:p>
          <a:p>
            <a:endParaRPr lang="pt-BR" altLang="pt-BR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187877"/>
              </p:ext>
            </p:extLst>
          </p:nvPr>
        </p:nvGraphicFramePr>
        <p:xfrm>
          <a:off x="298552" y="764704"/>
          <a:ext cx="8351558" cy="4707100"/>
        </p:xfrm>
        <a:graphic>
          <a:graphicData uri="http://schemas.openxmlformats.org/drawingml/2006/table">
            <a:tbl>
              <a:tblPr/>
              <a:tblGrid>
                <a:gridCol w="642189">
                  <a:extLst>
                    <a:ext uri="{9D8B030D-6E8A-4147-A177-3AD203B41FA5}">
                      <a16:colId xmlns:a16="http://schemas.microsoft.com/office/drawing/2014/main" xmlns="" val="1233354499"/>
                    </a:ext>
                  </a:extLst>
                </a:gridCol>
                <a:gridCol w="2607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9313">
                  <a:extLst>
                    <a:ext uri="{9D8B030D-6E8A-4147-A177-3AD203B41FA5}">
                      <a16:colId xmlns:a16="http://schemas.microsoft.com/office/drawing/2014/main" xmlns="" val="1265240408"/>
                    </a:ext>
                  </a:extLst>
                </a:gridCol>
                <a:gridCol w="11520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6429">
                  <a:extLst>
                    <a:ext uri="{9D8B030D-6E8A-4147-A177-3AD203B41FA5}">
                      <a16:colId xmlns:a16="http://schemas.microsoft.com/office/drawing/2014/main" xmlns="" val="3915317263"/>
                    </a:ext>
                  </a:extLst>
                </a:gridCol>
                <a:gridCol w="12041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3559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 DESEMPENHO</a:t>
                      </a: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1779" marR="91779" marT="45889" marB="45889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</a:p>
                  </a:txBody>
                  <a:tcPr marL="72267" marR="72267" marT="72267" marB="7226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5545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Média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</a:t>
                      </a:r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Abr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8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Maio</a:t>
                      </a:r>
                      <a:endParaRPr lang="pt-BR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20220"/>
                  </a:ext>
                </a:extLst>
              </a:tr>
              <a:tr h="433998">
                <a:tc rowSpan="6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MARCAS</a:t>
                      </a:r>
                    </a:p>
                  </a:txBody>
                  <a:tcPr marL="72000" marR="72000" marT="72000" marB="72000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Primeiro Exame Técnico para Pedido de Registro de Marca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 oposição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/>
                        <a:t>10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6092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 oposição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/>
                        <a:t>6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9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Decisão de Exame Técnico de Pedido de Registro de Marca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 oposição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/>
                        <a:t>10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5483220"/>
                  </a:ext>
                </a:extLst>
              </a:tr>
              <a:tr h="5360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 oposição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/>
                        <a:t>6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152608"/>
                  </a:ext>
                </a:extLst>
              </a:tr>
              <a:tr h="711591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Instrução em Recurso de Processos de Marcas (2ª Instância)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(-7%)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378511"/>
                  </a:ext>
                </a:extLst>
              </a:tr>
              <a:tr h="970090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Instrução em Processos Administrativos de Nulidade de Marcas (2ª Instância)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3427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707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RESULTADOS DE </a:t>
            </a:r>
            <a:r>
              <a:rPr lang="pt-BR" altLang="pt-BR" sz="2400" b="1" u="sng" dirty="0">
                <a:solidFill>
                  <a:schemeClr val="tx2"/>
                </a:solidFill>
              </a:rPr>
              <a:t>EFICIÊNCIA OPERACIONAL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818313"/>
              </p:ext>
            </p:extLst>
          </p:nvPr>
        </p:nvGraphicFramePr>
        <p:xfrm>
          <a:off x="215420" y="764704"/>
          <a:ext cx="8675688" cy="5292899"/>
        </p:xfrm>
        <a:graphic>
          <a:graphicData uri="http://schemas.openxmlformats.org/drawingml/2006/table">
            <a:tbl>
              <a:tblPr/>
              <a:tblGrid>
                <a:gridCol w="664517">
                  <a:extLst>
                    <a:ext uri="{9D8B030D-6E8A-4147-A177-3AD203B41FA5}">
                      <a16:colId xmlns:a16="http://schemas.microsoft.com/office/drawing/2014/main" xmlns="" val="1233354499"/>
                    </a:ext>
                  </a:extLst>
                </a:gridCol>
                <a:gridCol w="4439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6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5164">
                  <a:extLst>
                    <a:ext uri="{9D8B030D-6E8A-4147-A177-3AD203B41FA5}">
                      <a16:colId xmlns:a16="http://schemas.microsoft.com/office/drawing/2014/main" xmlns="" val="3915317263"/>
                    </a:ext>
                  </a:extLst>
                </a:gridCol>
                <a:gridCol w="10798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41534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 DESEMPENHO</a:t>
                      </a: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1779" marR="91779" marT="45889" marB="45889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</a:p>
                  </a:txBody>
                  <a:tcPr marL="72267" marR="72267" marT="72267" marB="7226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5665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Média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</a:t>
                      </a:r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Abr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8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Maio</a:t>
                      </a:r>
                      <a:endParaRPr lang="pt-BR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20220"/>
                  </a:ext>
                </a:extLst>
              </a:tr>
              <a:tr h="692724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DESENHO INDUSTRIAL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Primeiro Exame Técnico de Pedidos de Registro de Desenho Industrial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(+23%)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378511"/>
                  </a:ext>
                </a:extLst>
              </a:tr>
              <a:tr h="692724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Decisão de Exame Técnico de Pedidos de Registro de Desenho Industrial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(+7%)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3427242"/>
                  </a:ext>
                </a:extLst>
              </a:tr>
              <a:tr h="704670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Instrução em Recurso de Processos de Desenho Industrial e outros registros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(+9%)</a:t>
                      </a:r>
                      <a:endParaRPr lang="pt-BR" sz="16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4939288"/>
                  </a:ext>
                </a:extLst>
              </a:tr>
              <a:tr h="844196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Instrução em Processos Administrativos de Nulidade de Desenho Industrial e outros registros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(-54%)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9064186"/>
                  </a:ext>
                </a:extLst>
              </a:tr>
              <a:tr h="692724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INDICAÇÃO GEORGRÁFICA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 de Primeiro Exame Técnico de Pedido de Registro de Indicações Geográficas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meses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(-50%)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879710"/>
                  </a:ext>
                </a:extLst>
              </a:tr>
              <a:tr h="561323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 de Decisão de Exame Técnico de Pedidos de Registro de Indicações Geográficas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meses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(-8%)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5288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686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RESULTADOS DE EFICIÊNCIA OPERACIONAL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931230"/>
              </p:ext>
            </p:extLst>
          </p:nvPr>
        </p:nvGraphicFramePr>
        <p:xfrm>
          <a:off x="144784" y="764703"/>
          <a:ext cx="8603679" cy="4321308"/>
        </p:xfrm>
        <a:graphic>
          <a:graphicData uri="http://schemas.openxmlformats.org/drawingml/2006/table">
            <a:tbl>
              <a:tblPr/>
              <a:tblGrid>
                <a:gridCol w="1193628">
                  <a:extLst>
                    <a:ext uri="{9D8B030D-6E8A-4147-A177-3AD203B41FA5}">
                      <a16:colId xmlns:a16="http://schemas.microsoft.com/office/drawing/2014/main" xmlns="" val="1233354499"/>
                    </a:ext>
                  </a:extLst>
                </a:gridCol>
                <a:gridCol w="3567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06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854">
                  <a:extLst>
                    <a:ext uri="{9D8B030D-6E8A-4147-A177-3AD203B41FA5}">
                      <a16:colId xmlns:a16="http://schemas.microsoft.com/office/drawing/2014/main" xmlns="" val="3915317263"/>
                    </a:ext>
                  </a:extLst>
                </a:gridCol>
                <a:gridCol w="13608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6778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 DESEMPENHO</a:t>
                      </a: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1779" marR="91779" marT="45889" marB="45889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</a:p>
                  </a:txBody>
                  <a:tcPr marL="72267" marR="72267" marT="72267" marB="7226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575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Média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</a:t>
                      </a:r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Abr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8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Maio</a:t>
                      </a:r>
                      <a:endParaRPr lang="pt-BR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20220"/>
                  </a:ext>
                </a:extLst>
              </a:tr>
              <a:tr h="10919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Programa de computador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Registro de Programa de Computador</a:t>
                      </a:r>
                    </a:p>
                  </a:txBody>
                  <a:tcPr marL="36000" marR="36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dias úteis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(-9%)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4939288"/>
                  </a:ext>
                </a:extLst>
              </a:tr>
              <a:tr h="10191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Topografia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 de Registro de Topografia de Circuitos Integrados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dias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0613902"/>
                  </a:ext>
                </a:extLst>
              </a:tr>
              <a:tr h="100173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Contratos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 Médio de Decisão dos Protocolos Notificados de Contratos de Tecnologia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 em até 27 dias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3635129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5D1DDE0-10FE-4C52-A515-4C85449EB7D6}"/>
              </a:ext>
            </a:extLst>
          </p:cNvPr>
          <p:cNvSpPr txBox="1"/>
          <p:nvPr/>
        </p:nvSpPr>
        <p:spPr>
          <a:xfrm>
            <a:off x="143499" y="5333934"/>
            <a:ext cx="888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n/a – não aplicável. Não houve depósito de pedidos de Topografia de Circuito Integrado no período.</a:t>
            </a:r>
          </a:p>
        </p:txBody>
      </p:sp>
    </p:spTree>
    <p:extLst>
      <p:ext uri="{BB962C8B-B14F-4D97-AF65-F5344CB8AC3E}">
        <p14:creationId xmlns:p14="http://schemas.microsoft.com/office/powerpoint/2010/main" val="4082455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9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7544" y="1700808"/>
            <a:ext cx="77768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bg1"/>
                </a:solidFill>
              </a:rPr>
              <a:t>SITUAÇÃO DAS </a:t>
            </a:r>
            <a:r>
              <a:rPr lang="pt-BR" sz="4800" b="1" dirty="0">
                <a:solidFill>
                  <a:schemeClr val="bg1"/>
                </a:solidFill>
              </a:rPr>
              <a:t>INICIATIVAS:</a:t>
            </a:r>
          </a:p>
          <a:p>
            <a:pPr algn="ctr"/>
            <a:r>
              <a:rPr lang="pt-BR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PORTFÓLIO</a:t>
            </a:r>
            <a:r>
              <a:rPr lang="pt-BR" sz="4000" dirty="0">
                <a:solidFill>
                  <a:schemeClr val="bg1"/>
                </a:solidFill>
              </a:rPr>
              <a:t> DE INICIATIVAS</a:t>
            </a:r>
            <a:endParaRPr lang="pt-BR" sz="3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9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55576" y="1772816"/>
            <a:ext cx="6624736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SITUAÇÃO DAS </a:t>
            </a:r>
            <a:r>
              <a:rPr lang="pt-BR" sz="4800" b="1" dirty="0">
                <a:solidFill>
                  <a:schemeClr val="bg1"/>
                </a:solidFill>
              </a:rPr>
              <a:t>METAS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36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E19DAB2C-0BBB-46FE-8F81-902A2D459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13" y="260648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STATUS DO </a:t>
            </a:r>
            <a:r>
              <a:rPr lang="pt-BR" altLang="pt-BR" sz="2400" b="1" u="sng" dirty="0">
                <a:solidFill>
                  <a:schemeClr val="tx2"/>
                </a:solidFill>
              </a:rPr>
              <a:t>PORTFÓLIO</a:t>
            </a:r>
            <a:r>
              <a:rPr lang="pt-BR" altLang="pt-BR" sz="2400" b="1" dirty="0">
                <a:solidFill>
                  <a:schemeClr val="tx2"/>
                </a:solidFill>
              </a:rPr>
              <a:t> DE INICIATIVAS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2A23C82-20C8-42C4-BB8C-B840910A9368}"/>
              </a:ext>
            </a:extLst>
          </p:cNvPr>
          <p:cNvSpPr txBox="1"/>
          <p:nvPr/>
        </p:nvSpPr>
        <p:spPr>
          <a:xfrm>
            <a:off x="1835696" y="6329916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Nota:</a:t>
            </a:r>
            <a:r>
              <a:rPr lang="pt-BR" sz="1100" dirty="0"/>
              <a:t> o status </a:t>
            </a:r>
            <a:r>
              <a:rPr lang="pt-BR" sz="1100" b="1" dirty="0">
                <a:solidFill>
                  <a:schemeClr val="bg1"/>
                </a:solidFill>
                <a:highlight>
                  <a:srgbClr val="CC3300"/>
                </a:highlight>
              </a:rPr>
              <a:t>atrasada</a:t>
            </a:r>
            <a:r>
              <a:rPr lang="pt-BR" sz="1100" b="1" dirty="0"/>
              <a:t> </a:t>
            </a:r>
            <a:r>
              <a:rPr lang="pt-BR" sz="1100" dirty="0"/>
              <a:t>aplica-se a entregas com o prazo previsto vencido ou com evidência antecipada de inviabilidade de cumprimento do prazo previsto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29257E7-DB2B-4DB0-8DB0-DA4C15CA9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36712"/>
            <a:ext cx="4820681" cy="244827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5CB2598-EE95-46E5-87A8-362E29E06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356992"/>
            <a:ext cx="6048672" cy="28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21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13" y="260648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EVOLUÇÃO DO STATUS DO </a:t>
            </a:r>
            <a:r>
              <a:rPr lang="pt-BR" altLang="pt-BR" sz="2400" b="1" u="sng" dirty="0">
                <a:solidFill>
                  <a:schemeClr val="tx2"/>
                </a:solidFill>
              </a:rPr>
              <a:t>PORTFÓLIO</a:t>
            </a:r>
            <a:r>
              <a:rPr lang="pt-BR" altLang="pt-BR" sz="2400" b="1" dirty="0">
                <a:solidFill>
                  <a:schemeClr val="tx2"/>
                </a:solidFill>
              </a:rPr>
              <a:t> DE INICIATIVAS</a:t>
            </a:r>
            <a:endParaRPr lang="pt-BR" altLang="pt-BR" sz="17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6626A011-3078-4FFB-BA7F-CACC55693D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710350"/>
              </p:ext>
            </p:extLst>
          </p:nvPr>
        </p:nvGraphicFramePr>
        <p:xfrm>
          <a:off x="1403648" y="1274752"/>
          <a:ext cx="6462744" cy="430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0EE6AFE-0BC7-48E6-8441-F3BB732EFF1C}"/>
              </a:ext>
            </a:extLst>
          </p:cNvPr>
          <p:cNvSpPr txBox="1"/>
          <p:nvPr/>
        </p:nvSpPr>
        <p:spPr>
          <a:xfrm>
            <a:off x="1835696" y="6329916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Nota:</a:t>
            </a:r>
            <a:r>
              <a:rPr lang="pt-BR" sz="1100" dirty="0"/>
              <a:t> o status </a:t>
            </a:r>
            <a:r>
              <a:rPr lang="pt-BR" sz="1100" b="1" dirty="0">
                <a:solidFill>
                  <a:schemeClr val="bg1"/>
                </a:solidFill>
                <a:highlight>
                  <a:srgbClr val="CC3300"/>
                </a:highlight>
              </a:rPr>
              <a:t>atrasada</a:t>
            </a:r>
            <a:r>
              <a:rPr lang="pt-BR" sz="1100" b="1" dirty="0"/>
              <a:t> </a:t>
            </a:r>
            <a:r>
              <a:rPr lang="pt-BR" sz="1100" dirty="0"/>
              <a:t>aplica-se a entregas com o prazo previsto vencido ou com evidência antecipada de inviabilidade de cumprimento do prazo previsto</a:t>
            </a:r>
          </a:p>
        </p:txBody>
      </p:sp>
    </p:spTree>
    <p:extLst>
      <p:ext uri="{BB962C8B-B14F-4D97-AF65-F5344CB8AC3E}">
        <p14:creationId xmlns:p14="http://schemas.microsoft.com/office/powerpoint/2010/main" val="1520877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9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7544" y="1700808"/>
            <a:ext cx="77768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bg1"/>
                </a:solidFill>
              </a:rPr>
              <a:t>SITUAÇÃO DAS </a:t>
            </a:r>
            <a:r>
              <a:rPr lang="pt-BR" sz="4800" b="1" dirty="0">
                <a:solidFill>
                  <a:schemeClr val="bg1"/>
                </a:solidFill>
              </a:rPr>
              <a:t>INICIATIVAS: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</a:rPr>
              <a:t>INICIATIVAS </a:t>
            </a:r>
            <a:r>
              <a:rPr lang="pt-BR" sz="4000" u="sng" dirty="0">
                <a:solidFill>
                  <a:schemeClr val="bg1"/>
                </a:solidFill>
              </a:rPr>
              <a:t>ESTRATÉGICAS</a:t>
            </a:r>
            <a:endParaRPr lang="pt-BR" sz="3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98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STATUS DAS 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ESTRATÉGICAS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2A6E6E0-1868-4C1D-AAEA-4D8B07B0AE5C}"/>
              </a:ext>
            </a:extLst>
          </p:cNvPr>
          <p:cNvSpPr txBox="1"/>
          <p:nvPr/>
        </p:nvSpPr>
        <p:spPr>
          <a:xfrm>
            <a:off x="1835696" y="6329916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Nota:</a:t>
            </a:r>
            <a:r>
              <a:rPr lang="pt-BR" sz="1100" dirty="0"/>
              <a:t> o status </a:t>
            </a:r>
            <a:r>
              <a:rPr lang="pt-BR" sz="1100" b="1" dirty="0">
                <a:solidFill>
                  <a:schemeClr val="bg1"/>
                </a:solidFill>
                <a:highlight>
                  <a:srgbClr val="CC3300"/>
                </a:highlight>
              </a:rPr>
              <a:t>atrasada</a:t>
            </a:r>
            <a:r>
              <a:rPr lang="pt-BR" sz="1100" b="1" dirty="0"/>
              <a:t> </a:t>
            </a:r>
            <a:r>
              <a:rPr lang="pt-BR" sz="1100" dirty="0"/>
              <a:t>aplica-se a entregas com o prazo previsto vencido ou com evidência antecipada de inviabilidade de cumprimento do prazo previsto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2035E00-596D-49BE-AD3D-E5E09025A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8" y="1052736"/>
            <a:ext cx="4261473" cy="216426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2CA8603-B928-4507-BE48-B0FDD3736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385" y="1052736"/>
            <a:ext cx="4645555" cy="21642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FE5286D-2362-4656-BED9-BE82E13D2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44" y="3278271"/>
            <a:ext cx="8974090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08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91989"/>
              </p:ext>
            </p:extLst>
          </p:nvPr>
        </p:nvGraphicFramePr>
        <p:xfrm>
          <a:off x="395536" y="764704"/>
          <a:ext cx="8332828" cy="1549764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0020">
                  <a:extLst>
                    <a:ext uri="{9D8B030D-6E8A-4147-A177-3AD203B41FA5}">
                      <a16:colId xmlns:a16="http://schemas.microsoft.com/office/drawing/2014/main" xmlns="" val="606982002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509569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15 - Integração ao Sistema Internacional de PI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15.1 - Consolidação do Protocolo de Madri</a:t>
                      </a:r>
                      <a:endParaRPr lang="pt-BR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Nova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unidade organizacional para o Protocolo de Madri institucionalizada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7068124"/>
                  </a:ext>
                </a:extLst>
              </a:tr>
            </a:tbl>
          </a:graphicData>
        </a:graphic>
      </p:graphicFrame>
      <p:sp>
        <p:nvSpPr>
          <p:cNvPr id="6" name="CaixaDeTexto 3">
            <a:extLst>
              <a:ext uri="{FF2B5EF4-FFF2-40B4-BE49-F238E27FC236}">
                <a16:creationId xmlns:a16="http://schemas.microsoft.com/office/drawing/2014/main" xmlns="" id="{FB0F3B3A-E3B5-43F3-9F33-2015C5057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ESTRATÉGICAS</a:t>
            </a:r>
            <a:r>
              <a:rPr lang="pt-BR" altLang="pt-BR" sz="2400" b="1" dirty="0">
                <a:solidFill>
                  <a:schemeClr val="tx2"/>
                </a:solidFill>
              </a:rPr>
              <a:t>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51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785818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ESTRATÉGICAS</a:t>
            </a:r>
            <a:r>
              <a:rPr lang="pt-BR" altLang="pt-BR" sz="2400" b="1" dirty="0">
                <a:solidFill>
                  <a:schemeClr val="tx2"/>
                </a:solidFill>
              </a:rPr>
              <a:t>: ENTREGAS COM </a:t>
            </a:r>
            <a:r>
              <a:rPr lang="pt-BR" altLang="pt-BR" sz="2400" b="1" dirty="0">
                <a:highlight>
                  <a:srgbClr val="F6BB00"/>
                </a:highlight>
              </a:rPr>
              <a:t>RISCO DE ATRASO </a:t>
            </a:r>
            <a:endParaRPr lang="pt-BR" altLang="pt-BR" sz="2400" b="1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15DD06B6-AA62-4035-AB20-1B38461F8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052823"/>
              </p:ext>
            </p:extLst>
          </p:nvPr>
        </p:nvGraphicFramePr>
        <p:xfrm>
          <a:off x="395536" y="764704"/>
          <a:ext cx="8496943" cy="1793604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COM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6BB00"/>
                          </a:highlight>
                          <a:latin typeface="+mn-lt"/>
                        </a:rPr>
                        <a:t>RISCO DE ATRASO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6BB00"/>
                        </a:highlight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Reestruturação do Exame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Patentes 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1.1 - Programa e Combate ao Backlog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Redução em 60% do número de pedidos do Programa de Combate ao Backlog de Patentes, em 17 meses: de 149,94 mil, em 01/08/2019, para 59,97 mil, em 31/12/2020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59127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15DD06B6-AA62-4035-AB20-1B38461F8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993042"/>
              </p:ext>
            </p:extLst>
          </p:nvPr>
        </p:nvGraphicFramePr>
        <p:xfrm>
          <a:off x="395536" y="764704"/>
          <a:ext cx="8496943" cy="1549764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COM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6BB00"/>
                          </a:highlight>
                          <a:latin typeface="+mn-lt"/>
                        </a:rPr>
                        <a:t>RISCO DE ATRASO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6BB00"/>
                        </a:highlight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8 - INPI Negócios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 – Uso e Disseminação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Inteligência Analítica em PI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Monitoramento de empresas brasileiras no IP Marketplace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CaixaDeTexto 3">
            <a:extLst>
              <a:ext uri="{FF2B5EF4-FFF2-40B4-BE49-F238E27FC236}">
                <a16:creationId xmlns:a16="http://schemas.microsoft.com/office/drawing/2014/main" xmlns="" id="{88282F2E-6B72-4BD6-AA65-109286DF6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785818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ESTRATÉGICAS</a:t>
            </a:r>
            <a:r>
              <a:rPr lang="pt-BR" altLang="pt-BR" sz="2400" b="1" dirty="0">
                <a:solidFill>
                  <a:schemeClr val="tx2"/>
                </a:solidFill>
              </a:rPr>
              <a:t>: ENTREGAS COM </a:t>
            </a:r>
            <a:r>
              <a:rPr lang="pt-BR" altLang="pt-BR" sz="2400" b="1" dirty="0">
                <a:highlight>
                  <a:srgbClr val="F6BB00"/>
                </a:highlight>
              </a:rPr>
              <a:t>RISCO DE ATRASO </a:t>
            </a: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25269132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57203"/>
              </p:ext>
            </p:extLst>
          </p:nvPr>
        </p:nvGraphicFramePr>
        <p:xfrm>
          <a:off x="395536" y="764704"/>
          <a:ext cx="8496944" cy="3788484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COM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6BB00"/>
                          </a:highlight>
                          <a:latin typeface="+mn-lt"/>
                        </a:rPr>
                        <a:t>RISCO DE ATRASO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6BB00"/>
                        </a:highlight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 rowSpan="3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13 - Transformação Digital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13.1 - Implementação do Plano PI Digital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Aplicativo para facilitação do acesso a informações e comunicados institucionais desenvolvido (Hackathon)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Notificação automática por SMS da movimentação processual relacionada aos serviços implementada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 – Implantação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Novo Modelo de Desenvolvimento de Software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Termo de Referência do novo serviço de “fábrica de software” elaborado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CaixaDeTexto 3">
            <a:extLst>
              <a:ext uri="{FF2B5EF4-FFF2-40B4-BE49-F238E27FC236}">
                <a16:creationId xmlns:a16="http://schemas.microsoft.com/office/drawing/2014/main" xmlns="" id="{F4845724-8394-423D-BDAE-86285D9B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785818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ESTRATÉGICAS</a:t>
            </a:r>
            <a:r>
              <a:rPr lang="pt-BR" altLang="pt-BR" sz="2400" b="1" dirty="0">
                <a:solidFill>
                  <a:schemeClr val="tx2"/>
                </a:solidFill>
              </a:rPr>
              <a:t>: ENTREGAS COM </a:t>
            </a:r>
            <a:r>
              <a:rPr lang="pt-BR" altLang="pt-BR" sz="2400" b="1" dirty="0">
                <a:highlight>
                  <a:srgbClr val="F6BB00"/>
                </a:highlight>
              </a:rPr>
              <a:t>RISCO DE ATRASO </a:t>
            </a: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55019824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004846"/>
              </p:ext>
            </p:extLst>
          </p:nvPr>
        </p:nvGraphicFramePr>
        <p:xfrm>
          <a:off x="395536" y="764704"/>
          <a:ext cx="8496944" cy="4564164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COM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6BB00"/>
                          </a:highlight>
                          <a:latin typeface="+mn-lt"/>
                        </a:rPr>
                        <a:t>RISCO DE ATRASO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6BB00"/>
                        </a:highlight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 rowSpan="5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15 - Integração ao Sistema Internacional de PI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15.1 - Consolidação do Protocolo de Madri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Gestor de Tradução desenvolvido pelo INPI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Soluções de TI em desenvolvimento finalizadas pelo INPI e OMPI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15.2 - Preparação para o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Tratado de Budapeste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Adesão do Brasil ao Tratado de Budapeste promulgada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0441942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 – Preparação para o Acordo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Haia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de dados de Desenhos Industriais saneado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pela OMPI e INPI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15.4 - Participação nos Comitês e Grupos de Trabalho da OMPI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Representantes do INPI presentes nas reuniões dos Comitês e Grupos de Trabalho da OMPI selecionados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8706899"/>
                  </a:ext>
                </a:extLst>
              </a:tr>
            </a:tbl>
          </a:graphicData>
        </a:graphic>
      </p:graphicFrame>
      <p:sp>
        <p:nvSpPr>
          <p:cNvPr id="7" name="CaixaDeTexto 3">
            <a:extLst>
              <a:ext uri="{FF2B5EF4-FFF2-40B4-BE49-F238E27FC236}">
                <a16:creationId xmlns:a16="http://schemas.microsoft.com/office/drawing/2014/main" xmlns="" id="{4A131871-77A7-462B-8D55-D562B768E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785818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ESTRATÉGICAS</a:t>
            </a:r>
            <a:r>
              <a:rPr lang="pt-BR" altLang="pt-BR" sz="2400" b="1" dirty="0">
                <a:solidFill>
                  <a:schemeClr val="tx2"/>
                </a:solidFill>
              </a:rPr>
              <a:t>: ENTREGAS COM </a:t>
            </a:r>
            <a:r>
              <a:rPr lang="pt-BR" altLang="pt-BR" sz="2400" b="1" dirty="0">
                <a:highlight>
                  <a:srgbClr val="F6BB00"/>
                </a:highlight>
              </a:rPr>
              <a:t>RISCO DE ATRASO </a:t>
            </a: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8338804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596376"/>
              </p:ext>
            </p:extLst>
          </p:nvPr>
        </p:nvGraphicFramePr>
        <p:xfrm>
          <a:off x="395536" y="764704"/>
          <a:ext cx="8496944" cy="4564164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COM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6BB00"/>
                          </a:highlight>
                          <a:latin typeface="+mn-lt"/>
                        </a:rPr>
                        <a:t>RISCO DE ATRASO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 rowSpan="5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21 - Desenvolvimento do Capital Humano</a:t>
                      </a:r>
                    </a:p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21.1 - Programa de Desenvolvimento de Gestores – PDG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Quatro oficinas realizadas nas áreas de liderança e gestão de equipes com 160 vagas para gestores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Uma turma de curso de formação de líderes, em formato MBA, realizada para 20 servidores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21.2 - Programa de Desenvolvimento Técnico – PDTEC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ações realizadas de desenvolvimento técnico compostas por cursos e visitas técnicas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0441942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21.3 –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Programa de Idiomas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Critérios e modalidades para capacitação em idiomas normatizados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Execução do programa de idiomas iniciada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CaixaDeTexto 3">
            <a:extLst>
              <a:ext uri="{FF2B5EF4-FFF2-40B4-BE49-F238E27FC236}">
                <a16:creationId xmlns:a16="http://schemas.microsoft.com/office/drawing/2014/main" xmlns="" id="{04EE252C-FB51-45B7-A624-31CB05EC7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785818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ESTRATÉGICAS</a:t>
            </a:r>
            <a:r>
              <a:rPr lang="pt-BR" altLang="pt-BR" sz="2400" b="1" dirty="0">
                <a:solidFill>
                  <a:schemeClr val="tx2"/>
                </a:solidFill>
              </a:rPr>
              <a:t>: ENTREGAS COM </a:t>
            </a:r>
            <a:r>
              <a:rPr lang="pt-BR" altLang="pt-BR" sz="2400" b="1" dirty="0">
                <a:highlight>
                  <a:srgbClr val="F6BB00"/>
                </a:highlight>
              </a:rPr>
              <a:t>RISCO DE ATRASO </a:t>
            </a: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64498479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13" y="245062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PANORAMA GERAL DE STATUS DAS </a:t>
            </a:r>
            <a:r>
              <a:rPr lang="pt-BR" altLang="pt-BR" sz="2400" b="1" u="sng" dirty="0">
                <a:solidFill>
                  <a:schemeClr val="tx2"/>
                </a:solidFill>
              </a:rPr>
              <a:t>METAS</a:t>
            </a:r>
            <a:endParaRPr lang="pt-BR" altLang="pt-BR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98A1CD05-620A-4DC9-B52C-B5781B666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014959"/>
              </p:ext>
            </p:extLst>
          </p:nvPr>
        </p:nvGraphicFramePr>
        <p:xfrm>
          <a:off x="2771800" y="916200"/>
          <a:ext cx="3689099" cy="249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E9EE0B5A-F2F9-498F-851D-EF10F5DC08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14364"/>
              </p:ext>
            </p:extLst>
          </p:nvPr>
        </p:nvGraphicFramePr>
        <p:xfrm>
          <a:off x="467544" y="3552736"/>
          <a:ext cx="2822697" cy="25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1A9608BB-9FBE-4143-B876-4610BDFAE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329638"/>
              </p:ext>
            </p:extLst>
          </p:nvPr>
        </p:nvGraphicFramePr>
        <p:xfrm>
          <a:off x="3260316" y="3552736"/>
          <a:ext cx="2822697" cy="25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B052C0F9-CBAA-4F14-8F61-B1546FCF2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14653"/>
              </p:ext>
            </p:extLst>
          </p:nvPr>
        </p:nvGraphicFramePr>
        <p:xfrm>
          <a:off x="5905498" y="3552736"/>
          <a:ext cx="2822697" cy="25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9E2EB6C-E040-43F5-AD16-182DF86893F4}"/>
              </a:ext>
            </a:extLst>
          </p:cNvPr>
          <p:cNvSpPr/>
          <p:nvPr/>
        </p:nvSpPr>
        <p:spPr>
          <a:xfrm>
            <a:off x="337913" y="916200"/>
            <a:ext cx="8506800" cy="522134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ED87CAA-C3FD-42BC-83EF-4611C8B74421}"/>
              </a:ext>
            </a:extLst>
          </p:cNvPr>
          <p:cNvSpPr/>
          <p:nvPr/>
        </p:nvSpPr>
        <p:spPr>
          <a:xfrm>
            <a:off x="963611" y="2135324"/>
            <a:ext cx="1800200" cy="5040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Total de </a:t>
            </a:r>
            <a:r>
              <a:rPr lang="pt-BR" sz="2000" b="1" dirty="0">
                <a:solidFill>
                  <a:schemeClr val="tx1"/>
                </a:solidFill>
              </a:rPr>
              <a:t>43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1600" dirty="0">
                <a:solidFill>
                  <a:schemeClr val="tx1"/>
                </a:solidFill>
              </a:rPr>
              <a:t>metas*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9842512-AD94-4D69-97F3-50EFF06A3600}"/>
              </a:ext>
            </a:extLst>
          </p:cNvPr>
          <p:cNvSpPr txBox="1"/>
          <p:nvPr/>
        </p:nvSpPr>
        <p:spPr>
          <a:xfrm>
            <a:off x="1827741" y="6198254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*A comparação de resultados não se aplica para 2 das 45 metas</a:t>
            </a:r>
          </a:p>
        </p:txBody>
      </p:sp>
    </p:spTree>
    <p:extLst>
      <p:ext uri="{BB962C8B-B14F-4D97-AF65-F5344CB8AC3E}">
        <p14:creationId xmlns:p14="http://schemas.microsoft.com/office/powerpoint/2010/main" val="2565009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9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7544" y="1700808"/>
            <a:ext cx="77768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bg1"/>
                </a:solidFill>
              </a:rPr>
              <a:t>SITUAÇÃO DAS </a:t>
            </a:r>
            <a:r>
              <a:rPr lang="pt-BR" sz="4800" b="1" dirty="0">
                <a:solidFill>
                  <a:schemeClr val="bg1"/>
                </a:solidFill>
              </a:rPr>
              <a:t>INICIATIVAS:</a:t>
            </a:r>
          </a:p>
          <a:p>
            <a:pPr algn="ctr"/>
            <a:r>
              <a:rPr lang="pt-BR" sz="4000" u="sng" dirty="0">
                <a:solidFill>
                  <a:schemeClr val="bg1"/>
                </a:solidFill>
              </a:rPr>
              <a:t>DEMAIS</a:t>
            </a:r>
            <a:r>
              <a:rPr lang="pt-BR" sz="4000" dirty="0">
                <a:solidFill>
                  <a:schemeClr val="bg1"/>
                </a:solidFill>
              </a:rPr>
              <a:t> INICIATIVAS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85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3">
            <a:extLst>
              <a:ext uri="{FF2B5EF4-FFF2-40B4-BE49-F238E27FC236}">
                <a16:creationId xmlns:a16="http://schemas.microsoft.com/office/drawing/2014/main" xmlns="" id="{499BBFDD-5A5F-4352-B6B3-AF309DCE4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13" y="188640"/>
            <a:ext cx="8678314" cy="72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STATUS DAS </a:t>
            </a:r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 – MAIO/2020)</a:t>
            </a:r>
          </a:p>
          <a:p>
            <a:r>
              <a:rPr lang="pt-BR" altLang="pt-BR" dirty="0">
                <a:solidFill>
                  <a:schemeClr val="tx2"/>
                </a:solidFill>
              </a:rPr>
              <a:t>(EXCLUÍDAS AS INICIATIVAS ESTRATÉGICAS)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5DA634E-09C4-4658-BC87-0464857FD4E2}"/>
              </a:ext>
            </a:extLst>
          </p:cNvPr>
          <p:cNvSpPr txBox="1"/>
          <p:nvPr/>
        </p:nvSpPr>
        <p:spPr>
          <a:xfrm>
            <a:off x="1835696" y="6329916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Nota:</a:t>
            </a:r>
            <a:r>
              <a:rPr lang="pt-BR" sz="1100" dirty="0"/>
              <a:t> o status </a:t>
            </a:r>
            <a:r>
              <a:rPr lang="pt-BR" sz="1100" b="1" dirty="0">
                <a:solidFill>
                  <a:schemeClr val="bg1"/>
                </a:solidFill>
                <a:highlight>
                  <a:srgbClr val="CC3300"/>
                </a:highlight>
              </a:rPr>
              <a:t>atrasada</a:t>
            </a:r>
            <a:r>
              <a:rPr lang="pt-BR" sz="1100" b="1" dirty="0"/>
              <a:t> </a:t>
            </a:r>
            <a:r>
              <a:rPr lang="pt-BR" sz="1100" dirty="0"/>
              <a:t>aplica-se a entregas com o prazo previsto vencido ou com evidência antecipada de inviabilidade de cumprimento do prazo previsto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05B0C9F-2611-414B-9262-4F02ADE1D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52" y="900907"/>
            <a:ext cx="4948156" cy="25130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3287548-36C5-4CA8-BFF5-DE0712A7B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829" y="3464156"/>
            <a:ext cx="5917627" cy="275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9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644538"/>
              </p:ext>
            </p:extLst>
          </p:nvPr>
        </p:nvGraphicFramePr>
        <p:xfrm>
          <a:off x="395536" y="764704"/>
          <a:ext cx="8496944" cy="2037444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– Readequação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Força de Trabalho do INPI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24.3 – Implantação do Novo Modelo de Terceirização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Mão-de-Obra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 de apoio administrativo para a Sede contratada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603351"/>
                  </a:ext>
                </a:extLst>
              </a:tr>
            </a:tbl>
          </a:graphicData>
        </a:graphic>
      </p:graphicFrame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565B2BB1-43F6-4310-B551-DC29B8D5E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3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589427"/>
              </p:ext>
            </p:extLst>
          </p:nvPr>
        </p:nvGraphicFramePr>
        <p:xfrm>
          <a:off x="395536" y="764704"/>
          <a:ext cx="8496944" cy="1793604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– Reestruturação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Exame de Marcas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– Implantação do Sistema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Multiclasse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Adaptação concluída dos sistemas informatizados para concessão de registro de marca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multiclasse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pelo INPI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603351"/>
                  </a:ext>
                </a:extLst>
              </a:tr>
            </a:tbl>
          </a:graphicData>
        </a:graphic>
      </p:graphicFrame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932A950E-1146-4BA6-A305-BC0A01675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34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120693"/>
              </p:ext>
            </p:extLst>
          </p:nvPr>
        </p:nvGraphicFramePr>
        <p:xfrm>
          <a:off x="395536" y="764704"/>
          <a:ext cx="8496944" cy="1549764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– Reestruturação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Exame de Patentes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1.2-Projeto-piloto de Terceirização da Busca de Patentes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Projeto-piloto executado e avaliado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603351"/>
                  </a:ext>
                </a:extLst>
              </a:tr>
            </a:tbl>
          </a:graphicData>
        </a:graphic>
      </p:graphicFrame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D233DF32-FE4A-43BD-8B43-475D79CE4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05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485598"/>
              </p:ext>
            </p:extLst>
          </p:nvPr>
        </p:nvGraphicFramePr>
        <p:xfrm>
          <a:off x="395536" y="764704"/>
          <a:ext cx="8496944" cy="2037444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881490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16 - Cooperação Técnica Internacional em PI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16.4 – Programa de Cooperação Internacional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 Institutos de PI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KSP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Capacitação na Coreia do Sul para tomadores de decisão do INPI realizada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603351"/>
                  </a:ext>
                </a:extLst>
              </a:tr>
            </a:tbl>
          </a:graphicData>
        </a:graphic>
      </p:graphicFrame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732D13C0-1A51-42C8-AD0D-0A8E0DCD9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60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xmlns="" id="{21DB30CE-1D9A-47E9-8DA2-701B03490D83}"/>
              </a:ext>
            </a:extLst>
          </p:cNvPr>
          <p:cNvCxnSpPr>
            <a:cxnSpLocks/>
          </p:cNvCxnSpPr>
          <p:nvPr/>
        </p:nvCxnSpPr>
        <p:spPr>
          <a:xfrm>
            <a:off x="384309" y="620688"/>
            <a:ext cx="8506800" cy="138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72067"/>
              </p:ext>
            </p:extLst>
          </p:nvPr>
        </p:nvGraphicFramePr>
        <p:xfrm>
          <a:off x="395536" y="764704"/>
          <a:ext cx="8496944" cy="5195844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 rowSpan="6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– Modernização do Relacionamento com Usuários e Públicos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Interessados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25.2-Implementação do Sistema de Comunicação Unificada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Cartilha de utilização do Sistema de Comunicação Unificada elaborada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2846747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Solução de comunicação unificada implantada na sede (MV9) 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Tutoriais em streaming para a utilização do Sistema de Comunicação Unificada elaborados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Aplicativos do Sistema de Comunicação Unificada atualizados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Apoio fornecido aos usuários para a plena utilização do sistema de Comunicação Unificada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Disponibilidade do sistema de Comunicação Unificada aos usuários mantida plenamente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CaixaDeTexto 3">
            <a:extLst>
              <a:ext uri="{FF2B5EF4-FFF2-40B4-BE49-F238E27FC236}">
                <a16:creationId xmlns:a16="http://schemas.microsoft.com/office/drawing/2014/main" xmlns="" id="{837B5078-143C-4EFB-8A07-E6C54CEF0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78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9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55576" y="1772816"/>
            <a:ext cx="6624736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SITUAÇÃO ORÇAMENTÁRIA</a:t>
            </a:r>
          </a:p>
        </p:txBody>
      </p:sp>
    </p:spTree>
    <p:extLst>
      <p:ext uri="{BB962C8B-B14F-4D97-AF65-F5344CB8AC3E}">
        <p14:creationId xmlns:p14="http://schemas.microsoft.com/office/powerpoint/2010/main" val="2097046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43" y="267051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EXECUÇÃO ORÇAMENTÁRIA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62295"/>
              </p:ext>
            </p:extLst>
          </p:nvPr>
        </p:nvGraphicFramePr>
        <p:xfrm>
          <a:off x="1043608" y="1052736"/>
          <a:ext cx="6840760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267744" y="5013176"/>
            <a:ext cx="487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Execução de </a:t>
            </a:r>
            <a:r>
              <a:rPr lang="pt-BR" sz="2400" b="1" dirty="0"/>
              <a:t>41%</a:t>
            </a:r>
            <a:r>
              <a:rPr lang="pt-BR" dirty="0"/>
              <a:t> do orçamento até </a:t>
            </a:r>
            <a:r>
              <a:rPr lang="pt-BR" b="1" dirty="0"/>
              <a:t>29/5/2020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693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43" y="220871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ALTERAÇÕES DA PROGRAMAÇÃO ORÇAMENTÁRIA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126245"/>
              </p:ext>
            </p:extLst>
          </p:nvPr>
        </p:nvGraphicFramePr>
        <p:xfrm>
          <a:off x="251520" y="746416"/>
          <a:ext cx="8568952" cy="5462360"/>
        </p:xfrm>
        <a:graphic>
          <a:graphicData uri="http://schemas.openxmlformats.org/drawingml/2006/table">
            <a:tbl>
              <a:tblPr/>
              <a:tblGrid>
                <a:gridCol w="3844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5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07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2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57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58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Categorias de Despesas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Programação de Despesas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Variação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8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29/mai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08/</a:t>
                      </a:r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abr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Infraestrutura predial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19.555.257,92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20.373.539,71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-818.281,79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-4,0%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Tecnologia da Informação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14.160.343,08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10.591.345,26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3.568.997,82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33,7%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9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Terceirização de mão de obra em áreas de suporte e finalística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12.627.311,27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13.207.655,40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-580.344,13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-4,4%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Impostos e taxas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5.128.391,88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5.187.777,53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-59.385,65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-1,1%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Acesso a banco de dados de Informações Tecnológicas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4.924.789,00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4.924.789,00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Infraestrutura administrativa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3.965.164,69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3.963.361,97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1.802,72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Humanos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1.855.590,06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1.922.944,02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-67.353,96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-3,5%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Viagens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1.813.570,00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1.413.570,00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400.000,00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28,3%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Unidades Regionais fora do Rio de Janeiro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1.796.723,67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1.836.572,31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-39.848,64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-2,2%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Capacitação de Servidores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1.615.209,00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1.734.309,00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-119.100,00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-6,9%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Academia Nacional de PI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1.108.555,20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353.800,00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754.755,20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213,3%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Gestão da Qualidade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705.263,00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705.263,00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Disseminação de PI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560.000,00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560.000,00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Estudos sobre o uso da PI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281.250,00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281.250,00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Comunicação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144.594,61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144.594,61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Cooperação Internacional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400.000,00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-400.000,00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-100,0%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55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 Programado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70.242.013,38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67.600.771,81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2.641.241,57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BC6F673-AC56-4EE3-B3D5-87068C1BCDFA}"/>
              </a:ext>
            </a:extLst>
          </p:cNvPr>
          <p:cNvSpPr txBox="1"/>
          <p:nvPr/>
        </p:nvSpPr>
        <p:spPr>
          <a:xfrm>
            <a:off x="2051720" y="6313950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*Referência do Plano de Ação 2020 – 1ª Revisão (abril/2020)</a:t>
            </a:r>
          </a:p>
        </p:txBody>
      </p:sp>
    </p:spTree>
    <p:extLst>
      <p:ext uri="{BB962C8B-B14F-4D97-AF65-F5344CB8AC3E}">
        <p14:creationId xmlns:p14="http://schemas.microsoft.com/office/powerpoint/2010/main" val="411102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5386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RESULTADOS DE </a:t>
            </a:r>
            <a:r>
              <a:rPr lang="pt-BR" altLang="pt-BR" sz="2400" b="1" u="sng" dirty="0">
                <a:solidFill>
                  <a:schemeClr val="tx2"/>
                </a:solidFill>
              </a:rPr>
              <a:t>DEPÓSITOS</a:t>
            </a:r>
            <a:endParaRPr lang="pt-BR" altLang="pt-BR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73699"/>
              </p:ext>
            </p:extLst>
          </p:nvPr>
        </p:nvGraphicFramePr>
        <p:xfrm>
          <a:off x="395536" y="534561"/>
          <a:ext cx="8352928" cy="5689181"/>
        </p:xfrm>
        <a:graphic>
          <a:graphicData uri="http://schemas.openxmlformats.org/drawingml/2006/table">
            <a:tbl>
              <a:tblPr/>
              <a:tblGrid>
                <a:gridCol w="1644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01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85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18284">
                  <a:extLst>
                    <a:ext uri="{9D8B030D-6E8A-4147-A177-3AD203B41FA5}">
                      <a16:colId xmlns:a16="http://schemas.microsoft.com/office/drawing/2014/main" xmlns="" val="3915317263"/>
                    </a:ext>
                  </a:extLst>
                </a:gridCol>
                <a:gridCol w="10415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2997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87037">
                <a:tc rowSpan="2"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 DESEMPENHO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2020*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Média</a:t>
                      </a: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</a:t>
                      </a:r>
                      <a:r>
                        <a:rPr lang="pt-B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Abr</a:t>
                      </a: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dirty="0"/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Maio**</a:t>
                      </a:r>
                      <a:endParaRPr lang="pt-BR" sz="1400" dirty="0"/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Acumulado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Jan-Mai</a:t>
                      </a:r>
                      <a:endParaRPr lang="pt-BR" sz="1400" dirty="0"/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7256014"/>
                  </a:ext>
                </a:extLst>
              </a:tr>
              <a:tr h="612122">
                <a:tc rowSpan="3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Patentes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residentes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22.063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1.620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1.572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(-3%)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8.052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9538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Residentes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9.193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649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(+13%)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2.937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9538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31.256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2.192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2.221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(+1%)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10.989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9538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Marcas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280.412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16.965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16.830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(-0,08%)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84.691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9538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Desenhos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Industriais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7.978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(-8%)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2.346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7037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Indicações  Geográficas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69538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 de Computador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3.453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(-2,5%)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7037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Topografia de Circuito Integrado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69538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Contratos de Tecnologia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(-38%)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691680" y="6323439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* Metas do Plano de Ação 2020 - 1ª revisão.</a:t>
            </a:r>
          </a:p>
        </p:txBody>
      </p:sp>
    </p:spTree>
    <p:extLst>
      <p:ext uri="{BB962C8B-B14F-4D97-AF65-F5344CB8AC3E}">
        <p14:creationId xmlns:p14="http://schemas.microsoft.com/office/powerpoint/2010/main" val="866504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43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SEM PROGRAMAÇÃO ORÇAMENTÁRIA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345109"/>
              </p:ext>
            </p:extLst>
          </p:nvPr>
        </p:nvGraphicFramePr>
        <p:xfrm>
          <a:off x="293403" y="717570"/>
          <a:ext cx="8644137" cy="4084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6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1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3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23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INICIATIVA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DESPESA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NECESSIDADE INICIAL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SITUAÇÃO ATUAL </a:t>
                      </a:r>
                      <a:b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t-BR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(EM MAIO/2020)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1.2 - Projeto-piloto de Terceirização da Busca de Patentes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Contratação de bolsistas para busca de patentes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R$ 360.000,00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Previsão orçamentária de</a:t>
                      </a:r>
                      <a:br>
                        <a:rPr lang="pt-BR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t-BR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R$ 333.648,00*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2207375"/>
                  </a:ext>
                </a:extLst>
              </a:tr>
              <a:tr h="77320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6.0 - Reestruturação do Exame de Recursos e Nulidades Administrativas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Contratação de bolsistas para apoio ao exame em 2ª Instância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R$ 216.000,00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Previsão orçamentária de </a:t>
                      </a:r>
                      <a:br>
                        <a:rPr lang="pt-BR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t-BR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R$ 266.918*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266814"/>
                  </a:ext>
                </a:extLst>
              </a:tr>
              <a:tr h="594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8.2 - Uso e Disseminação de Inteligência Analítica em PI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Solução/software de inteligência de mercado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R$ 100.000,00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Sem previsão orçamentária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4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13.1 – Implementação do Plano PI Digital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Hackathon (alimentação, equipamentos, articulação etc.)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R$ 98.460,84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Sem previsão orçamentária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32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20.4 - Implantação do Modelo de Engenharia Consultiva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Serviço Operacional à Engenharia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R$ 183.333,33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Previsão orçamentária de</a:t>
                      </a:r>
                      <a:r>
                        <a:rPr lang="pt-BR" sz="1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R$200.000,00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C89694D-42DA-40C2-AE01-E2CF82A277D6}"/>
              </a:ext>
            </a:extLst>
          </p:cNvPr>
          <p:cNvSpPr/>
          <p:nvPr/>
        </p:nvSpPr>
        <p:spPr>
          <a:xfrm>
            <a:off x="194448" y="4813661"/>
            <a:ext cx="8842048" cy="13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5000"/>
              </a:lnSpc>
              <a:defRPr/>
            </a:pPr>
            <a:r>
              <a:rPr lang="pt-BR" sz="1400" dirty="0">
                <a:ea typeface="Calibri"/>
                <a:cs typeface="Times New Roman"/>
              </a:rPr>
              <a:t>* A programação orçamentária de 29/maio prevê o total de R$ 800.755,00 para contratação de 24 bolsistas, incluindo:</a:t>
            </a:r>
          </a:p>
          <a:p>
            <a:pPr marL="442913" indent="-174625" defTabSz="9144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ea typeface="Calibri"/>
                <a:cs typeface="Times New Roman"/>
              </a:rPr>
              <a:t>PFE: R$ 100.094,00;</a:t>
            </a:r>
          </a:p>
          <a:p>
            <a:pPr marL="442913" indent="-174625" defTabSz="9144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ea typeface="Calibri"/>
                <a:cs typeface="Times New Roman"/>
              </a:rPr>
              <a:t>COINT: R$ 33.364,00;</a:t>
            </a:r>
          </a:p>
          <a:p>
            <a:pPr marL="442913" indent="-174625" defTabSz="9144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ea typeface="Calibri"/>
                <a:cs typeface="Times New Roman"/>
              </a:rPr>
              <a:t>CGDI: R$ 33.364,00; e</a:t>
            </a:r>
          </a:p>
          <a:p>
            <a:pPr marL="442913" indent="-174625" defTabSz="9144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ea typeface="Calibri"/>
                <a:cs typeface="Times New Roman"/>
              </a:rPr>
              <a:t>AECON: R$ 33.364,00.</a:t>
            </a:r>
          </a:p>
        </p:txBody>
      </p:sp>
    </p:spTree>
    <p:extLst>
      <p:ext uri="{BB962C8B-B14F-4D97-AF65-F5344CB8AC3E}">
        <p14:creationId xmlns:p14="http://schemas.microsoft.com/office/powerpoint/2010/main" val="1336743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9840"/>
              </p:ext>
            </p:extLst>
          </p:nvPr>
        </p:nvGraphicFramePr>
        <p:xfrm>
          <a:off x="194449" y="836712"/>
          <a:ext cx="8644137" cy="4013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9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8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3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23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INICIATIVA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DESPESA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NECESSIDADE INICIAL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SITUAÇÃO ATUAL </a:t>
                      </a:r>
                      <a:endParaRPr lang="pt-BR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20.4 - Implantação do Modelo de Engenharia Consultiva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Serviço Operacional à Engenharia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R$ 183.333,33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Previsão orçamentária de</a:t>
                      </a:r>
                      <a:r>
                        <a:rPr lang="pt-BR" sz="1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R$200.000,00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33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23.1 - Implementação do Programa Bem Aqui no INPI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Projetos Vitaliza, PI nas Escolas INPI, Canta INPI, Orgulho Nosso, Jogos Institucionais e Prêmio Inova + INPI (inclui capacitação)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R$ 216.346,51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Sem p</a:t>
                      </a: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revisão orçamentária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24.4 – Implantação do Programa de Estágio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Programa de Estágios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R$300.000,00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Iniciativa/despesa</a:t>
                      </a:r>
                      <a:r>
                        <a:rPr lang="pt-BR" sz="1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substituída</a:t>
                      </a:r>
                      <a:r>
                        <a:rPr lang="pt-BR" sz="1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pelo programa de bolsas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25.1 – Implantação do Novo Modelo de Relacionamento Institucional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Serviços Especializados (Filmagens e Entrevistas)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R$2.550,96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Sem</a:t>
                      </a: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previsão orçamentária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CaixaDeTexto 3">
            <a:extLst>
              <a:ext uri="{FF2B5EF4-FFF2-40B4-BE49-F238E27FC236}">
                <a16:creationId xmlns:a16="http://schemas.microsoft.com/office/drawing/2014/main" xmlns="" id="{384B86C8-C2E0-4F47-8F9E-75F315DFC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43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SEM PROGRAMAÇÃO ORÇAMENTÁRIA</a:t>
            </a:r>
          </a:p>
        </p:txBody>
      </p:sp>
    </p:spTree>
    <p:extLst>
      <p:ext uri="{BB962C8B-B14F-4D97-AF65-F5344CB8AC3E}">
        <p14:creationId xmlns:p14="http://schemas.microsoft.com/office/powerpoint/2010/main" val="3553170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9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12275" y="1700808"/>
            <a:ext cx="792088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bg1"/>
                </a:solidFill>
              </a:rPr>
              <a:t>inpi.gov.br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12" y="4070176"/>
            <a:ext cx="45783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62" y="1207798"/>
            <a:ext cx="45720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74760"/>
            <a:ext cx="8845448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EVOLUÇÃO DOS </a:t>
            </a:r>
            <a:r>
              <a:rPr lang="pt-BR" altLang="pt-BR" sz="2400" b="1" u="sng" dirty="0">
                <a:solidFill>
                  <a:schemeClr val="tx2"/>
                </a:solidFill>
              </a:rPr>
              <a:t>DEPÓSITOS</a:t>
            </a:r>
            <a:r>
              <a:rPr lang="pt-BR" altLang="pt-BR" sz="2400" b="1" dirty="0">
                <a:solidFill>
                  <a:schemeClr val="tx2"/>
                </a:solidFill>
              </a:rPr>
              <a:t> </a:t>
            </a:r>
            <a:r>
              <a:rPr lang="pt-BR" altLang="pt-BR" sz="1700" b="1" dirty="0">
                <a:solidFill>
                  <a:schemeClr val="tx2"/>
                </a:solidFill>
              </a:rPr>
              <a:t>(ACUMULADO JAN-MAI DE ANOS ANTERIORES A 2020)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197513" y="907609"/>
            <a:ext cx="27363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2">
                    <a:lumMod val="75000"/>
                  </a:schemeClr>
                </a:solidFill>
              </a:rPr>
              <a:t>Depósitos de Patentes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322714" y="3769987"/>
            <a:ext cx="27363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5">
                    <a:lumMod val="50000"/>
                  </a:schemeClr>
                </a:solidFill>
              </a:rPr>
              <a:t>Depósitos de Marcas</a:t>
            </a:r>
          </a:p>
        </p:txBody>
      </p:sp>
    </p:spTree>
    <p:extLst>
      <p:ext uri="{BB962C8B-B14F-4D97-AF65-F5344CB8AC3E}">
        <p14:creationId xmlns:p14="http://schemas.microsoft.com/office/powerpoint/2010/main" val="199145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39" y="4073653"/>
            <a:ext cx="457835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9" y="966564"/>
            <a:ext cx="457835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821105" y="3722915"/>
            <a:ext cx="32466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4">
                    <a:lumMod val="75000"/>
                  </a:schemeClr>
                </a:solidFill>
              </a:rPr>
              <a:t>Depósitos de Programas de Computador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66953" y="812676"/>
            <a:ext cx="27363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6">
                    <a:lumMod val="75000"/>
                  </a:schemeClr>
                </a:solidFill>
              </a:rPr>
              <a:t>Depósitos de Desenho Industrial</a:t>
            </a:r>
          </a:p>
        </p:txBody>
      </p:sp>
      <p:sp>
        <p:nvSpPr>
          <p:cNvPr id="13" name="CaixaDeTexto 3">
            <a:extLst>
              <a:ext uri="{FF2B5EF4-FFF2-40B4-BE49-F238E27FC236}">
                <a16:creationId xmlns:a16="http://schemas.microsoft.com/office/drawing/2014/main" xmlns="" id="{68274BB7-9DDD-4B71-A1B9-14CBE3B59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74760"/>
            <a:ext cx="8845448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EVOLUÇÃO DOS </a:t>
            </a:r>
            <a:r>
              <a:rPr lang="pt-BR" altLang="pt-BR" sz="2400" b="1" u="sng" dirty="0">
                <a:solidFill>
                  <a:schemeClr val="tx2"/>
                </a:solidFill>
              </a:rPr>
              <a:t>DEPÓSITOS</a:t>
            </a:r>
            <a:r>
              <a:rPr lang="pt-BR" altLang="pt-BR" sz="2400" b="1" dirty="0">
                <a:solidFill>
                  <a:schemeClr val="tx2"/>
                </a:solidFill>
              </a:rPr>
              <a:t> </a:t>
            </a:r>
            <a:r>
              <a:rPr lang="pt-BR" altLang="pt-BR" sz="1700" b="1" dirty="0">
                <a:solidFill>
                  <a:schemeClr val="tx2"/>
                </a:solidFill>
              </a:rPr>
              <a:t>(ACUMULADO JAN-MAI DE ANOS ANTERIORES A 2020)</a:t>
            </a:r>
          </a:p>
        </p:txBody>
      </p:sp>
    </p:spTree>
    <p:extLst>
      <p:ext uri="{BB962C8B-B14F-4D97-AF65-F5344CB8AC3E}">
        <p14:creationId xmlns:p14="http://schemas.microsoft.com/office/powerpoint/2010/main" val="372939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74533" y="758839"/>
            <a:ext cx="31146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3">
                    <a:lumMod val="75000"/>
                  </a:schemeClr>
                </a:solidFill>
              </a:rPr>
              <a:t>Depósitos de Contratos de Tecnologia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0" y="996950"/>
            <a:ext cx="45783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39" y="3893580"/>
            <a:ext cx="45783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192070" y="3704172"/>
            <a:ext cx="31146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50000"/>
                  </a:schemeClr>
                </a:solidFill>
              </a:rPr>
              <a:t>Indicações Geográficas</a:t>
            </a:r>
          </a:p>
        </p:txBody>
      </p:sp>
      <p:sp>
        <p:nvSpPr>
          <p:cNvPr id="12" name="CaixaDeTexto 3">
            <a:extLst>
              <a:ext uri="{FF2B5EF4-FFF2-40B4-BE49-F238E27FC236}">
                <a16:creationId xmlns:a16="http://schemas.microsoft.com/office/drawing/2014/main" xmlns="" id="{A0DE9D8A-3323-408C-94D6-7AF85FB7E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74760"/>
            <a:ext cx="8845448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EVOLUÇÃO DOS </a:t>
            </a:r>
            <a:r>
              <a:rPr lang="pt-BR" altLang="pt-BR" sz="2400" b="1" u="sng" dirty="0">
                <a:solidFill>
                  <a:schemeClr val="tx2"/>
                </a:solidFill>
              </a:rPr>
              <a:t>DEPÓSITOS</a:t>
            </a:r>
            <a:r>
              <a:rPr lang="pt-BR" altLang="pt-BR" sz="2400" b="1" dirty="0">
                <a:solidFill>
                  <a:schemeClr val="tx2"/>
                </a:solidFill>
              </a:rPr>
              <a:t> </a:t>
            </a:r>
            <a:r>
              <a:rPr lang="pt-BR" altLang="pt-BR" sz="1700" b="1" dirty="0">
                <a:solidFill>
                  <a:schemeClr val="tx2"/>
                </a:solidFill>
              </a:rPr>
              <a:t>(ACUMULADO JAN-MAI DE ANOS ANTERIORES A 2020)</a:t>
            </a:r>
          </a:p>
        </p:txBody>
      </p:sp>
    </p:spTree>
    <p:extLst>
      <p:ext uri="{BB962C8B-B14F-4D97-AF65-F5344CB8AC3E}">
        <p14:creationId xmlns:p14="http://schemas.microsoft.com/office/powerpoint/2010/main" val="126335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RESULTADOS DE </a:t>
            </a:r>
            <a:r>
              <a:rPr lang="pt-BR" altLang="pt-BR" sz="2400" b="1" u="sng" dirty="0">
                <a:solidFill>
                  <a:schemeClr val="tx2"/>
                </a:solidFill>
              </a:rPr>
              <a:t>PRODUÇÃO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800029"/>
              </p:ext>
            </p:extLst>
          </p:nvPr>
        </p:nvGraphicFramePr>
        <p:xfrm>
          <a:off x="215073" y="836712"/>
          <a:ext cx="8603679" cy="4407496"/>
        </p:xfrm>
        <a:graphic>
          <a:graphicData uri="http://schemas.openxmlformats.org/drawingml/2006/table">
            <a:tbl>
              <a:tblPr/>
              <a:tblGrid>
                <a:gridCol w="568509">
                  <a:extLst>
                    <a:ext uri="{9D8B030D-6E8A-4147-A177-3AD203B41FA5}">
                      <a16:colId xmlns:a16="http://schemas.microsoft.com/office/drawing/2014/main" xmlns="" val="1233354499"/>
                    </a:ext>
                  </a:extLst>
                </a:gridCol>
                <a:gridCol w="3464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1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7239">
                  <a:extLst>
                    <a:ext uri="{9D8B030D-6E8A-4147-A177-3AD203B41FA5}">
                      <a16:colId xmlns:a16="http://schemas.microsoft.com/office/drawing/2014/main" xmlns="" val="3915317263"/>
                    </a:ext>
                  </a:extLst>
                </a:gridCol>
                <a:gridCol w="107580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665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48331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 DESEMPENHO</a:t>
                      </a: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1779" marR="91779" marT="45889" marB="45889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</a:p>
                  </a:txBody>
                  <a:tcPr marL="72267" marR="72267" marT="72267" marB="7226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5597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Média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</a:t>
                      </a:r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Abr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8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Maio</a:t>
                      </a:r>
                      <a:endParaRPr lang="pt-BR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Acumulado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Jan-Mai</a:t>
                      </a:r>
                      <a:endParaRPr lang="pt-BR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20220"/>
                  </a:ext>
                </a:extLst>
              </a:tr>
              <a:tr h="854159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PATENTES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do Backlog de Pedidos de Patentes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depositados até 31/12/2016 (com pedido de exame ao INPI)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325" marR="79325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27,0%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3390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Decisão de Exame Técnico de Pedidos de Patentes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325" marR="79325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40.092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3.335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2.325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(-30%)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15.665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84968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Percentual de Patentes Concedidas com Incidência do Parágrafo Único do art. 40 da LPI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325" marR="79325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28,3%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35,6%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32,6%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(-8%)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84968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Instrução em Recurso e Processo Administrativo de Nulidade em Processos de Patentes (2ª Instância)</a:t>
                      </a:r>
                    </a:p>
                  </a:txBody>
                  <a:tcPr marL="79325" marR="79325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2.339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(+57%)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891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90170" y="5387419"/>
            <a:ext cx="8728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n/a – não aplicável, o resultado mensal já representa o acumulado; ou o indicador não é acumulativo.</a:t>
            </a:r>
          </a:p>
        </p:txBody>
      </p:sp>
    </p:spTree>
    <p:extLst>
      <p:ext uri="{BB962C8B-B14F-4D97-AF65-F5344CB8AC3E}">
        <p14:creationId xmlns:p14="http://schemas.microsoft.com/office/powerpoint/2010/main" val="26465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48887"/>
              </p:ext>
            </p:extLst>
          </p:nvPr>
        </p:nvGraphicFramePr>
        <p:xfrm>
          <a:off x="144785" y="764703"/>
          <a:ext cx="8746324" cy="5224864"/>
        </p:xfrm>
        <a:graphic>
          <a:graphicData uri="http://schemas.openxmlformats.org/drawingml/2006/table">
            <a:tbl>
              <a:tblPr/>
              <a:tblGrid>
                <a:gridCol w="578791">
                  <a:extLst>
                    <a:ext uri="{9D8B030D-6E8A-4147-A177-3AD203B41FA5}">
                      <a16:colId xmlns:a16="http://schemas.microsoft.com/office/drawing/2014/main" xmlns="" val="1233354499"/>
                    </a:ext>
                  </a:extLst>
                </a:gridCol>
                <a:gridCol w="3715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4984">
                  <a:extLst>
                    <a:ext uri="{9D8B030D-6E8A-4147-A177-3AD203B41FA5}">
                      <a16:colId xmlns:a16="http://schemas.microsoft.com/office/drawing/2014/main" xmlns="" val="3915317263"/>
                    </a:ext>
                  </a:extLst>
                </a:gridCol>
                <a:gridCol w="9458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9914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48007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 DESEMPENHO</a:t>
                      </a: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1779" marR="91779" marT="45889" marB="45889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</a:p>
                  </a:txBody>
                  <a:tcPr marL="72267" marR="72267" marT="72267" marB="7226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6380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Média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</a:t>
                      </a:r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Abr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8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Maio</a:t>
                      </a:r>
                      <a:endParaRPr lang="pt-BR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Acumulado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Jan-Mai</a:t>
                      </a:r>
                      <a:endParaRPr lang="pt-BR" sz="16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20220"/>
                  </a:ext>
                </a:extLst>
              </a:tr>
              <a:tr h="752439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MARCAS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Decisão de Exame Técnico de Pedidos de Marca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250.081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19.741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22.467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(+14%)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101.430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84328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Instrução em Recurso e Processo Administrativo de Nulidade em Processos de Marcas (2ª Instância)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50.894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4.330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4.880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(+13%)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22.198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8554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DESENHOS INDUSTRIAIS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Decisão de Exame Técnico de Pedidos de Registro de Desenho Industrial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7.004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477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408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(-14%)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2.459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30621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Instrução em Recurso e Processo Administrativo de Nulidade em Processos de Desenho Industrial e outros Registros (2ª Instância)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1.264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(+85%)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421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0288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Decisão de Exame Técnico de Pedidos de Registro de Indicações Geográficas</a:t>
                      </a:r>
                    </a:p>
                  </a:txBody>
                  <a:tcPr marL="36000" marR="36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5586436"/>
                  </a:ext>
                </a:extLst>
              </a:tr>
            </a:tbl>
          </a:graphicData>
        </a:graphic>
      </p:graphicFrame>
      <p:sp>
        <p:nvSpPr>
          <p:cNvPr id="5" name="CaixaDeTexto 3">
            <a:extLst>
              <a:ext uri="{FF2B5EF4-FFF2-40B4-BE49-F238E27FC236}">
                <a16:creationId xmlns:a16="http://schemas.microsoft.com/office/drawing/2014/main" xmlns="" id="{9D943250-5CC2-48E5-90ED-255D92CD0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RESULTADOS DE </a:t>
            </a:r>
            <a:r>
              <a:rPr lang="pt-BR" altLang="pt-BR" sz="2400" b="1" u="sng" dirty="0">
                <a:solidFill>
                  <a:schemeClr val="tx2"/>
                </a:solidFill>
              </a:rPr>
              <a:t>PRODUÇÃO</a:t>
            </a:r>
          </a:p>
        </p:txBody>
      </p:sp>
    </p:spTree>
    <p:extLst>
      <p:ext uri="{BB962C8B-B14F-4D97-AF65-F5344CB8AC3E}">
        <p14:creationId xmlns:p14="http://schemas.microsoft.com/office/powerpoint/2010/main" val="2372740981"/>
      </p:ext>
    </p:extLst>
  </p:cSld>
  <p:clrMapOvr>
    <a:masterClrMapping/>
  </p:clrMapOvr>
</p:sld>
</file>

<file path=ppt/theme/theme1.xml><?xml version="1.0" encoding="utf-8"?>
<a:theme xmlns:a="http://schemas.openxmlformats.org/drawingml/2006/main" name="1_Lâmina padrão 0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âmina padrão 02_marca d'águ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âmina padrão 0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Lâmina padrão 0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18967</TotalTime>
  <Words>2628</Words>
  <Application>Microsoft Office PowerPoint</Application>
  <PresentationFormat>Apresentação na tela (4:3)</PresentationFormat>
  <Paragraphs>703</Paragraphs>
  <Slides>42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42</vt:i4>
      </vt:variant>
    </vt:vector>
  </HeadingPairs>
  <TitlesOfParts>
    <vt:vector size="46" baseType="lpstr">
      <vt:lpstr>1_Lâmina padrão 01</vt:lpstr>
      <vt:lpstr>1_Lâmina padrão 02_marca d'água</vt:lpstr>
      <vt:lpstr>2_Lâmina padrão 01</vt:lpstr>
      <vt:lpstr>3_Lâmina padrão 01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INPI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root</dc:creator>
  <cp:lastModifiedBy>Rafael</cp:lastModifiedBy>
  <cp:revision>2300</cp:revision>
  <cp:lastPrinted>2020-05-17T15:36:46Z</cp:lastPrinted>
  <dcterms:created xsi:type="dcterms:W3CDTF">2017-07-14T14:45:57Z</dcterms:created>
  <dcterms:modified xsi:type="dcterms:W3CDTF">2020-11-03T14:07:36Z</dcterms:modified>
</cp:coreProperties>
</file>