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2.xml" ContentType="application/vnd.openxmlformats-officedocument.drawingml.chart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7" r:id="rId3"/>
    <p:sldMasterId id="2147483671" r:id="rId4"/>
  </p:sldMasterIdLst>
  <p:notesMasterIdLst>
    <p:notesMasterId r:id="rId51"/>
  </p:notesMasterIdLst>
  <p:handoutMasterIdLst>
    <p:handoutMasterId r:id="rId52"/>
  </p:handoutMasterIdLst>
  <p:sldIdLst>
    <p:sldId id="263" r:id="rId5"/>
    <p:sldId id="389" r:id="rId6"/>
    <p:sldId id="694" r:id="rId7"/>
    <p:sldId id="695" r:id="rId8"/>
    <p:sldId id="696" r:id="rId9"/>
    <p:sldId id="697" r:id="rId10"/>
    <p:sldId id="691" r:id="rId11"/>
    <p:sldId id="692" r:id="rId12"/>
    <p:sldId id="693" r:id="rId13"/>
    <p:sldId id="698" r:id="rId14"/>
    <p:sldId id="699" r:id="rId15"/>
    <p:sldId id="700" r:id="rId16"/>
    <p:sldId id="701" r:id="rId17"/>
    <p:sldId id="702" r:id="rId18"/>
    <p:sldId id="732" r:id="rId19"/>
    <p:sldId id="739" r:id="rId20"/>
    <p:sldId id="718" r:id="rId21"/>
    <p:sldId id="716" r:id="rId22"/>
    <p:sldId id="737" r:id="rId23"/>
    <p:sldId id="765" r:id="rId24"/>
    <p:sldId id="766" r:id="rId25"/>
    <p:sldId id="767" r:id="rId26"/>
    <p:sldId id="768" r:id="rId27"/>
    <p:sldId id="769" r:id="rId28"/>
    <p:sldId id="770" r:id="rId29"/>
    <p:sldId id="771" r:id="rId30"/>
    <p:sldId id="773" r:id="rId31"/>
    <p:sldId id="731" r:id="rId32"/>
    <p:sldId id="738" r:id="rId33"/>
    <p:sldId id="713" r:id="rId34"/>
    <p:sldId id="712" r:id="rId35"/>
    <p:sldId id="751" r:id="rId36"/>
    <p:sldId id="753" r:id="rId37"/>
    <p:sldId id="754" r:id="rId38"/>
    <p:sldId id="755" r:id="rId39"/>
    <p:sldId id="687" r:id="rId40"/>
    <p:sldId id="757" r:id="rId41"/>
    <p:sldId id="759" r:id="rId42"/>
    <p:sldId id="760" r:id="rId43"/>
    <p:sldId id="711" r:id="rId44"/>
    <p:sldId id="689" r:id="rId45"/>
    <p:sldId id="704" r:id="rId46"/>
    <p:sldId id="762" r:id="rId47"/>
    <p:sldId id="763" r:id="rId48"/>
    <p:sldId id="764" r:id="rId49"/>
    <p:sldId id="565" r:id="rId50"/>
  </p:sldIdLst>
  <p:sldSz cx="9144000" cy="6858000" type="screen4x3"/>
  <p:notesSz cx="7099300" cy="10234613"/>
  <p:defaultTextStyle>
    <a:defPPr>
      <a:defRPr lang="pt-BR"/>
    </a:defPPr>
    <a:lvl1pPr marL="0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2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61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91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22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51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83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13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44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79" userDrawn="1">
          <p15:clr>
            <a:srgbClr val="A4A3A4"/>
          </p15:clr>
        </p15:guide>
        <p15:guide id="2" pos="2789" userDrawn="1">
          <p15:clr>
            <a:srgbClr val="A4A3A4"/>
          </p15:clr>
        </p15:guide>
        <p15:guide id="3" orient="horz" pos="2478">
          <p15:clr>
            <a:srgbClr val="A4A3A4"/>
          </p15:clr>
        </p15:guide>
        <p15:guide id="4" orient="horz" pos="663" userDrawn="1">
          <p15:clr>
            <a:srgbClr val="A4A3A4"/>
          </p15:clr>
        </p15:guide>
        <p15:guide id="5" pos="1746">
          <p15:clr>
            <a:srgbClr val="A4A3A4"/>
          </p15:clr>
        </p15:guide>
        <p15:guide id="6" pos="3515">
          <p15:clr>
            <a:srgbClr val="A4A3A4"/>
          </p15:clr>
        </p15:guide>
        <p15:guide id="7" pos="249">
          <p15:clr>
            <a:srgbClr val="A4A3A4"/>
          </p15:clr>
        </p15:guide>
        <p15:guide id="8" pos="5602" userDrawn="1">
          <p15:clr>
            <a:srgbClr val="A4A3A4"/>
          </p15:clr>
        </p15:guide>
        <p15:guide id="9" pos="4332" userDrawn="1">
          <p15:clr>
            <a:srgbClr val="A4A3A4"/>
          </p15:clr>
        </p15:guide>
        <p15:guide id="10" orient="horz" pos="935" userDrawn="1">
          <p15:clr>
            <a:srgbClr val="A4A3A4"/>
          </p15:clr>
        </p15:guide>
        <p15:guide id="11" orient="horz" pos="9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00"/>
    <a:srgbClr val="FFCB25"/>
    <a:srgbClr val="FFFF66"/>
    <a:srgbClr val="F6BB00"/>
    <a:srgbClr val="558ED5"/>
    <a:srgbClr val="0B2461"/>
    <a:srgbClr val="FFFF99"/>
    <a:srgbClr val="F0F3F6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4434" autoAdjust="0"/>
  </p:normalViewPr>
  <p:slideViewPr>
    <p:cSldViewPr>
      <p:cViewPr varScale="1">
        <p:scale>
          <a:sx n="65" d="100"/>
          <a:sy n="65" d="100"/>
        </p:scale>
        <p:origin x="-1626" y="-114"/>
      </p:cViewPr>
      <p:guideLst>
        <p:guide orient="horz" pos="1979"/>
        <p:guide orient="horz" pos="2478"/>
        <p:guide orient="horz" pos="663"/>
        <p:guide orient="horz" pos="935"/>
        <p:guide orient="horz" pos="981"/>
        <p:guide pos="2789"/>
        <p:guide pos="1746"/>
        <p:guide pos="3515"/>
        <p:guide pos="249"/>
        <p:guide pos="5602"/>
        <p:guide pos="43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584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600" b="1" dirty="0">
                <a:solidFill>
                  <a:schemeClr val="tx1"/>
                </a:solidFill>
              </a:rPr>
              <a:t>PORTFÓLIO DE INICIATIVAS: STATUS DAS ENTREGAS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04135498687664"/>
          <c:y val="0.16573449803149604"/>
          <c:w val="0.7462531167979003"/>
          <c:h val="0.552594734251968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Concluída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jan-mar/20</c:v>
                </c:pt>
                <c:pt idx="1">
                  <c:v>abr/20</c:v>
                </c:pt>
                <c:pt idx="2">
                  <c:v>mai/20</c:v>
                </c:pt>
                <c:pt idx="3">
                  <c:v>jun/20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14</c:v>
                </c:pt>
                <c:pt idx="1">
                  <c:v>21</c:v>
                </c:pt>
                <c:pt idx="2">
                  <c:v>26</c:v>
                </c:pt>
                <c:pt idx="3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9C-47CE-AD5F-F49AEB4A17C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No prazo, SEM risco de atraso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jan-mar/20</c:v>
                </c:pt>
                <c:pt idx="1">
                  <c:v>abr/20</c:v>
                </c:pt>
                <c:pt idx="2">
                  <c:v>mai/20</c:v>
                </c:pt>
                <c:pt idx="3">
                  <c:v>jun/20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187</c:v>
                </c:pt>
                <c:pt idx="1">
                  <c:v>172</c:v>
                </c:pt>
                <c:pt idx="2">
                  <c:v>178</c:v>
                </c:pt>
                <c:pt idx="3">
                  <c:v>151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9C-47CE-AD5F-F49AEB4A17C6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No prazo, COM risco de atraso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B2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F9C-47CE-AD5F-F49AEB4A17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jan-mar/20</c:v>
                </c:pt>
                <c:pt idx="1">
                  <c:v>abr/20</c:v>
                </c:pt>
                <c:pt idx="2">
                  <c:v>mai/20</c:v>
                </c:pt>
                <c:pt idx="3">
                  <c:v>jun/20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109</c:v>
                </c:pt>
                <c:pt idx="1">
                  <c:v>102</c:v>
                </c:pt>
                <c:pt idx="2">
                  <c:v>84</c:v>
                </c:pt>
                <c:pt idx="3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9C-47CE-AD5F-F49AEB4A17C6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Atrasada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833333333333333E-3"/>
                  <c:y val="-4.68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9C-47CE-AD5F-F49AEB4A17C6}"/>
                </c:ext>
              </c:extLst>
            </c:dLbl>
            <c:dLbl>
              <c:idx val="1"/>
              <c:layout>
                <c:manualLayout>
                  <c:x val="-4.1666666666666666E-3"/>
                  <c:y val="-3.43750000000000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9C-47CE-AD5F-F49AEB4A17C6}"/>
                </c:ext>
              </c:extLst>
            </c:dLbl>
            <c:dLbl>
              <c:idx val="2"/>
              <c:layout>
                <c:manualLayout>
                  <c:x val="-2.0833333333333333E-3"/>
                  <c:y val="-3.75000000000000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9C-47CE-AD5F-F49AEB4A17C6}"/>
                </c:ext>
              </c:extLst>
            </c:dLbl>
            <c:dLbl>
              <c:idx val="3"/>
              <c:layout>
                <c:manualLayout>
                  <c:x val="5.8953286715364246E-3"/>
                  <c:y val="-5.60056223795960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9C-4AC2-889D-8BBB363D56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jan-mar/20</c:v>
                </c:pt>
                <c:pt idx="1">
                  <c:v>abr/20</c:v>
                </c:pt>
                <c:pt idx="2">
                  <c:v>mai/20</c:v>
                </c:pt>
                <c:pt idx="3">
                  <c:v>jun/20</c:v>
                </c:pt>
              </c:strCache>
            </c:strRef>
          </c:cat>
          <c:val>
            <c:numRef>
              <c:f>Planilha1!$E$2:$E$5</c:f>
              <c:numCache>
                <c:formatCode>General</c:formatCode>
                <c:ptCount val="4"/>
                <c:pt idx="0">
                  <c:v>17</c:v>
                </c:pt>
                <c:pt idx="1">
                  <c:v>4</c:v>
                </c:pt>
                <c:pt idx="2">
                  <c:v>11</c:v>
                </c:pt>
                <c:pt idx="3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F9C-47CE-AD5F-F49AEB4A1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0350592"/>
        <c:axId val="250360576"/>
      </c:barChart>
      <c:catAx>
        <c:axId val="25035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50360576"/>
        <c:crosses val="autoZero"/>
        <c:auto val="1"/>
        <c:lblAlgn val="ctr"/>
        <c:lblOffset val="100"/>
        <c:noMultiLvlLbl val="0"/>
      </c:catAx>
      <c:valAx>
        <c:axId val="250360576"/>
        <c:scaling>
          <c:orientation val="minMax"/>
          <c:max val="33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5035059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Execução orçamentária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953579719212485"/>
          <c:y val="0.19786246221917553"/>
          <c:w val="0.48828185757138098"/>
          <c:h val="0.7311923550306920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806-4F87-8D3A-6CD140DE1E6F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06-4F87-8D3A-6CD140DE1E6F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806-4F87-8D3A-6CD140DE1E6F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pt-BR" sz="1400" b="1" i="0" u="none" strike="noStrike" kern="1200" baseline="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noProof="0">
                        <a:solidFill>
                          <a:schemeClr val="tx1"/>
                        </a:solidFill>
                      </a:rPr>
                      <a:t>R$ 46,5 milhões</a:t>
                    </a:r>
                  </a:p>
                  <a:p>
                    <a:pPr>
                      <a:defRPr lang="pt-BR" sz="1400" b="1" i="0" u="none" strike="noStrike" kern="1200" baseline="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noProof="0">
                        <a:solidFill>
                          <a:schemeClr val="tx1"/>
                        </a:solidFill>
                      </a:rPr>
                      <a:t> 66%</a:t>
                    </a:r>
                    <a:endParaRPr lang="en-US" b="1" dirty="0"/>
                  </a:p>
                </c:rich>
              </c:tx>
              <c:spPr>
                <a:noFill/>
                <a:ln w="12700" cap="flat" cmpd="sng" algn="ctr">
                  <a:noFill/>
                  <a:round/>
                </a:ln>
                <a:effectLst/>
              </c:sp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806-4F87-8D3A-6CD140DE1E6F}"/>
                </c:ext>
              </c:extLst>
            </c:dLbl>
            <c:dLbl>
              <c:idx val="1"/>
              <c:layout>
                <c:manualLayout>
                  <c:x val="0.18123322554803853"/>
                  <c:y val="5.448106869099180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pt-BR" sz="1400" b="1" i="0" u="none" strike="noStrike" kern="1200" baseline="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noProof="0">
                        <a:solidFill>
                          <a:schemeClr val="tx1"/>
                        </a:solidFill>
                      </a:rPr>
                      <a:t>R$ 20,5 milhões</a:t>
                    </a:r>
                  </a:p>
                  <a:p>
                    <a:pPr>
                      <a:defRPr lang="pt-BR" sz="1400" b="1" i="0" u="none" strike="noStrike" kern="1200" baseline="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noProof="0">
                        <a:solidFill>
                          <a:schemeClr val="tx1"/>
                        </a:solidFill>
                      </a:rPr>
                      <a:t> 29%</a:t>
                    </a:r>
                    <a:endParaRPr lang="en-US" b="1" dirty="0"/>
                  </a:p>
                </c:rich>
              </c:tx>
              <c:spPr>
                <a:noFill/>
                <a:ln w="12700" cap="flat" cmpd="sng" algn="ctr">
                  <a:noFill/>
                  <a:round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806-4F87-8D3A-6CD140DE1E6F}"/>
                </c:ext>
              </c:extLst>
            </c:dLbl>
            <c:dLbl>
              <c:idx val="2"/>
              <c:layout>
                <c:manualLayout>
                  <c:x val="7.4258708096761175E-2"/>
                  <c:y val="2.784899549746050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pt-BR" sz="1400" b="1" i="0" u="none" strike="noStrike" kern="1200" baseline="0" noProof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noProof="0">
                        <a:solidFill>
                          <a:schemeClr val="tx1"/>
                        </a:solidFill>
                      </a:rPr>
                      <a:t>R$ 3,6 milhões 5%</a:t>
                    </a:r>
                    <a:endParaRPr lang="en-US" b="1" dirty="0"/>
                  </a:p>
                </c:rich>
              </c:tx>
              <c:spPr>
                <a:noFill/>
                <a:ln w="12700" cap="flat" cmpd="sng" algn="ctr">
                  <a:noFill/>
                  <a:round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806-4F87-8D3A-6CD140DE1E6F}"/>
                </c:ext>
              </c:extLst>
            </c:dLbl>
            <c:spPr>
              <a:noFill/>
              <a:ln w="12700" cap="flat" cmpd="sng" algn="ctr">
                <a:noFill/>
                <a:round/>
              </a:ln>
              <a:effectLst/>
            </c:spPr>
            <c:txPr>
              <a:bodyPr/>
              <a:lstStyle/>
              <a:p>
                <a:pPr>
                  <a:defRPr lang="pt-BR" sz="1400" b="1" noProof="0">
                    <a:solidFill>
                      <a:schemeClr val="tx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'Gráfico 1'!$C$4:$C$6</c:f>
              <c:strCache>
                <c:ptCount val="3"/>
                <c:pt idx="0">
                  <c:v>Despesas Empenhadas</c:v>
                </c:pt>
                <c:pt idx="1">
                  <c:v>Despesas a Empenhar</c:v>
                </c:pt>
                <c:pt idx="2">
                  <c:v>Dotação Não Programada</c:v>
                </c:pt>
              </c:strCache>
            </c:strRef>
          </c:cat>
          <c:val>
            <c:numRef>
              <c:f>'Gráfico 1'!$D$4:$D$6</c:f>
              <c:numCache>
                <c:formatCode>#,##0.0,,</c:formatCode>
                <c:ptCount val="3"/>
                <c:pt idx="0">
                  <c:v>46515221.729999997</c:v>
                </c:pt>
                <c:pt idx="1">
                  <c:v>20464042.850000009</c:v>
                </c:pt>
                <c:pt idx="2">
                  <c:v>3562685.42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806-4F87-8D3A-6CD140DE1E6F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359117992737652E-2"/>
          <c:y val="0.36777709508303991"/>
          <c:w val="0.26806202819569758"/>
          <c:h val="0.189798982644190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0507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1C41D18F-9608-48B0-905C-C1CE260FAFB6}" type="datetimeFigureOut">
              <a:rPr lang="pt-BR" smtClean="0"/>
              <a:t>03/11/2020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720675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0507" y="9720675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96B18EC9-868F-4775-A37E-15377BB294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3362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E0EDCC43-6D97-44DA-ACAF-C03BDE847AF7}" type="datetimeFigureOut">
              <a:rPr lang="pt-BR" smtClean="0"/>
              <a:t>03/11/2020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00" y="4861156"/>
            <a:ext cx="5680103" cy="4605821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720675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0507" y="9720675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6BBB608E-B347-4D68-B345-571A9DDA6EB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3709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2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1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91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22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51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83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13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44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 txBox="1">
            <a:spLocks noChangeArrowheads="1"/>
          </p:cNvSpPr>
          <p:nvPr/>
        </p:nvSpPr>
        <p:spPr bwMode="auto">
          <a:xfrm>
            <a:off x="4017191" y="9722311"/>
            <a:ext cx="3080453" cy="51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>
              <a:spcBef>
                <a:spcPts val="400"/>
              </a:spcBef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90C15B23-3580-4C7E-ABD2-9B52AA0A539E}" type="slidenum">
              <a:rPr lang="pt-BR" altLang="pt-BR" sz="1300">
                <a:cs typeface="Lucida Sans Unicode" pitchFamily="34" charset="0"/>
              </a:rPr>
              <a:pPr algn="r" eaLnBrk="1">
                <a:lnSpc>
                  <a:spcPct val="95000"/>
                </a:lnSpc>
                <a:spcBef>
                  <a:spcPct val="0"/>
                </a:spcBef>
              </a:pPr>
              <a:t>1</a:t>
            </a:fld>
            <a:endParaRPr lang="pt-BR" altLang="pt-BR" sz="1300" dirty="0">
              <a:cs typeface="Lucida Sans Unicode" pitchFamily="34" charset="0"/>
            </a:endParaRPr>
          </a:p>
        </p:txBody>
      </p:sp>
      <p:sp>
        <p:nvSpPr>
          <p:cNvPr id="26627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77875"/>
            <a:ext cx="5113337" cy="3836988"/>
          </a:xfr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81870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B608E-B347-4D68-B345-571A9DDA6EBB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8331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B608E-B347-4D68-B345-571A9DDA6EBB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5724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4702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162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403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935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935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482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482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482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B608E-B347-4D68-B345-571A9DDA6EBB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88276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531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1293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35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7574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0930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0930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0930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0930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0930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093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B608E-B347-4D68-B345-571A9DDA6EBB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99388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0930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0930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0930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0930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0930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7C281-3D26-4ACE-AF44-DCE7B489310F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7876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B608E-B347-4D68-B345-571A9DDA6EBB}" type="slidenum">
              <a:rPr lang="pt-BR" smtClean="0"/>
              <a:t>44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8414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B608E-B347-4D68-B345-571A9DDA6EBB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3865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B608E-B347-4D68-B345-571A9DDA6EBB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2803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B608E-B347-4D68-B345-571A9DDA6EBB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8598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B608E-B347-4D68-B345-571A9DDA6EBB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7577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B608E-B347-4D68-B345-571A9DDA6EBB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2523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B608E-B347-4D68-B345-571A9DDA6EBB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9185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âmina padrã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0679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7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13665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57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âmina padrão 02_marca d'ág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41525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âmina padrã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91321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 padrã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06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45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âmina padrã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86133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 padrã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99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60" y="6237312"/>
            <a:ext cx="1835696" cy="3767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6261867"/>
            <a:ext cx="936104" cy="34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9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00677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801356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202036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602715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00509" indent="-30050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charset="0"/>
        </a:defRPr>
      </a:lvl1pPr>
      <a:lvl2pPr marL="651103" indent="-25042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Arial" charset="0"/>
        </a:defRPr>
      </a:lvl2pPr>
      <a:lvl3pPr marL="1001696" indent="-20034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Arial" charset="0"/>
        </a:defRPr>
      </a:lvl3pPr>
      <a:lvl4pPr marL="1402375" indent="-20034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Arial" charset="0"/>
        </a:defRPr>
      </a:lvl4pPr>
      <a:lvl5pPr marL="1803054" indent="-20034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5pPr>
      <a:lvl6pPr marL="2203733" indent="-20034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6pPr>
      <a:lvl7pPr marL="2604410" indent="-20034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7pPr>
      <a:lvl8pPr marL="3005090" indent="-20034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8pPr>
      <a:lvl9pPr marL="3405769" indent="-20034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CaixaDeTexto 3"/>
          <p:cNvSpPr txBox="1">
            <a:spLocks noChangeArrowheads="1"/>
          </p:cNvSpPr>
          <p:nvPr userDrawn="1"/>
        </p:nvSpPr>
        <p:spPr bwMode="auto">
          <a:xfrm>
            <a:off x="7380312" y="6356829"/>
            <a:ext cx="1145943" cy="25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25" tIns="40063" rIns="80125" bIns="4006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100" dirty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© INPI, 2017.</a:t>
            </a:r>
          </a:p>
        </p:txBody>
      </p:sp>
    </p:spTree>
    <p:extLst>
      <p:ext uri="{BB962C8B-B14F-4D97-AF65-F5344CB8AC3E}">
        <p14:creationId xmlns:p14="http://schemas.microsoft.com/office/powerpoint/2010/main" val="412251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00627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801257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201887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602516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00472" indent="-300472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charset="0"/>
        </a:defRPr>
      </a:lvl1pPr>
      <a:lvl2pPr marL="651023" indent="-250393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Arial" charset="0"/>
        </a:defRPr>
      </a:lvl2pPr>
      <a:lvl3pPr marL="1001572" indent="-20031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Arial" charset="0"/>
        </a:defRPr>
      </a:lvl3pPr>
      <a:lvl4pPr marL="1402202" indent="-200315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Arial" charset="0"/>
        </a:defRPr>
      </a:lvl4pPr>
      <a:lvl5pPr marL="1802831" indent="-200315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5pPr>
      <a:lvl6pPr marL="2203460" indent="-200315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6pPr>
      <a:lvl7pPr marL="2604088" indent="-200315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7pPr>
      <a:lvl8pPr marL="3004718" indent="-200315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8pPr>
      <a:lvl9pPr marL="3405348" indent="-200315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0124" y="6261778"/>
            <a:ext cx="894713" cy="345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55000"/>
              </a:prstClr>
            </a:outerShdw>
          </a:effectLst>
        </p:spPr>
      </p:pic>
      <p:sp>
        <p:nvSpPr>
          <p:cNvPr id="3075" name="CaixaDeTexto 3"/>
          <p:cNvSpPr txBox="1">
            <a:spLocks noChangeArrowheads="1"/>
          </p:cNvSpPr>
          <p:nvPr userDrawn="1"/>
        </p:nvSpPr>
        <p:spPr bwMode="auto">
          <a:xfrm>
            <a:off x="7380312" y="6356829"/>
            <a:ext cx="1145943" cy="25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35" tIns="40068" rIns="80135" bIns="4006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17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100" dirty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© INPI, 2017.</a:t>
            </a:r>
          </a:p>
        </p:txBody>
      </p:sp>
    </p:spTree>
    <p:extLst>
      <p:ext uri="{BB962C8B-B14F-4D97-AF65-F5344CB8AC3E}">
        <p14:creationId xmlns:p14="http://schemas.microsoft.com/office/powerpoint/2010/main" val="201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00677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801356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202036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602715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00509" indent="-30050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charset="0"/>
        </a:defRPr>
      </a:lvl1pPr>
      <a:lvl2pPr marL="651103" indent="-250424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Arial" charset="0"/>
        </a:defRPr>
      </a:lvl2pPr>
      <a:lvl3pPr marL="1001696" indent="-20034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Arial" charset="0"/>
        </a:defRPr>
      </a:lvl3pPr>
      <a:lvl4pPr marL="1402375" indent="-20034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Arial" charset="0"/>
        </a:defRPr>
      </a:lvl4pPr>
      <a:lvl5pPr marL="1803054" indent="-20034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5pPr>
      <a:lvl6pPr marL="2203733" indent="-20034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6pPr>
      <a:lvl7pPr marL="2604410" indent="-20034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7pPr>
      <a:lvl8pPr marL="3005090" indent="-20034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8pPr>
      <a:lvl9pPr marL="3405769" indent="-20034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0124" y="6261778"/>
            <a:ext cx="894713" cy="3456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55000"/>
              </a:prstClr>
            </a:outerShdw>
          </a:effectLst>
        </p:spPr>
      </p:pic>
      <p:sp>
        <p:nvSpPr>
          <p:cNvPr id="3075" name="CaixaDeTexto 3"/>
          <p:cNvSpPr txBox="1">
            <a:spLocks noChangeArrowheads="1"/>
          </p:cNvSpPr>
          <p:nvPr userDrawn="1"/>
        </p:nvSpPr>
        <p:spPr bwMode="auto">
          <a:xfrm>
            <a:off x="7540576" y="6356828"/>
            <a:ext cx="985678" cy="41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1100" dirty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© INPI, 2017.</a:t>
            </a:r>
          </a:p>
        </p:txBody>
      </p:sp>
    </p:spTree>
    <p:extLst>
      <p:ext uri="{BB962C8B-B14F-4D97-AF65-F5344CB8AC3E}">
        <p14:creationId xmlns:p14="http://schemas.microsoft.com/office/powerpoint/2010/main" val="403919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00827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801654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202482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603309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00620" indent="-30062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charset="0"/>
        </a:defRPr>
      </a:lvl1pPr>
      <a:lvl2pPr marL="651344" indent="-250517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Arial" charset="0"/>
        </a:defRPr>
      </a:lvl2pPr>
      <a:lvl3pPr marL="1002068" indent="-200414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Arial" charset="0"/>
        </a:defRPr>
      </a:lvl3pPr>
      <a:lvl4pPr marL="1402895" indent="-200414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Arial" charset="0"/>
        </a:defRPr>
      </a:lvl4pPr>
      <a:lvl5pPr marL="1803723" indent="-200414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5pPr>
      <a:lvl6pPr marL="2204550" indent="-200414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6pPr>
      <a:lvl7pPr marL="2605377" indent="-200414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7pPr>
      <a:lvl8pPr marL="3006204" indent="-200414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8pPr>
      <a:lvl9pPr marL="3407032" indent="-200414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99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 descr="colored rectangle">
            <a:extLst>
              <a:ext uri="{FF2B5EF4-FFF2-40B4-BE49-F238E27FC236}">
                <a16:creationId xmlns:a16="http://schemas.microsoft.com/office/drawing/2014/main" xmlns="" id="{B86EF00F-3801-4C1B-98DB-7ED3C07B2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457" y="4529335"/>
            <a:ext cx="3443659" cy="925988"/>
          </a:xfrm>
          <a:prstGeom prst="rect">
            <a:avLst/>
          </a:prstGeom>
          <a:solidFill>
            <a:srgbClr val="558ED5">
              <a:alpha val="65098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pt-BR" altLang="pt-BR" dirty="0"/>
          </a:p>
        </p:txBody>
      </p:sp>
      <p:sp>
        <p:nvSpPr>
          <p:cNvPr id="7" name="CaixaDeTexto 3">
            <a:extLst>
              <a:ext uri="{FF2B5EF4-FFF2-40B4-BE49-F238E27FC236}">
                <a16:creationId xmlns:a16="http://schemas.microsoft.com/office/drawing/2014/main" xmlns="" id="{276345FD-F0A3-4A63-BFC7-88865DDB6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2854677"/>
            <a:ext cx="58326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defRPr/>
            </a:pPr>
            <a:r>
              <a:rPr lang="pt-BR" altLang="pt-BR" sz="3200" dirty="0">
                <a:solidFill>
                  <a:schemeClr val="bg1"/>
                </a:solidFill>
              </a:rPr>
              <a:t>Junho</a:t>
            </a:r>
            <a:r>
              <a:rPr lang="en-US" altLang="pt-BR" sz="3200" dirty="0">
                <a:solidFill>
                  <a:schemeClr val="bg1"/>
                </a:solidFill>
              </a:rPr>
              <a:t>/2020</a:t>
            </a:r>
          </a:p>
        </p:txBody>
      </p:sp>
      <p:sp>
        <p:nvSpPr>
          <p:cNvPr id="8" name="Caixa de Texto 2">
            <a:extLst>
              <a:ext uri="{FF2B5EF4-FFF2-40B4-BE49-F238E27FC236}">
                <a16:creationId xmlns:a16="http://schemas.microsoft.com/office/drawing/2014/main" xmlns="" id="{0C321A8B-DA0B-4823-AF17-D9B756770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019" y="4541245"/>
            <a:ext cx="3586917" cy="3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t-BR" altLang="pt-BR" sz="1600" b="1" dirty="0">
                <a:solidFill>
                  <a:schemeClr val="bg1"/>
                </a:solidFill>
                <a:cs typeface="Times New Roman" panose="02020603050405020304" pitchFamily="18" charset="0"/>
              </a:rPr>
              <a:t>Rio de Janeiro, 16 de julho de 2020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altLang="pt-BR" sz="1200" b="1" dirty="0">
                <a:solidFill>
                  <a:srgbClr val="FFFFFF"/>
                </a:solidFill>
                <a:cs typeface="Times New Roman" pitchFamily="18" charset="0"/>
              </a:rPr>
              <a:t>Elaboração: </a:t>
            </a:r>
            <a:r>
              <a:rPr lang="pt-BR" altLang="pt-BR" sz="1200" dirty="0">
                <a:solidFill>
                  <a:srgbClr val="FFFFFF"/>
                </a:solidFill>
                <a:cs typeface="Times New Roman" pitchFamily="18" charset="0"/>
              </a:rPr>
              <a:t>Coordenação-Geral de Planejamento</a:t>
            </a:r>
            <a:br>
              <a:rPr lang="pt-BR" altLang="pt-BR" sz="1200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pt-BR" altLang="pt-BR" sz="1200" dirty="0">
                <a:solidFill>
                  <a:srgbClr val="FFFFFF"/>
                </a:solidFill>
                <a:cs typeface="Times New Roman" pitchFamily="18" charset="0"/>
              </a:rPr>
              <a:t> e Gestão Estratégica – CGPE</a:t>
            </a:r>
            <a:endParaRPr lang="pt-BR" altLang="pt-BR" sz="1200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3B32C512-67F0-4FC4-A1B6-FDC895D0C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-255699"/>
            <a:ext cx="2195736" cy="265687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43608" y="2093947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RELATÓRIO DE EXECUÇÃO</a:t>
            </a:r>
          </a:p>
        </p:txBody>
      </p:sp>
    </p:spTree>
    <p:extLst>
      <p:ext uri="{BB962C8B-B14F-4D97-AF65-F5344CB8AC3E}">
        <p14:creationId xmlns:p14="http://schemas.microsoft.com/office/powerpoint/2010/main" val="3509130867"/>
      </p:ext>
    </p:extLst>
  </p:cSld>
  <p:clrMapOvr>
    <a:masterClrMapping/>
  </p:clrMapOvr>
  <p:transition spd="med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3">
            <a:extLst>
              <a:ext uri="{FF2B5EF4-FFF2-40B4-BE49-F238E27FC236}">
                <a16:creationId xmlns:a16="http://schemas.microsoft.com/office/drawing/2014/main" xmlns="" id="{BE021F64-2F6C-46F9-87DA-237EA506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52" y="184287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RESULTADOS DE </a:t>
            </a:r>
            <a:r>
              <a:rPr lang="pt-BR" altLang="pt-BR" sz="2400" b="1" u="sng" dirty="0">
                <a:solidFill>
                  <a:schemeClr val="tx2"/>
                </a:solidFill>
              </a:rPr>
              <a:t>EFICIÊNCIA OPERACIONAL</a:t>
            </a:r>
            <a:endParaRPr lang="pt-BR" altLang="pt-BR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559144"/>
              </p:ext>
            </p:extLst>
          </p:nvPr>
        </p:nvGraphicFramePr>
        <p:xfrm>
          <a:off x="144784" y="832279"/>
          <a:ext cx="8603679" cy="3815105"/>
        </p:xfrm>
        <a:graphic>
          <a:graphicData uri="http://schemas.openxmlformats.org/drawingml/2006/table">
            <a:tbl>
              <a:tblPr/>
              <a:tblGrid>
                <a:gridCol w="665038">
                  <a:extLst>
                    <a:ext uri="{9D8B030D-6E8A-4147-A177-3AD203B41FA5}">
                      <a16:colId xmlns:a16="http://schemas.microsoft.com/office/drawing/2014/main" xmlns="" val="1233354499"/>
                    </a:ext>
                  </a:extLst>
                </a:gridCol>
                <a:gridCol w="40963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06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854">
                  <a:extLst>
                    <a:ext uri="{9D8B030D-6E8A-4147-A177-3AD203B41FA5}">
                      <a16:colId xmlns:a16="http://schemas.microsoft.com/office/drawing/2014/main" xmlns="" val="3915317263"/>
                    </a:ext>
                  </a:extLst>
                </a:gridCol>
                <a:gridCol w="128075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37721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1779" marR="91779" marT="45889" marB="45889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INDICADORES DE DESEMPENHO</a:t>
                      </a:r>
                    </a:p>
                  </a:txBody>
                  <a:tcPr marL="91779" marR="91779" marT="45889" marB="45889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META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1779" marR="91779" marT="45889" marB="45889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RESULTADOS</a:t>
                      </a:r>
                    </a:p>
                  </a:txBody>
                  <a:tcPr marL="72267" marR="72267" marT="72267" marB="7226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5748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Média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Jan-Mai</a:t>
                      </a:r>
                      <a:endParaRPr lang="pt-BR" sz="1800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Junho*</a:t>
                      </a:r>
                      <a:endParaRPr lang="pt-BR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5020220"/>
                  </a:ext>
                </a:extLst>
              </a:tr>
              <a:tr h="1055624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PATENTES</a:t>
                      </a: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Tempo de Decisão de Exame Técnico de Pedidos de Exame Prioritário de Patentes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(contado a partir do requerimento de priorização)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meses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12,6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13,4</a:t>
                      </a:r>
                      <a:endParaRPr lang="pt-BR" sz="16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42824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Tempo de Primeiro Exame Técnico de Pedidos de Patentes 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(contado a partir da data do pedido de exame)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 anos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5,8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42824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Tempo de Decisão de Exame Técnico de Pedidos de Patentes </a:t>
                      </a: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(contado a partir da data do pedido de exame)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254B10DA-154A-4399-A9DF-3FA56DF8F11C}"/>
              </a:ext>
            </a:extLst>
          </p:cNvPr>
          <p:cNvSpPr txBox="1"/>
          <p:nvPr/>
        </p:nvSpPr>
        <p:spPr>
          <a:xfrm>
            <a:off x="144784" y="4822392"/>
            <a:ext cx="8728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*O resultado mensal já representa o acumulado; ou o indicador não é acumulativo.</a:t>
            </a:r>
          </a:p>
        </p:txBody>
      </p:sp>
    </p:spTree>
    <p:extLst>
      <p:ext uri="{BB962C8B-B14F-4D97-AF65-F5344CB8AC3E}">
        <p14:creationId xmlns:p14="http://schemas.microsoft.com/office/powerpoint/2010/main" val="209789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981298"/>
              </p:ext>
            </p:extLst>
          </p:nvPr>
        </p:nvGraphicFramePr>
        <p:xfrm>
          <a:off x="271256" y="692696"/>
          <a:ext cx="8592557" cy="5508657"/>
        </p:xfrm>
        <a:graphic>
          <a:graphicData uri="http://schemas.openxmlformats.org/drawingml/2006/table">
            <a:tbl>
              <a:tblPr/>
              <a:tblGrid>
                <a:gridCol w="676283">
                  <a:extLst>
                    <a:ext uri="{9D8B030D-6E8A-4147-A177-3AD203B41FA5}">
                      <a16:colId xmlns:a16="http://schemas.microsoft.com/office/drawing/2014/main" xmlns="" val="1233354499"/>
                    </a:ext>
                  </a:extLst>
                </a:gridCol>
                <a:gridCol w="2184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3075">
                  <a:extLst>
                    <a:ext uri="{9D8B030D-6E8A-4147-A177-3AD203B41FA5}">
                      <a16:colId xmlns:a16="http://schemas.microsoft.com/office/drawing/2014/main" xmlns="" val="1265240408"/>
                    </a:ext>
                  </a:extLst>
                </a:gridCol>
                <a:gridCol w="13212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8849">
                  <a:extLst>
                    <a:ext uri="{9D8B030D-6E8A-4147-A177-3AD203B41FA5}">
                      <a16:colId xmlns:a16="http://schemas.microsoft.com/office/drawing/2014/main" xmlns="" val="3915317263"/>
                    </a:ext>
                  </a:extLst>
                </a:gridCol>
                <a:gridCol w="14387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11525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1779" marR="91779" marT="45889" marB="45889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INDICADORES DE DESEMPENHO</a:t>
                      </a:r>
                    </a:p>
                  </a:txBody>
                  <a:tcPr marL="91779" marR="91779" marT="45889" marB="45889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META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1779" marR="91779" marT="45889" marB="45889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RESULTADOS</a:t>
                      </a:r>
                    </a:p>
                  </a:txBody>
                  <a:tcPr marL="72267" marR="72267" marT="72267" marB="7226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3294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Média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Jan-Mai </a:t>
                      </a:r>
                      <a:endParaRPr lang="pt-BR" sz="1800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Junho*</a:t>
                      </a:r>
                      <a:endParaRPr lang="pt-BR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5020220"/>
                  </a:ext>
                </a:extLst>
              </a:tr>
              <a:tr h="652992">
                <a:tc rowSpan="6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PATENTES</a:t>
                      </a: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Tempo de Transmissão do Depósito Internacional PCT pelo INPI (RO-BR)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99% em até </a:t>
                      </a:r>
                      <a:b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dias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Tempo de Envio do Relatório de Busca Internacional do PCT (ISR) pelo INPI (ISA-BR)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partir da data do depósito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98% em até </a:t>
                      </a:r>
                      <a:b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meses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92,6%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pt-BR" sz="16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6473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partir da data de recepção do pedido pelo INPI (ISA-BR)</a:t>
                      </a:r>
                      <a:endParaRPr lang="pt-BR" sz="1800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93% em até </a:t>
                      </a:r>
                      <a:b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meses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95,2%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pt-BR" sz="16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89500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Tempo de Envio do Relatório de Exame Preliminar Internacional do PCT (IPER) pelo INPI (IPEA-BR)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92% em até </a:t>
                      </a:r>
                      <a:b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meses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97,5%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pt-BR" sz="16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7378511"/>
                  </a:ext>
                </a:extLst>
              </a:tr>
              <a:tr h="180132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Tempo de Instrução em Recurso de Processos de Patentes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(2ª Instância)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a 36 meses**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pt-BR" sz="16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90418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Tempo de Instrução em Processos Administrativos de Nulidade de Patentes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(2ª Instância)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a 12 meses**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pt-BR" sz="16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475656" y="6514311"/>
            <a:ext cx="5123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** Variável dependendo da área técnica em análise.</a:t>
            </a:r>
          </a:p>
        </p:txBody>
      </p:sp>
      <p:sp>
        <p:nvSpPr>
          <p:cNvPr id="7" name="CaixaDeTexto 3">
            <a:extLst>
              <a:ext uri="{FF2B5EF4-FFF2-40B4-BE49-F238E27FC236}">
                <a16:creationId xmlns:a16="http://schemas.microsoft.com/office/drawing/2014/main" xmlns="" id="{A29FF46F-A0C9-48F2-B125-445C80945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52" y="184287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RESULTADOS DE </a:t>
            </a:r>
            <a:r>
              <a:rPr lang="pt-BR" altLang="pt-BR" sz="2400" b="1" u="sng" dirty="0">
                <a:solidFill>
                  <a:schemeClr val="tx2"/>
                </a:solidFill>
              </a:rPr>
              <a:t>EFICIÊNCIA OPERACIONAL</a:t>
            </a:r>
            <a:endParaRPr lang="pt-BR" altLang="pt-BR" sz="2400" b="1" dirty="0">
              <a:solidFill>
                <a:schemeClr val="tx2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D58FCDC-E40C-4FAF-8580-E1DC5491FD82}"/>
              </a:ext>
            </a:extLst>
          </p:cNvPr>
          <p:cNvSpPr txBox="1"/>
          <p:nvPr/>
        </p:nvSpPr>
        <p:spPr>
          <a:xfrm>
            <a:off x="1475656" y="6265020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*O resultado mensal já representa o acumulado; ou o indicador não é acumulativo.</a:t>
            </a:r>
          </a:p>
        </p:txBody>
      </p:sp>
    </p:spTree>
    <p:extLst>
      <p:ext uri="{BB962C8B-B14F-4D97-AF65-F5344CB8AC3E}">
        <p14:creationId xmlns:p14="http://schemas.microsoft.com/office/powerpoint/2010/main" val="694337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3">
            <a:extLst>
              <a:ext uri="{FF2B5EF4-FFF2-40B4-BE49-F238E27FC236}">
                <a16:creationId xmlns:a16="http://schemas.microsoft.com/office/drawing/2014/main" xmlns="" id="{BE021F64-2F6C-46F9-87DA-237EA506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52" y="184287"/>
            <a:ext cx="8678314" cy="8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RESULTADOS DE </a:t>
            </a:r>
            <a:r>
              <a:rPr lang="pt-BR" altLang="pt-BR" sz="2400" b="1" u="sng" dirty="0">
                <a:solidFill>
                  <a:schemeClr val="tx2"/>
                </a:solidFill>
              </a:rPr>
              <a:t>EFICIÊNCIA OPERACIONAL</a:t>
            </a:r>
          </a:p>
          <a:p>
            <a:endParaRPr lang="pt-BR" altLang="pt-BR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897562"/>
              </p:ext>
            </p:extLst>
          </p:nvPr>
        </p:nvGraphicFramePr>
        <p:xfrm>
          <a:off x="298552" y="764704"/>
          <a:ext cx="8351558" cy="4707100"/>
        </p:xfrm>
        <a:graphic>
          <a:graphicData uri="http://schemas.openxmlformats.org/drawingml/2006/table">
            <a:tbl>
              <a:tblPr/>
              <a:tblGrid>
                <a:gridCol w="642189">
                  <a:extLst>
                    <a:ext uri="{9D8B030D-6E8A-4147-A177-3AD203B41FA5}">
                      <a16:colId xmlns:a16="http://schemas.microsoft.com/office/drawing/2014/main" xmlns="" val="1233354499"/>
                    </a:ext>
                  </a:extLst>
                </a:gridCol>
                <a:gridCol w="26074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9313">
                  <a:extLst>
                    <a:ext uri="{9D8B030D-6E8A-4147-A177-3AD203B41FA5}">
                      <a16:colId xmlns:a16="http://schemas.microsoft.com/office/drawing/2014/main" xmlns="" val="1265240408"/>
                    </a:ext>
                  </a:extLst>
                </a:gridCol>
                <a:gridCol w="11520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6429">
                  <a:extLst>
                    <a:ext uri="{9D8B030D-6E8A-4147-A177-3AD203B41FA5}">
                      <a16:colId xmlns:a16="http://schemas.microsoft.com/office/drawing/2014/main" xmlns="" val="3915317263"/>
                    </a:ext>
                  </a:extLst>
                </a:gridCol>
                <a:gridCol w="12041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53559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1779" marR="91779" marT="45889" marB="45889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INDICADORES DE DESEMPENHO</a:t>
                      </a:r>
                    </a:p>
                  </a:txBody>
                  <a:tcPr marL="91779" marR="91779" marT="45889" marB="45889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META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1779" marR="91779" marT="45889" marB="45889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RESULTADOS</a:t>
                      </a:r>
                    </a:p>
                  </a:txBody>
                  <a:tcPr marL="72267" marR="72267" marT="72267" marB="7226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55455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Média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Jan-Mai </a:t>
                      </a:r>
                      <a:endParaRPr lang="pt-BR" sz="1800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Junho*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5020220"/>
                  </a:ext>
                </a:extLst>
              </a:tr>
              <a:tr h="433998">
                <a:tc rowSpan="6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MARCAS</a:t>
                      </a:r>
                    </a:p>
                  </a:txBody>
                  <a:tcPr marL="72000" marR="72000" marT="72000" marB="72000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Tempo de Primeiro Exame Técnico para Pedido de Registro de Marca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 oposição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meses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/>
                        <a:t>10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6092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 oposição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meses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/>
                        <a:t>6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399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Tempo de Decisão de Exame Técnico de Pedido de Registro de Marca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 oposição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meses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/>
                        <a:t>10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5483220"/>
                  </a:ext>
                </a:extLst>
              </a:tr>
              <a:tr h="5360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 oposição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meses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/>
                        <a:t>6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152608"/>
                  </a:ext>
                </a:extLst>
              </a:tr>
              <a:tr h="711591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Tempo de Instrução em Recurso de Processos de Marcas (2ª Instância)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meses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7378511"/>
                  </a:ext>
                </a:extLst>
              </a:tr>
              <a:tr h="970090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Tempo de Instrução em Processos Administrativos de Nulidade de Marcas (2ª Instância)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meses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3427242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A7A993F-5BA7-4331-B2F8-68CD1F16BCBD}"/>
              </a:ext>
            </a:extLst>
          </p:cNvPr>
          <p:cNvSpPr txBox="1"/>
          <p:nvPr/>
        </p:nvSpPr>
        <p:spPr>
          <a:xfrm>
            <a:off x="827584" y="5661248"/>
            <a:ext cx="8728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*O resultado mensal já representa o acumulado; ou o indicador não é acumulativo.</a:t>
            </a:r>
          </a:p>
        </p:txBody>
      </p:sp>
    </p:spTree>
    <p:extLst>
      <p:ext uri="{BB962C8B-B14F-4D97-AF65-F5344CB8AC3E}">
        <p14:creationId xmlns:p14="http://schemas.microsoft.com/office/powerpoint/2010/main" val="1838707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3">
            <a:extLst>
              <a:ext uri="{FF2B5EF4-FFF2-40B4-BE49-F238E27FC236}">
                <a16:creationId xmlns:a16="http://schemas.microsoft.com/office/drawing/2014/main" xmlns="" id="{BE021F64-2F6C-46F9-87DA-237EA506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52" y="184287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RESULTADOS DE </a:t>
            </a:r>
            <a:r>
              <a:rPr lang="pt-BR" altLang="pt-BR" sz="2400" b="1" u="sng" dirty="0">
                <a:solidFill>
                  <a:schemeClr val="tx2"/>
                </a:solidFill>
              </a:rPr>
              <a:t>EFICIÊNCIA OPERACIONAL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036338"/>
              </p:ext>
            </p:extLst>
          </p:nvPr>
        </p:nvGraphicFramePr>
        <p:xfrm>
          <a:off x="215420" y="764704"/>
          <a:ext cx="8675688" cy="5020901"/>
        </p:xfrm>
        <a:graphic>
          <a:graphicData uri="http://schemas.openxmlformats.org/drawingml/2006/table">
            <a:tbl>
              <a:tblPr/>
              <a:tblGrid>
                <a:gridCol w="664517">
                  <a:extLst>
                    <a:ext uri="{9D8B030D-6E8A-4147-A177-3AD203B41FA5}">
                      <a16:colId xmlns:a16="http://schemas.microsoft.com/office/drawing/2014/main" xmlns="" val="1233354499"/>
                    </a:ext>
                  </a:extLst>
                </a:gridCol>
                <a:gridCol w="44393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6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5164">
                  <a:extLst>
                    <a:ext uri="{9D8B030D-6E8A-4147-A177-3AD203B41FA5}">
                      <a16:colId xmlns:a16="http://schemas.microsoft.com/office/drawing/2014/main" xmlns="" val="3915317263"/>
                    </a:ext>
                  </a:extLst>
                </a:gridCol>
                <a:gridCol w="107983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63855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1779" marR="91779" marT="45889" marB="45889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INDICADORES DE DESEMPENHO</a:t>
                      </a:r>
                    </a:p>
                  </a:txBody>
                  <a:tcPr marL="91779" marR="91779" marT="45889" marB="45889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META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1779" marR="91779" marT="45889" marB="45889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RESULTADOS</a:t>
                      </a:r>
                    </a:p>
                  </a:txBody>
                  <a:tcPr marL="72267" marR="72267" marT="72267" marB="7226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5442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Média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Jan-Mai </a:t>
                      </a:r>
                      <a:endParaRPr lang="pt-BR" sz="1800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Junho*</a:t>
                      </a:r>
                      <a:endParaRPr lang="pt-BR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5020220"/>
                  </a:ext>
                </a:extLst>
              </a:tr>
              <a:tr h="416633"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DESENHO INDUSTRIAL</a:t>
                      </a: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Tempo de Primeiro Exame Técnico de Pedidos de Registro de Desenho Industrial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 meses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</a:t>
                      </a:r>
                      <a:endParaRPr lang="pt-BR" sz="16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7378511"/>
                  </a:ext>
                </a:extLst>
              </a:tr>
              <a:tr h="361017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Tempo de Decisão de Exame Técnico de Pedidos de Registro de Desenho Industrial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 meses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</a:t>
                      </a:r>
                      <a:endParaRPr lang="pt-BR" sz="16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3427242"/>
                  </a:ext>
                </a:extLst>
              </a:tr>
              <a:tr h="560738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Tempo de Instrução em Recurso de Processos de Desenho Industrial e outros registros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 meses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pt-BR" sz="16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4939288"/>
                  </a:ext>
                </a:extLst>
              </a:tr>
              <a:tr h="274830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Tempo de Instrução em Processos Administrativos de Nulidade de Desenho Industrial e outros registros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meses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pt-BR" sz="16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9064186"/>
                  </a:ext>
                </a:extLst>
              </a:tr>
              <a:tr h="565106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INDICAÇÃO GEORGRÁFICA</a:t>
                      </a: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Tempo de Primeiro Exame Técnico de Pedido de Registro de Indicações Geográficas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meses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12,7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</a:t>
                      </a:r>
                      <a:endParaRPr lang="pt-BR" sz="16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8879710"/>
                  </a:ext>
                </a:extLst>
              </a:tr>
              <a:tr h="589700"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Tempo de Decisão de Exame Técnico de Pedidos de Registro de Indicações Geográficas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meses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25,5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29,2</a:t>
                      </a:r>
                      <a:endParaRPr lang="pt-BR" sz="16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5288009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3503D6EC-F1E2-4659-9D6A-585C937C41EE}"/>
              </a:ext>
            </a:extLst>
          </p:cNvPr>
          <p:cNvSpPr txBox="1"/>
          <p:nvPr/>
        </p:nvSpPr>
        <p:spPr>
          <a:xfrm>
            <a:off x="1473776" y="5887201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*O resultado mensal já representa o acumulado; ou o indicador não é acumulativo.</a:t>
            </a:r>
          </a:p>
        </p:txBody>
      </p:sp>
    </p:spTree>
    <p:extLst>
      <p:ext uri="{BB962C8B-B14F-4D97-AF65-F5344CB8AC3E}">
        <p14:creationId xmlns:p14="http://schemas.microsoft.com/office/powerpoint/2010/main" val="1871686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3">
            <a:extLst>
              <a:ext uri="{FF2B5EF4-FFF2-40B4-BE49-F238E27FC236}">
                <a16:creationId xmlns:a16="http://schemas.microsoft.com/office/drawing/2014/main" xmlns="" id="{BE021F64-2F6C-46F9-87DA-237EA506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52" y="184287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RESULTADOS DE EFICIÊNCIA OPERACIONAL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696271"/>
              </p:ext>
            </p:extLst>
          </p:nvPr>
        </p:nvGraphicFramePr>
        <p:xfrm>
          <a:off x="144784" y="764703"/>
          <a:ext cx="8603679" cy="4321308"/>
        </p:xfrm>
        <a:graphic>
          <a:graphicData uri="http://schemas.openxmlformats.org/drawingml/2006/table">
            <a:tbl>
              <a:tblPr/>
              <a:tblGrid>
                <a:gridCol w="1193628">
                  <a:extLst>
                    <a:ext uri="{9D8B030D-6E8A-4147-A177-3AD203B41FA5}">
                      <a16:colId xmlns:a16="http://schemas.microsoft.com/office/drawing/2014/main" xmlns="" val="1233354499"/>
                    </a:ext>
                  </a:extLst>
                </a:gridCol>
                <a:gridCol w="35677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06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854">
                  <a:extLst>
                    <a:ext uri="{9D8B030D-6E8A-4147-A177-3AD203B41FA5}">
                      <a16:colId xmlns:a16="http://schemas.microsoft.com/office/drawing/2014/main" xmlns="" val="3915317263"/>
                    </a:ext>
                  </a:extLst>
                </a:gridCol>
                <a:gridCol w="13608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76778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1779" marR="91779" marT="45889" marB="45889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INDICADORES DE DESEMPENHO</a:t>
                      </a:r>
                    </a:p>
                  </a:txBody>
                  <a:tcPr marL="91779" marR="91779" marT="45889" marB="45889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META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1779" marR="91779" marT="45889" marB="45889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RESULTADOS</a:t>
                      </a:r>
                    </a:p>
                  </a:txBody>
                  <a:tcPr marL="72267" marR="72267" marT="72267" marB="7226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5753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Média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Jan-Mai </a:t>
                      </a:r>
                      <a:endParaRPr lang="pt-BR" sz="1800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Junho</a:t>
                      </a:r>
                      <a:endParaRPr lang="pt-BR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5020220"/>
                  </a:ext>
                </a:extLst>
              </a:tr>
              <a:tr h="109195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Programa de computador</a:t>
                      </a: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Tempo de Registro de Programa de Computador</a:t>
                      </a:r>
                    </a:p>
                  </a:txBody>
                  <a:tcPr marL="36000" marR="36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dias úteis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7,17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6,6</a:t>
                      </a:r>
                      <a:endParaRPr lang="pt-BR" sz="16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4939288"/>
                  </a:ext>
                </a:extLst>
              </a:tr>
              <a:tr h="10191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Topografia</a:t>
                      </a: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Tempo de Registro de Topografia de Circuitos Integrados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dias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n/a*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n/a*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0613902"/>
                  </a:ext>
                </a:extLst>
              </a:tr>
              <a:tr h="100173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Contratos</a:t>
                      </a: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Tempo Médio de Decisão dos Protocolos Notificados de Contratos de Tecnologia</a:t>
                      </a:r>
                      <a:endParaRPr lang="pt-B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90% em até 27 dias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3635129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5D1DDE0-10FE-4C52-A515-4C85449EB7D6}"/>
              </a:ext>
            </a:extLst>
          </p:cNvPr>
          <p:cNvSpPr txBox="1"/>
          <p:nvPr/>
        </p:nvSpPr>
        <p:spPr>
          <a:xfrm>
            <a:off x="193280" y="5301208"/>
            <a:ext cx="8888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*n/a – não aplicável. Não houve depósito de pedidos de  registro de Topografia de Circuito Integrado no período.</a:t>
            </a:r>
          </a:p>
        </p:txBody>
      </p:sp>
    </p:spTree>
    <p:extLst>
      <p:ext uri="{BB962C8B-B14F-4D97-AF65-F5344CB8AC3E}">
        <p14:creationId xmlns:p14="http://schemas.microsoft.com/office/powerpoint/2010/main" val="4082455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99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67544" y="1700808"/>
            <a:ext cx="777686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chemeClr val="bg1"/>
                </a:solidFill>
              </a:rPr>
              <a:t>SITUAÇÃO DAS </a:t>
            </a:r>
            <a:r>
              <a:rPr lang="pt-BR" sz="4800" b="1" dirty="0">
                <a:solidFill>
                  <a:schemeClr val="bg1"/>
                </a:solidFill>
              </a:rPr>
              <a:t>INICIATIVAS:</a:t>
            </a:r>
          </a:p>
          <a:p>
            <a:pPr algn="ctr"/>
            <a:r>
              <a:rPr lang="pt-BR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PORTFÓLIO</a:t>
            </a:r>
            <a:r>
              <a:rPr lang="pt-BR" sz="4000" dirty="0">
                <a:solidFill>
                  <a:schemeClr val="bg1"/>
                </a:solidFill>
              </a:rPr>
              <a:t> DE INICIATIVAS</a:t>
            </a:r>
            <a:endParaRPr lang="pt-BR" sz="32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0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3">
            <a:extLst>
              <a:ext uri="{FF2B5EF4-FFF2-40B4-BE49-F238E27FC236}">
                <a16:creationId xmlns:a16="http://schemas.microsoft.com/office/drawing/2014/main" xmlns="" id="{E19DAB2C-0BBB-46FE-8F81-902A2D459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13" y="260648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STATUS DO </a:t>
            </a:r>
            <a:r>
              <a:rPr lang="pt-BR" altLang="pt-BR" sz="2400" b="1" u="sng" dirty="0">
                <a:solidFill>
                  <a:schemeClr val="tx2"/>
                </a:solidFill>
              </a:rPr>
              <a:t>PORTFÓLIO</a:t>
            </a:r>
            <a:r>
              <a:rPr lang="pt-BR" altLang="pt-BR" sz="2400" b="1" dirty="0">
                <a:solidFill>
                  <a:schemeClr val="tx2"/>
                </a:solidFill>
              </a:rPr>
              <a:t> DE INICIATIVAS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72A23C82-20C8-42C4-BB8C-B840910A9368}"/>
              </a:ext>
            </a:extLst>
          </p:cNvPr>
          <p:cNvSpPr txBox="1"/>
          <p:nvPr/>
        </p:nvSpPr>
        <p:spPr>
          <a:xfrm>
            <a:off x="1835696" y="6329916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Nota:</a:t>
            </a:r>
            <a:r>
              <a:rPr lang="pt-BR" sz="1100" dirty="0"/>
              <a:t> o status </a:t>
            </a:r>
            <a:r>
              <a:rPr lang="pt-BR" sz="1100" b="1" dirty="0">
                <a:solidFill>
                  <a:schemeClr val="bg1"/>
                </a:solidFill>
                <a:highlight>
                  <a:srgbClr val="CC3300"/>
                </a:highlight>
              </a:rPr>
              <a:t>atrasada</a:t>
            </a:r>
            <a:r>
              <a:rPr lang="pt-BR" sz="1100" b="1" dirty="0"/>
              <a:t> </a:t>
            </a:r>
            <a:r>
              <a:rPr lang="pt-BR" sz="1100" dirty="0"/>
              <a:t>aplica-se a entregas com o prazo previsto vencido ou com evidência antecipada de inviabilidade de cumprimento do prazo previsto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13" y="710929"/>
            <a:ext cx="4810151" cy="257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8659"/>
            <a:ext cx="5366335" cy="287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421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3">
            <a:extLst>
              <a:ext uri="{FF2B5EF4-FFF2-40B4-BE49-F238E27FC236}">
                <a16:creationId xmlns:a16="http://schemas.microsoft.com/office/drawing/2014/main" xmlns="" id="{BE021F64-2F6C-46F9-87DA-237EA506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13" y="260648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EVOLUÇÃO DO STATUS DO </a:t>
            </a:r>
            <a:r>
              <a:rPr lang="pt-BR" altLang="pt-BR" sz="2400" b="1" u="sng" dirty="0">
                <a:solidFill>
                  <a:schemeClr val="tx2"/>
                </a:solidFill>
              </a:rPr>
              <a:t>PORTFÓLIO</a:t>
            </a:r>
            <a:r>
              <a:rPr lang="pt-BR" altLang="pt-BR" sz="2400" b="1" dirty="0">
                <a:solidFill>
                  <a:schemeClr val="tx2"/>
                </a:solidFill>
              </a:rPr>
              <a:t> DE INICIATIVAS</a:t>
            </a:r>
            <a:endParaRPr lang="pt-BR" altLang="pt-BR" sz="17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6626A011-3078-4FFB-BA7F-CACC55693D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7999292"/>
              </p:ext>
            </p:extLst>
          </p:nvPr>
        </p:nvGraphicFramePr>
        <p:xfrm>
          <a:off x="1043608" y="836712"/>
          <a:ext cx="6822784" cy="4746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90EE6AFE-0BC7-48E6-8441-F3BB732EFF1C}"/>
              </a:ext>
            </a:extLst>
          </p:cNvPr>
          <p:cNvSpPr txBox="1"/>
          <p:nvPr/>
        </p:nvSpPr>
        <p:spPr>
          <a:xfrm>
            <a:off x="1835696" y="6329916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Nota:</a:t>
            </a:r>
            <a:r>
              <a:rPr lang="pt-BR" sz="1100" dirty="0"/>
              <a:t> o status </a:t>
            </a:r>
            <a:r>
              <a:rPr lang="pt-BR" sz="1100" b="1" dirty="0">
                <a:solidFill>
                  <a:schemeClr val="bg1"/>
                </a:solidFill>
                <a:highlight>
                  <a:srgbClr val="CC3300"/>
                </a:highlight>
              </a:rPr>
              <a:t>atrasada</a:t>
            </a:r>
            <a:r>
              <a:rPr lang="pt-BR" sz="1100" b="1" dirty="0"/>
              <a:t> </a:t>
            </a:r>
            <a:r>
              <a:rPr lang="pt-BR" sz="1100" dirty="0"/>
              <a:t>aplica-se a entregas com o prazo previsto vencido ou com evidência antecipada de inviabilidade de cumprimento do prazo previsto</a:t>
            </a:r>
          </a:p>
        </p:txBody>
      </p:sp>
    </p:spTree>
    <p:extLst>
      <p:ext uri="{BB962C8B-B14F-4D97-AF65-F5344CB8AC3E}">
        <p14:creationId xmlns:p14="http://schemas.microsoft.com/office/powerpoint/2010/main" val="1520877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99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67544" y="1700808"/>
            <a:ext cx="777686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chemeClr val="bg1"/>
                </a:solidFill>
              </a:rPr>
              <a:t>SITUAÇÃO DAS </a:t>
            </a:r>
            <a:r>
              <a:rPr lang="pt-BR" sz="4800" b="1" dirty="0">
                <a:solidFill>
                  <a:schemeClr val="bg1"/>
                </a:solidFill>
              </a:rPr>
              <a:t>INICIATIVAS: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</a:rPr>
              <a:t>INICIATIVAS </a:t>
            </a:r>
            <a:r>
              <a:rPr lang="pt-BR" sz="4000" u="sng" dirty="0">
                <a:solidFill>
                  <a:schemeClr val="bg1"/>
                </a:solidFill>
              </a:rPr>
              <a:t>ESTRATÉGICAS</a:t>
            </a:r>
            <a:endParaRPr lang="pt-BR" sz="32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98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3">
            <a:extLst>
              <a:ext uri="{FF2B5EF4-FFF2-40B4-BE49-F238E27FC236}">
                <a16:creationId xmlns:a16="http://schemas.microsoft.com/office/drawing/2014/main" xmlns="" id="{BE021F64-2F6C-46F9-87DA-237EA506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2" y="188640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STATUS DAS INICIATIVAS </a:t>
            </a:r>
            <a:r>
              <a:rPr lang="pt-BR" altLang="pt-BR" sz="2400" b="1" u="sng" dirty="0">
                <a:solidFill>
                  <a:schemeClr val="tx2"/>
                </a:solidFill>
              </a:rPr>
              <a:t>ESTRATÉGICAS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2A6E6E0-1868-4C1D-AAEA-4D8B07B0AE5C}"/>
              </a:ext>
            </a:extLst>
          </p:cNvPr>
          <p:cNvSpPr txBox="1"/>
          <p:nvPr/>
        </p:nvSpPr>
        <p:spPr>
          <a:xfrm>
            <a:off x="1835696" y="6329916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Nota:</a:t>
            </a:r>
            <a:r>
              <a:rPr lang="pt-BR" sz="1100" dirty="0"/>
              <a:t> o status </a:t>
            </a:r>
            <a:r>
              <a:rPr lang="pt-BR" sz="1100" b="1" dirty="0">
                <a:solidFill>
                  <a:schemeClr val="bg1"/>
                </a:solidFill>
                <a:highlight>
                  <a:srgbClr val="CC3300"/>
                </a:highlight>
              </a:rPr>
              <a:t>atrasada</a:t>
            </a:r>
            <a:r>
              <a:rPr lang="pt-BR" sz="1100" b="1" dirty="0"/>
              <a:t> </a:t>
            </a:r>
            <a:r>
              <a:rPr lang="pt-BR" sz="1100" dirty="0"/>
              <a:t>aplica-se a entregas com o prazo previsto vencido ou com evidência antecipada de inviabilidade de cumprimento do prazo previsto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9" y="942803"/>
            <a:ext cx="4256087" cy="230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06" y="942803"/>
            <a:ext cx="4608489" cy="230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76263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50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7" y="-99392"/>
            <a:ext cx="9144000" cy="599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55576" y="1772816"/>
            <a:ext cx="6624736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chemeClr val="bg1"/>
                </a:solidFill>
              </a:rPr>
              <a:t>SITUAÇÃO DAS </a:t>
            </a:r>
            <a:r>
              <a:rPr lang="pt-BR" sz="4800" b="1" dirty="0">
                <a:solidFill>
                  <a:schemeClr val="bg1"/>
                </a:solidFill>
              </a:rPr>
              <a:t>METAS*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DCF6077-347D-4E2A-A05F-534B096A2266}"/>
              </a:ext>
            </a:extLst>
          </p:cNvPr>
          <p:cNvSpPr txBox="1"/>
          <p:nvPr/>
        </p:nvSpPr>
        <p:spPr>
          <a:xfrm>
            <a:off x="1619672" y="2988909"/>
            <a:ext cx="5688632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solidFill>
                  <a:schemeClr val="bg1"/>
                </a:solidFill>
              </a:rPr>
              <a:t>*Metas relativas a 1ª Revisão do Plano de Ação 2020 (abril)</a:t>
            </a:r>
            <a:br>
              <a:rPr lang="pt-BR" sz="1600" dirty="0">
                <a:solidFill>
                  <a:schemeClr val="bg1"/>
                </a:solidFill>
              </a:rPr>
            </a:br>
            <a:r>
              <a:rPr lang="pt-BR" sz="1600" dirty="0">
                <a:solidFill>
                  <a:schemeClr val="bg1"/>
                </a:solidFill>
              </a:rPr>
              <a:t>  Resultados esperados no período: 50% (6/12) da meta anual</a:t>
            </a:r>
          </a:p>
        </p:txBody>
      </p:sp>
    </p:spTree>
    <p:extLst>
      <p:ext uri="{BB962C8B-B14F-4D97-AF65-F5344CB8AC3E}">
        <p14:creationId xmlns:p14="http://schemas.microsoft.com/office/powerpoint/2010/main" val="623836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1E45BAF8-6CBE-441D-AC8D-245367635CFE}"/>
              </a:ext>
            </a:extLst>
          </p:cNvPr>
          <p:cNvGraphicFramePr>
            <a:graphicFrameLocks noGrp="1"/>
          </p:cNvGraphicFramePr>
          <p:nvPr/>
        </p:nvGraphicFramePr>
        <p:xfrm>
          <a:off x="395536" y="764704"/>
          <a:ext cx="8332828" cy="1549764"/>
        </p:xfrm>
        <a:graphic>
          <a:graphicData uri="http://schemas.openxmlformats.org/drawingml/2006/table">
            <a:tbl>
              <a:tblPr/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117044613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0020">
                  <a:extLst>
                    <a:ext uri="{9D8B030D-6E8A-4147-A177-3AD203B41FA5}">
                      <a16:colId xmlns:a16="http://schemas.microsoft.com/office/drawing/2014/main" xmlns="" val="606982002"/>
                    </a:ext>
                  </a:extLst>
                </a:gridCol>
              </a:tblGrid>
              <a:tr h="6742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PROGRAMAS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PROJETOS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ENTREGA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</a:rPr>
                        <a:t>ATRASADA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Prazo previsto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509569"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13 - Transformação Digital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13.1 - Implementação do Plano PI Digital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Solução de agendamento eletrônico de atendimento presencial implementada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47068124"/>
                  </a:ext>
                </a:extLst>
              </a:tr>
            </a:tbl>
          </a:graphicData>
        </a:graphic>
      </p:graphicFrame>
      <p:sp>
        <p:nvSpPr>
          <p:cNvPr id="6" name="CaixaDeTexto 3">
            <a:extLst>
              <a:ext uri="{FF2B5EF4-FFF2-40B4-BE49-F238E27FC236}">
                <a16:creationId xmlns:a16="http://schemas.microsoft.com/office/drawing/2014/main" xmlns="" id="{FB0F3B3A-E3B5-43F3-9F33-2015C5057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2" y="188640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INICIATIVAS </a:t>
            </a:r>
            <a:r>
              <a:rPr lang="pt-BR" altLang="pt-BR" sz="2400" b="1" u="sng" dirty="0">
                <a:solidFill>
                  <a:schemeClr val="tx2"/>
                </a:solidFill>
              </a:rPr>
              <a:t>ESTRATÉGICAS</a:t>
            </a:r>
            <a:r>
              <a:rPr lang="pt-BR" altLang="pt-BR" sz="2400" b="1" dirty="0">
                <a:solidFill>
                  <a:schemeClr val="tx2"/>
                </a:solidFill>
              </a:rPr>
              <a:t>: ENTREGAS </a:t>
            </a:r>
            <a:r>
              <a:rPr lang="pt-BR" altLang="pt-BR" sz="2400" b="1" dirty="0">
                <a:solidFill>
                  <a:schemeClr val="bg1"/>
                </a:solidFill>
                <a:highlight>
                  <a:srgbClr val="FF0000"/>
                </a:highlight>
              </a:rPr>
              <a:t>ATRASADAS</a:t>
            </a:r>
            <a:endParaRPr lang="pt-BR" alt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45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1E45BAF8-6CBE-441D-AC8D-245367635CFE}"/>
              </a:ext>
            </a:extLst>
          </p:cNvPr>
          <p:cNvGraphicFramePr>
            <a:graphicFrameLocks noGrp="1"/>
          </p:cNvGraphicFramePr>
          <p:nvPr/>
        </p:nvGraphicFramePr>
        <p:xfrm>
          <a:off x="395536" y="764704"/>
          <a:ext cx="8332828" cy="2957124"/>
        </p:xfrm>
        <a:graphic>
          <a:graphicData uri="http://schemas.openxmlformats.org/drawingml/2006/table">
            <a:tbl>
              <a:tblPr/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117044613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0020">
                  <a:extLst>
                    <a:ext uri="{9D8B030D-6E8A-4147-A177-3AD203B41FA5}">
                      <a16:colId xmlns:a16="http://schemas.microsoft.com/office/drawing/2014/main" xmlns="" val="606982002"/>
                    </a:ext>
                  </a:extLst>
                </a:gridCol>
              </a:tblGrid>
              <a:tr h="6742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PROGRAMAS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PROJETOS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ENTREGA </a:t>
                      </a: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</a:rPr>
                        <a:t>ATRASADA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Prazo previsto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509569">
                <a:tc rowSpan="4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15 - Integração ao Sistema Internacional de PI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15.1 - Consolidação do Protocolo de Madri</a:t>
                      </a:r>
                      <a:endParaRPr lang="pt-BR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Nova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unidade organizacional para o Protocolo de Madri institucionalizada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47068124"/>
                  </a:ext>
                </a:extLst>
              </a:tr>
              <a:tr h="509569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Evolução do Projeto Tradução avaliado e aperfeiçoado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T4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9569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Exame de designação ao Brasil pela via do Protocolo de Madri implementado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9569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 Gestor de Tradução desenvolvido pelo INPI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CaixaDeTexto 3">
            <a:extLst>
              <a:ext uri="{FF2B5EF4-FFF2-40B4-BE49-F238E27FC236}">
                <a16:creationId xmlns:a16="http://schemas.microsoft.com/office/drawing/2014/main" xmlns="" id="{FB0F3B3A-E3B5-43F3-9F33-2015C5057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2" y="188640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INICIATIVAS </a:t>
            </a:r>
            <a:r>
              <a:rPr lang="pt-BR" altLang="pt-BR" sz="2400" b="1" u="sng" dirty="0">
                <a:solidFill>
                  <a:schemeClr val="tx2"/>
                </a:solidFill>
              </a:rPr>
              <a:t>ESTRATÉGICAS</a:t>
            </a:r>
            <a:r>
              <a:rPr lang="pt-BR" altLang="pt-BR" sz="2400" b="1" dirty="0">
                <a:solidFill>
                  <a:schemeClr val="tx2"/>
                </a:solidFill>
              </a:rPr>
              <a:t>: ENTREGAS </a:t>
            </a:r>
            <a:r>
              <a:rPr lang="pt-BR" altLang="pt-BR" sz="2400" b="1" dirty="0">
                <a:solidFill>
                  <a:schemeClr val="bg1"/>
                </a:solidFill>
                <a:highlight>
                  <a:srgbClr val="FF0000"/>
                </a:highlight>
              </a:rPr>
              <a:t>ATRASADAS</a:t>
            </a:r>
            <a:endParaRPr lang="pt-BR" alt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83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3">
            <a:extLst>
              <a:ext uri="{FF2B5EF4-FFF2-40B4-BE49-F238E27FC236}">
                <a16:creationId xmlns:a16="http://schemas.microsoft.com/office/drawing/2014/main" xmlns="" id="{BE021F64-2F6C-46F9-87DA-237EA506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2" y="188640"/>
            <a:ext cx="8785818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INICIATIVAS </a:t>
            </a:r>
            <a:r>
              <a:rPr lang="pt-BR" altLang="pt-BR" sz="2400" b="1" u="sng" dirty="0">
                <a:solidFill>
                  <a:schemeClr val="tx2"/>
                </a:solidFill>
              </a:rPr>
              <a:t>ESTRATÉGICAS</a:t>
            </a:r>
            <a:r>
              <a:rPr lang="pt-BR" altLang="pt-BR" sz="2400" b="1" dirty="0">
                <a:solidFill>
                  <a:schemeClr val="tx2"/>
                </a:solidFill>
              </a:rPr>
              <a:t>: ENTREGAS COM </a:t>
            </a:r>
            <a:r>
              <a:rPr lang="pt-BR" altLang="pt-BR" sz="2400" b="1" dirty="0">
                <a:highlight>
                  <a:srgbClr val="F6BB00"/>
                </a:highlight>
              </a:rPr>
              <a:t>RISCO DE ATRASO </a:t>
            </a:r>
            <a:endParaRPr lang="pt-BR" altLang="pt-BR" sz="2400" b="1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15DD06B6-AA62-4035-AB20-1B38461F8782}"/>
              </a:ext>
            </a:extLst>
          </p:cNvPr>
          <p:cNvGraphicFramePr>
            <a:graphicFrameLocks noGrp="1"/>
          </p:cNvGraphicFramePr>
          <p:nvPr/>
        </p:nvGraphicFramePr>
        <p:xfrm>
          <a:off x="395536" y="764704"/>
          <a:ext cx="8496943" cy="1793604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117044613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2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PROGRAMAS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PROJETOS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ENTREGAS COM </a:t>
                      </a: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6BB00"/>
                          </a:highlight>
                          <a:latin typeface="+mn-lt"/>
                        </a:rPr>
                        <a:t>RISCO DE ATRASO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previsto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6BB00"/>
                        </a:highlight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440745"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Reestruturação do Exame</a:t>
                      </a:r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Patentes 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1.1 - Programa e Combate ao Backlog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Redução em 60% do número de pedidos do Programa de Combate ao Backlog de Patentes, em 17 meses: de 149,94 mil, em 01/08/2019, para 59,97 mil, em 31/12/2020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979282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15DD06B6-AA62-4035-AB20-1B38461F8782}"/>
              </a:ext>
            </a:extLst>
          </p:cNvPr>
          <p:cNvGraphicFramePr>
            <a:graphicFrameLocks noGrp="1"/>
          </p:cNvGraphicFramePr>
          <p:nvPr/>
        </p:nvGraphicFramePr>
        <p:xfrm>
          <a:off x="395536" y="764704"/>
          <a:ext cx="8496943" cy="1549764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117044613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2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PROGRAMAS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PROJETOS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ENTREGAS COM </a:t>
                      </a: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6BB00"/>
                          </a:highlight>
                          <a:latin typeface="+mn-lt"/>
                        </a:rPr>
                        <a:t>RISCO DE ATRASO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previsto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6BB00"/>
                        </a:highlight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440745"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8 - INPI Negócios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8.2 – Uso e Disseminação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Inteligência Analítica em PI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Monitoramento de empresas brasileiras no IP Marketplace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CaixaDeTexto 3">
            <a:extLst>
              <a:ext uri="{FF2B5EF4-FFF2-40B4-BE49-F238E27FC236}">
                <a16:creationId xmlns:a16="http://schemas.microsoft.com/office/drawing/2014/main" xmlns="" id="{88282F2E-6B72-4BD6-AA65-109286DF6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2" y="188640"/>
            <a:ext cx="8785818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INICIATIVAS </a:t>
            </a:r>
            <a:r>
              <a:rPr lang="pt-BR" altLang="pt-BR" sz="2400" b="1" u="sng" dirty="0">
                <a:solidFill>
                  <a:schemeClr val="tx2"/>
                </a:solidFill>
              </a:rPr>
              <a:t>ESTRATÉGICAS</a:t>
            </a:r>
            <a:r>
              <a:rPr lang="pt-BR" altLang="pt-BR" sz="2400" b="1" dirty="0">
                <a:solidFill>
                  <a:schemeClr val="tx2"/>
                </a:solidFill>
              </a:rPr>
              <a:t>: ENTREGAS COM </a:t>
            </a:r>
            <a:r>
              <a:rPr lang="pt-BR" altLang="pt-BR" sz="2400" b="1" dirty="0">
                <a:highlight>
                  <a:srgbClr val="F6BB00"/>
                </a:highlight>
              </a:rPr>
              <a:t>RISCO DE ATRASO </a:t>
            </a:r>
            <a:endParaRPr lang="pt-BR" alt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64526871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15DD06B6-AA62-4035-AB20-1B38461F8782}"/>
              </a:ext>
            </a:extLst>
          </p:cNvPr>
          <p:cNvGraphicFramePr>
            <a:graphicFrameLocks noGrp="1"/>
          </p:cNvGraphicFramePr>
          <p:nvPr/>
        </p:nvGraphicFramePr>
        <p:xfrm>
          <a:off x="395536" y="764704"/>
          <a:ext cx="8496943" cy="1746669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117044613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2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PROGRAMAS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PROJETOS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ENTREGAS COM </a:t>
                      </a: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6BB00"/>
                          </a:highlight>
                          <a:latin typeface="+mn-lt"/>
                        </a:rPr>
                        <a:t>RISCO DE ATRASO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previsto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6BB00"/>
                        </a:highlight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440745"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8 - INPI Negócios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8.5 – Integração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Cadeias Globais de Valor por meio da PI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Preparação do INPI para a adesão ao Acordo de Haia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Promoção internacional do sistema de PI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CaixaDeTexto 3">
            <a:extLst>
              <a:ext uri="{FF2B5EF4-FFF2-40B4-BE49-F238E27FC236}">
                <a16:creationId xmlns:a16="http://schemas.microsoft.com/office/drawing/2014/main" xmlns="" id="{88282F2E-6B72-4BD6-AA65-109286DF6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2" y="188640"/>
            <a:ext cx="8785818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INICIATIVAS </a:t>
            </a:r>
            <a:r>
              <a:rPr lang="pt-BR" altLang="pt-BR" sz="2400" b="1" u="sng" dirty="0">
                <a:solidFill>
                  <a:schemeClr val="tx2"/>
                </a:solidFill>
              </a:rPr>
              <a:t>ESTRATÉGICAS</a:t>
            </a:r>
            <a:r>
              <a:rPr lang="pt-BR" altLang="pt-BR" sz="2400" b="1" dirty="0">
                <a:solidFill>
                  <a:schemeClr val="tx2"/>
                </a:solidFill>
              </a:rPr>
              <a:t>: ENTREGAS COM </a:t>
            </a:r>
            <a:r>
              <a:rPr lang="pt-BR" altLang="pt-BR" sz="2400" b="1" dirty="0">
                <a:highlight>
                  <a:srgbClr val="F6BB00"/>
                </a:highlight>
              </a:rPr>
              <a:t>RISCO DE ATRASO </a:t>
            </a:r>
            <a:endParaRPr lang="pt-BR" alt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645947117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1E45BAF8-6CBE-441D-AC8D-245367635CFE}"/>
              </a:ext>
            </a:extLst>
          </p:cNvPr>
          <p:cNvGraphicFramePr>
            <a:graphicFrameLocks noGrp="1"/>
          </p:cNvGraphicFramePr>
          <p:nvPr/>
        </p:nvGraphicFramePr>
        <p:xfrm>
          <a:off x="395536" y="764704"/>
          <a:ext cx="8496944" cy="2425284"/>
        </p:xfrm>
        <a:graphic>
          <a:graphicData uri="http://schemas.openxmlformats.org/drawingml/2006/table">
            <a:tbl>
              <a:tblPr/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117044613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2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PROGRAMAS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PROJETOS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ENTREGAS COM </a:t>
                      </a: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6BB00"/>
                          </a:highlight>
                          <a:latin typeface="+mn-lt"/>
                        </a:rPr>
                        <a:t>RISCO DE ATRASO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previsto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6BB00"/>
                        </a:highlight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440745">
                <a:tc rowSpan="2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13 - Transformação Digital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13.1 - Implementação do Plano PI Digital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Aplicativo para facilitação do acesso a informações e comunicados institucionais desenvolvido (Hackathon)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T3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Notificação automática por SMS da movimentação processual relacionada aos serviços implementada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T4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7" name="CaixaDeTexto 3">
            <a:extLst>
              <a:ext uri="{FF2B5EF4-FFF2-40B4-BE49-F238E27FC236}">
                <a16:creationId xmlns:a16="http://schemas.microsoft.com/office/drawing/2014/main" xmlns="" id="{F4845724-8394-423D-BDAE-86285D9B5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2" y="188640"/>
            <a:ext cx="8785818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INICIATIVAS </a:t>
            </a:r>
            <a:r>
              <a:rPr lang="pt-BR" altLang="pt-BR" sz="2400" b="1" u="sng" dirty="0">
                <a:solidFill>
                  <a:schemeClr val="tx2"/>
                </a:solidFill>
              </a:rPr>
              <a:t>ESTRATÉGICAS</a:t>
            </a:r>
            <a:r>
              <a:rPr lang="pt-BR" altLang="pt-BR" sz="2400" b="1" dirty="0">
                <a:solidFill>
                  <a:schemeClr val="tx2"/>
                </a:solidFill>
              </a:rPr>
              <a:t>: ENTREGAS COM </a:t>
            </a:r>
            <a:r>
              <a:rPr lang="pt-BR" altLang="pt-BR" sz="2400" b="1" dirty="0">
                <a:highlight>
                  <a:srgbClr val="F6BB00"/>
                </a:highlight>
              </a:rPr>
              <a:t>RISCO DE ATRASO </a:t>
            </a:r>
            <a:endParaRPr lang="pt-BR" alt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542164218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1E45BAF8-6CBE-441D-AC8D-245367635CFE}"/>
              </a:ext>
            </a:extLst>
          </p:cNvPr>
          <p:cNvGraphicFramePr>
            <a:graphicFrameLocks noGrp="1"/>
          </p:cNvGraphicFramePr>
          <p:nvPr/>
        </p:nvGraphicFramePr>
        <p:xfrm>
          <a:off x="395536" y="764704"/>
          <a:ext cx="8496944" cy="4808004"/>
        </p:xfrm>
        <a:graphic>
          <a:graphicData uri="http://schemas.openxmlformats.org/drawingml/2006/table">
            <a:tbl>
              <a:tblPr/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117044613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2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PROGRAMAS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PROJETOS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ENTREGAS COM </a:t>
                      </a: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6BB00"/>
                          </a:highlight>
                          <a:latin typeface="+mn-lt"/>
                        </a:rPr>
                        <a:t>RISCO DE ATRASO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Previsto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6BB00"/>
                        </a:highlight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440745">
                <a:tc rowSpan="5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15 - Integração ao Sistema Internacional de PI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15.1 - Consolidação do Protocolo de Madri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Interface de comunicação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eletrônica INPI/</a:t>
                      </a:r>
                      <a:r>
                        <a:rPr lang="pt-BR" sz="1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OMPI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implementada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T4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Soluções de TI em desenvolvimento finalizadas pelo INPI e OMPI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15.2 - Preparação para o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Tratado de Budapeste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Adesão do Brasil ao Tratado de Budapeste promulgada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0441942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 – Preparação para o Acordo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Haia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 de dados de Desenhos Industriais saneado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pela OMPI e INPI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15.4 - Participação nos Comitês e Grupos de Trabalho da OMPI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Representantes do INPI presentes nas reuniões dos Comitês e Grupos de Trabalho da OMPI selecionados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88706899"/>
                  </a:ext>
                </a:extLst>
              </a:tr>
            </a:tbl>
          </a:graphicData>
        </a:graphic>
      </p:graphicFrame>
      <p:sp>
        <p:nvSpPr>
          <p:cNvPr id="7" name="CaixaDeTexto 3">
            <a:extLst>
              <a:ext uri="{FF2B5EF4-FFF2-40B4-BE49-F238E27FC236}">
                <a16:creationId xmlns:a16="http://schemas.microsoft.com/office/drawing/2014/main" xmlns="" id="{4A131871-77A7-462B-8D55-D562B768E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2" y="188640"/>
            <a:ext cx="8785818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INICIATIVAS </a:t>
            </a:r>
            <a:r>
              <a:rPr lang="pt-BR" altLang="pt-BR" sz="2400" b="1" u="sng" dirty="0">
                <a:solidFill>
                  <a:schemeClr val="tx2"/>
                </a:solidFill>
              </a:rPr>
              <a:t>ESTRATÉGICAS</a:t>
            </a:r>
            <a:r>
              <a:rPr lang="pt-BR" altLang="pt-BR" sz="2400" b="1" dirty="0">
                <a:solidFill>
                  <a:schemeClr val="tx2"/>
                </a:solidFill>
              </a:rPr>
              <a:t>: ENTREGAS COM </a:t>
            </a:r>
            <a:r>
              <a:rPr lang="pt-BR" altLang="pt-BR" sz="2400" b="1" dirty="0">
                <a:highlight>
                  <a:srgbClr val="F6BB00"/>
                </a:highlight>
              </a:rPr>
              <a:t>RISCO DE ATRASO </a:t>
            </a:r>
            <a:endParaRPr lang="pt-BR" alt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313173477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1E45BAF8-6CBE-441D-AC8D-245367635CFE}"/>
              </a:ext>
            </a:extLst>
          </p:cNvPr>
          <p:cNvGraphicFramePr>
            <a:graphicFrameLocks noGrp="1"/>
          </p:cNvGraphicFramePr>
          <p:nvPr/>
        </p:nvGraphicFramePr>
        <p:xfrm>
          <a:off x="179512" y="764704"/>
          <a:ext cx="8712968" cy="5886399"/>
        </p:xfrm>
        <a:graphic>
          <a:graphicData uri="http://schemas.openxmlformats.org/drawingml/2006/table">
            <a:tbl>
              <a:tblPr/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1170446130"/>
                    </a:ext>
                  </a:extLst>
                </a:gridCol>
                <a:gridCol w="40031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14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2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PROGRAMAS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PROJETOS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ENTREGAS COM </a:t>
                      </a: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6BB00"/>
                          </a:highlight>
                          <a:latin typeface="+mn-lt"/>
                        </a:rPr>
                        <a:t>RISCO DE ATRASO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Previsto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440745">
                <a:tc rowSpan="8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21 - Desenvolvimento do Capital Humano</a:t>
                      </a:r>
                    </a:p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21.1 - Programa de Desenvolvimento de Gestores –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PDG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Quatro oficinas realizadas nas áreas de liderança e gestão de equipes com 160 vagas para gestores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Uma turma de curso de formação de líderes, em formato MBA, realizada para 20 servidores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21.2-Programa de Desenvolvimento Técnico –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PDTEC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ações realizadas de desenvolvimento técnico compostas por cursos e visitas técnicas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21.3 –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Programa de Idiomas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Critérios e modalidades para capacitação em idiomas normatizados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Execução do programa de idiomas iniciada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21.4 - Programa Coaching de Desempenho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Carga horária de atendimento a servidores em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coaching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ampliada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21.5 - Plano de Desenvolvimento de Pessoas –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PDP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Informações no sistema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PDP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/ME atualizadas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PDP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aprovado pelo ME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CaixaDeTexto 3">
            <a:extLst>
              <a:ext uri="{FF2B5EF4-FFF2-40B4-BE49-F238E27FC236}">
                <a16:creationId xmlns:a16="http://schemas.microsoft.com/office/drawing/2014/main" xmlns="" id="{04EE252C-FB51-45B7-A624-31CB05EC7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2" y="188640"/>
            <a:ext cx="8785818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INICIATIVAS </a:t>
            </a:r>
            <a:r>
              <a:rPr lang="pt-BR" altLang="pt-BR" sz="2400" b="1" u="sng" dirty="0">
                <a:solidFill>
                  <a:schemeClr val="tx2"/>
                </a:solidFill>
              </a:rPr>
              <a:t>ESTRATÉGICAS</a:t>
            </a:r>
            <a:r>
              <a:rPr lang="pt-BR" altLang="pt-BR" sz="2400" b="1" dirty="0">
                <a:solidFill>
                  <a:schemeClr val="tx2"/>
                </a:solidFill>
              </a:rPr>
              <a:t>: ENTREGAS COM </a:t>
            </a:r>
            <a:r>
              <a:rPr lang="pt-BR" altLang="pt-BR" sz="2400" b="1" dirty="0">
                <a:highlight>
                  <a:srgbClr val="F6BB00"/>
                </a:highlight>
              </a:rPr>
              <a:t>RISCO DE ATRASO </a:t>
            </a:r>
            <a:endParaRPr lang="pt-BR" alt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755155594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99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67544" y="1700808"/>
            <a:ext cx="777686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chemeClr val="bg1"/>
                </a:solidFill>
              </a:rPr>
              <a:t>SITUAÇÃO DAS </a:t>
            </a:r>
            <a:r>
              <a:rPr lang="pt-BR" sz="4800" b="1" dirty="0">
                <a:solidFill>
                  <a:schemeClr val="bg1"/>
                </a:solidFill>
              </a:rPr>
              <a:t>INICIATIVAS:</a:t>
            </a:r>
          </a:p>
          <a:p>
            <a:pPr algn="ctr"/>
            <a:r>
              <a:rPr lang="pt-BR" sz="4000" u="sng" dirty="0">
                <a:solidFill>
                  <a:schemeClr val="bg1"/>
                </a:solidFill>
              </a:rPr>
              <a:t>DEMAIS</a:t>
            </a:r>
            <a:r>
              <a:rPr lang="pt-BR" sz="4000" dirty="0">
                <a:solidFill>
                  <a:schemeClr val="bg1"/>
                </a:solidFill>
              </a:rPr>
              <a:t> INICIATIVAS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85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3">
            <a:extLst>
              <a:ext uri="{FF2B5EF4-FFF2-40B4-BE49-F238E27FC236}">
                <a16:creationId xmlns:a16="http://schemas.microsoft.com/office/drawing/2014/main" xmlns="" id="{499BBFDD-5A5F-4352-B6B3-AF309DCE4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13" y="188640"/>
            <a:ext cx="8678314" cy="72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STATUS DAS </a:t>
            </a:r>
            <a:r>
              <a:rPr lang="pt-BR" altLang="pt-BR" sz="2400" b="1" u="sng" dirty="0">
                <a:solidFill>
                  <a:schemeClr val="tx2"/>
                </a:solidFill>
              </a:rPr>
              <a:t>DEMAIS</a:t>
            </a:r>
            <a:r>
              <a:rPr lang="pt-BR" altLang="pt-BR" sz="2400" b="1" dirty="0">
                <a:solidFill>
                  <a:schemeClr val="tx2"/>
                </a:solidFill>
              </a:rPr>
              <a:t> INICIATIVAS</a:t>
            </a:r>
          </a:p>
          <a:p>
            <a:r>
              <a:rPr lang="pt-BR" altLang="pt-BR" dirty="0">
                <a:solidFill>
                  <a:schemeClr val="tx2"/>
                </a:solidFill>
              </a:rPr>
              <a:t>(EXCLUÍDAS AS INICIATIVAS ESTRATÉGICAS)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E5DA634E-09C4-4658-BC87-0464857FD4E2}"/>
              </a:ext>
            </a:extLst>
          </p:cNvPr>
          <p:cNvSpPr txBox="1"/>
          <p:nvPr/>
        </p:nvSpPr>
        <p:spPr>
          <a:xfrm>
            <a:off x="1835696" y="6329916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Nota:</a:t>
            </a:r>
            <a:r>
              <a:rPr lang="pt-BR" sz="1100" dirty="0"/>
              <a:t> o status </a:t>
            </a:r>
            <a:r>
              <a:rPr lang="pt-BR" sz="1100" b="1" dirty="0">
                <a:solidFill>
                  <a:schemeClr val="bg1"/>
                </a:solidFill>
                <a:highlight>
                  <a:srgbClr val="CC3300"/>
                </a:highlight>
              </a:rPr>
              <a:t>atrasada</a:t>
            </a:r>
            <a:r>
              <a:rPr lang="pt-BR" sz="1100" b="1" dirty="0"/>
              <a:t> </a:t>
            </a:r>
            <a:r>
              <a:rPr lang="pt-BR" sz="1100" dirty="0"/>
              <a:t>aplica-se a entregas com o prazo previsto vencido ou com evidência antecipada de inviabilidade de cumprimento do prazo previsto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83" y="985439"/>
            <a:ext cx="4511057" cy="241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320" y="3460648"/>
            <a:ext cx="5030893" cy="269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7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3">
            <a:extLst>
              <a:ext uri="{FF2B5EF4-FFF2-40B4-BE49-F238E27FC236}">
                <a16:creationId xmlns:a16="http://schemas.microsoft.com/office/drawing/2014/main" xmlns="" id="{BE021F64-2F6C-46F9-87DA-237EA506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52" y="53860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RESULTADOS DE </a:t>
            </a:r>
            <a:r>
              <a:rPr lang="pt-BR" altLang="pt-BR" sz="2400" b="1" u="sng" dirty="0">
                <a:solidFill>
                  <a:schemeClr val="tx2"/>
                </a:solidFill>
              </a:rPr>
              <a:t>DEPÓSITOS</a:t>
            </a:r>
            <a:endParaRPr lang="pt-BR" altLang="pt-BR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478316"/>
              </p:ext>
            </p:extLst>
          </p:nvPr>
        </p:nvGraphicFramePr>
        <p:xfrm>
          <a:off x="107504" y="617685"/>
          <a:ext cx="8869363" cy="5549607"/>
        </p:xfrm>
        <a:graphic>
          <a:graphicData uri="http://schemas.openxmlformats.org/drawingml/2006/table">
            <a:tbl>
              <a:tblPr/>
              <a:tblGrid>
                <a:gridCol w="17460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59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45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4711">
                  <a:extLst>
                    <a:ext uri="{9D8B030D-6E8A-4147-A177-3AD203B41FA5}">
                      <a16:colId xmlns:a16="http://schemas.microsoft.com/office/drawing/2014/main" xmlns="" val="3915317263"/>
                    </a:ext>
                  </a:extLst>
                </a:gridCol>
                <a:gridCol w="110591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41219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97074">
                <a:tc rowSpan="2"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INDICADORES DE DESEMPENHO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RESULTADOS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511653"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Média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Jan-Mai </a:t>
                      </a:r>
                      <a:endParaRPr lang="pt-BR" sz="1600" dirty="0"/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Junho 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Acumulado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(% do resultado esperado)</a:t>
                      </a:r>
                      <a:endParaRPr kumimoji="0" lang="pt-BR" sz="1600" b="1" i="0" u="sng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7256014"/>
                  </a:ext>
                </a:extLst>
              </a:tr>
              <a:tr h="262069">
                <a:tc rowSpan="3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Patentes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residentes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22.063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1.610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1.789</a:t>
                      </a:r>
                      <a:endParaRPr lang="pt-BR" sz="14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9.841</a:t>
                      </a:r>
                    </a:p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(89,2%)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2145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Residentes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9.193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587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693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3.630</a:t>
                      </a:r>
                    </a:p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(79%)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7286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31.256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2.198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2.482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13.471</a:t>
                      </a:r>
                    </a:p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(86,2%)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085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Marcas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280.412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16.938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23.024</a:t>
                      </a:r>
                      <a:endParaRPr lang="pt-BR" sz="14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107.715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(76,8%)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3413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Desenhos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Industriais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7.978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469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391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2.737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(68,6%)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1653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Indicações  Geográficas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(104,8%)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1152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Programa de Computador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3.453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</a:t>
                      </a:r>
                      <a:endParaRPr lang="pt-BR" sz="14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1.221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(70,7%)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3844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Topografia de Circuito Integrado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Contratos de Tecnologia</a:t>
                      </a:r>
                    </a:p>
                  </a:txBody>
                  <a:tcPr marL="72000" marR="72000" marT="36000" marB="36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1.407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pt-BR" sz="1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457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(65%)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504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1E45BAF8-6CBE-441D-AC8D-245367635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910938"/>
              </p:ext>
            </p:extLst>
          </p:nvPr>
        </p:nvGraphicFramePr>
        <p:xfrm>
          <a:off x="395536" y="764704"/>
          <a:ext cx="8496944" cy="3544644"/>
        </p:xfrm>
        <a:graphic>
          <a:graphicData uri="http://schemas.openxmlformats.org/drawingml/2006/table">
            <a:tbl>
              <a:tblPr/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117044613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2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PROGRAMAS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PROJETOS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ENTREGAS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</a:rPr>
                        <a:t>ATRASADAS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previsto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440745">
                <a:tc rowSpan="3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– Reestruturação</a:t>
                      </a:r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Exame de Patentes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1.2-Projeto-piloto de Terceirização da Busca de Patentes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Projeto-piloto executado e avaliado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T4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2603351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1.3-Harmonização da Distribuição da Produção de Patentes por Área Tecnológica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Metodologia para manejo da carga de trabalho definida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1.5-Elaboração e Revisão das Diretrizes de Exame de Patentes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Diretriz de exame de pedidos de patentes na área da biotecnologia publicada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CaixaDeTexto 3">
            <a:extLst>
              <a:ext uri="{FF2B5EF4-FFF2-40B4-BE49-F238E27FC236}">
                <a16:creationId xmlns:a16="http://schemas.microsoft.com/office/drawing/2014/main" xmlns="" id="{D233DF32-FE4A-43BD-8B43-475D79CE4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2" y="188640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u="sng" dirty="0">
                <a:solidFill>
                  <a:schemeClr val="tx2"/>
                </a:solidFill>
              </a:rPr>
              <a:t>DEMAIS</a:t>
            </a:r>
            <a:r>
              <a:rPr lang="pt-BR" altLang="pt-BR" sz="2400" b="1" dirty="0">
                <a:solidFill>
                  <a:schemeClr val="tx2"/>
                </a:solidFill>
              </a:rPr>
              <a:t> INICIATIVAS: ENTREGAS </a:t>
            </a:r>
            <a:r>
              <a:rPr lang="pt-BR" altLang="pt-BR" sz="2400" b="1" dirty="0">
                <a:solidFill>
                  <a:schemeClr val="bg1"/>
                </a:solidFill>
                <a:highlight>
                  <a:srgbClr val="FF0000"/>
                </a:highlight>
              </a:rPr>
              <a:t>ATRASADAS</a:t>
            </a:r>
            <a:endParaRPr lang="pt-BR" alt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05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1E45BAF8-6CBE-441D-AC8D-245367635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452540"/>
              </p:ext>
            </p:extLst>
          </p:nvPr>
        </p:nvGraphicFramePr>
        <p:xfrm>
          <a:off x="395536" y="764704"/>
          <a:ext cx="8496944" cy="3788484"/>
        </p:xfrm>
        <a:graphic>
          <a:graphicData uri="http://schemas.openxmlformats.org/drawingml/2006/table">
            <a:tbl>
              <a:tblPr/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117044613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2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PROGRAMAS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PROJETOS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ENTREGAS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</a:rPr>
                        <a:t>ATRASADAS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previsto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440745">
                <a:tc rowSpan="3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– Reestruturação</a:t>
                      </a:r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Exame de Marcas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– Implantação do Sistema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Multiclasse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Adaptação concluída do sistema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IPAS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pela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OMPI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exame do pedido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multiclasse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2603351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Adaptação concluída dos sistemas informatizados para concessão de registro de marca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multiclasse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pelo INPI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Adaptação concluída dos sistemas informatizados para depósito do pedido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multiclasse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e-Marcas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BuscaWeb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IPAS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e interfaces (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Ícaro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XML) pela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OMPI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INPI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CaixaDeTexto 3">
            <a:extLst>
              <a:ext uri="{FF2B5EF4-FFF2-40B4-BE49-F238E27FC236}">
                <a16:creationId xmlns:a16="http://schemas.microsoft.com/office/drawing/2014/main" xmlns="" id="{932A950E-1146-4BA6-A305-BC0A01675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2" y="188640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u="sng" dirty="0">
                <a:solidFill>
                  <a:schemeClr val="tx2"/>
                </a:solidFill>
              </a:rPr>
              <a:t>DEMAIS</a:t>
            </a:r>
            <a:r>
              <a:rPr lang="pt-BR" altLang="pt-BR" sz="2400" b="1" dirty="0">
                <a:solidFill>
                  <a:schemeClr val="tx2"/>
                </a:solidFill>
              </a:rPr>
              <a:t> INICIATIVAS: ENTREGAS </a:t>
            </a:r>
            <a:r>
              <a:rPr lang="pt-BR" altLang="pt-BR" sz="2400" b="1" dirty="0">
                <a:solidFill>
                  <a:schemeClr val="bg1"/>
                </a:solidFill>
                <a:highlight>
                  <a:srgbClr val="FF0000"/>
                </a:highlight>
              </a:rPr>
              <a:t>ATRASADAS</a:t>
            </a:r>
            <a:endParaRPr lang="pt-BR" alt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34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1E45BAF8-6CBE-441D-AC8D-245367635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180974"/>
              </p:ext>
            </p:extLst>
          </p:nvPr>
        </p:nvGraphicFramePr>
        <p:xfrm>
          <a:off x="395536" y="764704"/>
          <a:ext cx="8496944" cy="4032324"/>
        </p:xfrm>
        <a:graphic>
          <a:graphicData uri="http://schemas.openxmlformats.org/drawingml/2006/table">
            <a:tbl>
              <a:tblPr/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117044613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2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PROGRAMAS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PROJETOS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ENTREGAS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</a:rPr>
                        <a:t>ATRASADAS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previsto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440745">
                <a:tc rowSpan="3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– Reestruturação</a:t>
                      </a:r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Exame de Marcas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– Implantação do Regime de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Cotitularidade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Adaptação concluída do sistema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IPAS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pela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OMPI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exame do pedido com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cotitularidade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2603351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Adaptação concluída dos sistemas informatizados para concessão de registro de marca com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cotitularidade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pelo INPI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Adaptação concluída dos sistemas informatizados para depósito do pedido com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cotitularidade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e-Marcas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BuscaWeb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IPAS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e interfaces (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Ícaro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XML) pela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OMPI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INPI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CaixaDeTexto 3">
            <a:extLst>
              <a:ext uri="{FF2B5EF4-FFF2-40B4-BE49-F238E27FC236}">
                <a16:creationId xmlns:a16="http://schemas.microsoft.com/office/drawing/2014/main" xmlns="" id="{932A950E-1146-4BA6-A305-BC0A01675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2" y="188640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u="sng" dirty="0">
                <a:solidFill>
                  <a:schemeClr val="tx2"/>
                </a:solidFill>
              </a:rPr>
              <a:t>DEMAIS</a:t>
            </a:r>
            <a:r>
              <a:rPr lang="pt-BR" altLang="pt-BR" sz="2400" b="1" dirty="0">
                <a:solidFill>
                  <a:schemeClr val="tx2"/>
                </a:solidFill>
              </a:rPr>
              <a:t> INICIATIVAS: ENTREGAS </a:t>
            </a:r>
            <a:r>
              <a:rPr lang="pt-BR" altLang="pt-BR" sz="2400" b="1" dirty="0">
                <a:solidFill>
                  <a:schemeClr val="bg1"/>
                </a:solidFill>
                <a:highlight>
                  <a:srgbClr val="FF0000"/>
                </a:highlight>
              </a:rPr>
              <a:t>ATRASADAS</a:t>
            </a:r>
            <a:endParaRPr lang="pt-BR" alt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402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1E45BAF8-6CBE-441D-AC8D-245367635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189116"/>
              </p:ext>
            </p:extLst>
          </p:nvPr>
        </p:nvGraphicFramePr>
        <p:xfrm>
          <a:off x="395536" y="764704"/>
          <a:ext cx="8496944" cy="1440160"/>
        </p:xfrm>
        <a:graphic>
          <a:graphicData uri="http://schemas.openxmlformats.org/drawingml/2006/table">
            <a:tbl>
              <a:tblPr/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117044613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2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PROGRAMAS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PROJETOS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ENTREGAS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</a:rPr>
                        <a:t>ATRASADAS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previsto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765916"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– Reestruturação</a:t>
                      </a:r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Exame de DI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– Reestruturação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Exame de DI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Banco de dados de Desenhos Industriais saneado pela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OMPI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INPI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T4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2603351"/>
                  </a:ext>
                </a:extLst>
              </a:tr>
            </a:tbl>
          </a:graphicData>
        </a:graphic>
      </p:graphicFrame>
      <p:sp>
        <p:nvSpPr>
          <p:cNvPr id="8" name="CaixaDeTexto 3">
            <a:extLst>
              <a:ext uri="{FF2B5EF4-FFF2-40B4-BE49-F238E27FC236}">
                <a16:creationId xmlns:a16="http://schemas.microsoft.com/office/drawing/2014/main" xmlns="" id="{932A950E-1146-4BA6-A305-BC0A01675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2" y="188640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u="sng" dirty="0">
                <a:solidFill>
                  <a:schemeClr val="tx2"/>
                </a:solidFill>
              </a:rPr>
              <a:t>DEMAIS</a:t>
            </a:r>
            <a:r>
              <a:rPr lang="pt-BR" altLang="pt-BR" sz="2400" b="1" dirty="0">
                <a:solidFill>
                  <a:schemeClr val="tx2"/>
                </a:solidFill>
              </a:rPr>
              <a:t> INICIATIVAS: ENTREGAS </a:t>
            </a:r>
            <a:r>
              <a:rPr lang="pt-BR" altLang="pt-BR" sz="2400" b="1" dirty="0">
                <a:solidFill>
                  <a:schemeClr val="bg1"/>
                </a:solidFill>
                <a:highlight>
                  <a:srgbClr val="FF0000"/>
                </a:highlight>
              </a:rPr>
              <a:t>ATRASADAS</a:t>
            </a:r>
            <a:endParaRPr lang="pt-BR" alt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803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1E45BAF8-6CBE-441D-AC8D-245367635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336460"/>
              </p:ext>
            </p:extLst>
          </p:nvPr>
        </p:nvGraphicFramePr>
        <p:xfrm>
          <a:off x="395536" y="764704"/>
          <a:ext cx="8496944" cy="3200964"/>
        </p:xfrm>
        <a:graphic>
          <a:graphicData uri="http://schemas.openxmlformats.org/drawingml/2006/table">
            <a:tbl>
              <a:tblPr/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117044613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2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PROGRAMAS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PROJETOS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ENTREGAS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</a:rPr>
                        <a:t>ATRASADAS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previsto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440745">
                <a:tc rowSpan="4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– Implantação do Sistema de Revisão da Qualidade do Exame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– Implantação do Sistema de Revisão da Qualidade do Exame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Automação: módulo de amostragem em produção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2603351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Automação: módulo gerencial em produção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T4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Procedimento de Revisão da Qualidade do Exame IPEA aprovado e publicado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T4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Procedimento de Revisão da Qualidade do Exame ISA aprovado e publicado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T4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CaixaDeTexto 3">
            <a:extLst>
              <a:ext uri="{FF2B5EF4-FFF2-40B4-BE49-F238E27FC236}">
                <a16:creationId xmlns:a16="http://schemas.microsoft.com/office/drawing/2014/main" xmlns="" id="{932A950E-1146-4BA6-A305-BC0A01675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2" y="188640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u="sng" dirty="0">
                <a:solidFill>
                  <a:schemeClr val="tx2"/>
                </a:solidFill>
              </a:rPr>
              <a:t>DEMAIS</a:t>
            </a:r>
            <a:r>
              <a:rPr lang="pt-BR" altLang="pt-BR" sz="2400" b="1" dirty="0">
                <a:solidFill>
                  <a:schemeClr val="tx2"/>
                </a:solidFill>
              </a:rPr>
              <a:t> INICIATIVAS: ENTREGAS </a:t>
            </a:r>
            <a:r>
              <a:rPr lang="pt-BR" altLang="pt-BR" sz="2400" b="1" dirty="0">
                <a:solidFill>
                  <a:schemeClr val="bg1"/>
                </a:solidFill>
                <a:highlight>
                  <a:srgbClr val="FF0000"/>
                </a:highlight>
              </a:rPr>
              <a:t>ATRASADAS</a:t>
            </a:r>
            <a:endParaRPr lang="pt-BR" alt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61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1E45BAF8-6CBE-441D-AC8D-245367635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184901"/>
              </p:ext>
            </p:extLst>
          </p:nvPr>
        </p:nvGraphicFramePr>
        <p:xfrm>
          <a:off x="395536" y="764704"/>
          <a:ext cx="8496944" cy="2321650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117044613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2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PROGRAMAS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PROJETOS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ENTREGAS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</a:rPr>
                        <a:t>ATRASADAS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previsto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765916">
                <a:tc rowSpan="2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– A cordo de Cooperação Técnica com a ABDI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– Acordo de Cooperação Técnica com a ABDI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169.479 documentos (100%) saneados pela empresa SOS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2603351"/>
                  </a:ext>
                </a:extLst>
              </a:tr>
              <a:tr h="881490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Termo de Referência elaborado pela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ABDI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aquisição da solução de TI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CaixaDeTexto 3">
            <a:extLst>
              <a:ext uri="{FF2B5EF4-FFF2-40B4-BE49-F238E27FC236}">
                <a16:creationId xmlns:a16="http://schemas.microsoft.com/office/drawing/2014/main" xmlns="" id="{732D13C0-1A51-42C8-AD0D-0A8E0DCD9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2" y="188640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u="sng" dirty="0">
                <a:solidFill>
                  <a:schemeClr val="tx2"/>
                </a:solidFill>
              </a:rPr>
              <a:t>DEMAIS</a:t>
            </a:r>
            <a:r>
              <a:rPr lang="pt-BR" altLang="pt-BR" sz="2400" b="1" dirty="0">
                <a:solidFill>
                  <a:schemeClr val="tx2"/>
                </a:solidFill>
              </a:rPr>
              <a:t> INICIATIVAS: ENTREGAS </a:t>
            </a:r>
            <a:r>
              <a:rPr lang="pt-BR" altLang="pt-BR" sz="2400" b="1" dirty="0">
                <a:solidFill>
                  <a:schemeClr val="bg1"/>
                </a:solidFill>
                <a:highlight>
                  <a:srgbClr val="FF0000"/>
                </a:highlight>
              </a:rPr>
              <a:t>ATRASADAS</a:t>
            </a:r>
            <a:endParaRPr lang="pt-BR" alt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48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1E45BAF8-6CBE-441D-AC8D-245367635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418572"/>
              </p:ext>
            </p:extLst>
          </p:nvPr>
        </p:nvGraphicFramePr>
        <p:xfrm>
          <a:off x="395536" y="764704"/>
          <a:ext cx="8496944" cy="4919784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117044613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2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PROGRAMAS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PROJETOS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ENTREGAS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</a:rPr>
                        <a:t>ATRASADAS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previsto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881490">
                <a:tc rowSpan="4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– Cooperação Técnica Internacional em PI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16.2-PROSUL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Novo acordo de financiamento junto ao BID para a 3ª fase do projeto aprovado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1490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16.3-IBEPI - Programa Ibero-Americano de Propriedade Industrial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Representantes do INPI presentes na reunião do Conselho Intergovernamental do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IBEPI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1490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16.4 – Programa de Cooperação Bilateral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 Institutos de PI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Projeto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KSP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Capacitação na Coreia do Sul para tomadores de decisão do INPI realizada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2603351"/>
                  </a:ext>
                </a:extLst>
              </a:tr>
              <a:tr h="881490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16.5-Apoio Técnico em PI nas Rodadas de Negociação dos Acordos Comerciais Internacionais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MERCOSUL -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EFTA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reconhecimento mútuo das listas de indicações geográficas concluído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CaixaDeTexto 3">
            <a:extLst>
              <a:ext uri="{FF2B5EF4-FFF2-40B4-BE49-F238E27FC236}">
                <a16:creationId xmlns:a16="http://schemas.microsoft.com/office/drawing/2014/main" xmlns="" id="{732D13C0-1A51-42C8-AD0D-0A8E0DCD9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2" y="188640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u="sng" dirty="0">
                <a:solidFill>
                  <a:schemeClr val="tx2"/>
                </a:solidFill>
              </a:rPr>
              <a:t>DEMAIS</a:t>
            </a:r>
            <a:r>
              <a:rPr lang="pt-BR" altLang="pt-BR" sz="2400" b="1" dirty="0">
                <a:solidFill>
                  <a:schemeClr val="tx2"/>
                </a:solidFill>
              </a:rPr>
              <a:t> INICIATIVAS: ENTREGAS </a:t>
            </a:r>
            <a:r>
              <a:rPr lang="pt-BR" altLang="pt-BR" sz="2400" b="1" dirty="0">
                <a:solidFill>
                  <a:schemeClr val="bg1"/>
                </a:solidFill>
                <a:highlight>
                  <a:srgbClr val="FF0000"/>
                </a:highlight>
              </a:rPr>
              <a:t>ATRASADAS</a:t>
            </a:r>
            <a:endParaRPr lang="pt-BR" alt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60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1E45BAF8-6CBE-441D-AC8D-245367635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457902"/>
              </p:ext>
            </p:extLst>
          </p:nvPr>
        </p:nvGraphicFramePr>
        <p:xfrm>
          <a:off x="395536" y="764704"/>
          <a:ext cx="8496944" cy="4438074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117044613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2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PROGRAMAS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PROJETOS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ENTREGAS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</a:rPr>
                        <a:t>ATRASADAS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previsto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881490">
                <a:tc rowSpan="4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– Implantação do Sistema de Padronização de Documentos do INPI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– Implantação do Sistema de Padronização de Documentos do INPI</a:t>
                      </a:r>
                    </a:p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Documentos existentes avaliados e preparados para migração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T3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1490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Levantamento de documentos existentes concluído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1490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Migração dos documentos para o novo Sistema de Padronização de Documentos: 100% dos documentos previstos no novo padrão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T4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2603351"/>
                  </a:ext>
                </a:extLst>
              </a:tr>
              <a:tr h="881490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 de TI para Gestão Documental do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SGQ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(INPI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em produção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T4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CaixaDeTexto 3">
            <a:extLst>
              <a:ext uri="{FF2B5EF4-FFF2-40B4-BE49-F238E27FC236}">
                <a16:creationId xmlns:a16="http://schemas.microsoft.com/office/drawing/2014/main" xmlns="" id="{732D13C0-1A51-42C8-AD0D-0A8E0DCD9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2" y="188640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u="sng" dirty="0">
                <a:solidFill>
                  <a:schemeClr val="tx2"/>
                </a:solidFill>
              </a:rPr>
              <a:t>DEMAIS</a:t>
            </a:r>
            <a:r>
              <a:rPr lang="pt-BR" altLang="pt-BR" sz="2400" b="1" dirty="0">
                <a:solidFill>
                  <a:schemeClr val="tx2"/>
                </a:solidFill>
              </a:rPr>
              <a:t> INICIATIVAS: ENTREGAS </a:t>
            </a:r>
            <a:r>
              <a:rPr lang="pt-BR" altLang="pt-BR" sz="2400" b="1" dirty="0">
                <a:solidFill>
                  <a:schemeClr val="bg1"/>
                </a:solidFill>
                <a:highlight>
                  <a:srgbClr val="FF0000"/>
                </a:highlight>
              </a:rPr>
              <a:t>ATRASADAS</a:t>
            </a:r>
            <a:endParaRPr lang="pt-BR" alt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881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1E45BAF8-6CBE-441D-AC8D-245367635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506198"/>
              </p:ext>
            </p:extLst>
          </p:nvPr>
        </p:nvGraphicFramePr>
        <p:xfrm>
          <a:off x="395536" y="764704"/>
          <a:ext cx="8496944" cy="2912964"/>
        </p:xfrm>
        <a:graphic>
          <a:graphicData uri="http://schemas.openxmlformats.org/drawingml/2006/table">
            <a:tbl>
              <a:tblPr/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117044613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2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PROGRAMAS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PROJETOS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ENTREGAS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</a:rPr>
                        <a:t>ATRASADAS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previsto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440745">
                <a:tc rowSpan="2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– Modernização</a:t>
                      </a:r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Governança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19.2-Estruturação do Modelo de Controle Interno (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Compliance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Evento realizado para sensibilização em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compliance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T3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2603351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19.5-Implementação do Plano de Dados Abertos do INPI, Biênio 2019-2020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Conjunto de dados corporativos do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BuscaWeb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em formato aberto, publicado no Portal do INPI e catalogado no Portal Brasileiro de Dados Abertos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CaixaDeTexto 3">
            <a:extLst>
              <a:ext uri="{FF2B5EF4-FFF2-40B4-BE49-F238E27FC236}">
                <a16:creationId xmlns:a16="http://schemas.microsoft.com/office/drawing/2014/main" xmlns="" id="{565B2BB1-43F6-4310-B551-DC29B8D5E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2" y="188640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u="sng" dirty="0">
                <a:solidFill>
                  <a:schemeClr val="tx2"/>
                </a:solidFill>
              </a:rPr>
              <a:t>DEMAIS</a:t>
            </a:r>
            <a:r>
              <a:rPr lang="pt-BR" altLang="pt-BR" sz="2400" b="1" dirty="0">
                <a:solidFill>
                  <a:schemeClr val="tx2"/>
                </a:solidFill>
              </a:rPr>
              <a:t> INICIATIVAS: ENTREGAS </a:t>
            </a:r>
            <a:r>
              <a:rPr lang="pt-BR" altLang="pt-BR" sz="2400" b="1" dirty="0">
                <a:solidFill>
                  <a:schemeClr val="bg1"/>
                </a:solidFill>
                <a:highlight>
                  <a:srgbClr val="FF0000"/>
                </a:highlight>
              </a:rPr>
              <a:t>ATRASADAS</a:t>
            </a:r>
            <a:endParaRPr lang="pt-BR" alt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39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1E45BAF8-6CBE-441D-AC8D-245367635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932743"/>
              </p:ext>
            </p:extLst>
          </p:nvPr>
        </p:nvGraphicFramePr>
        <p:xfrm>
          <a:off x="395536" y="764704"/>
          <a:ext cx="8496944" cy="2181444"/>
        </p:xfrm>
        <a:graphic>
          <a:graphicData uri="http://schemas.openxmlformats.org/drawingml/2006/table">
            <a:tbl>
              <a:tblPr/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117044613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2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PROGRAMAS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PROJETOS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ENTREGAS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</a:rPr>
                        <a:t>ATRASADAS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previsto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440745">
                <a:tc rowSpan="2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– Melhoria</a:t>
                      </a:r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Clima Organizacional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23.1-Implementação do Programa Bem Aqui no INPI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Ações e Projetos do Portfolio Cuida (+) INPI implementados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2603351"/>
                  </a:ext>
                </a:extLst>
              </a:tr>
              <a:tr h="440745">
                <a:tc vMerge="1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Política de Acolhimento e Mediação de Conflitos Internos do INPI publicada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CaixaDeTexto 3">
            <a:extLst>
              <a:ext uri="{FF2B5EF4-FFF2-40B4-BE49-F238E27FC236}">
                <a16:creationId xmlns:a16="http://schemas.microsoft.com/office/drawing/2014/main" xmlns="" id="{565B2BB1-43F6-4310-B551-DC29B8D5E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2" y="188640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u="sng" dirty="0">
                <a:solidFill>
                  <a:schemeClr val="tx2"/>
                </a:solidFill>
              </a:rPr>
              <a:t>DEMAIS</a:t>
            </a:r>
            <a:r>
              <a:rPr lang="pt-BR" altLang="pt-BR" sz="2400" b="1" dirty="0">
                <a:solidFill>
                  <a:schemeClr val="tx2"/>
                </a:solidFill>
              </a:rPr>
              <a:t> INICIATIVAS: ENTREGAS </a:t>
            </a:r>
            <a:r>
              <a:rPr lang="pt-BR" altLang="pt-BR" sz="2400" b="1" dirty="0">
                <a:solidFill>
                  <a:schemeClr val="bg1"/>
                </a:solidFill>
                <a:highlight>
                  <a:srgbClr val="FF0000"/>
                </a:highlight>
              </a:rPr>
              <a:t>ATRASADAS</a:t>
            </a:r>
            <a:endParaRPr lang="pt-BR" alt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66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3">
            <a:extLst>
              <a:ext uri="{FF2B5EF4-FFF2-40B4-BE49-F238E27FC236}">
                <a16:creationId xmlns:a16="http://schemas.microsoft.com/office/drawing/2014/main" xmlns="" id="{BE021F64-2F6C-46F9-87DA-237EA506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52" y="184287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RESULTADOS DE </a:t>
            </a:r>
            <a:r>
              <a:rPr lang="pt-BR" altLang="pt-BR" sz="2400" b="1" u="sng" dirty="0">
                <a:solidFill>
                  <a:schemeClr val="tx2"/>
                </a:solidFill>
              </a:rPr>
              <a:t>PRODUÇÃO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586399"/>
              </p:ext>
            </p:extLst>
          </p:nvPr>
        </p:nvGraphicFramePr>
        <p:xfrm>
          <a:off x="215073" y="836712"/>
          <a:ext cx="8603679" cy="4498936"/>
        </p:xfrm>
        <a:graphic>
          <a:graphicData uri="http://schemas.openxmlformats.org/drawingml/2006/table">
            <a:tbl>
              <a:tblPr/>
              <a:tblGrid>
                <a:gridCol w="568509">
                  <a:extLst>
                    <a:ext uri="{9D8B030D-6E8A-4147-A177-3AD203B41FA5}">
                      <a16:colId xmlns:a16="http://schemas.microsoft.com/office/drawing/2014/main" xmlns="" val="1233354499"/>
                    </a:ext>
                  </a:extLst>
                </a:gridCol>
                <a:gridCol w="34643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12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7239">
                  <a:extLst>
                    <a:ext uri="{9D8B030D-6E8A-4147-A177-3AD203B41FA5}">
                      <a16:colId xmlns:a16="http://schemas.microsoft.com/office/drawing/2014/main" xmlns="" val="3915317263"/>
                    </a:ext>
                  </a:extLst>
                </a:gridCol>
                <a:gridCol w="107580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6654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48331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1779" marR="91779" marT="45889" marB="45889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INDICADORES DE DESEMPENHO</a:t>
                      </a:r>
                    </a:p>
                  </a:txBody>
                  <a:tcPr marL="91779" marR="91779" marT="45889" marB="45889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META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1779" marR="91779" marT="45889" marB="45889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RESULTADOS</a:t>
                      </a:r>
                    </a:p>
                  </a:txBody>
                  <a:tcPr marL="72267" marR="72267" marT="72267" marB="7226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55978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Média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Jan-Mai </a:t>
                      </a:r>
                      <a:endParaRPr lang="pt-BR" sz="1800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Junho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Acumulado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(% do resultado esperado)</a:t>
                      </a:r>
                      <a:endParaRPr lang="pt-BR" sz="1600" b="1" i="0" u="sng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5020220"/>
                  </a:ext>
                </a:extLst>
              </a:tr>
              <a:tr h="854159"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PATENTES</a:t>
                      </a: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Redução do Backlog de Pedidos de Patentes 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depositados até 31/12/2016 (com pedido de exame ao INPI)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325" marR="79325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30,4%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n/a*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3390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Decisão de Exame Técnico de Pedidos de Patentes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325" marR="79325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40.092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3.133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5.010</a:t>
                      </a:r>
                      <a:endParaRPr lang="pt-BR" sz="16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20.675</a:t>
                      </a:r>
                    </a:p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(103,1%)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84968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Percentual de Patentes Concedidas com Incidência do Parágrafo Único do art. 40 da LPI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9325" marR="79325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28,3%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33,5%</a:t>
                      </a:r>
                      <a:endParaRPr lang="pt-BR" sz="16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n/a*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84968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Instrução em Recurso e Processo Administrativo de Nulidade em Processos de Patentes (2ª Instância)</a:t>
                      </a:r>
                    </a:p>
                  </a:txBody>
                  <a:tcPr marL="79325" marR="79325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2.339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432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1.323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(113,1%)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48284" y="5445224"/>
            <a:ext cx="8728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*n/a – não aplicável, o resultado mensal já representa o acumulado; ou o indicador não é acumulativo.</a:t>
            </a:r>
          </a:p>
        </p:txBody>
      </p:sp>
    </p:spTree>
    <p:extLst>
      <p:ext uri="{BB962C8B-B14F-4D97-AF65-F5344CB8AC3E}">
        <p14:creationId xmlns:p14="http://schemas.microsoft.com/office/powerpoint/2010/main" val="2646503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1E45BAF8-6CBE-441D-AC8D-245367635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383236"/>
              </p:ext>
            </p:extLst>
          </p:nvPr>
        </p:nvGraphicFramePr>
        <p:xfrm>
          <a:off x="395536" y="764704"/>
          <a:ext cx="8496944" cy="1793604"/>
        </p:xfrm>
        <a:graphic>
          <a:graphicData uri="http://schemas.openxmlformats.org/drawingml/2006/table">
            <a:tbl>
              <a:tblPr/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117044613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2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PROGRAMAS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PROJETOS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ENTREGAS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</a:rPr>
                        <a:t>ATRASADAS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previsto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440745"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– Readequação</a:t>
                      </a:r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Força de Trabalho do INPI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24.3 – Implantação do Novo Modelo de Terceirização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Mão de Obra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Empresa de apoio administrativo para a Sede contratada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2603351"/>
                  </a:ext>
                </a:extLst>
              </a:tr>
            </a:tbl>
          </a:graphicData>
        </a:graphic>
      </p:graphicFrame>
      <p:sp>
        <p:nvSpPr>
          <p:cNvPr id="8" name="CaixaDeTexto 3">
            <a:extLst>
              <a:ext uri="{FF2B5EF4-FFF2-40B4-BE49-F238E27FC236}">
                <a16:creationId xmlns:a16="http://schemas.microsoft.com/office/drawing/2014/main" xmlns="" id="{565B2BB1-43F6-4310-B551-DC29B8D5E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2" y="188640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u="sng" dirty="0">
                <a:solidFill>
                  <a:schemeClr val="tx2"/>
                </a:solidFill>
              </a:rPr>
              <a:t>DEMAIS</a:t>
            </a:r>
            <a:r>
              <a:rPr lang="pt-BR" altLang="pt-BR" sz="2400" b="1" dirty="0">
                <a:solidFill>
                  <a:schemeClr val="tx2"/>
                </a:solidFill>
              </a:rPr>
              <a:t> INICIATIVAS: ENTREGAS </a:t>
            </a:r>
            <a:r>
              <a:rPr lang="pt-BR" altLang="pt-BR" sz="2400" b="1" dirty="0">
                <a:solidFill>
                  <a:schemeClr val="bg1"/>
                </a:solidFill>
                <a:highlight>
                  <a:srgbClr val="FF0000"/>
                </a:highlight>
              </a:rPr>
              <a:t>ATRASADAS</a:t>
            </a:r>
            <a:endParaRPr lang="pt-BR" alt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32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1E45BAF8-6CBE-441D-AC8D-245367635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775447"/>
              </p:ext>
            </p:extLst>
          </p:nvPr>
        </p:nvGraphicFramePr>
        <p:xfrm>
          <a:off x="395536" y="764704"/>
          <a:ext cx="8496944" cy="2813124"/>
        </p:xfrm>
        <a:graphic>
          <a:graphicData uri="http://schemas.openxmlformats.org/drawingml/2006/table">
            <a:tbl>
              <a:tblPr/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117044613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24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PROGRAMAS</a:t>
                      </a:r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PROJETOS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ENTREGAS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</a:rPr>
                        <a:t>ATRASADAS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previsto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– Modernização do Relacionamento com Usuários e Públicos</a:t>
                      </a:r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Interessados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25.2 - Implementação do Sistema de Comunicação Unificada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Solução de comunicação unificada implantada na sede (MV9) 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Solução de comunicação unificada implantada nas unidades regionais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9909">
                <a:tc vMerge="1"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Disponibilidade do sistema de Comunicação Unificada aos usuários mantida plenamente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T4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CaixaDeTexto 3">
            <a:extLst>
              <a:ext uri="{FF2B5EF4-FFF2-40B4-BE49-F238E27FC236}">
                <a16:creationId xmlns:a16="http://schemas.microsoft.com/office/drawing/2014/main" xmlns="" id="{837B5078-143C-4EFB-8A07-E6C54CEF0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2" y="188640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u="sng" dirty="0">
                <a:solidFill>
                  <a:schemeClr val="tx2"/>
                </a:solidFill>
              </a:rPr>
              <a:t>DEMAIS</a:t>
            </a:r>
            <a:r>
              <a:rPr lang="pt-BR" altLang="pt-BR" sz="2400" b="1" dirty="0">
                <a:solidFill>
                  <a:schemeClr val="tx2"/>
                </a:solidFill>
              </a:rPr>
              <a:t> INICIATIVAS: ENTREGAS </a:t>
            </a:r>
            <a:r>
              <a:rPr lang="pt-BR" altLang="pt-BR" sz="2400" b="1" dirty="0">
                <a:solidFill>
                  <a:schemeClr val="bg1"/>
                </a:solidFill>
                <a:highlight>
                  <a:srgbClr val="FF0000"/>
                </a:highlight>
              </a:rPr>
              <a:t>ATRASADAS</a:t>
            </a:r>
            <a:endParaRPr lang="pt-BR" alt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786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99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55576" y="1772816"/>
            <a:ext cx="6624736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chemeClr val="bg1"/>
                </a:solidFill>
              </a:rPr>
              <a:t>SITUAÇÃO ORÇAMENTÁRIA</a:t>
            </a:r>
          </a:p>
        </p:txBody>
      </p:sp>
    </p:spTree>
    <p:extLst>
      <p:ext uri="{BB962C8B-B14F-4D97-AF65-F5344CB8AC3E}">
        <p14:creationId xmlns:p14="http://schemas.microsoft.com/office/powerpoint/2010/main" val="2097046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3">
            <a:extLst>
              <a:ext uri="{FF2B5EF4-FFF2-40B4-BE49-F238E27FC236}">
                <a16:creationId xmlns:a16="http://schemas.microsoft.com/office/drawing/2014/main" xmlns="" id="{BE021F64-2F6C-46F9-87DA-237EA506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43" y="267051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EXECUÇÃO ORÇAMENTÁRIA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142256"/>
              </p:ext>
            </p:extLst>
          </p:nvPr>
        </p:nvGraphicFramePr>
        <p:xfrm>
          <a:off x="1043608" y="1052736"/>
          <a:ext cx="6840760" cy="41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267744" y="5013176"/>
            <a:ext cx="4899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Execução de </a:t>
            </a:r>
            <a:r>
              <a:rPr lang="pt-BR" sz="2400" b="1" dirty="0"/>
              <a:t>66%</a:t>
            </a:r>
            <a:r>
              <a:rPr lang="pt-BR" dirty="0"/>
              <a:t> do orçamento até </a:t>
            </a:r>
            <a:r>
              <a:rPr lang="pt-BR" b="1" dirty="0"/>
              <a:t>30/06/2020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77085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3">
            <a:extLst>
              <a:ext uri="{FF2B5EF4-FFF2-40B4-BE49-F238E27FC236}">
                <a16:creationId xmlns:a16="http://schemas.microsoft.com/office/drawing/2014/main" xmlns="" id="{BE021F64-2F6C-46F9-87DA-237EA506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43" y="220871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ALTERAÇÕES DA PROGRAMAÇÃO ORÇAMENTÁRIA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397505"/>
              </p:ext>
            </p:extLst>
          </p:nvPr>
        </p:nvGraphicFramePr>
        <p:xfrm>
          <a:off x="251520" y="764704"/>
          <a:ext cx="8640960" cy="5439466"/>
        </p:xfrm>
        <a:graphic>
          <a:graphicData uri="http://schemas.openxmlformats.org/drawingml/2006/table">
            <a:tbl>
              <a:tblPr/>
              <a:tblGrid>
                <a:gridCol w="40868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17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203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Categorias de Despesas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Programação de Despesas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Variação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3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30/</a:t>
                      </a:r>
                      <a:r>
                        <a:rPr lang="pt-BR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jun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29/</a:t>
                      </a:r>
                      <a:r>
                        <a:rPr lang="pt-BR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mai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6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Infraestrutura predial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19.249.863,46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19.555.257,92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-305.394,46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6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Tecnologia da Informação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13.719.399,83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14.160.343,08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-440.943,25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375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Terceirização de mão de obra em áreas de suporte e finalística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11.482.503,97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12.627.311,27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-1.144.807,30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6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Impostos e taxas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5.032.561,29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5.128.391,88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-95.830,59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26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Acesso a banco de dados de Informações Tecnológicas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4.868.453,27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4.924.789,00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-56.335,73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26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Infraestrutura administrativa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3.857.066,08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3.965.164,69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-108.098,61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26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Recursos Humanos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1.842.690,06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1.855.590,06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-12.900,00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26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Viagens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1.813.845,37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1.813.570,00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275,37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26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Unidades Regionais fora do Rio de Janeiro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1.773.564,64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1.796.723,67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-23.159,03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26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Capacitação de Servidores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1.615.209,00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1.615.209,00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26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Academia Nacional de PI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807.000,00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1.108.555,20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-301.555,20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-27,2%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26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Gestão da Qualidade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455.263,00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705.263,00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-250.000,00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-35,4%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26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Disseminação de PI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36.000,00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560.000,00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-524.000,00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-93,6%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26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Estudos sobre o uso da PI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281.250,00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281.250,00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2679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Comunicação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144.594,61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144.594,61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948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Total Programado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66.979.264,58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70.242.013,38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-3.262.748,80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-4,6%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8265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3">
            <a:extLst>
              <a:ext uri="{FF2B5EF4-FFF2-40B4-BE49-F238E27FC236}">
                <a16:creationId xmlns:a16="http://schemas.microsoft.com/office/drawing/2014/main" xmlns="" id="{BE021F64-2F6C-46F9-87DA-237EA506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43" y="188640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INICIATIVAS </a:t>
            </a:r>
            <a:r>
              <a:rPr lang="pt-BR" altLang="pt-BR" sz="2400" b="1" u="sng" dirty="0">
                <a:solidFill>
                  <a:schemeClr val="tx2"/>
                </a:solidFill>
              </a:rPr>
              <a:t>SEM PROGRAMAÇÃO ORÇAMENTÁRIA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081042"/>
              </p:ext>
            </p:extLst>
          </p:nvPr>
        </p:nvGraphicFramePr>
        <p:xfrm>
          <a:off x="293403" y="717570"/>
          <a:ext cx="8644137" cy="5206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63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14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39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223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5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INICIATIVA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DESPESA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NECESSIDADE INICIAL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SITUAÇÃO ATUAL </a:t>
                      </a:r>
                      <a:b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pt-BR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(EM 30/JUNHO/2020)</a:t>
                      </a: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0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</a:rPr>
                        <a:t>13.1 – Implementação do Plano PI Digital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Hackathon</a:t>
                      </a:r>
                      <a:r>
                        <a:rPr lang="pt-BR" sz="1400" dirty="0">
                          <a:effectLst/>
                        </a:rPr>
                        <a:t> (alimentação, equipamentos, articulação etc.)</a:t>
                      </a: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R$ 98.460,84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Sem previsão orçamentária</a:t>
                      </a: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2207375"/>
                  </a:ext>
                </a:extLst>
              </a:tr>
              <a:tr h="583073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</a:rPr>
                        <a:t>13.3 – Implantação de Novo Modelo de Desenvolvimento de Software</a:t>
                      </a: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Desenvolvimento e Manutenção evolutiva de Software – NOVA</a:t>
                      </a: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R$</a:t>
                      </a:r>
                      <a:r>
                        <a:rPr lang="pt-BR" sz="1400" baseline="0" dirty="0">
                          <a:effectLst/>
                        </a:rPr>
                        <a:t> </a:t>
                      </a:r>
                      <a:r>
                        <a:rPr lang="pt-BR" sz="1400" dirty="0">
                          <a:effectLst/>
                        </a:rPr>
                        <a:t>468.024,00</a:t>
                      </a: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Sem previsão orçamentária</a:t>
                      </a: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7266814"/>
                  </a:ext>
                </a:extLst>
              </a:tr>
              <a:tr h="583073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Manutenção corretiva de softwares – NOVA</a:t>
                      </a: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R$ 121.776,00</a:t>
                      </a: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Sem previsão orçamentária</a:t>
                      </a: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661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</a:rPr>
                        <a:t>23.1 - Implementação do Programa Bem Aqui no INPI</a:t>
                      </a: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Projetos Vitaliza, PI nas Escolas INPI, Canta INPI, Orgulho Nosso, Jogos Institucionais e Prêmio Inova + INPI (inclui capacitação)</a:t>
                      </a: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R$ 216.346,51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Sem p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revisão orçamentária</a:t>
                      </a: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746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25.1-Implantação de Novo Modelo de Relacionamento Institucional</a:t>
                      </a: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Serviços Especializados (Filmagens e Entrevistas)</a:t>
                      </a: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R$ 2.550,96</a:t>
                      </a: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Sem p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revisão orçamentária</a:t>
                      </a: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7638">
                <a:tc rowSpan="2"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27.2-Sustentação da Gestão da Tecnologia da Informação e Comunicações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Aquisição de Notebooks</a:t>
                      </a: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en-US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definir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Sem p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revisão orçamentária</a:t>
                      </a: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3405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Licenças Office</a:t>
                      </a: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en-US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definir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Sem p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revisão orçamentária</a:t>
                      </a:r>
                    </a:p>
                  </a:txBody>
                  <a:tcPr marL="40996" marR="4099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404635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599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12275" y="1700808"/>
            <a:ext cx="7920880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chemeClr val="bg1"/>
                </a:solidFill>
              </a:rPr>
              <a:t>inpi.gov.br</a:t>
            </a:r>
            <a:endParaRPr lang="pt-B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2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889222"/>
              </p:ext>
            </p:extLst>
          </p:nvPr>
        </p:nvGraphicFramePr>
        <p:xfrm>
          <a:off x="144785" y="764703"/>
          <a:ext cx="8746324" cy="5245263"/>
        </p:xfrm>
        <a:graphic>
          <a:graphicData uri="http://schemas.openxmlformats.org/drawingml/2006/table">
            <a:tbl>
              <a:tblPr/>
              <a:tblGrid>
                <a:gridCol w="578791">
                  <a:extLst>
                    <a:ext uri="{9D8B030D-6E8A-4147-A177-3AD203B41FA5}">
                      <a16:colId xmlns:a16="http://schemas.microsoft.com/office/drawing/2014/main" xmlns="" val="1233354499"/>
                    </a:ext>
                  </a:extLst>
                </a:gridCol>
                <a:gridCol w="3715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3082">
                  <a:extLst>
                    <a:ext uri="{9D8B030D-6E8A-4147-A177-3AD203B41FA5}">
                      <a16:colId xmlns:a16="http://schemas.microsoft.com/office/drawing/2014/main" xmlns="" val="3915317263"/>
                    </a:ext>
                  </a:extLst>
                </a:gridCol>
                <a:gridCol w="114775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9914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68595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1779" marR="91779" marT="45889" marB="45889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INDICADORES DE DESEMPENHO</a:t>
                      </a:r>
                    </a:p>
                  </a:txBody>
                  <a:tcPr marL="91779" marR="91779" marT="45889" marB="45889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META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1779" marR="91779" marT="45889" marB="45889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RESULTADOS</a:t>
                      </a:r>
                    </a:p>
                  </a:txBody>
                  <a:tcPr marL="72267" marR="72267" marT="72267" marB="7226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75554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Média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Jan-Mai </a:t>
                      </a:r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pt-BR" sz="1800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Junho</a:t>
                      </a:r>
                      <a:endParaRPr lang="pt-BR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Acumulado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(% do resultado esperado)</a:t>
                      </a:r>
                      <a:endParaRPr kumimoji="0" lang="pt-BR" sz="1600" b="1" i="0" u="sng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5020220"/>
                  </a:ext>
                </a:extLst>
              </a:tr>
              <a:tr h="576064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MARCAS</a:t>
                      </a: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Decisão de Exame Técnico de Pedidos de Marca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250.081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20.286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16.152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117.582</a:t>
                      </a:r>
                    </a:p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(94%)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24968">
                <a:tc vMerge="1"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Instrução em Recurso e Processo Administrativo de Nulidade em Processos de Marcas (2ª Instância)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50.894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4.440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5.649</a:t>
                      </a:r>
                      <a:endParaRPr lang="pt-BR" sz="16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27.847</a:t>
                      </a:r>
                    </a:p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(109,4%)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92270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DESENHOS INDUSTRIAIS</a:t>
                      </a: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Decisão de Exame Técnico de Pedidos de Registro de Desenho Industrial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7.004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492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497</a:t>
                      </a:r>
                      <a:endParaRPr lang="pt-BR" sz="16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2.956</a:t>
                      </a:r>
                    </a:p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(84,4%)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82579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Instrução em Recurso e Processo Administrativo de Nulidade em Processos de Desenho Industrial e outros Registros (2ª Instância)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1.264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</a:t>
                      </a:r>
                      <a:endParaRPr lang="pt-BR" sz="16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537</a:t>
                      </a:r>
                    </a:p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(85%)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5021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IG</a:t>
                      </a:r>
                    </a:p>
                  </a:txBody>
                  <a:tcPr marL="72267" marR="72267" marT="72267" marB="72267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Decisão de Exame Técnico de Pedidos de Registro de Indicações Geográficas</a:t>
                      </a:r>
                    </a:p>
                  </a:txBody>
                  <a:tcPr marL="36000" marR="36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(133%)</a:t>
                      </a:r>
                    </a:p>
                  </a:txBody>
                  <a:tcPr marL="36000" marR="36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5586436"/>
                  </a:ext>
                </a:extLst>
              </a:tr>
            </a:tbl>
          </a:graphicData>
        </a:graphic>
      </p:graphicFrame>
      <p:sp>
        <p:nvSpPr>
          <p:cNvPr id="5" name="CaixaDeTexto 3">
            <a:extLst>
              <a:ext uri="{FF2B5EF4-FFF2-40B4-BE49-F238E27FC236}">
                <a16:creationId xmlns:a16="http://schemas.microsoft.com/office/drawing/2014/main" xmlns="" id="{9D943250-5CC2-48E5-90ED-255D92CD0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52" y="184287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RESULTADOS DE </a:t>
            </a:r>
            <a:r>
              <a:rPr lang="pt-BR" altLang="pt-BR" sz="2400" b="1" u="sng" dirty="0">
                <a:solidFill>
                  <a:schemeClr val="tx2"/>
                </a:solidFill>
              </a:rPr>
              <a:t>PRODUÇÃO</a:t>
            </a:r>
          </a:p>
        </p:txBody>
      </p:sp>
    </p:spTree>
    <p:extLst>
      <p:ext uri="{BB962C8B-B14F-4D97-AF65-F5344CB8AC3E}">
        <p14:creationId xmlns:p14="http://schemas.microsoft.com/office/powerpoint/2010/main" val="2372740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752073"/>
              </p:ext>
            </p:extLst>
          </p:nvPr>
        </p:nvGraphicFramePr>
        <p:xfrm>
          <a:off x="144785" y="764705"/>
          <a:ext cx="8603678" cy="4941431"/>
        </p:xfrm>
        <a:graphic>
          <a:graphicData uri="http://schemas.openxmlformats.org/drawingml/2006/table">
            <a:tbl>
              <a:tblPr/>
              <a:tblGrid>
                <a:gridCol w="738314">
                  <a:extLst>
                    <a:ext uri="{9D8B030D-6E8A-4147-A177-3AD203B41FA5}">
                      <a16:colId xmlns:a16="http://schemas.microsoft.com/office/drawing/2014/main" xmlns="" val="1233354499"/>
                    </a:ext>
                  </a:extLst>
                </a:gridCol>
                <a:gridCol w="3106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39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3253">
                  <a:extLst>
                    <a:ext uri="{9D8B030D-6E8A-4147-A177-3AD203B41FA5}">
                      <a16:colId xmlns:a16="http://schemas.microsoft.com/office/drawing/2014/main" xmlns="" val="3915317263"/>
                    </a:ext>
                  </a:extLst>
                </a:gridCol>
                <a:gridCol w="106627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5533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47776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1779" marR="91779" marT="45889" marB="45889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INDICADORES DE DESEMPENHO</a:t>
                      </a:r>
                    </a:p>
                  </a:txBody>
                  <a:tcPr marL="91779" marR="91779" marT="45889" marB="45889" anchor="ctr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META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91779" marR="91779" marT="45889" marB="45889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RESULTADOS</a:t>
                      </a:r>
                    </a:p>
                  </a:txBody>
                  <a:tcPr marL="72267" marR="72267" marT="72267" marB="72267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305423"/>
                  </a:ext>
                </a:extLst>
              </a:tr>
              <a:tr h="3975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Média</a:t>
                      </a:r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Jan-Mai </a:t>
                      </a:r>
                      <a:endParaRPr lang="pt-BR" sz="1800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Junho</a:t>
                      </a:r>
                      <a:endParaRPr lang="pt-BR" dirty="0"/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Acumulado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(% do resultado esperado)</a:t>
                      </a:r>
                      <a:endParaRPr kumimoji="0" lang="pt-BR" sz="1600" b="1" i="0" u="sng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5020220"/>
                  </a:ext>
                </a:extLst>
              </a:tr>
              <a:tr h="1308755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PROGRAMA DE COMPUTADOR</a:t>
                      </a:r>
                      <a:endParaRPr lang="pt-BR" sz="1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Registro de Programa de Computador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3.246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181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</a:t>
                      </a:r>
                      <a:endParaRPr lang="pt-BR" sz="16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1.105</a:t>
                      </a:r>
                    </a:p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(68,1%)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163119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TOPOGRAFIA</a:t>
                      </a:r>
                    </a:p>
                  </a:txBody>
                  <a:tcPr marL="72000" marR="72000" marT="72000" marB="72000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Registro de Topografia de Circuito Integrado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(0%)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7491637"/>
                  </a:ext>
                </a:extLst>
              </a:tr>
              <a:tr h="1298661"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CONTRATO DE TECNOLOGIA</a:t>
                      </a:r>
                    </a:p>
                  </a:txBody>
                  <a:tcPr marL="72000" marR="72000" marT="72000" marB="72000" vert="vert270" anchor="ctr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Decisão de Exame Técnico de Pedidos de Contratos de Tecnologia</a:t>
                      </a:r>
                    </a:p>
                  </a:txBody>
                  <a:tcPr marL="72000" marR="72000" marT="72000" marB="72000" anchor="ctr">
                    <a:lnL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1.291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lang="pt-BR" sz="16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510</a:t>
                      </a:r>
                    </a:p>
                    <a:p>
                      <a:pPr marL="0" indent="0" algn="ctr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33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(79%)</a:t>
                      </a:r>
                    </a:p>
                  </a:txBody>
                  <a:tcPr marL="72000" marR="72000" marT="72000" marB="7200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1397258"/>
                  </a:ext>
                </a:extLst>
              </a:tr>
            </a:tbl>
          </a:graphicData>
        </a:graphic>
      </p:graphicFrame>
      <p:sp>
        <p:nvSpPr>
          <p:cNvPr id="5" name="CaixaDeTexto 3">
            <a:extLst>
              <a:ext uri="{FF2B5EF4-FFF2-40B4-BE49-F238E27FC236}">
                <a16:creationId xmlns:a16="http://schemas.microsoft.com/office/drawing/2014/main" xmlns="" id="{B0A3BBFA-4F59-4AA3-A15D-EC2DF073E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52" y="184287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RESULTADOS DE </a:t>
            </a:r>
            <a:r>
              <a:rPr lang="pt-BR" altLang="pt-BR" sz="2400" b="1" u="sng" dirty="0">
                <a:solidFill>
                  <a:schemeClr val="tx2"/>
                </a:solidFill>
              </a:rPr>
              <a:t>PRODUÇÃO</a:t>
            </a:r>
          </a:p>
        </p:txBody>
      </p:sp>
    </p:spTree>
    <p:extLst>
      <p:ext uri="{BB962C8B-B14F-4D97-AF65-F5344CB8AC3E}">
        <p14:creationId xmlns:p14="http://schemas.microsoft.com/office/powerpoint/2010/main" val="365550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103236" y="4690152"/>
            <a:ext cx="248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*Nota:</a:t>
            </a:r>
            <a:r>
              <a:rPr lang="pt-BR" sz="1200" dirty="0"/>
              <a:t> A meta dos indicadores é anual. Para fins gráficos, considerou-se a “meta mensal” 1/12 da meta anual.</a:t>
            </a:r>
          </a:p>
        </p:txBody>
      </p:sp>
      <p:sp>
        <p:nvSpPr>
          <p:cNvPr id="9" name="CaixaDeTexto 3">
            <a:extLst>
              <a:ext uri="{FF2B5EF4-FFF2-40B4-BE49-F238E27FC236}">
                <a16:creationId xmlns:a16="http://schemas.microsoft.com/office/drawing/2014/main" xmlns="" id="{7001F6A2-F6E1-4C97-BFFB-BCBC35F74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52" y="184287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EVOLUÇÃO DA </a:t>
            </a:r>
            <a:r>
              <a:rPr lang="pt-BR" altLang="pt-BR" sz="2400" b="1" u="sng" dirty="0">
                <a:solidFill>
                  <a:schemeClr val="tx2"/>
                </a:solidFill>
              </a:rPr>
              <a:t>PRODUÇÃO</a:t>
            </a:r>
            <a:r>
              <a:rPr lang="pt-BR" altLang="pt-BR" sz="2400" b="1" dirty="0">
                <a:solidFill>
                  <a:schemeClr val="tx2"/>
                </a:solidFill>
              </a:rPr>
              <a:t> – 2018 A 2020*</a:t>
            </a:r>
            <a:endParaRPr lang="pt-BR" altLang="pt-BR" sz="2400" b="1" u="sng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84" y="634568"/>
            <a:ext cx="5641600" cy="29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56" y="3660308"/>
            <a:ext cx="6361872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27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3">
            <a:extLst>
              <a:ext uri="{FF2B5EF4-FFF2-40B4-BE49-F238E27FC236}">
                <a16:creationId xmlns:a16="http://schemas.microsoft.com/office/drawing/2014/main" xmlns="" id="{5726AD84-8CA5-4BF3-8021-54DDE5479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52" y="184287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EVOLUÇÃO DA </a:t>
            </a:r>
            <a:r>
              <a:rPr lang="pt-BR" altLang="pt-BR" sz="2400" b="1" u="sng" dirty="0">
                <a:solidFill>
                  <a:schemeClr val="tx2"/>
                </a:solidFill>
              </a:rPr>
              <a:t>PRODUÇÃO</a:t>
            </a:r>
            <a:r>
              <a:rPr lang="pt-BR" altLang="pt-BR" sz="2400" b="1" dirty="0">
                <a:solidFill>
                  <a:schemeClr val="tx2"/>
                </a:solidFill>
              </a:rPr>
              <a:t> – 2018 A 2020*</a:t>
            </a:r>
            <a:endParaRPr lang="pt-BR" altLang="pt-BR" sz="2400" b="1" u="sng" dirty="0">
              <a:solidFill>
                <a:schemeClr val="tx2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2101D91F-2B1D-4B04-A5E8-C0E1F785017C}"/>
              </a:ext>
            </a:extLst>
          </p:cNvPr>
          <p:cNvSpPr txBox="1"/>
          <p:nvPr/>
        </p:nvSpPr>
        <p:spPr>
          <a:xfrm>
            <a:off x="148946" y="5085184"/>
            <a:ext cx="275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*Nota:</a:t>
            </a:r>
            <a:r>
              <a:rPr lang="pt-BR" sz="1200" dirty="0"/>
              <a:t> A meta dos indicadores é anual. Para fins gráficos, considerou-se a “meta mensal” 1/12 da meta anual.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1" y="634568"/>
            <a:ext cx="6213622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066" y="3738812"/>
            <a:ext cx="6036950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911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CCD1D0D-91AE-48CA-912D-7D5AB9AD88C1}"/>
              </a:ext>
            </a:extLst>
          </p:cNvPr>
          <p:cNvSpPr txBox="1"/>
          <p:nvPr/>
        </p:nvSpPr>
        <p:spPr>
          <a:xfrm>
            <a:off x="2167839" y="6179184"/>
            <a:ext cx="430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*Nota:</a:t>
            </a:r>
            <a:r>
              <a:rPr lang="pt-BR" sz="1200" dirty="0"/>
              <a:t> A meta dos indicadores é anual. Para fins gráficos, considerou-se a “meta mensal” 1/12 da meta anual.</a:t>
            </a:r>
          </a:p>
        </p:txBody>
      </p:sp>
      <p:sp>
        <p:nvSpPr>
          <p:cNvPr id="12" name="CaixaDeTexto 3">
            <a:extLst>
              <a:ext uri="{FF2B5EF4-FFF2-40B4-BE49-F238E27FC236}">
                <a16:creationId xmlns:a16="http://schemas.microsoft.com/office/drawing/2014/main" xmlns="" id="{A20C5C0E-7475-4258-B9AB-91C32D67F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552" y="184287"/>
            <a:ext cx="8678314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400" b="1" dirty="0">
                <a:solidFill>
                  <a:schemeClr val="tx2"/>
                </a:solidFill>
              </a:rPr>
              <a:t>EVOLUÇÃO DA </a:t>
            </a:r>
            <a:r>
              <a:rPr lang="pt-BR" altLang="pt-BR" sz="2400" b="1" u="sng" dirty="0">
                <a:solidFill>
                  <a:schemeClr val="tx2"/>
                </a:solidFill>
              </a:rPr>
              <a:t>PRODUÇÃO</a:t>
            </a:r>
            <a:r>
              <a:rPr lang="pt-BR" altLang="pt-BR" sz="2400" b="1" dirty="0">
                <a:solidFill>
                  <a:schemeClr val="tx2"/>
                </a:solidFill>
              </a:rPr>
              <a:t> – 2018 A 2020*</a:t>
            </a:r>
            <a:endParaRPr lang="pt-BR" altLang="pt-BR" sz="2400" b="1" u="sng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790" y="634568"/>
            <a:ext cx="5465064" cy="28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67" y="3770317"/>
            <a:ext cx="4171404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716" y="3755066"/>
            <a:ext cx="4358208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929428"/>
      </p:ext>
    </p:extLst>
  </p:cSld>
  <p:clrMapOvr>
    <a:masterClrMapping/>
  </p:clrMapOvr>
</p:sld>
</file>

<file path=ppt/theme/theme1.xml><?xml version="1.0" encoding="utf-8"?>
<a:theme xmlns:a="http://schemas.openxmlformats.org/drawingml/2006/main" name="1_Lâmina padrão 0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âmina padrão 02_marca d'água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Lâmina padrão 0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Lâmina padrão 0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19352</TotalTime>
  <Words>3097</Words>
  <Application>Microsoft Office PowerPoint</Application>
  <PresentationFormat>Apresentação na tela (4:3)</PresentationFormat>
  <Paragraphs>784</Paragraphs>
  <Slides>46</Slides>
  <Notes>36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46</vt:i4>
      </vt:variant>
    </vt:vector>
  </HeadingPairs>
  <TitlesOfParts>
    <vt:vector size="50" baseType="lpstr">
      <vt:lpstr>1_Lâmina padrão 01</vt:lpstr>
      <vt:lpstr>1_Lâmina padrão 02_marca d'água</vt:lpstr>
      <vt:lpstr>2_Lâmina padrão 01</vt:lpstr>
      <vt:lpstr>3_Lâmina padrão 01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INPI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root</dc:creator>
  <cp:lastModifiedBy>Rafael</cp:lastModifiedBy>
  <cp:revision>2357</cp:revision>
  <cp:lastPrinted>2020-05-17T15:36:46Z</cp:lastPrinted>
  <dcterms:created xsi:type="dcterms:W3CDTF">2017-07-14T14:45:57Z</dcterms:created>
  <dcterms:modified xsi:type="dcterms:W3CDTF">2020-11-03T14:09:46Z</dcterms:modified>
</cp:coreProperties>
</file>