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1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5" r:id="rId2"/>
    <p:sldMasterId id="2147483667" r:id="rId3"/>
    <p:sldMasterId id="2147483671" r:id="rId4"/>
  </p:sldMasterIdLst>
  <p:notesMasterIdLst>
    <p:notesMasterId r:id="rId62"/>
  </p:notesMasterIdLst>
  <p:handoutMasterIdLst>
    <p:handoutMasterId r:id="rId63"/>
  </p:handoutMasterIdLst>
  <p:sldIdLst>
    <p:sldId id="263" r:id="rId5"/>
    <p:sldId id="826" r:id="rId6"/>
    <p:sldId id="783" r:id="rId7"/>
    <p:sldId id="784" r:id="rId8"/>
    <p:sldId id="785" r:id="rId9"/>
    <p:sldId id="786" r:id="rId10"/>
    <p:sldId id="787" r:id="rId11"/>
    <p:sldId id="788" r:id="rId12"/>
    <p:sldId id="789" r:id="rId13"/>
    <p:sldId id="790" r:id="rId14"/>
    <p:sldId id="791" r:id="rId15"/>
    <p:sldId id="809" r:id="rId16"/>
    <p:sldId id="810" r:id="rId17"/>
    <p:sldId id="811" r:id="rId18"/>
    <p:sldId id="812" r:id="rId19"/>
    <p:sldId id="813" r:id="rId20"/>
    <p:sldId id="492" r:id="rId21"/>
    <p:sldId id="823" r:id="rId22"/>
    <p:sldId id="824" r:id="rId23"/>
    <p:sldId id="825" r:id="rId24"/>
    <p:sldId id="732" r:id="rId25"/>
    <p:sldId id="819" r:id="rId26"/>
    <p:sldId id="716" r:id="rId27"/>
    <p:sldId id="737" r:id="rId28"/>
    <p:sldId id="767" r:id="rId29"/>
    <p:sldId id="768" r:id="rId30"/>
    <p:sldId id="770" r:id="rId31"/>
    <p:sldId id="766" r:id="rId32"/>
    <p:sldId id="771" r:id="rId33"/>
    <p:sldId id="773" r:id="rId34"/>
    <p:sldId id="731" r:id="rId35"/>
    <p:sldId id="738" r:id="rId36"/>
    <p:sldId id="713" r:id="rId37"/>
    <p:sldId id="712" r:id="rId38"/>
    <p:sldId id="751" r:id="rId39"/>
    <p:sldId id="792" r:id="rId40"/>
    <p:sldId id="753" r:id="rId41"/>
    <p:sldId id="793" r:id="rId42"/>
    <p:sldId id="795" r:id="rId43"/>
    <p:sldId id="754" r:id="rId44"/>
    <p:sldId id="796" r:id="rId45"/>
    <p:sldId id="755" r:id="rId46"/>
    <p:sldId id="687" r:id="rId47"/>
    <p:sldId id="757" r:id="rId48"/>
    <p:sldId id="759" r:id="rId49"/>
    <p:sldId id="781" r:id="rId50"/>
    <p:sldId id="798" r:id="rId51"/>
    <p:sldId id="800" r:id="rId52"/>
    <p:sldId id="802" r:id="rId53"/>
    <p:sldId id="803" r:id="rId54"/>
    <p:sldId id="711" r:id="rId55"/>
    <p:sldId id="689" r:id="rId56"/>
    <p:sldId id="807" r:id="rId57"/>
    <p:sldId id="775" r:id="rId58"/>
    <p:sldId id="776" r:id="rId59"/>
    <p:sldId id="808" r:id="rId60"/>
    <p:sldId id="565" r:id="rId61"/>
  </p:sldIdLst>
  <p:sldSz cx="9144000" cy="6858000" type="screen4x3"/>
  <p:notesSz cx="7099300" cy="10234613"/>
  <p:defaultTextStyle>
    <a:defPPr>
      <a:defRPr lang="pt-BR"/>
    </a:defPPr>
    <a:lvl1pPr marL="0" algn="l" defTabSz="91406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32" algn="l" defTabSz="91406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061" algn="l" defTabSz="91406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091" algn="l" defTabSz="91406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122" algn="l" defTabSz="91406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151" algn="l" defTabSz="91406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183" algn="l" defTabSz="91406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213" algn="l" defTabSz="91406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244" algn="l" defTabSz="91406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979" userDrawn="1">
          <p15:clr>
            <a:srgbClr val="A4A3A4"/>
          </p15:clr>
        </p15:guide>
        <p15:guide id="2" pos="2789" userDrawn="1">
          <p15:clr>
            <a:srgbClr val="A4A3A4"/>
          </p15:clr>
        </p15:guide>
        <p15:guide id="3" orient="horz" pos="2478">
          <p15:clr>
            <a:srgbClr val="A4A3A4"/>
          </p15:clr>
        </p15:guide>
        <p15:guide id="4" orient="horz" pos="663" userDrawn="1">
          <p15:clr>
            <a:srgbClr val="A4A3A4"/>
          </p15:clr>
        </p15:guide>
        <p15:guide id="5" pos="1746">
          <p15:clr>
            <a:srgbClr val="A4A3A4"/>
          </p15:clr>
        </p15:guide>
        <p15:guide id="6" pos="3515">
          <p15:clr>
            <a:srgbClr val="A4A3A4"/>
          </p15:clr>
        </p15:guide>
        <p15:guide id="7" pos="249">
          <p15:clr>
            <a:srgbClr val="A4A3A4"/>
          </p15:clr>
        </p15:guide>
        <p15:guide id="8" pos="5602" userDrawn="1">
          <p15:clr>
            <a:srgbClr val="A4A3A4"/>
          </p15:clr>
        </p15:guide>
        <p15:guide id="9" pos="4332" userDrawn="1">
          <p15:clr>
            <a:srgbClr val="A4A3A4"/>
          </p15:clr>
        </p15:guide>
        <p15:guide id="10" orient="horz" pos="935" userDrawn="1">
          <p15:clr>
            <a:srgbClr val="A4A3A4"/>
          </p15:clr>
        </p15:guide>
        <p15:guide id="11" orient="horz" pos="9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4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04D"/>
    <a:srgbClr val="FFFF99"/>
    <a:srgbClr val="FFFF66"/>
    <a:srgbClr val="CC3300"/>
    <a:srgbClr val="FF3300"/>
    <a:srgbClr val="FFCB25"/>
    <a:srgbClr val="F6BB00"/>
    <a:srgbClr val="558ED5"/>
    <a:srgbClr val="0B2461"/>
    <a:srgbClr val="F0F3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06" autoAdjust="0"/>
    <p:restoredTop sz="94434" autoAdjust="0"/>
  </p:normalViewPr>
  <p:slideViewPr>
    <p:cSldViewPr>
      <p:cViewPr varScale="1">
        <p:scale>
          <a:sx n="65" d="100"/>
          <a:sy n="65" d="100"/>
        </p:scale>
        <p:origin x="-1692" y="-174"/>
      </p:cViewPr>
      <p:guideLst>
        <p:guide orient="horz" pos="1979"/>
        <p:guide orient="horz" pos="2478"/>
        <p:guide orient="horz" pos="663"/>
        <p:guide orient="horz" pos="935"/>
        <p:guide orient="horz" pos="981"/>
        <p:guide pos="2789"/>
        <p:guide pos="1746"/>
        <p:guide pos="3515"/>
        <p:guide pos="249"/>
        <p:guide pos="5602"/>
        <p:guide pos="433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-3936" y="-84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61" Type="http://schemas.openxmlformats.org/officeDocument/2006/relationships/slide" Target="slides/slide57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  <c:perspective val="3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Vendas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9DB-435E-8F37-261E9542DBC5}"/>
              </c:ext>
            </c:extLst>
          </c:dPt>
          <c:dPt>
            <c:idx val="1"/>
            <c:bubble3D val="0"/>
            <c:spPr>
              <a:solidFill>
                <a:srgbClr val="FFCB2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9DB-435E-8F37-261E9542DBC5}"/>
              </c:ext>
            </c:extLst>
          </c:dPt>
          <c:dPt>
            <c:idx val="2"/>
            <c:bubble3D val="0"/>
            <c:spPr>
              <a:solidFill>
                <a:srgbClr val="CC33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9DB-435E-8F37-261E9542DBC5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R$</a:t>
                    </a:r>
                    <a:fld id="{F921C716-E3BB-4609-B65B-E65F30216E28}" type="VALUE">
                      <a:rPr lang="en-US" smtClean="0"/>
                      <a:pPr/>
                      <a:t>[VALOR]</a:t>
                    </a:fld>
                    <a:r>
                      <a:rPr lang="en-US"/>
                      <a:t> milhões</a:t>
                    </a:r>
                    <a:endParaRPr lang="en-US" baseline="0" dirty="0"/>
                  </a:p>
                  <a:p>
                    <a:fld id="{D8B7E288-FEBC-4031-B0B1-6FC1BB381671}" type="PERCENTAGE">
                      <a:rPr lang="en-US"/>
                      <a:pPr/>
                      <a:t>[PORCENTAGEM]</a:t>
                    </a:fld>
                    <a:endParaRPr lang="pt-BR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9DB-435E-8F37-261E9542DBC5}"/>
                </c:ext>
              </c:extLst>
            </c:dLbl>
            <c:dLbl>
              <c:idx val="1"/>
              <c:layout>
                <c:manualLayout>
                  <c:x val="3.1590275042391473E-2"/>
                  <c:y val="-5.3806652510308077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R$</a:t>
                    </a:r>
                    <a:fld id="{03161E2D-0C7A-43C0-8C18-92941FA6C655}" type="VALUE">
                      <a:rPr lang="en-US" smtClean="0"/>
                      <a:pPr/>
                      <a:t>[VALOR]</a:t>
                    </a:fld>
                    <a:r>
                      <a:rPr lang="en-US"/>
                      <a:t> milhões</a:t>
                    </a:r>
                    <a:endParaRPr lang="en-US" baseline="0" dirty="0"/>
                  </a:p>
                  <a:p>
                    <a:fld id="{D55925DF-5B87-4C28-887F-0CE7CAA12E33}" type="PERCENTAGE">
                      <a:rPr lang="en-US"/>
                      <a:pPr/>
                      <a:t>[PORCENTAGEM]</a:t>
                    </a:fld>
                    <a:endParaRPr lang="pt-BR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9DB-435E-8F37-261E9542DBC5}"/>
                </c:ext>
              </c:extLst>
            </c:dLbl>
            <c:dLbl>
              <c:idx val="2"/>
              <c:layout>
                <c:manualLayout>
                  <c:x val="2.4362893460771473E-2"/>
                  <c:y val="-5.717394084095482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R$</a:t>
                    </a:r>
                    <a:fld id="{4D8D85E0-0977-4576-BC91-792A13A7675B}" type="VALUE">
                      <a:rPr lang="en-US" smtClean="0"/>
                      <a:pPr/>
                      <a:t>[VALOR]</a:t>
                    </a:fld>
                    <a:r>
                      <a:rPr lang="en-US" dirty="0"/>
                      <a:t> </a:t>
                    </a:r>
                    <a:r>
                      <a:rPr lang="en-US" dirty="0" err="1"/>
                      <a:t>milhões</a:t>
                    </a:r>
                    <a:endParaRPr lang="en-US" baseline="0" dirty="0"/>
                  </a:p>
                  <a:p>
                    <a:fld id="{564C9800-EAAB-4933-9EF9-AEE1EF2C30D4}" type="PERCENTAGE">
                      <a:rPr lang="en-US"/>
                      <a:pPr/>
                      <a:t>[PORCENTAGEM]</a:t>
                    </a:fld>
                    <a:endParaRPr lang="pt-BR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B9DB-435E-8F37-261E9542DB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Plan1!$A$2:$A$4</c:f>
              <c:strCache>
                <c:ptCount val="3"/>
                <c:pt idx="0">
                  <c:v>Despesas Empenhadas</c:v>
                </c:pt>
                <c:pt idx="1">
                  <c:v>Despesas a empenhar</c:v>
                </c:pt>
                <c:pt idx="2">
                  <c:v>Dotação não-programada</c:v>
                </c:pt>
              </c:strCache>
            </c:strRef>
          </c:cat>
          <c:val>
            <c:numRef>
              <c:f>Plan1!$B$2:$B$4</c:f>
              <c:numCache>
                <c:formatCode>General</c:formatCode>
                <c:ptCount val="3"/>
                <c:pt idx="0">
                  <c:v>47.3</c:v>
                </c:pt>
                <c:pt idx="1">
                  <c:v>20.399999999999999</c:v>
                </c:pt>
                <c:pt idx="2">
                  <c:v>2.8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9DB-435E-8F37-261E9542DBC5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l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020507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1C41D18F-9608-48B0-905C-C1CE260FAFB6}" type="datetimeFigureOut">
              <a:rPr lang="pt-BR" smtClean="0"/>
              <a:t>03/11/2020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1" y="9720675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020507" y="9720675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96B18EC9-868F-4775-A37E-15377BB294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33627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020507" y="0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E0EDCC43-6D97-44DA-ACAF-C03BDE847AF7}" type="datetimeFigureOut">
              <a:rPr lang="pt-BR" smtClean="0"/>
              <a:t>03/11/2020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09600" y="4861156"/>
            <a:ext cx="5680103" cy="4605821"/>
          </a:xfrm>
          <a:prstGeom prst="rect">
            <a:avLst/>
          </a:prstGeom>
        </p:spPr>
        <p:txBody>
          <a:bodyPr vert="horz" lIns="94768" tIns="47384" rIns="94768" bIns="47384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720675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020507" y="9720675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6BBB608E-B347-4D68-B345-571A9DDA6EB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83709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0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032" algn="l" defTabSz="9140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061" algn="l" defTabSz="9140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091" algn="l" defTabSz="9140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122" algn="l" defTabSz="9140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151" algn="l" defTabSz="9140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183" algn="l" defTabSz="9140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213" algn="l" defTabSz="9140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244" algn="l" defTabSz="914061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"/>
          <p:cNvSpPr txBox="1">
            <a:spLocks noChangeArrowheads="1"/>
          </p:cNvSpPr>
          <p:nvPr/>
        </p:nvSpPr>
        <p:spPr bwMode="auto">
          <a:xfrm>
            <a:off x="4017191" y="9722311"/>
            <a:ext cx="3080453" cy="510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defTabSz="449263">
              <a:spcBef>
                <a:spcPts val="400"/>
              </a:spcBef>
              <a:tabLst>
                <a:tab pos="723900" algn="l"/>
                <a:tab pos="1446213" algn="l"/>
                <a:tab pos="2170113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30000"/>
              </a:spcBef>
              <a:tabLst>
                <a:tab pos="723900" algn="l"/>
                <a:tab pos="1446213" algn="l"/>
                <a:tab pos="2170113" algn="l"/>
                <a:tab pos="2895600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tabLst>
                <a:tab pos="723900" algn="l"/>
                <a:tab pos="1446213" algn="l"/>
                <a:tab pos="2170113" algn="l"/>
                <a:tab pos="2895600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tabLst>
                <a:tab pos="723900" algn="l"/>
                <a:tab pos="1446213" algn="l"/>
                <a:tab pos="2170113" algn="l"/>
                <a:tab pos="2895600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tabLst>
                <a:tab pos="723900" algn="l"/>
                <a:tab pos="1446213" algn="l"/>
                <a:tab pos="2170113" algn="l"/>
                <a:tab pos="2895600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6213" algn="l"/>
                <a:tab pos="2170113" algn="l"/>
                <a:tab pos="2895600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6213" algn="l"/>
                <a:tab pos="2170113" algn="l"/>
                <a:tab pos="2895600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6213" algn="l"/>
                <a:tab pos="2170113" algn="l"/>
                <a:tab pos="2895600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6213" algn="l"/>
                <a:tab pos="2170113" algn="l"/>
                <a:tab pos="2895600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>
              <a:lnSpc>
                <a:spcPct val="95000"/>
              </a:lnSpc>
              <a:spcBef>
                <a:spcPct val="0"/>
              </a:spcBef>
            </a:pPr>
            <a:fld id="{90C15B23-3580-4C7E-ABD2-9B52AA0A539E}" type="slidenum">
              <a:rPr lang="pt-BR" altLang="pt-BR" sz="1300">
                <a:cs typeface="Lucida Sans Unicode" pitchFamily="34" charset="0"/>
              </a:rPr>
              <a:pPr algn="r" eaLnBrk="1">
                <a:lnSpc>
                  <a:spcPct val="95000"/>
                </a:lnSpc>
                <a:spcBef>
                  <a:spcPct val="0"/>
                </a:spcBef>
              </a:pPr>
              <a:t>1</a:t>
            </a:fld>
            <a:endParaRPr lang="pt-BR" altLang="pt-BR" sz="1300" dirty="0">
              <a:cs typeface="Lucida Sans Unicode" pitchFamily="34" charset="0"/>
            </a:endParaRPr>
          </a:p>
        </p:txBody>
      </p:sp>
      <p:sp>
        <p:nvSpPr>
          <p:cNvPr id="26627" name="Rectangl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92188" y="777875"/>
            <a:ext cx="5113337" cy="3836988"/>
          </a:xfrm>
          <a:solidFill>
            <a:srgbClr val="FFFFFF"/>
          </a:solidFill>
          <a:ln w="9528">
            <a:solidFill>
              <a:srgbClr val="000000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818703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B608E-B347-4D68-B345-571A9DDA6EBB}" type="slidenum">
              <a:rPr lang="pt-BR" smtClean="0"/>
              <a:t>11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695334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B608E-B347-4D68-B345-571A9DDA6EBB}" type="slidenum">
              <a:rPr lang="pt-BR" smtClean="0"/>
              <a:t>14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00419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B608E-B347-4D68-B345-571A9DDA6EBB}" type="slidenum">
              <a:rPr lang="pt-BR" smtClean="0"/>
              <a:t>15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948631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B608E-B347-4D68-B345-571A9DDA6EBB}" type="slidenum">
              <a:rPr lang="pt-BR" smtClean="0"/>
              <a:t>16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054308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9460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9460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09460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35828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84034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7482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B608E-B347-4D68-B345-571A9DDA6EBB}" type="slidenum">
              <a:rPr lang="pt-BR" smtClean="0"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74942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748238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65313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593542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912939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43555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32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975744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33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60930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34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609306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35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609306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36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47970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B608E-B347-4D68-B345-571A9DDA6EBB}" type="slidenum">
              <a:rPr lang="pt-BR" smtClean="0"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00868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37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609306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38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705918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39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269908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40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609306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41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821621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42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609306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43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609306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44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609306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45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609306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46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7607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B608E-B347-4D68-B345-571A9DDA6EBB}" type="slidenum">
              <a:rPr lang="pt-BR" smtClean="0"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0339675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47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719377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48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268526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49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893478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50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07617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51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609306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52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378763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53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175174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55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048246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A7C281-3D26-4ACE-AF44-DCE7B489310F}" type="slidenum">
              <a:rPr lang="pt-BR" smtClean="0"/>
              <a:t>56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71583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B608E-B347-4D68-B345-571A9DDA6EBB}" type="slidenum">
              <a:rPr lang="pt-BR" smtClean="0"/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66346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B608E-B347-4D68-B345-571A9DDA6EBB}" type="slidenum">
              <a:rPr lang="pt-BR" smtClean="0"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073202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B608E-B347-4D68-B345-571A9DDA6EBB}" type="slidenum">
              <a:rPr lang="pt-BR" smtClean="0"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05880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B608E-B347-4D68-B345-571A9DDA6EBB}" type="slidenum">
              <a:rPr lang="pt-BR" smtClean="0"/>
              <a:t>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505856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BB608E-B347-4D68-B345-571A9DDA6EBB}" type="slidenum">
              <a:rPr lang="pt-BR" smtClean="0"/>
              <a:t>10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56741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âmina padrão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020679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071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6136655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8575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âmina padrão 02_marca d'águ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7415257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âmina padrão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0913217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pa padrão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906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5458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âmina padrão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6861337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pa padrão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19998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0760" y="6237312"/>
            <a:ext cx="1835696" cy="376736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56" y="6261867"/>
            <a:ext cx="936104" cy="345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509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</p:sldLayoutIdLst>
  <p:transition spd="slow"/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00677"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801356"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202036"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602715"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00509" indent="-300509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Arial" charset="0"/>
        </a:defRPr>
      </a:lvl1pPr>
      <a:lvl2pPr marL="651103" indent="-250424" algn="l" rtl="0" eaLnBrk="0" fontAlgn="base" hangingPunct="0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Arial" charset="0"/>
        </a:defRPr>
      </a:lvl2pPr>
      <a:lvl3pPr marL="1001696" indent="-200340" algn="l" rtl="0" eaLnBrk="0" fontAlgn="base" hangingPunct="0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Arial" charset="0"/>
        </a:defRPr>
      </a:lvl3pPr>
      <a:lvl4pPr marL="1402375" indent="-200340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Arial" charset="0"/>
        </a:defRPr>
      </a:lvl4pPr>
      <a:lvl5pPr marL="1803054" indent="-200340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Arial" charset="0"/>
        </a:defRPr>
      </a:lvl5pPr>
      <a:lvl6pPr marL="2203733" indent="-200340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Arial" charset="0"/>
        </a:defRPr>
      </a:lvl6pPr>
      <a:lvl7pPr marL="2604410" indent="-200340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Arial" charset="0"/>
        </a:defRPr>
      </a:lvl7pPr>
      <a:lvl8pPr marL="3005090" indent="-200340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Arial" charset="0"/>
        </a:defRPr>
      </a:lvl8pPr>
      <a:lvl9pPr marL="3405769" indent="-200340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Arial" charset="0"/>
        </a:defRPr>
      </a:lvl9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CaixaDeTexto 3"/>
          <p:cNvSpPr txBox="1">
            <a:spLocks noChangeArrowheads="1"/>
          </p:cNvSpPr>
          <p:nvPr userDrawn="1"/>
        </p:nvSpPr>
        <p:spPr bwMode="auto">
          <a:xfrm>
            <a:off x="7380312" y="6356829"/>
            <a:ext cx="1145943" cy="250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25" tIns="40063" rIns="80125" bIns="40063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1100" dirty="0">
                <a:solidFill>
                  <a:srgbClr val="1F497D">
                    <a:lumMod val="75000"/>
                  </a:srgbClr>
                </a:solidFill>
                <a:latin typeface="Arial" charset="0"/>
                <a:cs typeface="Arial" charset="0"/>
              </a:rPr>
              <a:t>© INPI, 2017.</a:t>
            </a:r>
          </a:p>
        </p:txBody>
      </p:sp>
    </p:spTree>
    <p:extLst>
      <p:ext uri="{BB962C8B-B14F-4D97-AF65-F5344CB8AC3E}">
        <p14:creationId xmlns:p14="http://schemas.microsoft.com/office/powerpoint/2010/main" val="4122518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ransition spd="slow"/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00627"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801257"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201887"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602516"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00472" indent="-300472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Arial" charset="0"/>
        </a:defRPr>
      </a:lvl1pPr>
      <a:lvl2pPr marL="651023" indent="-250393" algn="l" rtl="0" eaLnBrk="0" fontAlgn="base" hangingPunct="0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Arial" charset="0"/>
        </a:defRPr>
      </a:lvl2pPr>
      <a:lvl3pPr marL="1001572" indent="-200315" algn="l" rtl="0" eaLnBrk="0" fontAlgn="base" hangingPunct="0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Arial" charset="0"/>
        </a:defRPr>
      </a:lvl3pPr>
      <a:lvl4pPr marL="1402202" indent="-200315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Arial" charset="0"/>
        </a:defRPr>
      </a:lvl4pPr>
      <a:lvl5pPr marL="1802831" indent="-200315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Arial" charset="0"/>
        </a:defRPr>
      </a:lvl5pPr>
      <a:lvl6pPr marL="2203460" indent="-200315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Arial" charset="0"/>
        </a:defRPr>
      </a:lvl6pPr>
      <a:lvl7pPr marL="2604088" indent="-200315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Arial" charset="0"/>
        </a:defRPr>
      </a:lvl7pPr>
      <a:lvl8pPr marL="3004718" indent="-200315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Arial" charset="0"/>
        </a:defRPr>
      </a:lvl8pPr>
      <a:lvl9pPr marL="3405348" indent="-200315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Arial" charset="0"/>
        </a:defRPr>
      </a:lvl9pPr>
    </p:bodyStyle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90124" y="6261778"/>
            <a:ext cx="894713" cy="34563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55000"/>
              </a:prstClr>
            </a:outerShdw>
          </a:effectLst>
        </p:spPr>
      </p:pic>
      <p:sp>
        <p:nvSpPr>
          <p:cNvPr id="3075" name="CaixaDeTexto 3"/>
          <p:cNvSpPr txBox="1">
            <a:spLocks noChangeArrowheads="1"/>
          </p:cNvSpPr>
          <p:nvPr userDrawn="1"/>
        </p:nvSpPr>
        <p:spPr bwMode="auto">
          <a:xfrm>
            <a:off x="7380312" y="6356829"/>
            <a:ext cx="1145943" cy="250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35" tIns="40068" rIns="80135" bIns="4006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defTabSz="91417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1100" dirty="0">
                <a:solidFill>
                  <a:srgbClr val="1F497D">
                    <a:lumMod val="75000"/>
                  </a:srgbClr>
                </a:solidFill>
                <a:latin typeface="Arial" charset="0"/>
                <a:cs typeface="Arial" charset="0"/>
              </a:rPr>
              <a:t>© INPI, 2017.</a:t>
            </a:r>
          </a:p>
        </p:txBody>
      </p:sp>
    </p:spTree>
    <p:extLst>
      <p:ext uri="{BB962C8B-B14F-4D97-AF65-F5344CB8AC3E}">
        <p14:creationId xmlns:p14="http://schemas.microsoft.com/office/powerpoint/2010/main" val="2011829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</p:sldLayoutIdLst>
  <p:transition spd="slow"/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00677"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801356"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202036"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602715"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00509" indent="-300509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Arial" charset="0"/>
        </a:defRPr>
      </a:lvl1pPr>
      <a:lvl2pPr marL="651103" indent="-250424" algn="l" rtl="0" eaLnBrk="0" fontAlgn="base" hangingPunct="0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Arial" charset="0"/>
        </a:defRPr>
      </a:lvl2pPr>
      <a:lvl3pPr marL="1001696" indent="-200340" algn="l" rtl="0" eaLnBrk="0" fontAlgn="base" hangingPunct="0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Arial" charset="0"/>
        </a:defRPr>
      </a:lvl3pPr>
      <a:lvl4pPr marL="1402375" indent="-200340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Arial" charset="0"/>
        </a:defRPr>
      </a:lvl4pPr>
      <a:lvl5pPr marL="1803054" indent="-200340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Arial" charset="0"/>
        </a:defRPr>
      </a:lvl5pPr>
      <a:lvl6pPr marL="2203733" indent="-200340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Arial" charset="0"/>
        </a:defRPr>
      </a:lvl6pPr>
      <a:lvl7pPr marL="2604410" indent="-200340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Arial" charset="0"/>
        </a:defRPr>
      </a:lvl7pPr>
      <a:lvl8pPr marL="3005090" indent="-200340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Arial" charset="0"/>
        </a:defRPr>
      </a:lvl8pPr>
      <a:lvl9pPr marL="3405769" indent="-200340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Arial" charset="0"/>
        </a:defRPr>
      </a:lvl9pPr>
    </p:bodyStyle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90124" y="6261778"/>
            <a:ext cx="894713" cy="34563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55000"/>
              </a:prstClr>
            </a:outerShdw>
          </a:effectLst>
        </p:spPr>
      </p:pic>
      <p:sp>
        <p:nvSpPr>
          <p:cNvPr id="3075" name="CaixaDeTexto 3"/>
          <p:cNvSpPr txBox="1">
            <a:spLocks noChangeArrowheads="1"/>
          </p:cNvSpPr>
          <p:nvPr userDrawn="1"/>
        </p:nvSpPr>
        <p:spPr bwMode="auto">
          <a:xfrm>
            <a:off x="7540576" y="6356828"/>
            <a:ext cx="985678" cy="419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altLang="pt-BR" sz="1100" dirty="0">
                <a:solidFill>
                  <a:srgbClr val="1F497D">
                    <a:lumMod val="75000"/>
                  </a:srgbClr>
                </a:solidFill>
                <a:latin typeface="Arial" charset="0"/>
                <a:cs typeface="Arial" charset="0"/>
              </a:rPr>
              <a:t>© INPI, 2017.</a:t>
            </a:r>
          </a:p>
        </p:txBody>
      </p:sp>
    </p:spTree>
    <p:extLst>
      <p:ext uri="{BB962C8B-B14F-4D97-AF65-F5344CB8AC3E}">
        <p14:creationId xmlns:p14="http://schemas.microsoft.com/office/powerpoint/2010/main" val="4039198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</p:sldLayoutIdLst>
  <p:transition spd="slow"/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00827"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801654"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202482"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603309" algn="ctr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00620" indent="-30062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Arial" charset="0"/>
        </a:defRPr>
      </a:lvl1pPr>
      <a:lvl2pPr marL="651344" indent="-250517" algn="l" rtl="0" eaLnBrk="0" fontAlgn="base" hangingPunct="0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Arial" charset="0"/>
        </a:defRPr>
      </a:lvl2pPr>
      <a:lvl3pPr marL="1002068" indent="-200414" algn="l" rtl="0" eaLnBrk="0" fontAlgn="base" hangingPunct="0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Arial" charset="0"/>
        </a:defRPr>
      </a:lvl3pPr>
      <a:lvl4pPr marL="1402895" indent="-200414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Arial" charset="0"/>
        </a:defRPr>
      </a:lvl4pPr>
      <a:lvl5pPr marL="1803723" indent="-200414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Arial" charset="0"/>
        </a:defRPr>
      </a:lvl5pPr>
      <a:lvl6pPr marL="2204550" indent="-200414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Arial" charset="0"/>
        </a:defRPr>
      </a:lvl6pPr>
      <a:lvl7pPr marL="2605377" indent="-200414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Arial" charset="0"/>
        </a:defRPr>
      </a:lvl7pPr>
      <a:lvl8pPr marL="3006204" indent="-200414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Arial" charset="0"/>
        </a:defRPr>
      </a:lvl8pPr>
      <a:lvl9pPr marL="3407032" indent="-200414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Arial" charset="0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5992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2" descr="colored rectangle">
            <a:extLst>
              <a:ext uri="{FF2B5EF4-FFF2-40B4-BE49-F238E27FC236}">
                <a16:creationId xmlns:a16="http://schemas.microsoft.com/office/drawing/2014/main" xmlns="" id="{B86EF00F-3801-4C1B-98DB-7ED3C07B25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8457" y="4529335"/>
            <a:ext cx="3443659" cy="925988"/>
          </a:xfrm>
          <a:prstGeom prst="rect">
            <a:avLst/>
          </a:prstGeom>
          <a:solidFill>
            <a:srgbClr val="558ED5">
              <a:alpha val="65098"/>
            </a:srgbClr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endParaRPr lang="pt-BR" altLang="pt-BR" dirty="0"/>
          </a:p>
        </p:txBody>
      </p:sp>
      <p:sp>
        <p:nvSpPr>
          <p:cNvPr id="7" name="CaixaDeTexto 3">
            <a:extLst>
              <a:ext uri="{FF2B5EF4-FFF2-40B4-BE49-F238E27FC236}">
                <a16:creationId xmlns:a16="http://schemas.microsoft.com/office/drawing/2014/main" xmlns="" id="{276345FD-F0A3-4A63-BFC7-88865DDB6E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5616" y="2854677"/>
            <a:ext cx="583264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1200"/>
              </a:spcBef>
              <a:defRPr/>
            </a:pPr>
            <a:r>
              <a:rPr lang="pt-BR" altLang="pt-BR" sz="2800" dirty="0">
                <a:solidFill>
                  <a:schemeClr val="bg1"/>
                </a:solidFill>
              </a:rPr>
              <a:t>Mês de referência: JULHO</a:t>
            </a:r>
            <a:r>
              <a:rPr lang="en-US" altLang="pt-BR" sz="2800" dirty="0">
                <a:solidFill>
                  <a:schemeClr val="bg1"/>
                </a:solidFill>
              </a:rPr>
              <a:t>/2020</a:t>
            </a:r>
          </a:p>
        </p:txBody>
      </p:sp>
      <p:sp>
        <p:nvSpPr>
          <p:cNvPr id="8" name="Caixa de Texto 2">
            <a:extLst>
              <a:ext uri="{FF2B5EF4-FFF2-40B4-BE49-F238E27FC236}">
                <a16:creationId xmlns:a16="http://schemas.microsoft.com/office/drawing/2014/main" xmlns="" id="{0C321A8B-DA0B-4823-AF17-D9B7567702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2019" y="4541245"/>
            <a:ext cx="3586917" cy="34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15000"/>
              </a:lnSpc>
              <a:spcAft>
                <a:spcPts val="600"/>
              </a:spcAft>
            </a:pPr>
            <a:r>
              <a:rPr lang="pt-BR" altLang="pt-BR" sz="1600" b="1" dirty="0">
                <a:solidFill>
                  <a:schemeClr val="bg1"/>
                </a:solidFill>
                <a:cs typeface="Times New Roman" panose="02020603050405020304" pitchFamily="18" charset="0"/>
              </a:rPr>
              <a:t>Rio de Janeiro, 14 de agosto de 2020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t-BR" altLang="pt-BR" sz="1200" b="1" dirty="0">
                <a:solidFill>
                  <a:srgbClr val="FFFFFF"/>
                </a:solidFill>
                <a:cs typeface="Times New Roman" pitchFamily="18" charset="0"/>
              </a:rPr>
              <a:t>Elaboração: </a:t>
            </a:r>
            <a:r>
              <a:rPr lang="pt-BR" altLang="pt-BR" sz="1200" dirty="0">
                <a:solidFill>
                  <a:srgbClr val="FFFFFF"/>
                </a:solidFill>
                <a:cs typeface="Times New Roman" pitchFamily="18" charset="0"/>
              </a:rPr>
              <a:t>Coordenação-Geral de Planejamento</a:t>
            </a:r>
            <a:br>
              <a:rPr lang="pt-BR" altLang="pt-BR" sz="1200" dirty="0">
                <a:solidFill>
                  <a:srgbClr val="FFFFFF"/>
                </a:solidFill>
                <a:cs typeface="Times New Roman" pitchFamily="18" charset="0"/>
              </a:rPr>
            </a:br>
            <a:r>
              <a:rPr lang="pt-BR" altLang="pt-BR" sz="1200" dirty="0">
                <a:solidFill>
                  <a:srgbClr val="FFFFFF"/>
                </a:solidFill>
                <a:cs typeface="Times New Roman" pitchFamily="18" charset="0"/>
              </a:rPr>
              <a:t> e Gestão Estratégica – CGPE</a:t>
            </a:r>
            <a:endParaRPr lang="pt-BR" altLang="pt-BR" sz="1200" dirty="0">
              <a:solidFill>
                <a:srgbClr val="FFFF00"/>
              </a:solidFill>
              <a:cs typeface="Times New Roman" panose="02020603050405020304" pitchFamily="18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xmlns="" id="{3B32C512-67F0-4FC4-A1B6-FDC895D0C1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8264" y="-255699"/>
            <a:ext cx="2195736" cy="2656876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1043608" y="2093947"/>
            <a:ext cx="64807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b="1" dirty="0">
                <a:solidFill>
                  <a:schemeClr val="bg1"/>
                </a:solidFill>
              </a:rPr>
              <a:t>RELATÓRIO DE EXECUÇÃO</a:t>
            </a:r>
          </a:p>
        </p:txBody>
      </p:sp>
    </p:spTree>
    <p:extLst>
      <p:ext uri="{BB962C8B-B14F-4D97-AF65-F5344CB8AC3E}">
        <p14:creationId xmlns:p14="http://schemas.microsoft.com/office/powerpoint/2010/main" val="3509130867"/>
      </p:ext>
    </p:extLst>
  </p:cSld>
  <p:clrMapOvr>
    <a:masterClrMapping/>
  </p:clrMapOvr>
  <p:transition spd="med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3">
            <a:extLst>
              <a:ext uri="{FF2B5EF4-FFF2-40B4-BE49-F238E27FC236}">
                <a16:creationId xmlns:a16="http://schemas.microsoft.com/office/drawing/2014/main" xmlns="" id="{BE021F64-2F6C-46F9-87DA-237EA5068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552" y="184287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dirty="0">
                <a:solidFill>
                  <a:schemeClr val="tx2"/>
                </a:solidFill>
              </a:rPr>
              <a:t>RESULTADOS DE </a:t>
            </a:r>
            <a:r>
              <a:rPr lang="pt-BR" altLang="pt-BR" sz="2400" b="1" u="sng" dirty="0">
                <a:solidFill>
                  <a:schemeClr val="tx2"/>
                </a:solidFill>
              </a:rPr>
              <a:t>EFICIÊNCIA OPERACIONAL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4585790"/>
              </p:ext>
            </p:extLst>
          </p:nvPr>
        </p:nvGraphicFramePr>
        <p:xfrm>
          <a:off x="215420" y="764704"/>
          <a:ext cx="8675688" cy="5112568"/>
        </p:xfrm>
        <a:graphic>
          <a:graphicData uri="http://schemas.openxmlformats.org/drawingml/2006/table">
            <a:tbl>
              <a:tblPr/>
              <a:tblGrid>
                <a:gridCol w="664517">
                  <a:extLst>
                    <a:ext uri="{9D8B030D-6E8A-4147-A177-3AD203B41FA5}">
                      <a16:colId xmlns:a16="http://schemas.microsoft.com/office/drawing/2014/main" xmlns="" val="1233354499"/>
                    </a:ext>
                  </a:extLst>
                </a:gridCol>
                <a:gridCol w="44393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967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95164">
                  <a:extLst>
                    <a:ext uri="{9D8B030D-6E8A-4147-A177-3AD203B41FA5}">
                      <a16:colId xmlns:a16="http://schemas.microsoft.com/office/drawing/2014/main" xmlns="" val="3915317263"/>
                    </a:ext>
                  </a:extLst>
                </a:gridCol>
                <a:gridCol w="107983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463855"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1779" marR="91779" marT="45889" marB="45889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INDICADORES DE DESEMPENHO</a:t>
                      </a:r>
                    </a:p>
                  </a:txBody>
                  <a:tcPr marL="91779" marR="91779" marT="45889" marB="45889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META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2020</a:t>
                      </a:r>
                    </a:p>
                  </a:txBody>
                  <a:tcPr marL="91779" marR="91779" marT="45889" marB="45889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RESULTADOS</a:t>
                      </a:r>
                    </a:p>
                  </a:txBody>
                  <a:tcPr marL="72267" marR="72267" marT="72267" marB="72267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544257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Média </a:t>
                      </a:r>
                    </a:p>
                    <a:p>
                      <a:pPr 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JAN-JUN </a:t>
                      </a:r>
                      <a:endParaRPr lang="pt-BR" sz="1800" dirty="0"/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JULHO*</a:t>
                      </a:r>
                      <a:endParaRPr lang="pt-BR" dirty="0"/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05020220"/>
                  </a:ext>
                </a:extLst>
              </a:tr>
              <a:tr h="416633">
                <a:tc rowSpan="4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DESENHO INDUSTRIAL</a:t>
                      </a:r>
                    </a:p>
                  </a:txBody>
                  <a:tcPr marL="72267" marR="72267" marT="72267" marB="72267" vert="vert27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Tempo de Primeiro Exame Técnico de Pedidos de Registro de Desenho Industrial</a:t>
                      </a: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1,7 meses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2,1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1,7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77378511"/>
                  </a:ext>
                </a:extLst>
              </a:tr>
              <a:tr h="361017">
                <a:tc v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vert="vert27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Tempo de Decisão de Exame Técnico de Pedidos de Registro de Desenho Industrial</a:t>
                      </a: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2,7 meses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2,5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1,6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23427242"/>
                  </a:ext>
                </a:extLst>
              </a:tr>
              <a:tr h="560738">
                <a:tc v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72267" marR="72267" marT="72267" marB="72267" vert="vert27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Tempo de Instrução em Recurso de Processos de Desenho Industrial e outros registros</a:t>
                      </a: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 meses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14939288"/>
                  </a:ext>
                </a:extLst>
              </a:tr>
              <a:tr h="753841">
                <a:tc v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72267" marR="72267" marT="72267" marB="72267" vert="vert27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Tempo de Instrução em Processos Administrativos de Nulidade de Desenho Industrial e outros registros</a:t>
                      </a: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meses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39064186"/>
                  </a:ext>
                </a:extLst>
              </a:tr>
              <a:tr h="565106"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IG</a:t>
                      </a:r>
                    </a:p>
                  </a:txBody>
                  <a:tcPr marL="72267" marR="72267" marT="72267" marB="72267" vert="vert27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Tempo de Primeiro Exame Técnico de Pedido de Registro de Indicações Geográficas**</a:t>
                      </a:r>
                      <a:endParaRPr lang="pt-BR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 meses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11,5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3,6</a:t>
                      </a:r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**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58879710"/>
                  </a:ext>
                </a:extLst>
              </a:tr>
              <a:tr h="681367">
                <a:tc v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72267" marR="72267" marT="72267" marB="72267" vert="vert27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Tempo de Decisão de Exame Técnico de Pedidos de Registro de Indicações Geográficas</a:t>
                      </a:r>
                      <a:endParaRPr lang="pt-BR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 meses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26,1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29,2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25288009"/>
                  </a:ext>
                </a:extLst>
              </a:tr>
            </a:tbl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3503D6EC-F1E2-4659-9D6A-585C937C41EE}"/>
              </a:ext>
            </a:extLst>
          </p:cNvPr>
          <p:cNvSpPr txBox="1"/>
          <p:nvPr/>
        </p:nvSpPr>
        <p:spPr>
          <a:xfrm>
            <a:off x="1507320" y="5984557"/>
            <a:ext cx="5760640" cy="684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pt-BR" sz="1200" dirty="0"/>
              <a:t>*O resultado mensal já representa o acumulado; ou o indicador não é acumulativo.</a:t>
            </a:r>
          </a:p>
          <a:p>
            <a:pPr>
              <a:spcBef>
                <a:spcPts val="300"/>
              </a:spcBef>
            </a:pPr>
            <a:r>
              <a:rPr lang="pt-BR" sz="1200" dirty="0"/>
              <a:t>**O cálculo do indicador mudou a partir da 2ª Revisão do Plano de Ação 2020 (julho), caracterizando-se como média móvel dos últimos 12 meses.</a:t>
            </a:r>
          </a:p>
        </p:txBody>
      </p:sp>
    </p:spTree>
    <p:extLst>
      <p:ext uri="{BB962C8B-B14F-4D97-AF65-F5344CB8AC3E}">
        <p14:creationId xmlns:p14="http://schemas.microsoft.com/office/powerpoint/2010/main" val="36507003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3">
            <a:extLst>
              <a:ext uri="{FF2B5EF4-FFF2-40B4-BE49-F238E27FC236}">
                <a16:creationId xmlns:a16="http://schemas.microsoft.com/office/drawing/2014/main" xmlns="" id="{BE021F64-2F6C-46F9-87DA-237EA5068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552" y="184287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dirty="0">
                <a:solidFill>
                  <a:schemeClr val="tx2"/>
                </a:solidFill>
              </a:rPr>
              <a:t>RESULTADOS DE EFICIÊNCIA OPERACIONAL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994155"/>
              </p:ext>
            </p:extLst>
          </p:nvPr>
        </p:nvGraphicFramePr>
        <p:xfrm>
          <a:off x="144784" y="764703"/>
          <a:ext cx="8603679" cy="4824537"/>
        </p:xfrm>
        <a:graphic>
          <a:graphicData uri="http://schemas.openxmlformats.org/drawingml/2006/table">
            <a:tbl>
              <a:tblPr/>
              <a:tblGrid>
                <a:gridCol w="1193628">
                  <a:extLst>
                    <a:ext uri="{9D8B030D-6E8A-4147-A177-3AD203B41FA5}">
                      <a16:colId xmlns:a16="http://schemas.microsoft.com/office/drawing/2014/main" xmlns="" val="1233354499"/>
                    </a:ext>
                  </a:extLst>
                </a:gridCol>
                <a:gridCol w="356777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406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40854">
                  <a:extLst>
                    <a:ext uri="{9D8B030D-6E8A-4147-A177-3AD203B41FA5}">
                      <a16:colId xmlns:a16="http://schemas.microsoft.com/office/drawing/2014/main" xmlns="" val="3915317263"/>
                    </a:ext>
                  </a:extLst>
                </a:gridCol>
                <a:gridCol w="136080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576778"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1779" marR="91779" marT="45889" marB="45889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INDICADORES DE DESEMPENHO</a:t>
                      </a:r>
                    </a:p>
                  </a:txBody>
                  <a:tcPr marL="91779" marR="91779" marT="45889" marB="45889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META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2020</a:t>
                      </a:r>
                    </a:p>
                  </a:txBody>
                  <a:tcPr marL="91779" marR="91779" marT="45889" marB="45889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RESULTADOS</a:t>
                      </a:r>
                    </a:p>
                  </a:txBody>
                  <a:tcPr marL="72267" marR="72267" marT="72267" marB="72267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57535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Média </a:t>
                      </a:r>
                    </a:p>
                    <a:p>
                      <a:pPr 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JAN-JUN </a:t>
                      </a:r>
                      <a:endParaRPr lang="pt-BR" sz="1800" dirty="0"/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JULHO</a:t>
                      </a:r>
                      <a:endParaRPr lang="pt-BR" dirty="0"/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05020220"/>
                  </a:ext>
                </a:extLst>
              </a:tr>
              <a:tr h="1383831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PROGRAMA DE COMPUTADOR</a:t>
                      </a:r>
                    </a:p>
                  </a:txBody>
                  <a:tcPr marL="72267" marR="72267" marT="72267" marB="72267" vert="vert27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Tempo de Registro de Programa de Computador</a:t>
                      </a:r>
                    </a:p>
                  </a:txBody>
                  <a:tcPr marL="36000" marR="36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dias úteis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7,08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6,38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14939288"/>
                  </a:ext>
                </a:extLst>
              </a:tr>
              <a:tr h="1152128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TOPOGRAFIA</a:t>
                      </a:r>
                    </a:p>
                  </a:txBody>
                  <a:tcPr marL="72267" marR="72267" marT="72267" marB="72267" vert="vert27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Tempo de Registro de Topografia de Circuitos Integrados</a:t>
                      </a:r>
                      <a:endParaRPr lang="pt-BR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dias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n/a*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n/a*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60613902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CONTRATOS</a:t>
                      </a:r>
                    </a:p>
                  </a:txBody>
                  <a:tcPr marL="72267" marR="72267" marT="72267" marB="72267" vert="vert27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Tempo Médio de Decisão dos Protocolos Notificados de Contratos de Tecnologia</a:t>
                      </a:r>
                      <a:endParaRPr lang="pt-BR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90% em até 27 dias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73635129"/>
                  </a:ext>
                </a:extLst>
              </a:tr>
            </a:tbl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65D1DDE0-10FE-4C52-A515-4C85449EB7D6}"/>
              </a:ext>
            </a:extLst>
          </p:cNvPr>
          <p:cNvSpPr txBox="1"/>
          <p:nvPr/>
        </p:nvSpPr>
        <p:spPr>
          <a:xfrm>
            <a:off x="252321" y="5661248"/>
            <a:ext cx="88888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*n/a – não aplicável. Não houve depósito de pedidos de  registro de Topografia de Circuito Integrado no período.</a:t>
            </a:r>
          </a:p>
        </p:txBody>
      </p:sp>
    </p:spTree>
    <p:extLst>
      <p:ext uri="{BB962C8B-B14F-4D97-AF65-F5344CB8AC3E}">
        <p14:creationId xmlns:p14="http://schemas.microsoft.com/office/powerpoint/2010/main" val="26736075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5992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tângulo 3"/>
          <p:cNvSpPr/>
          <p:nvPr/>
        </p:nvSpPr>
        <p:spPr>
          <a:xfrm>
            <a:off x="755576" y="1772816"/>
            <a:ext cx="6624736" cy="15121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dirty="0">
                <a:solidFill>
                  <a:schemeClr val="bg1"/>
                </a:solidFill>
              </a:rPr>
              <a:t>SITUAÇÃO ORÇAMENTÁRIA</a:t>
            </a:r>
          </a:p>
        </p:txBody>
      </p:sp>
    </p:spTree>
    <p:extLst>
      <p:ext uri="{BB962C8B-B14F-4D97-AF65-F5344CB8AC3E}">
        <p14:creationId xmlns:p14="http://schemas.microsoft.com/office/powerpoint/2010/main" val="39086667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3">
            <a:extLst>
              <a:ext uri="{FF2B5EF4-FFF2-40B4-BE49-F238E27FC236}">
                <a16:creationId xmlns:a16="http://schemas.microsoft.com/office/drawing/2014/main" xmlns="" id="{BE021F64-2F6C-46F9-87DA-237EA5068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843" y="267051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dirty="0">
                <a:solidFill>
                  <a:schemeClr val="tx2"/>
                </a:solidFill>
              </a:rPr>
              <a:t>EXECUÇÃO ORÇAMENTÁRIA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1835696" y="5013176"/>
            <a:ext cx="4343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600" b="1" dirty="0"/>
              <a:t>Execução de </a:t>
            </a:r>
            <a:r>
              <a:rPr lang="pt-BR" sz="2000" b="1" dirty="0"/>
              <a:t>67%</a:t>
            </a:r>
            <a:r>
              <a:rPr lang="pt-BR" sz="1600" dirty="0"/>
              <a:t> do orçamento até </a:t>
            </a:r>
            <a:r>
              <a:rPr lang="pt-BR" sz="1600" b="1" dirty="0"/>
              <a:t>31/07/2020</a:t>
            </a:r>
            <a:r>
              <a:rPr lang="pt-BR" sz="1600" dirty="0"/>
              <a:t>.</a:t>
            </a:r>
          </a:p>
        </p:txBody>
      </p:sp>
      <p:sp>
        <p:nvSpPr>
          <p:cNvPr id="3" name="Retângulo 2"/>
          <p:cNvSpPr/>
          <p:nvPr/>
        </p:nvSpPr>
        <p:spPr>
          <a:xfrm>
            <a:off x="1835696" y="5445224"/>
            <a:ext cx="5400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b="1" dirty="0"/>
              <a:t>Dotação não-programada </a:t>
            </a:r>
            <a:r>
              <a:rPr lang="pt-BR" sz="1600" dirty="0"/>
              <a:t>(corresponde à parcela da LOA 2020 atualizada sem programação de despesas): </a:t>
            </a:r>
            <a:r>
              <a:rPr lang="pt-BR" sz="2000" b="1" dirty="0"/>
              <a:t>R$ 2,8 milhões</a:t>
            </a:r>
            <a:endParaRPr lang="pt-BR" b="1" dirty="0"/>
          </a:p>
        </p:txBody>
      </p:sp>
      <p:sp>
        <p:nvSpPr>
          <p:cNvPr id="4" name="CaixaDeTexto 3"/>
          <p:cNvSpPr txBox="1"/>
          <p:nvPr/>
        </p:nvSpPr>
        <p:spPr>
          <a:xfrm>
            <a:off x="2987824" y="4280829"/>
            <a:ext cx="54726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/>
              <a:t>Fonte: CGOF/DIRAD – Panorama Orçamentário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xmlns="" id="{D03A323A-C3A8-4E22-AEF7-6C44CB185E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59037003"/>
              </p:ext>
            </p:extLst>
          </p:nvPr>
        </p:nvGraphicFramePr>
        <p:xfrm>
          <a:off x="827584" y="1096928"/>
          <a:ext cx="7128792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215621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3">
            <a:extLst>
              <a:ext uri="{FF2B5EF4-FFF2-40B4-BE49-F238E27FC236}">
                <a16:creationId xmlns:a16="http://schemas.microsoft.com/office/drawing/2014/main" xmlns="" id="{BE021F64-2F6C-46F9-87DA-237EA5068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843" y="267051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dirty="0">
                <a:solidFill>
                  <a:schemeClr val="tx2"/>
                </a:solidFill>
              </a:rPr>
              <a:t>ENTENDENDO A LOA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54" y="1484784"/>
            <a:ext cx="7162691" cy="3053154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-1476672" y="4653136"/>
            <a:ext cx="54726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200" dirty="0"/>
              <a:t>Fonte: CGOF/DIRAD – Panorama Orçamentário</a:t>
            </a:r>
          </a:p>
        </p:txBody>
      </p:sp>
    </p:spTree>
    <p:extLst>
      <p:ext uri="{BB962C8B-B14F-4D97-AF65-F5344CB8AC3E}">
        <p14:creationId xmlns:p14="http://schemas.microsoft.com/office/powerpoint/2010/main" val="3350448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3">
            <a:extLst>
              <a:ext uri="{FF2B5EF4-FFF2-40B4-BE49-F238E27FC236}">
                <a16:creationId xmlns:a16="http://schemas.microsoft.com/office/drawing/2014/main" xmlns="" id="{BE021F64-2F6C-46F9-87DA-237EA5068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843" y="220871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dirty="0">
                <a:solidFill>
                  <a:schemeClr val="tx2"/>
                </a:solidFill>
              </a:rPr>
              <a:t>REPROGRAMAÇÃO ORÇAMENTÁRIA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251520" y="764704"/>
          <a:ext cx="8640960" cy="5134666"/>
        </p:xfrm>
        <a:graphic>
          <a:graphicData uri="http://schemas.openxmlformats.org/drawingml/2006/table">
            <a:tbl>
              <a:tblPr/>
              <a:tblGrid>
                <a:gridCol w="40868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417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203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Categorias de Despesas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Programação de 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Variação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037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15/</a:t>
                      </a:r>
                      <a:r>
                        <a:rPr lang="pt-BR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jul</a:t>
                      </a:r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31/</a:t>
                      </a:r>
                      <a:r>
                        <a:rPr lang="pt-BR" sz="14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jul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R$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267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Infraestrutura predial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21.271.466,38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21.177.054,72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(94.411,66)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(0,44)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5267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Tecnologia da Informação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14.360.299,64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14.342.917,09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(17.382,55)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(0,12)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53751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Terceirização de mão de obra em áreas de suporte e finalística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10.336.018,50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10.336.018,50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5267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Impostos e taxas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5.032.561,29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5.018.756,74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(13.084,55)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(0,27)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5267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Acesso a banco de dados de Informações Tecnológicas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4.868.453,27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4.818.881,21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(49.572,06)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(1,02)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5267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Infraestrutura administrativa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4.042.596,84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4.004.205,03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(38.391,81)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(0,95)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5267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Recursos Humanos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2.059.036,57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2.060.936,77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1.900,20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5267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Viagens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1.813.845,37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1.813.845,37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5267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Unidades Regionais fora do Rio de Janeiro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1.765.400,18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1.661.336,50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(104.063,68)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(5,89)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5267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Capacitação de Servidores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1.615.209,00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1.614.539,00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(670,00)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(0,04)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5267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Academia Nacional de PI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772.385,00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772.385,00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5267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Comunicação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56.831,82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56.831,82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5267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Disseminação de PI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30.000,00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30.000,00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52679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Gestão da Qualidade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16.200,00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16.200,00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9482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Total Programado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68.040.303,86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67.723.907,75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(316.396,11)</a:t>
                      </a:r>
                    </a:p>
                  </a:txBody>
                  <a:tcPr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(0,47)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</a:tbl>
          </a:graphicData>
        </a:graphic>
      </p:graphicFrame>
      <p:sp>
        <p:nvSpPr>
          <p:cNvPr id="2" name="CaixaDeTexto 1"/>
          <p:cNvSpPr txBox="1"/>
          <p:nvPr/>
        </p:nvSpPr>
        <p:spPr>
          <a:xfrm>
            <a:off x="2051720" y="6017693"/>
            <a:ext cx="47525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*15/07: linha de base da 2ª Revisão do Plano de Ação 2020</a:t>
            </a:r>
          </a:p>
        </p:txBody>
      </p:sp>
    </p:spTree>
    <p:extLst>
      <p:ext uri="{BB962C8B-B14F-4D97-AF65-F5344CB8AC3E}">
        <p14:creationId xmlns:p14="http://schemas.microsoft.com/office/powerpoint/2010/main" val="42665619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467543" y="919753"/>
            <a:ext cx="8443613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pt-BR" sz="2400" b="1" dirty="0"/>
              <a:t>DESTAQUES</a:t>
            </a:r>
          </a:p>
          <a:p>
            <a:pPr marL="400050" indent="-400050">
              <a:spcBef>
                <a:spcPts val="1200"/>
              </a:spcBef>
              <a:spcAft>
                <a:spcPts val="1200"/>
              </a:spcAft>
              <a:buAutoNum type="romanLcPeriod"/>
            </a:pPr>
            <a:r>
              <a:rPr lang="pt-BR" dirty="0"/>
              <a:t>Diversas reprogramações, entre elas inclusões e exclusões de despesas, que foram objeto de aprovação na REDIR de 14 de julho (reunião de </a:t>
            </a:r>
            <a:r>
              <a:rPr lang="pt-BR" u="sng" dirty="0"/>
              <a:t>revisão do Plano de Ação 2020</a:t>
            </a:r>
            <a:r>
              <a:rPr lang="pt-BR" dirty="0"/>
              <a:t>), resultando em aumento da programação de: </a:t>
            </a:r>
            <a:r>
              <a:rPr lang="pt-BR" b="1" dirty="0"/>
              <a:t>R$ 2.248.985,91</a:t>
            </a:r>
          </a:p>
          <a:p>
            <a:pPr marL="400050" indent="-400050">
              <a:spcBef>
                <a:spcPts val="1200"/>
              </a:spcBef>
              <a:spcAft>
                <a:spcPts val="1200"/>
              </a:spcAft>
              <a:buAutoNum type="romanLcPeriod"/>
            </a:pPr>
            <a:r>
              <a:rPr lang="pt-BR" u="sng" dirty="0"/>
              <a:t>Exclusão</a:t>
            </a:r>
            <a:r>
              <a:rPr lang="pt-BR" dirty="0"/>
              <a:t> da programação de julho da nova contratação de apoio administrativo, ainda não concluída: </a:t>
            </a:r>
            <a:r>
              <a:rPr lang="pt-BR" b="1" dirty="0"/>
              <a:t>R$ 1.146.485,47</a:t>
            </a:r>
            <a:endParaRPr lang="pt-BR" dirty="0"/>
          </a:p>
          <a:p>
            <a:pPr marL="400050" indent="-400050">
              <a:spcBef>
                <a:spcPts val="1200"/>
              </a:spcBef>
              <a:spcAft>
                <a:spcPts val="1200"/>
              </a:spcAft>
              <a:buAutoNum type="romanLcPeriod"/>
            </a:pPr>
            <a:r>
              <a:rPr lang="pt-BR" dirty="0"/>
              <a:t>Revisão da programação de despesas das unidades regionais que resultou em uma </a:t>
            </a:r>
            <a:r>
              <a:rPr lang="pt-BR" u="sng" dirty="0"/>
              <a:t>redução</a:t>
            </a:r>
            <a:r>
              <a:rPr lang="pt-BR" dirty="0"/>
              <a:t> da programação de: </a:t>
            </a:r>
            <a:r>
              <a:rPr lang="pt-BR" b="1" dirty="0"/>
              <a:t>R$ 112.228,14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CaixaDeTexto 3">
            <a:extLst>
              <a:ext uri="{FF2B5EF4-FFF2-40B4-BE49-F238E27FC236}">
                <a16:creationId xmlns:a16="http://schemas.microsoft.com/office/drawing/2014/main" xmlns="" id="{BE021F64-2F6C-46F9-87DA-237EA5068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843" y="220871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dirty="0">
                <a:solidFill>
                  <a:schemeClr val="tx2"/>
                </a:solidFill>
              </a:rPr>
              <a:t>REPROGRAMAÇÃO ORÇAMENTÁRIA (cont.)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502770" y="4736177"/>
            <a:ext cx="54726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CGOF/DIRAD – Panorama Orçamentário</a:t>
            </a:r>
          </a:p>
        </p:txBody>
      </p:sp>
    </p:spTree>
    <p:extLst>
      <p:ext uri="{BB962C8B-B14F-4D97-AF65-F5344CB8AC3E}">
        <p14:creationId xmlns:p14="http://schemas.microsoft.com/office/powerpoint/2010/main" val="22675340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5992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tângulo 4"/>
          <p:cNvSpPr/>
          <p:nvPr/>
        </p:nvSpPr>
        <p:spPr>
          <a:xfrm>
            <a:off x="467544" y="1700808"/>
            <a:ext cx="7776864" cy="15121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400" dirty="0">
                <a:solidFill>
                  <a:schemeClr val="bg1"/>
                </a:solidFill>
              </a:rPr>
              <a:t>Informações Orçamentárias Atualizadas</a:t>
            </a:r>
          </a:p>
          <a:p>
            <a:pPr algn="ctr"/>
            <a:r>
              <a:rPr lang="pt-BR" sz="4400" dirty="0">
                <a:solidFill>
                  <a:schemeClr val="bg1"/>
                </a:solidFill>
              </a:rPr>
              <a:t>CGOF/DIORC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</a:rPr>
              <a:t>(Data base: 13 de agosto)</a:t>
            </a:r>
          </a:p>
        </p:txBody>
      </p:sp>
    </p:spTree>
    <p:extLst>
      <p:ext uri="{BB962C8B-B14F-4D97-AF65-F5344CB8AC3E}">
        <p14:creationId xmlns:p14="http://schemas.microsoft.com/office/powerpoint/2010/main" val="2920649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3">
            <a:extLst>
              <a:ext uri="{FF2B5EF4-FFF2-40B4-BE49-F238E27FC236}">
                <a16:creationId xmlns:a16="http://schemas.microsoft.com/office/drawing/2014/main" xmlns="" id="{BE021F64-2F6C-46F9-87DA-237EA5068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dirty="0">
                <a:solidFill>
                  <a:schemeClr val="tx2"/>
                </a:solidFill>
              </a:rPr>
              <a:t>Lei Orçamentária Anual - LOA 2020</a:t>
            </a:r>
          </a:p>
        </p:txBody>
      </p: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xmlns="" id="{21DB30CE-1D9A-47E9-8DA2-701B03490D83}"/>
              </a:ext>
            </a:extLst>
          </p:cNvPr>
          <p:cNvCxnSpPr>
            <a:cxnSpLocks/>
          </p:cNvCxnSpPr>
          <p:nvPr/>
        </p:nvCxnSpPr>
        <p:spPr>
          <a:xfrm>
            <a:off x="384309" y="620688"/>
            <a:ext cx="8506800" cy="1388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1043608" y="1170963"/>
          <a:ext cx="6120680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25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Até</a:t>
                      </a:r>
                      <a:r>
                        <a:rPr lang="pt-BR" sz="2000" baseline="0" dirty="0"/>
                        <a:t> julho</a:t>
                      </a:r>
                      <a:endParaRPr lang="pt-BR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BR" sz="2000" dirty="0"/>
                        <a:t>LOA atualizada (a)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70,5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BR" sz="2000" dirty="0"/>
                        <a:t>Bloqueio</a:t>
                      </a:r>
                      <a:r>
                        <a:rPr lang="pt-BR" sz="2000" baseline="0" dirty="0"/>
                        <a:t> (IU9) (b) ¹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11,0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BR" sz="2000" b="1" dirty="0"/>
                        <a:t>LOA  liberada (c) = (a) –(b)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59,5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5292080" y="863186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400" dirty="0"/>
              <a:t>R$ Milhões</a:t>
            </a:r>
          </a:p>
        </p:txBody>
      </p:sp>
      <p:graphicFrame>
        <p:nvGraphicFramePr>
          <p:cNvPr id="16" name="Tabela 15"/>
          <p:cNvGraphicFramePr>
            <a:graphicFrameLocks noGrp="1"/>
          </p:cNvGraphicFramePr>
          <p:nvPr/>
        </p:nvGraphicFramePr>
        <p:xfrm>
          <a:off x="1043608" y="3415389"/>
          <a:ext cx="6192688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245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Situação</a:t>
                      </a:r>
                      <a:r>
                        <a:rPr lang="pt-BR" sz="2000" baseline="0" dirty="0"/>
                        <a:t> atual (14 de agosto)</a:t>
                      </a:r>
                      <a:endParaRPr lang="pt-BR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BR" sz="2000" dirty="0"/>
                        <a:t>LOA atualizada até</a:t>
                      </a:r>
                      <a:r>
                        <a:rPr lang="pt-BR" sz="2000" baseline="0" dirty="0"/>
                        <a:t> julho </a:t>
                      </a:r>
                      <a:r>
                        <a:rPr lang="pt-BR" sz="2000" dirty="0"/>
                        <a:t>(a)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70,5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BR" sz="2000" dirty="0"/>
                        <a:t>Suplementação</a:t>
                      </a:r>
                      <a:r>
                        <a:rPr lang="pt-BR" sz="2000" baseline="0" dirty="0"/>
                        <a:t> orçamentária (10 de </a:t>
                      </a:r>
                      <a:r>
                        <a:rPr lang="pt-BR" sz="2000" baseline="0" dirty="0" err="1"/>
                        <a:t>ago</a:t>
                      </a:r>
                      <a:r>
                        <a:rPr lang="pt-BR" sz="2000" baseline="0" dirty="0"/>
                        <a:t>) (b)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6,3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BR" sz="2000" b="1" dirty="0"/>
                        <a:t>LOA atualizada (c) =</a:t>
                      </a:r>
                      <a:r>
                        <a:rPr lang="pt-BR" sz="2000" b="1" baseline="0" dirty="0"/>
                        <a:t> (a) + (b)</a:t>
                      </a:r>
                      <a:endParaRPr lang="pt-B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76,8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BR" sz="2000" dirty="0"/>
                        <a:t>Bloqueio</a:t>
                      </a:r>
                      <a:r>
                        <a:rPr lang="pt-BR" sz="2000" baseline="0" dirty="0"/>
                        <a:t> (IU9) (d) ¹</a:t>
                      </a:r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11,0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pt-BR" sz="2000" b="1" dirty="0"/>
                        <a:t>LOA  liberada (e) = (c) –(d)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b="1" dirty="0"/>
                        <a:t>65,8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17" name="CaixaDeTexto 16"/>
          <p:cNvSpPr txBox="1"/>
          <p:nvPr/>
        </p:nvSpPr>
        <p:spPr>
          <a:xfrm>
            <a:off x="5364088" y="3163698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400" dirty="0"/>
              <a:t>R$ Milhões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1043608" y="5933437"/>
            <a:ext cx="66967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/>
              <a:t>¹ O PL n.º 12/2020 tramita no Congresso para cancelamento de R$ 6,3 milhões</a:t>
            </a:r>
          </a:p>
        </p:txBody>
      </p:sp>
      <p:sp>
        <p:nvSpPr>
          <p:cNvPr id="12" name="Seta para a direita 11"/>
          <p:cNvSpPr/>
          <p:nvPr/>
        </p:nvSpPr>
        <p:spPr>
          <a:xfrm rot="10800000">
            <a:off x="7312815" y="5501440"/>
            <a:ext cx="427537" cy="239392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/>
          <p:cNvSpPr txBox="1"/>
          <p:nvPr/>
        </p:nvSpPr>
        <p:spPr>
          <a:xfrm>
            <a:off x="7800345" y="5144082"/>
            <a:ext cx="1224137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/>
              <a:t>Disponível para execução de despesas</a:t>
            </a:r>
          </a:p>
        </p:txBody>
      </p:sp>
    </p:spTree>
    <p:extLst>
      <p:ext uri="{BB962C8B-B14F-4D97-AF65-F5344CB8AC3E}">
        <p14:creationId xmlns:p14="http://schemas.microsoft.com/office/powerpoint/2010/main" val="8698487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3">
            <a:extLst>
              <a:ext uri="{FF2B5EF4-FFF2-40B4-BE49-F238E27FC236}">
                <a16:creationId xmlns:a16="http://schemas.microsoft.com/office/drawing/2014/main" xmlns="" id="{BE021F64-2F6C-46F9-87DA-237EA5068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dirty="0">
                <a:solidFill>
                  <a:schemeClr val="tx2"/>
                </a:solidFill>
              </a:rPr>
              <a:t>Programação Orçamentária - LOA 2020</a:t>
            </a:r>
          </a:p>
        </p:txBody>
      </p: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xmlns="" id="{21DB30CE-1D9A-47E9-8DA2-701B03490D83}"/>
              </a:ext>
            </a:extLst>
          </p:cNvPr>
          <p:cNvCxnSpPr>
            <a:cxnSpLocks/>
          </p:cNvCxnSpPr>
          <p:nvPr/>
        </p:nvCxnSpPr>
        <p:spPr>
          <a:xfrm>
            <a:off x="384309" y="620688"/>
            <a:ext cx="8506800" cy="1388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ela 2"/>
          <p:cNvGraphicFramePr>
            <a:graphicFrameLocks noGrp="1"/>
          </p:cNvGraphicFramePr>
          <p:nvPr/>
        </p:nvGraphicFramePr>
        <p:xfrm>
          <a:off x="533253" y="1628800"/>
          <a:ext cx="8208912" cy="2575922"/>
        </p:xfrm>
        <a:graphic>
          <a:graphicData uri="http://schemas.openxmlformats.org/drawingml/2006/table">
            <a:tbl>
              <a:tblPr/>
              <a:tblGrid>
                <a:gridCol w="36066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498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Ação Orçamentária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LOA liberada</a:t>
                      </a:r>
                      <a:b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(a)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Programação de Despesas </a:t>
                      </a:r>
                      <a:b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(b)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Resultado </a:t>
                      </a:r>
                      <a:b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(c) = (a) - (b)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7107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2000  -  Administração da Unidade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46,8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39512">
                <a:tc>
                  <a:txBody>
                    <a:bodyPr/>
                    <a:lstStyle/>
                    <a:p>
                      <a:pPr algn="just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21B2 - Gestão e Modernização dos Recursos de Tecnologia da Informação e Comunicação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-0,04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65,8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0,4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5" name="CaixaDeTexto 14"/>
          <p:cNvSpPr txBox="1"/>
          <p:nvPr/>
        </p:nvSpPr>
        <p:spPr>
          <a:xfrm>
            <a:off x="6876256" y="1268760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400" dirty="0"/>
              <a:t>R$ Milhões</a:t>
            </a:r>
          </a:p>
        </p:txBody>
      </p:sp>
      <p:sp>
        <p:nvSpPr>
          <p:cNvPr id="18" name="Seta para a direita 17"/>
          <p:cNvSpPr/>
          <p:nvPr/>
        </p:nvSpPr>
        <p:spPr>
          <a:xfrm rot="16200000">
            <a:off x="7886176" y="4339727"/>
            <a:ext cx="285000" cy="239393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CaixaDeTexto 18"/>
          <p:cNvSpPr txBox="1"/>
          <p:nvPr/>
        </p:nvSpPr>
        <p:spPr>
          <a:xfrm>
            <a:off x="7093256" y="4713164"/>
            <a:ext cx="1870836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/>
              <a:t>Sobra Orçamentária</a:t>
            </a:r>
          </a:p>
          <a:p>
            <a:pPr algn="ctr"/>
            <a:endParaRPr lang="pt-BR" sz="1400" b="1" dirty="0"/>
          </a:p>
          <a:p>
            <a:pPr algn="ctr"/>
            <a:r>
              <a:rPr lang="pt-BR" sz="1400" b="1" u="sng" dirty="0"/>
              <a:t>Observação</a:t>
            </a:r>
            <a:r>
              <a:rPr lang="pt-BR" sz="1400" b="1" dirty="0"/>
              <a:t>:</a:t>
            </a:r>
          </a:p>
          <a:p>
            <a:pPr algn="ctr"/>
            <a:r>
              <a:rPr lang="pt-BR" sz="1400" dirty="0"/>
              <a:t>Se considerarmos (R$ 70,5 milhões): </a:t>
            </a:r>
            <a:r>
              <a:rPr lang="pt-BR" sz="1400" b="1" dirty="0"/>
              <a:t>Sobra de R$ 5,1 milhões</a:t>
            </a:r>
          </a:p>
        </p:txBody>
      </p:sp>
      <p:sp>
        <p:nvSpPr>
          <p:cNvPr id="10" name="Seta para a direita 9"/>
          <p:cNvSpPr/>
          <p:nvPr/>
        </p:nvSpPr>
        <p:spPr>
          <a:xfrm rot="16200000">
            <a:off x="6061367" y="4339729"/>
            <a:ext cx="284998" cy="239394"/>
          </a:xfrm>
          <a:prstGeom prst="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/>
          <p:cNvSpPr txBox="1"/>
          <p:nvPr/>
        </p:nvSpPr>
        <p:spPr>
          <a:xfrm>
            <a:off x="5148750" y="4713163"/>
            <a:ext cx="1870836" cy="116955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Novas contratações: </a:t>
            </a:r>
            <a:r>
              <a:rPr lang="pt-BR" sz="1400" b="1" dirty="0"/>
              <a:t>R$ 11,7 milhões (18%)</a:t>
            </a:r>
          </a:p>
          <a:p>
            <a:pPr algn="ctr"/>
            <a:endParaRPr lang="pt-BR" sz="1400" dirty="0"/>
          </a:p>
          <a:p>
            <a:pPr algn="ctr"/>
            <a:r>
              <a:rPr lang="pt-BR" sz="1400" dirty="0"/>
              <a:t>Despesas contratadas: </a:t>
            </a:r>
            <a:r>
              <a:rPr lang="pt-BR" sz="1400" b="1" dirty="0"/>
              <a:t>R$ 53,7 milhões (82%)</a:t>
            </a:r>
          </a:p>
        </p:txBody>
      </p:sp>
    </p:spTree>
    <p:extLst>
      <p:ext uri="{BB962C8B-B14F-4D97-AF65-F5344CB8AC3E}">
        <p14:creationId xmlns:p14="http://schemas.microsoft.com/office/powerpoint/2010/main" val="3907343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167" y="-99392"/>
            <a:ext cx="9144000" cy="5992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tângulo 3"/>
          <p:cNvSpPr/>
          <p:nvPr/>
        </p:nvSpPr>
        <p:spPr>
          <a:xfrm>
            <a:off x="755576" y="1772816"/>
            <a:ext cx="6624736" cy="15121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dirty="0">
                <a:solidFill>
                  <a:schemeClr val="bg1"/>
                </a:solidFill>
              </a:rPr>
              <a:t>SITUAÇÃO DAS </a:t>
            </a:r>
            <a:r>
              <a:rPr lang="pt-BR" sz="4800" b="1" dirty="0">
                <a:solidFill>
                  <a:schemeClr val="bg1"/>
                </a:solidFill>
              </a:rPr>
              <a:t>METAS*</a:t>
            </a:r>
            <a:endParaRPr lang="pt-BR" sz="4000" b="1" baseline="30000" dirty="0">
              <a:solidFill>
                <a:schemeClr val="bg1"/>
              </a:solidFill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CDCF6077-347D-4E2A-A05F-534B096A2266}"/>
              </a:ext>
            </a:extLst>
          </p:cNvPr>
          <p:cNvSpPr txBox="1"/>
          <p:nvPr/>
        </p:nvSpPr>
        <p:spPr>
          <a:xfrm>
            <a:off x="251520" y="4239995"/>
            <a:ext cx="5688632" cy="698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pt-BR" sz="1600" dirty="0">
                <a:solidFill>
                  <a:schemeClr val="bg1"/>
                </a:solidFill>
              </a:rPr>
              <a:t>*Metas relativas a 2ª Revisão do Plano de Ação 2020 (Julho)</a:t>
            </a:r>
            <a:br>
              <a:rPr lang="pt-BR" sz="1600" dirty="0">
                <a:solidFill>
                  <a:schemeClr val="bg1"/>
                </a:solidFill>
              </a:rPr>
            </a:br>
            <a:r>
              <a:rPr lang="pt-BR" sz="1600" dirty="0">
                <a:solidFill>
                  <a:schemeClr val="bg1"/>
                </a:solidFill>
              </a:rPr>
              <a:t>  Resultados esperados no período: </a:t>
            </a:r>
            <a:r>
              <a:rPr lang="pt-BR" b="1" dirty="0">
                <a:solidFill>
                  <a:schemeClr val="bg1"/>
                </a:solidFill>
              </a:rPr>
              <a:t>58,3% (7/12)</a:t>
            </a:r>
            <a:r>
              <a:rPr lang="pt-BR" sz="1600" dirty="0">
                <a:solidFill>
                  <a:schemeClr val="bg1"/>
                </a:solidFill>
              </a:rPr>
              <a:t> da meta anual</a:t>
            </a:r>
          </a:p>
        </p:txBody>
      </p:sp>
      <p:grpSp>
        <p:nvGrpSpPr>
          <p:cNvPr id="15" name="Agrupar 14">
            <a:extLst>
              <a:ext uri="{FF2B5EF4-FFF2-40B4-BE49-F238E27FC236}">
                <a16:creationId xmlns:a16="http://schemas.microsoft.com/office/drawing/2014/main" xmlns="" id="{A2C92A8A-98F4-4D11-9270-7D498D9A7AAB}"/>
              </a:ext>
            </a:extLst>
          </p:cNvPr>
          <p:cNvGrpSpPr/>
          <p:nvPr/>
        </p:nvGrpSpPr>
        <p:grpSpPr>
          <a:xfrm>
            <a:off x="438064" y="5013176"/>
            <a:ext cx="4248472" cy="216024"/>
            <a:chOff x="539552" y="5157192"/>
            <a:chExt cx="4248472" cy="216024"/>
          </a:xfrm>
        </p:grpSpPr>
        <p:sp>
          <p:nvSpPr>
            <p:cNvPr id="3" name="Retângulo 2">
              <a:extLst>
                <a:ext uri="{FF2B5EF4-FFF2-40B4-BE49-F238E27FC236}">
                  <a16:creationId xmlns:a16="http://schemas.microsoft.com/office/drawing/2014/main" xmlns="" id="{09E9CC27-7CE2-468F-A79E-A8079F685A9C}"/>
                </a:ext>
              </a:extLst>
            </p:cNvPr>
            <p:cNvSpPr/>
            <p:nvPr/>
          </p:nvSpPr>
          <p:spPr>
            <a:xfrm>
              <a:off x="539552" y="5157192"/>
              <a:ext cx="360040" cy="216024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xmlns="" id="{A1134B70-78B4-4BAE-A3FB-2FB6BB6E9206}"/>
                </a:ext>
              </a:extLst>
            </p:cNvPr>
            <p:cNvSpPr/>
            <p:nvPr/>
          </p:nvSpPr>
          <p:spPr>
            <a:xfrm>
              <a:off x="899592" y="5157192"/>
              <a:ext cx="3888432" cy="21602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400" dirty="0">
                  <a:solidFill>
                    <a:schemeClr val="bg1"/>
                  </a:solidFill>
                </a:rPr>
                <a:t>realizado ≥ 95% esperado</a:t>
              </a:r>
            </a:p>
          </p:txBody>
        </p:sp>
      </p:grpSp>
      <p:grpSp>
        <p:nvGrpSpPr>
          <p:cNvPr id="16" name="Agrupar 15">
            <a:extLst>
              <a:ext uri="{FF2B5EF4-FFF2-40B4-BE49-F238E27FC236}">
                <a16:creationId xmlns:a16="http://schemas.microsoft.com/office/drawing/2014/main" xmlns="" id="{204C7C0D-9BFD-405E-AF37-3AA3BA5AAB8E}"/>
              </a:ext>
            </a:extLst>
          </p:cNvPr>
          <p:cNvGrpSpPr/>
          <p:nvPr/>
        </p:nvGrpSpPr>
        <p:grpSpPr>
          <a:xfrm>
            <a:off x="438064" y="5266815"/>
            <a:ext cx="4392488" cy="216024"/>
            <a:chOff x="539552" y="5417093"/>
            <a:chExt cx="4392488" cy="216024"/>
          </a:xfrm>
        </p:grpSpPr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xmlns="" id="{AB0F7EA9-000B-4069-819B-C0CCAA241777}"/>
                </a:ext>
              </a:extLst>
            </p:cNvPr>
            <p:cNvSpPr/>
            <p:nvPr/>
          </p:nvSpPr>
          <p:spPr>
            <a:xfrm>
              <a:off x="539552" y="5417093"/>
              <a:ext cx="360040" cy="216024"/>
            </a:xfrm>
            <a:prstGeom prst="rect">
              <a:avLst/>
            </a:prstGeom>
            <a:solidFill>
              <a:srgbClr val="FFFF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xmlns="" id="{3A7854D3-F398-4321-B7A7-8067D34086F7}"/>
                </a:ext>
              </a:extLst>
            </p:cNvPr>
            <p:cNvSpPr/>
            <p:nvPr/>
          </p:nvSpPr>
          <p:spPr>
            <a:xfrm>
              <a:off x="899592" y="5417093"/>
              <a:ext cx="4032448" cy="21602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400" dirty="0">
                  <a:solidFill>
                    <a:schemeClr val="bg1"/>
                  </a:solidFill>
                </a:rPr>
                <a:t>75% ≤ realizado &lt; 95% esperado</a:t>
              </a:r>
            </a:p>
          </p:txBody>
        </p:sp>
      </p:grpSp>
      <p:grpSp>
        <p:nvGrpSpPr>
          <p:cNvPr id="17" name="Agrupar 16">
            <a:extLst>
              <a:ext uri="{FF2B5EF4-FFF2-40B4-BE49-F238E27FC236}">
                <a16:creationId xmlns:a16="http://schemas.microsoft.com/office/drawing/2014/main" xmlns="" id="{88CD8DCC-6928-4103-8254-F43D5210F804}"/>
              </a:ext>
            </a:extLst>
          </p:cNvPr>
          <p:cNvGrpSpPr/>
          <p:nvPr/>
        </p:nvGrpSpPr>
        <p:grpSpPr>
          <a:xfrm>
            <a:off x="438064" y="5520455"/>
            <a:ext cx="4248472" cy="216024"/>
            <a:chOff x="539552" y="5664471"/>
            <a:chExt cx="4248472" cy="216024"/>
          </a:xfrm>
        </p:grpSpPr>
        <p:sp>
          <p:nvSpPr>
            <p:cNvPr id="11" name="Retângulo 10">
              <a:extLst>
                <a:ext uri="{FF2B5EF4-FFF2-40B4-BE49-F238E27FC236}">
                  <a16:creationId xmlns:a16="http://schemas.microsoft.com/office/drawing/2014/main" xmlns="" id="{45201DFE-75C2-443B-AF4C-588981CF9D0C}"/>
                </a:ext>
              </a:extLst>
            </p:cNvPr>
            <p:cNvSpPr/>
            <p:nvPr/>
          </p:nvSpPr>
          <p:spPr>
            <a:xfrm>
              <a:off x="539552" y="5664471"/>
              <a:ext cx="360040" cy="216024"/>
            </a:xfrm>
            <a:prstGeom prst="rect">
              <a:avLst/>
            </a:prstGeom>
            <a:solidFill>
              <a:srgbClr val="C050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" name="Retângulo 12">
              <a:extLst>
                <a:ext uri="{FF2B5EF4-FFF2-40B4-BE49-F238E27FC236}">
                  <a16:creationId xmlns:a16="http://schemas.microsoft.com/office/drawing/2014/main" xmlns="" id="{157774FE-F867-484E-9239-25C76CEB5598}"/>
                </a:ext>
              </a:extLst>
            </p:cNvPr>
            <p:cNvSpPr/>
            <p:nvPr/>
          </p:nvSpPr>
          <p:spPr>
            <a:xfrm>
              <a:off x="899592" y="5664471"/>
              <a:ext cx="3888432" cy="21602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pt-BR" sz="1400" dirty="0">
                  <a:solidFill>
                    <a:schemeClr val="bg1"/>
                  </a:solidFill>
                </a:rPr>
                <a:t>realizado &lt; 75% Esperado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971657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3">
            <a:extLst>
              <a:ext uri="{FF2B5EF4-FFF2-40B4-BE49-F238E27FC236}">
                <a16:creationId xmlns:a16="http://schemas.microsoft.com/office/drawing/2014/main" xmlns="" id="{BE021F64-2F6C-46F9-87DA-237EA5068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dirty="0">
                <a:solidFill>
                  <a:schemeClr val="tx2"/>
                </a:solidFill>
              </a:rPr>
              <a:t>Reprogramações Orçamentárias - LOA 2020</a:t>
            </a:r>
          </a:p>
        </p:txBody>
      </p: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xmlns="" id="{21DB30CE-1D9A-47E9-8DA2-701B03490D83}"/>
              </a:ext>
            </a:extLst>
          </p:cNvPr>
          <p:cNvCxnSpPr>
            <a:cxnSpLocks/>
          </p:cNvCxnSpPr>
          <p:nvPr/>
        </p:nvCxnSpPr>
        <p:spPr>
          <a:xfrm>
            <a:off x="384309" y="620688"/>
            <a:ext cx="8506800" cy="1388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1121111" y="1305107"/>
          <a:ext cx="7152456" cy="4841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46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478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Reprogramações</a:t>
                      </a:r>
                      <a:r>
                        <a:rPr lang="pt-BR" sz="1800" baseline="0" dirty="0"/>
                        <a:t> Orçamentárias </a:t>
                      </a:r>
                      <a:endParaRPr lang="pt-B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/>
                        <a:t>Programação de despesas (31 julho) </a:t>
                      </a:r>
                      <a:r>
                        <a:rPr lang="pt-BR" sz="1800" b="1" dirty="0"/>
                        <a:t> (a)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 67,7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/>
                        <a:t>Reprogramações</a:t>
                      </a:r>
                      <a:r>
                        <a:rPr lang="pt-BR" sz="1800" baseline="0" dirty="0"/>
                        <a:t> de despesas por execução contratual e licitação</a:t>
                      </a:r>
                      <a:r>
                        <a:rPr lang="pt-BR" sz="1800" b="1" baseline="0" dirty="0"/>
                        <a:t> (b)</a:t>
                      </a:r>
                    </a:p>
                    <a:p>
                      <a:r>
                        <a:rPr lang="pt-BR" sz="1800" baseline="0" dirty="0"/>
                        <a:t>     - Apoio Administrativo ( -  R$ 2,0 milhões)</a:t>
                      </a:r>
                    </a:p>
                    <a:p>
                      <a:r>
                        <a:rPr lang="pt-BR" sz="1800" baseline="0" dirty="0"/>
                        <a:t>     - Vigilância (- R$ 134 mil)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  <a:p>
                      <a:pPr algn="ctr"/>
                      <a:r>
                        <a:rPr lang="pt-BR" sz="1800" dirty="0"/>
                        <a:t>2,3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9704">
                <a:tc>
                  <a:txBody>
                    <a:bodyPr/>
                    <a:lstStyle/>
                    <a:p>
                      <a:r>
                        <a:rPr lang="pt-BR" sz="1800" dirty="0"/>
                        <a:t>Programação de despesas (14 </a:t>
                      </a:r>
                      <a:r>
                        <a:rPr lang="pt-BR" sz="1800" dirty="0" err="1"/>
                        <a:t>ago</a:t>
                      </a:r>
                      <a:r>
                        <a:rPr lang="pt-BR" sz="1800" dirty="0"/>
                        <a:t>) </a:t>
                      </a:r>
                      <a:r>
                        <a:rPr lang="pt-BR" sz="1800" b="1" dirty="0"/>
                        <a:t>(c) = (a) – (b)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65,4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9704">
                <a:tc>
                  <a:txBody>
                    <a:bodyPr/>
                    <a:lstStyle/>
                    <a:p>
                      <a:r>
                        <a:rPr lang="pt-BR" sz="1800" b="1" dirty="0"/>
                        <a:t>Reprogramação pendente de autorização (d)</a:t>
                      </a:r>
                    </a:p>
                    <a:p>
                      <a:endParaRPr lang="pt-BR" sz="1800" b="1" dirty="0"/>
                    </a:p>
                    <a:p>
                      <a:pPr algn="just"/>
                      <a:r>
                        <a:rPr lang="pt-BR" sz="1800" b="1" dirty="0"/>
                        <a:t>    </a:t>
                      </a:r>
                      <a:r>
                        <a:rPr lang="pt-BR" sz="1800" b="0" dirty="0"/>
                        <a:t>-</a:t>
                      </a:r>
                      <a:r>
                        <a:rPr lang="pt-BR" sz="1800" b="1" dirty="0"/>
                        <a:t> Redução nas despesas do</a:t>
                      </a:r>
                      <a:r>
                        <a:rPr lang="pt-BR" sz="1800" b="1" baseline="0" dirty="0"/>
                        <a:t> PI digital e Bem Aqui (Ouvidoria): De R$ 317,3 mil para R$ 176 mil</a:t>
                      </a:r>
                    </a:p>
                    <a:p>
                      <a:pPr algn="just"/>
                      <a:r>
                        <a:rPr lang="pt-BR" sz="1800" b="1" baseline="0" dirty="0"/>
                        <a:t>Justificativa: </a:t>
                      </a:r>
                      <a:r>
                        <a:rPr lang="pt-BR" sz="1800" b="0" baseline="0" dirty="0"/>
                        <a:t>Em razão da pandemia </a:t>
                      </a:r>
                      <a:r>
                        <a:rPr lang="pt-BR" sz="18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eventos que seriam realizados presencialmente foram remodelados para formatos virtuais, descentralizados ou mais modestos</a:t>
                      </a:r>
                      <a:r>
                        <a:rPr lang="pt-BR" sz="1800" b="0" baseline="0" dirty="0"/>
                        <a:t> </a:t>
                      </a:r>
                      <a:endParaRPr lang="pt-BR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  <a:p>
                      <a:pPr algn="ctr"/>
                      <a:endParaRPr lang="pt-BR" sz="1800" dirty="0"/>
                    </a:p>
                    <a:p>
                      <a:pPr algn="ctr"/>
                      <a:endParaRPr lang="pt-BR" sz="1800" dirty="0"/>
                    </a:p>
                    <a:p>
                      <a:pPr algn="ctr"/>
                      <a:r>
                        <a:rPr lang="pt-BR" sz="1800" dirty="0"/>
                        <a:t>0,14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9704">
                <a:tc>
                  <a:txBody>
                    <a:bodyPr/>
                    <a:lstStyle/>
                    <a:p>
                      <a:r>
                        <a:rPr lang="pt-BR" sz="1800" b="1" dirty="0"/>
                        <a:t>Programação de despesa projetada (e) = (c)-</a:t>
                      </a:r>
                      <a:r>
                        <a:rPr lang="pt-BR" sz="1800" b="1" baseline="0" dirty="0"/>
                        <a:t> (d)</a:t>
                      </a:r>
                      <a:endParaRPr lang="pt-BR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65,3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20" name="CaixaDeTexto 19"/>
          <p:cNvSpPr txBox="1"/>
          <p:nvPr/>
        </p:nvSpPr>
        <p:spPr>
          <a:xfrm>
            <a:off x="6372200" y="997330"/>
            <a:ext cx="1872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400" dirty="0"/>
              <a:t>R$ Milhões</a:t>
            </a:r>
          </a:p>
        </p:txBody>
      </p:sp>
    </p:spTree>
    <p:extLst>
      <p:ext uri="{BB962C8B-B14F-4D97-AF65-F5344CB8AC3E}">
        <p14:creationId xmlns:p14="http://schemas.microsoft.com/office/powerpoint/2010/main" val="24395418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5992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tângulo 4"/>
          <p:cNvSpPr/>
          <p:nvPr/>
        </p:nvSpPr>
        <p:spPr>
          <a:xfrm>
            <a:off x="467544" y="1700808"/>
            <a:ext cx="7776864" cy="15121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400" dirty="0">
                <a:solidFill>
                  <a:schemeClr val="bg1"/>
                </a:solidFill>
              </a:rPr>
              <a:t>SITUAÇÃO DAS </a:t>
            </a:r>
            <a:r>
              <a:rPr lang="pt-BR" sz="4800" b="1" dirty="0">
                <a:solidFill>
                  <a:schemeClr val="bg1"/>
                </a:solidFill>
              </a:rPr>
              <a:t>INICIATIVAS:</a:t>
            </a:r>
          </a:p>
          <a:p>
            <a:pPr algn="ctr"/>
            <a:r>
              <a:rPr lang="pt-BR" sz="40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PORTFÓLIO</a:t>
            </a:r>
            <a:r>
              <a:rPr lang="pt-BR" sz="4000" dirty="0">
                <a:solidFill>
                  <a:schemeClr val="bg1"/>
                </a:solidFill>
              </a:rPr>
              <a:t> DE INICIATIVAS</a:t>
            </a:r>
            <a:endParaRPr lang="pt-BR" sz="3200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906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3">
            <a:extLst>
              <a:ext uri="{FF2B5EF4-FFF2-40B4-BE49-F238E27FC236}">
                <a16:creationId xmlns:a16="http://schemas.microsoft.com/office/drawing/2014/main" xmlns="" id="{E19DAB2C-0BBB-46FE-8F81-902A2D459C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913" y="260648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dirty="0">
                <a:solidFill>
                  <a:schemeClr val="tx2"/>
                </a:solidFill>
              </a:rPr>
              <a:t>STATUS DO </a:t>
            </a:r>
            <a:r>
              <a:rPr lang="pt-BR" altLang="pt-BR" sz="2400" b="1" u="sng" dirty="0">
                <a:solidFill>
                  <a:schemeClr val="tx2"/>
                </a:solidFill>
              </a:rPr>
              <a:t>PORTFÓLIO</a:t>
            </a:r>
            <a:r>
              <a:rPr lang="pt-BR" altLang="pt-BR" sz="2400" b="1" dirty="0">
                <a:solidFill>
                  <a:schemeClr val="tx2"/>
                </a:solidFill>
              </a:rPr>
              <a:t> DE INICIATIVAS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166" y="845051"/>
            <a:ext cx="4261473" cy="2786113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7121" y="3933056"/>
            <a:ext cx="4261473" cy="2786113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7070" y="1196752"/>
            <a:ext cx="4261473" cy="4541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4090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5992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tângulo 4"/>
          <p:cNvSpPr/>
          <p:nvPr/>
        </p:nvSpPr>
        <p:spPr>
          <a:xfrm>
            <a:off x="467544" y="1700808"/>
            <a:ext cx="7776864" cy="15121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400" dirty="0">
                <a:solidFill>
                  <a:schemeClr val="bg1"/>
                </a:solidFill>
              </a:rPr>
              <a:t>SITUAÇÃO DAS </a:t>
            </a:r>
            <a:r>
              <a:rPr lang="pt-BR" sz="4800" b="1" dirty="0">
                <a:solidFill>
                  <a:schemeClr val="bg1"/>
                </a:solidFill>
              </a:rPr>
              <a:t>INICIATIVAS:</a:t>
            </a:r>
          </a:p>
          <a:p>
            <a:pPr algn="ctr"/>
            <a:r>
              <a:rPr lang="pt-BR" sz="4000" dirty="0">
                <a:solidFill>
                  <a:schemeClr val="bg1"/>
                </a:solidFill>
              </a:rPr>
              <a:t>INICIATIVAS </a:t>
            </a:r>
            <a:r>
              <a:rPr lang="pt-BR" sz="4000" u="sng" dirty="0">
                <a:solidFill>
                  <a:schemeClr val="bg1"/>
                </a:solidFill>
              </a:rPr>
              <a:t>ESTRATÉGICAS</a:t>
            </a:r>
            <a:endParaRPr lang="pt-BR" sz="3200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1989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3">
            <a:extLst>
              <a:ext uri="{FF2B5EF4-FFF2-40B4-BE49-F238E27FC236}">
                <a16:creationId xmlns:a16="http://schemas.microsoft.com/office/drawing/2014/main" xmlns="" id="{BE021F64-2F6C-46F9-87DA-237EA5068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dirty="0">
                <a:solidFill>
                  <a:schemeClr val="tx2"/>
                </a:solidFill>
              </a:rPr>
              <a:t>STATUS DAS INICIATIVAS </a:t>
            </a:r>
            <a:r>
              <a:rPr lang="pt-BR" altLang="pt-BR" sz="2400" b="1" u="sng" dirty="0">
                <a:solidFill>
                  <a:schemeClr val="tx2"/>
                </a:solidFill>
              </a:rPr>
              <a:t>ESTRATÉGICAS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638921"/>
            <a:ext cx="4261473" cy="312751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2679" y="3573016"/>
            <a:ext cx="4261473" cy="3127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5083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aixaDeTexto 3">
            <a:extLst>
              <a:ext uri="{FF2B5EF4-FFF2-40B4-BE49-F238E27FC236}">
                <a16:creationId xmlns:a16="http://schemas.microsoft.com/office/drawing/2014/main" xmlns="" id="{BE021F64-2F6C-46F9-87DA-237EA5068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785818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dirty="0">
                <a:solidFill>
                  <a:schemeClr val="tx2"/>
                </a:solidFill>
              </a:rPr>
              <a:t>INICIATIVAS </a:t>
            </a:r>
            <a:r>
              <a:rPr lang="pt-BR" altLang="pt-BR" sz="2400" b="1" u="sng" dirty="0">
                <a:solidFill>
                  <a:schemeClr val="tx2"/>
                </a:solidFill>
              </a:rPr>
              <a:t>ESTRATÉGICAS</a:t>
            </a:r>
            <a:r>
              <a:rPr lang="pt-BR" altLang="pt-BR" sz="2400" b="1" dirty="0">
                <a:solidFill>
                  <a:schemeClr val="tx2"/>
                </a:solidFill>
              </a:rPr>
              <a:t>: ENTREGAS COM </a:t>
            </a:r>
            <a:r>
              <a:rPr lang="pt-BR" altLang="pt-BR" sz="2400" b="1" dirty="0">
                <a:highlight>
                  <a:srgbClr val="F6BB00"/>
                </a:highlight>
              </a:rPr>
              <a:t>RISCO DE ATRASO </a:t>
            </a:r>
            <a:endParaRPr lang="pt-BR" altLang="pt-BR" sz="2400" b="1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xmlns="" id="{15DD06B6-AA62-4035-AB20-1B38461F87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20246"/>
              </p:ext>
            </p:extLst>
          </p:nvPr>
        </p:nvGraphicFramePr>
        <p:xfrm>
          <a:off x="395536" y="764704"/>
          <a:ext cx="8496943" cy="2425284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xmlns="" val="1170446130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3610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74244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PROGRAMAS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PROJETOS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ENTREGAS COM </a:t>
                      </a:r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6BB00"/>
                          </a:highlight>
                          <a:latin typeface="+mn-lt"/>
                        </a:rPr>
                        <a:t>RISCO DE ATRASO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Prazo previsto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6BB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440745">
                <a:tc rowSpan="2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1 - Reestruturação do Exame</a:t>
                      </a:r>
                      <a:r>
                        <a:rPr lang="pt-BR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Patentes </a:t>
                      </a: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1.1 - Programa e Combate ao Backlog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Redução em 52% do número de pedidos do Programa de Combate ao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Backlog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Patentes, em 17 meses: de 149,94 mil, em 01/08/2019, para 59,97 mil, em 31/12/2020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T4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St.26 - listagem de sequências:  atualização do sistema (TI) implementada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T4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6979282"/>
      </p:ext>
    </p:extLst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xmlns="" id="{15DD06B6-AA62-4035-AB20-1B38461F87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202067"/>
              </p:ext>
            </p:extLst>
          </p:nvPr>
        </p:nvGraphicFramePr>
        <p:xfrm>
          <a:off x="395536" y="764704"/>
          <a:ext cx="8496943" cy="1555734"/>
        </p:xfrm>
        <a:graphic>
          <a:graphicData uri="http://schemas.openxmlformats.org/drawingml/2006/table">
            <a:tbl>
              <a:tblPr/>
              <a:tblGrid>
                <a:gridCol w="16561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xmlns="" val="1170446130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811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74244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PROGRAMAS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PROJETOS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ENTREGAS COM </a:t>
                      </a:r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6BB00"/>
                          </a:highlight>
                          <a:latin typeface="+mn-lt"/>
                        </a:rPr>
                        <a:t>RISCO DE ATRASO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Prazo previsto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6BB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440745">
                <a:tc rowSpan="2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8 - INPI Negócios</a:t>
                      </a: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08.3-Expansão do Uso do Sistema por Residentes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Desenvolvimento de IP Marketplace Brasil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T3</a:t>
                      </a:r>
                      <a:endParaRPr lang="pt-BR" dirty="0"/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Contratação e entrega da solução CRM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T4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7" name="CaixaDeTexto 3">
            <a:extLst>
              <a:ext uri="{FF2B5EF4-FFF2-40B4-BE49-F238E27FC236}">
                <a16:creationId xmlns:a16="http://schemas.microsoft.com/office/drawing/2014/main" xmlns="" id="{88282F2E-6B72-4BD6-AA65-109286DF66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785818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dirty="0">
                <a:solidFill>
                  <a:schemeClr val="tx2"/>
                </a:solidFill>
              </a:rPr>
              <a:t>INICIATIVAS </a:t>
            </a:r>
            <a:r>
              <a:rPr lang="pt-BR" altLang="pt-BR" sz="2400" b="1" u="sng" dirty="0">
                <a:solidFill>
                  <a:schemeClr val="tx2"/>
                </a:solidFill>
              </a:rPr>
              <a:t>ESTRATÉGICAS</a:t>
            </a:r>
            <a:r>
              <a:rPr lang="pt-BR" altLang="pt-BR" sz="2400" b="1" dirty="0">
                <a:solidFill>
                  <a:schemeClr val="tx2"/>
                </a:solidFill>
              </a:rPr>
              <a:t>: ENTREGAS COM </a:t>
            </a:r>
            <a:r>
              <a:rPr lang="pt-BR" altLang="pt-BR" sz="2400" b="1" dirty="0">
                <a:highlight>
                  <a:srgbClr val="F6BB00"/>
                </a:highlight>
              </a:rPr>
              <a:t>RISCO DE ATRASO </a:t>
            </a:r>
            <a:endParaRPr lang="pt-BR" alt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364526871"/>
      </p:ext>
    </p:extLst>
  </p:cSld>
  <p:clrMapOvr>
    <a:masterClrMapping/>
  </p:clrMapOvr>
  <p:transition spd="slow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1E45BAF8-6CBE-441D-AC8D-245367635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3552570"/>
              </p:ext>
            </p:extLst>
          </p:nvPr>
        </p:nvGraphicFramePr>
        <p:xfrm>
          <a:off x="395536" y="764704"/>
          <a:ext cx="8496944" cy="1549764"/>
        </p:xfrm>
        <a:graphic>
          <a:graphicData uri="http://schemas.openxmlformats.org/drawingml/2006/table">
            <a:tbl>
              <a:tblPr/>
              <a:tblGrid>
                <a:gridCol w="18722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xmlns="" val="1170446130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74244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PROGRAMAS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PROJETOS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ENTREGAS COM </a:t>
                      </a:r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6BB00"/>
                          </a:highlight>
                          <a:latin typeface="+mn-lt"/>
                        </a:rPr>
                        <a:t>RISCO DE ATRASO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Prazo previsto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6BB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440745">
                <a:tc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13 - Transformação Digital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13.1 - Implementação do Plano PI Digital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Aplicativo para facilitação do acesso a informações e comunicados institucionais desenvolvido (Hackathon)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7" name="CaixaDeTexto 3">
            <a:extLst>
              <a:ext uri="{FF2B5EF4-FFF2-40B4-BE49-F238E27FC236}">
                <a16:creationId xmlns:a16="http://schemas.microsoft.com/office/drawing/2014/main" xmlns="" id="{F4845724-8394-423D-BDAE-86285D9B57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785818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dirty="0">
                <a:solidFill>
                  <a:schemeClr val="tx2"/>
                </a:solidFill>
              </a:rPr>
              <a:t>INICIATIVAS </a:t>
            </a:r>
            <a:r>
              <a:rPr lang="pt-BR" altLang="pt-BR" sz="2400" b="1" u="sng" dirty="0">
                <a:solidFill>
                  <a:schemeClr val="tx2"/>
                </a:solidFill>
              </a:rPr>
              <a:t>ESTRATÉGICAS</a:t>
            </a:r>
            <a:r>
              <a:rPr lang="pt-BR" altLang="pt-BR" sz="2400" b="1" dirty="0">
                <a:solidFill>
                  <a:schemeClr val="tx2"/>
                </a:solidFill>
              </a:rPr>
              <a:t>: ENTREGAS COM </a:t>
            </a:r>
            <a:r>
              <a:rPr lang="pt-BR" altLang="pt-BR" sz="2400" b="1" dirty="0">
                <a:highlight>
                  <a:srgbClr val="F6BB00"/>
                </a:highlight>
              </a:rPr>
              <a:t>RISCO DE ATRASO </a:t>
            </a:r>
            <a:endParaRPr lang="pt-BR" alt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1542164218"/>
      </p:ext>
    </p:extLst>
  </p:cSld>
  <p:clrMapOvr>
    <a:masterClrMapping/>
  </p:clrMapOvr>
  <p:transition spd="slow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1E45BAF8-6CBE-441D-AC8D-245367635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0381747"/>
              </p:ext>
            </p:extLst>
          </p:nvPr>
        </p:nvGraphicFramePr>
        <p:xfrm>
          <a:off x="395536" y="764704"/>
          <a:ext cx="8332828" cy="5025762"/>
        </p:xfrm>
        <a:graphic>
          <a:graphicData uri="http://schemas.openxmlformats.org/drawingml/2006/table">
            <a:tbl>
              <a:tblPr/>
              <a:tblGrid>
                <a:gridCol w="208823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xmlns="" val="1170446130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60020">
                  <a:extLst>
                    <a:ext uri="{9D8B030D-6E8A-4147-A177-3AD203B41FA5}">
                      <a16:colId xmlns:a16="http://schemas.microsoft.com/office/drawing/2014/main" xmlns="" val="606982002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PROGRAMAS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PROJETOS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ENTREGA COM </a:t>
                      </a:r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6BB00"/>
                          </a:highlight>
                          <a:latin typeface="+mn-lt"/>
                        </a:rPr>
                        <a:t>RISCO DE ATRASO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highlight>
                          <a:srgbClr val="FF00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Prazo previsto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875538">
                <a:tc rowSpan="5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15 - Integração ao Sistema Internacional de PI</a:t>
                      </a: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15.1 - Consolidação do Protocolo de Madri</a:t>
                      </a:r>
                      <a:endParaRPr lang="pt-BR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Nova</a:t>
                      </a:r>
                      <a:r>
                        <a:rPr lang="pt-BR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unidade organizacional para o Protocolo de Madri institucionalizada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47068124"/>
                  </a:ext>
                </a:extLst>
              </a:tr>
              <a:tr h="875538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Evolução do Projeto Tradução avaliado e aperfeiçoado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75538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Exame de designação ao Brasil pela via do Protocolo de Madri implementado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75538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Sistema Gestor de Tradução desenvolvido pelo INPI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75538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Interface de comunicação</a:t>
                      </a:r>
                      <a:r>
                        <a:rPr lang="pt-BR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eletrônica INPI/OMPI implementada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6" name="CaixaDeTexto 3">
            <a:extLst>
              <a:ext uri="{FF2B5EF4-FFF2-40B4-BE49-F238E27FC236}">
                <a16:creationId xmlns:a16="http://schemas.microsoft.com/office/drawing/2014/main" xmlns="" id="{FB0F3B3A-E3B5-43F3-9F33-2015C5057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dirty="0">
                <a:solidFill>
                  <a:schemeClr val="tx2"/>
                </a:solidFill>
              </a:rPr>
              <a:t>INICIATIVAS </a:t>
            </a:r>
            <a:r>
              <a:rPr lang="pt-BR" altLang="pt-BR" sz="2400" b="1" u="sng" dirty="0">
                <a:solidFill>
                  <a:schemeClr val="tx2"/>
                </a:solidFill>
              </a:rPr>
              <a:t>ESTRATÉGICAS</a:t>
            </a:r>
            <a:r>
              <a:rPr lang="pt-BR" altLang="pt-BR" sz="2400" b="1" dirty="0">
                <a:solidFill>
                  <a:schemeClr val="tx2"/>
                </a:solidFill>
              </a:rPr>
              <a:t>: ENTREGAS COM </a:t>
            </a:r>
            <a:r>
              <a:rPr lang="pt-BR" altLang="pt-BR" sz="2400" b="1" dirty="0">
                <a:highlight>
                  <a:srgbClr val="F6BB00"/>
                </a:highlight>
              </a:rPr>
              <a:t>RISCO DE ATRASO </a:t>
            </a:r>
            <a:endParaRPr lang="pt-BR" alt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6833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1E45BAF8-6CBE-441D-AC8D-245367635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3238175"/>
              </p:ext>
            </p:extLst>
          </p:nvPr>
        </p:nvGraphicFramePr>
        <p:xfrm>
          <a:off x="395536" y="764704"/>
          <a:ext cx="8496944" cy="2181444"/>
        </p:xfrm>
        <a:graphic>
          <a:graphicData uri="http://schemas.openxmlformats.org/drawingml/2006/table">
            <a:tbl>
              <a:tblPr/>
              <a:tblGrid>
                <a:gridCol w="20162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xmlns="" val="1170446130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74244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PROGRAMAS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PROJETOS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ENTREGAS COM </a:t>
                      </a:r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6BB00"/>
                          </a:highlight>
                          <a:latin typeface="+mn-lt"/>
                        </a:rPr>
                        <a:t>RISCO DE ATRASO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Prazo Previsto</a:t>
                      </a:r>
                      <a:endParaRPr lang="pt-BR" sz="1600" b="1" i="0" u="none" strike="noStrike" dirty="0">
                        <a:solidFill>
                          <a:schemeClr val="tx1"/>
                        </a:solidFill>
                        <a:effectLst/>
                        <a:highlight>
                          <a:srgbClr val="F6BB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440745">
                <a:tc rowSpan="2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15 - Integração ao Sistema Internacional de PI</a:t>
                      </a: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15.2 - Preparação para o</a:t>
                      </a:r>
                      <a:r>
                        <a:rPr lang="pt-B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Tratado de Budapeste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Adesão do Brasil ao Tratado de Budapeste promulgada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60441942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15.4 - Participação nos Comitês e Grupos de Trabalho da OMPI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Representantes do INPI presentes nas reuniões dos Comitês e Grupos de Trabalho da OMPI selecionados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88706899"/>
                  </a:ext>
                </a:extLst>
              </a:tr>
            </a:tbl>
          </a:graphicData>
        </a:graphic>
      </p:graphicFrame>
      <p:sp>
        <p:nvSpPr>
          <p:cNvPr id="7" name="CaixaDeTexto 3">
            <a:extLst>
              <a:ext uri="{FF2B5EF4-FFF2-40B4-BE49-F238E27FC236}">
                <a16:creationId xmlns:a16="http://schemas.microsoft.com/office/drawing/2014/main" xmlns="" id="{4A131871-77A7-462B-8D55-D562B768E4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785818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dirty="0">
                <a:solidFill>
                  <a:schemeClr val="tx2"/>
                </a:solidFill>
              </a:rPr>
              <a:t>INICIATIVAS </a:t>
            </a:r>
            <a:r>
              <a:rPr lang="pt-BR" altLang="pt-BR" sz="2400" b="1" u="sng" dirty="0">
                <a:solidFill>
                  <a:schemeClr val="tx2"/>
                </a:solidFill>
              </a:rPr>
              <a:t>ESTRATÉGICAS</a:t>
            </a:r>
            <a:r>
              <a:rPr lang="pt-BR" altLang="pt-BR" sz="2400" b="1" dirty="0">
                <a:solidFill>
                  <a:schemeClr val="tx2"/>
                </a:solidFill>
              </a:rPr>
              <a:t>: ENTREGAS COM </a:t>
            </a:r>
            <a:r>
              <a:rPr lang="pt-BR" altLang="pt-BR" sz="2400" b="1" dirty="0">
                <a:highlight>
                  <a:srgbClr val="F6BB00"/>
                </a:highlight>
              </a:rPr>
              <a:t>RISCO DE ATRASO </a:t>
            </a:r>
            <a:endParaRPr lang="pt-BR" alt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3313173477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3">
            <a:extLst>
              <a:ext uri="{FF2B5EF4-FFF2-40B4-BE49-F238E27FC236}">
                <a16:creationId xmlns:a16="http://schemas.microsoft.com/office/drawing/2014/main" xmlns="" id="{BE021F64-2F6C-46F9-87DA-237EA5068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552" y="5386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dirty="0">
                <a:solidFill>
                  <a:schemeClr val="tx2"/>
                </a:solidFill>
              </a:rPr>
              <a:t>RESULTADOS DE </a:t>
            </a:r>
            <a:r>
              <a:rPr lang="pt-BR" altLang="pt-BR" sz="2400" b="1" u="sng" dirty="0">
                <a:solidFill>
                  <a:schemeClr val="tx2"/>
                </a:solidFill>
              </a:rPr>
              <a:t>DEPÓSITOS</a:t>
            </a:r>
            <a:endParaRPr lang="pt-BR" altLang="pt-BR" sz="2400" b="1" dirty="0">
              <a:solidFill>
                <a:schemeClr val="tx2"/>
              </a:solidFill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359066"/>
              </p:ext>
            </p:extLst>
          </p:nvPr>
        </p:nvGraphicFramePr>
        <p:xfrm>
          <a:off x="107504" y="617685"/>
          <a:ext cx="8869363" cy="5549607"/>
        </p:xfrm>
        <a:graphic>
          <a:graphicData uri="http://schemas.openxmlformats.org/drawingml/2006/table">
            <a:tbl>
              <a:tblPr/>
              <a:tblGrid>
                <a:gridCol w="174604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1591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3458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54711">
                  <a:extLst>
                    <a:ext uri="{9D8B030D-6E8A-4147-A177-3AD203B41FA5}">
                      <a16:colId xmlns:a16="http://schemas.microsoft.com/office/drawing/2014/main" xmlns="" val="3915317263"/>
                    </a:ext>
                  </a:extLst>
                </a:gridCol>
                <a:gridCol w="110591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41219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97074">
                <a:tc rowSpan="2" grid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INDICADORES DE DESEMPENHO</a:t>
                      </a:r>
                    </a:p>
                  </a:txBody>
                  <a:tcPr marL="72000" marR="72000" marT="36000" marB="36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META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2020</a:t>
                      </a:r>
                    </a:p>
                  </a:txBody>
                  <a:tcPr marL="72000" marR="72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RESULTADOS</a:t>
                      </a:r>
                    </a:p>
                  </a:txBody>
                  <a:tcPr marL="72000" marR="72000" marT="36000" marB="3600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511653"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Média </a:t>
                      </a:r>
                    </a:p>
                    <a:p>
                      <a:pPr 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JAN-JUN </a:t>
                      </a:r>
                      <a:endParaRPr lang="pt-BR" sz="1600" dirty="0"/>
                    </a:p>
                  </a:txBody>
                  <a:tcPr marL="72000" marR="72000" marT="36000" marB="36000" anchor="ctr">
                    <a:lnL w="3175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JULHO </a:t>
                      </a:r>
                    </a:p>
                  </a:txBody>
                  <a:tcPr marL="72000" marR="72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ACUMULADO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(% do resultado esperado)</a:t>
                      </a:r>
                      <a:endParaRPr kumimoji="0" lang="pt-BR" sz="1600" b="1" i="0" u="sng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77256014"/>
                  </a:ext>
                </a:extLst>
              </a:tr>
              <a:tr h="262069">
                <a:tc rowSpan="3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Patentes</a:t>
                      </a:r>
                    </a:p>
                  </a:txBody>
                  <a:tcPr marL="72000" marR="72000" marT="36000" marB="36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Não residentes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22.063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1.640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1.476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11.317</a:t>
                      </a:r>
                    </a:p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(87,9%)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2145"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0" marB="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Residentes</a:t>
                      </a:r>
                    </a:p>
                  </a:txBody>
                  <a:tcPr marL="72000" marR="72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9.193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605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806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4.436</a:t>
                      </a:r>
                    </a:p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(82,7%)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27286"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0" marB="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L="72000" marR="72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31.256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2.245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2.282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15.753</a:t>
                      </a:r>
                    </a:p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(86,4%)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50085"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Marcas</a:t>
                      </a:r>
                    </a:p>
                  </a:txBody>
                  <a:tcPr marL="72000" marR="72000" marT="36000" marB="36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280.412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17.953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29.524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137.239</a:t>
                      </a:r>
                    </a:p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(83,9%)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83413"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Desenhos</a:t>
                      </a:r>
                      <a:r>
                        <a:rPr lang="pt-B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Industriais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36000" marB="36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7.978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456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615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3.352</a:t>
                      </a:r>
                    </a:p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(72,0%)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11653"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Indicações  Geográficas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36000" marB="36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(100%)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81152"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Programa de Computador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36000" marB="36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3.453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204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287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1.508</a:t>
                      </a:r>
                    </a:p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(74,9%)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3844"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Topografia de Circuito Integrado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36000" marB="36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(0%)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Contratos de Tecnologia</a:t>
                      </a:r>
                    </a:p>
                  </a:txBody>
                  <a:tcPr marL="72000" marR="72000" marT="36000" marB="36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1.407*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76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104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561</a:t>
                      </a:r>
                    </a:p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(68,4%)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sp>
        <p:nvSpPr>
          <p:cNvPr id="2" name="CaixaDeTexto 1"/>
          <p:cNvSpPr txBox="1"/>
          <p:nvPr/>
        </p:nvSpPr>
        <p:spPr>
          <a:xfrm>
            <a:off x="1979712" y="6309320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*Meta revista na 2ª Revisão do Plano de Ação 2020 (julho).</a:t>
            </a:r>
          </a:p>
        </p:txBody>
      </p:sp>
    </p:spTree>
    <p:extLst>
      <p:ext uri="{BB962C8B-B14F-4D97-AF65-F5344CB8AC3E}">
        <p14:creationId xmlns:p14="http://schemas.microsoft.com/office/powerpoint/2010/main" val="33980749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1E45BAF8-6CBE-441D-AC8D-245367635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955185"/>
              </p:ext>
            </p:extLst>
          </p:nvPr>
        </p:nvGraphicFramePr>
        <p:xfrm>
          <a:off x="179512" y="705821"/>
          <a:ext cx="8712968" cy="5963539"/>
        </p:xfrm>
        <a:graphic>
          <a:graphicData uri="http://schemas.openxmlformats.org/drawingml/2006/table">
            <a:tbl>
              <a:tblPr/>
              <a:tblGrid>
                <a:gridCol w="1800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xmlns="" val="1170446130"/>
                    </a:ext>
                  </a:extLst>
                </a:gridCol>
                <a:gridCol w="400315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8141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83773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PROGRAMAS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PROJETOS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ENTREGAS COM </a:t>
                      </a:r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6BB00"/>
                          </a:highlight>
                          <a:latin typeface="+mn-lt"/>
                        </a:rPr>
                        <a:t>RISCO DE ATRASO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Prazo Previsto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887894">
                <a:tc rowSpan="7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21 - Desenvolvimento do Capital Humano</a:t>
                      </a:r>
                    </a:p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21.1 - Programa de Desenvolvimento de Gestores –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PDG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Quatro oficinas realizadas nas áreas de liderança e gestão de equipes com 160 vagas para gestores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0608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Uma turma de curso de formação de líderes, em formato MBA, realizada para 20 servidores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8789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Ação imersiva de preparação de líderes com foco estratégico realizada para 60 gestores e substitutos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887894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21.2-Programa de Desenvolvimento Técnico –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PDTEC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ações realizadas de desenvolvimento técnico compostas por cursos e visitas técnicas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40608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21.3 –</a:t>
                      </a:r>
                      <a:r>
                        <a:rPr lang="pt-B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Programa de Idiomas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Critérios e modalidades para capacitação em idiomas normatizados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6974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Execução do programa de idiomas iniciada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887894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21.4 - Programa Coaching de Desempenho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Carga horária de atendimento a servidores em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coaching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ampliada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7" name="CaixaDeTexto 3">
            <a:extLst>
              <a:ext uri="{FF2B5EF4-FFF2-40B4-BE49-F238E27FC236}">
                <a16:creationId xmlns:a16="http://schemas.microsoft.com/office/drawing/2014/main" xmlns="" id="{04EE252C-FB51-45B7-A624-31CB05EC7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785818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dirty="0">
                <a:solidFill>
                  <a:schemeClr val="tx2"/>
                </a:solidFill>
              </a:rPr>
              <a:t>INICIATIVAS </a:t>
            </a:r>
            <a:r>
              <a:rPr lang="pt-BR" altLang="pt-BR" sz="2400" b="1" u="sng" dirty="0">
                <a:solidFill>
                  <a:schemeClr val="tx2"/>
                </a:solidFill>
              </a:rPr>
              <a:t>ESTRATÉGICAS</a:t>
            </a:r>
            <a:r>
              <a:rPr lang="pt-BR" altLang="pt-BR" sz="2400" b="1" dirty="0">
                <a:solidFill>
                  <a:schemeClr val="tx2"/>
                </a:solidFill>
              </a:rPr>
              <a:t>: ENTREGAS COM </a:t>
            </a:r>
            <a:r>
              <a:rPr lang="pt-BR" altLang="pt-BR" sz="2400" b="1" dirty="0">
                <a:highlight>
                  <a:srgbClr val="F6BB00"/>
                </a:highlight>
              </a:rPr>
              <a:t>RISCO DE ATRASO </a:t>
            </a:r>
            <a:endParaRPr lang="pt-BR" alt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755155594"/>
      </p:ext>
    </p:extLst>
  </p:cSld>
  <p:clrMapOvr>
    <a:masterClrMapping/>
  </p:clrMapOvr>
  <p:transition spd="slow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5992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tângulo 4"/>
          <p:cNvSpPr/>
          <p:nvPr/>
        </p:nvSpPr>
        <p:spPr>
          <a:xfrm>
            <a:off x="467544" y="1700808"/>
            <a:ext cx="7776864" cy="15121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400" dirty="0">
                <a:solidFill>
                  <a:schemeClr val="bg1"/>
                </a:solidFill>
              </a:rPr>
              <a:t>SITUAÇÃO DAS </a:t>
            </a:r>
            <a:r>
              <a:rPr lang="pt-BR" sz="4800" b="1" dirty="0">
                <a:solidFill>
                  <a:schemeClr val="bg1"/>
                </a:solidFill>
              </a:rPr>
              <a:t>INICIATIVAS:</a:t>
            </a:r>
          </a:p>
          <a:p>
            <a:pPr algn="ctr"/>
            <a:r>
              <a:rPr lang="pt-BR" sz="4000" u="sng" dirty="0">
                <a:solidFill>
                  <a:schemeClr val="bg1"/>
                </a:solidFill>
              </a:rPr>
              <a:t>DEMAIS</a:t>
            </a:r>
            <a:r>
              <a:rPr lang="pt-BR" sz="4000" dirty="0">
                <a:solidFill>
                  <a:schemeClr val="bg1"/>
                </a:solidFill>
              </a:rPr>
              <a:t> INICIATIVAS</a:t>
            </a:r>
            <a:endParaRPr lang="pt-BR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268512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3">
            <a:extLst>
              <a:ext uri="{FF2B5EF4-FFF2-40B4-BE49-F238E27FC236}">
                <a16:creationId xmlns:a16="http://schemas.microsoft.com/office/drawing/2014/main" xmlns="" id="{499BBFDD-5A5F-4352-B6B3-AF309DCE4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913" y="188640"/>
            <a:ext cx="8678314" cy="727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dirty="0">
                <a:solidFill>
                  <a:schemeClr val="tx2"/>
                </a:solidFill>
              </a:rPr>
              <a:t>STATUS DAS </a:t>
            </a:r>
            <a:r>
              <a:rPr lang="pt-BR" altLang="pt-BR" sz="2400" b="1" u="sng" dirty="0">
                <a:solidFill>
                  <a:schemeClr val="tx2"/>
                </a:solidFill>
              </a:rPr>
              <a:t>DEMAIS</a:t>
            </a:r>
            <a:r>
              <a:rPr lang="pt-BR" altLang="pt-BR" sz="2400" b="1" dirty="0">
                <a:solidFill>
                  <a:schemeClr val="tx2"/>
                </a:solidFill>
              </a:rPr>
              <a:t> INICIATIVAS</a:t>
            </a:r>
          </a:p>
          <a:p>
            <a:r>
              <a:rPr lang="pt-BR" altLang="pt-BR" dirty="0">
                <a:solidFill>
                  <a:schemeClr val="tx2"/>
                </a:solidFill>
              </a:rPr>
              <a:t>(EXCLUÍDAS AS INICIATIVAS ESTRATÉGICAS)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913" y="1196752"/>
            <a:ext cx="4261473" cy="2786113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8481" y="4071887"/>
            <a:ext cx="4261473" cy="2786113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0586" y="1628800"/>
            <a:ext cx="4261473" cy="4541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798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1E45BAF8-6CBE-441D-AC8D-245367635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9832896"/>
              </p:ext>
            </p:extLst>
          </p:nvPr>
        </p:nvGraphicFramePr>
        <p:xfrm>
          <a:off x="395536" y="764704"/>
          <a:ext cx="8496944" cy="3932484"/>
        </p:xfrm>
        <a:graphic>
          <a:graphicData uri="http://schemas.openxmlformats.org/drawingml/2006/table">
            <a:tbl>
              <a:tblPr/>
              <a:tblGrid>
                <a:gridCol w="1800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xmlns="" val="1170446130"/>
                    </a:ext>
                  </a:extLst>
                </a:gridCol>
                <a:gridCol w="338437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74244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PROGRAMAS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PROJETOS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ENTREGAS COM </a:t>
                      </a:r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6BB00"/>
                          </a:highlight>
                          <a:latin typeface="+mn-lt"/>
                        </a:rPr>
                        <a:t>RISCO DE ATRASO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highlight>
                          <a:srgbClr val="FF00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Prazo previsto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440745">
                <a:tc rowSpan="4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– Reestruturação</a:t>
                      </a:r>
                      <a:r>
                        <a:rPr lang="pt-BR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Exame de Patentes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1.2-Projeto-piloto de Terceirização da Busca de Patentes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Avaliação intermediária</a:t>
                      </a:r>
                      <a:r>
                        <a:rPr lang="pt-BR" sz="16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</a:t>
                      </a: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Projeto-piloto e</a:t>
                      </a:r>
                      <a:r>
                        <a:rPr lang="pt-BR" sz="16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 execução</a:t>
                      </a: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2603351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01.6-Aperfeiçoamento dos Programas de Exame Prioritário de Patentes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Normativas do INPI relativas ao PPH atualizadas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Versão 2.0 da Máquina de Estados (TI) em produção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Estudo de viabilidade da ampliação do número máximo de pedidos de patentes aptos a participar do PPH concluído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8" name="CaixaDeTexto 3">
            <a:extLst>
              <a:ext uri="{FF2B5EF4-FFF2-40B4-BE49-F238E27FC236}">
                <a16:creationId xmlns:a16="http://schemas.microsoft.com/office/drawing/2014/main" xmlns="" id="{D233DF32-FE4A-43BD-8B43-475D79CE4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u="sng" dirty="0">
                <a:solidFill>
                  <a:schemeClr val="tx2"/>
                </a:solidFill>
              </a:rPr>
              <a:t>DEMAIS</a:t>
            </a:r>
            <a:r>
              <a:rPr lang="pt-BR" altLang="pt-BR" sz="2400" b="1" dirty="0">
                <a:solidFill>
                  <a:schemeClr val="tx2"/>
                </a:solidFill>
              </a:rPr>
              <a:t> INICIATIVAS: ENTREGAS COM </a:t>
            </a:r>
            <a:r>
              <a:rPr lang="pt-BR" altLang="pt-BR" sz="2400" b="1" dirty="0">
                <a:highlight>
                  <a:srgbClr val="F6BB00"/>
                </a:highlight>
              </a:rPr>
              <a:t>RISCO DE ATRASO </a:t>
            </a:r>
            <a:endParaRPr lang="pt-BR" alt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3056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1E45BAF8-6CBE-441D-AC8D-245367635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7986345"/>
              </p:ext>
            </p:extLst>
          </p:nvPr>
        </p:nvGraphicFramePr>
        <p:xfrm>
          <a:off x="395536" y="764704"/>
          <a:ext cx="8496944" cy="3788484"/>
        </p:xfrm>
        <a:graphic>
          <a:graphicData uri="http://schemas.openxmlformats.org/drawingml/2006/table">
            <a:tbl>
              <a:tblPr/>
              <a:tblGrid>
                <a:gridCol w="20162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xmlns="" val="1170446130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74244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PROGRAMAS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PROJETOS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ENTREGAS COM </a:t>
                      </a:r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6BB00"/>
                          </a:highlight>
                          <a:latin typeface="+mn-lt"/>
                        </a:rPr>
                        <a:t>RISCO DE ATRASO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highlight>
                          <a:srgbClr val="FF00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Prazo previsto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440745">
                <a:tc rowSpan="3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– Reestruturação</a:t>
                      </a:r>
                      <a:r>
                        <a:rPr lang="pt-BR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Exame de Marcas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2.1 – Implantação do Sistema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Multiclasse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Adaptação concluída do sistema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IPAS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pela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OMPI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para exame do pedido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multiclasse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2603351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Adaptação concluída dos sistemas informatizados para concessão de registro de marca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multiclasse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pelo INPI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Adaptação concluída dos sistemas informatizados para depósito do pedido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multiclasse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PAG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e-Marcas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BuscaWeb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IPAS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e interfaces (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Ícaro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XML) pela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OMPI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INPI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6" name="CaixaDeTexto 3">
            <a:extLst>
              <a:ext uri="{FF2B5EF4-FFF2-40B4-BE49-F238E27FC236}">
                <a16:creationId xmlns:a16="http://schemas.microsoft.com/office/drawing/2014/main" xmlns="" id="{D233DF32-FE4A-43BD-8B43-475D79CE4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u="sng" dirty="0">
                <a:solidFill>
                  <a:schemeClr val="tx2"/>
                </a:solidFill>
              </a:rPr>
              <a:t>DEMAIS</a:t>
            </a:r>
            <a:r>
              <a:rPr lang="pt-BR" altLang="pt-BR" sz="2400" b="1" dirty="0">
                <a:solidFill>
                  <a:schemeClr val="tx2"/>
                </a:solidFill>
              </a:rPr>
              <a:t> INICIATIVAS: ENTREGAS COM </a:t>
            </a:r>
            <a:r>
              <a:rPr lang="pt-BR" altLang="pt-BR" sz="2400" b="1" dirty="0">
                <a:highlight>
                  <a:srgbClr val="F6BB00"/>
                </a:highlight>
              </a:rPr>
              <a:t>RISCO DE ATRASO </a:t>
            </a:r>
            <a:endParaRPr lang="pt-BR" alt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7342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1E45BAF8-6CBE-441D-AC8D-245367635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907658"/>
              </p:ext>
            </p:extLst>
          </p:nvPr>
        </p:nvGraphicFramePr>
        <p:xfrm>
          <a:off x="395536" y="764704"/>
          <a:ext cx="8496944" cy="4032324"/>
        </p:xfrm>
        <a:graphic>
          <a:graphicData uri="http://schemas.openxmlformats.org/drawingml/2006/table">
            <a:tbl>
              <a:tblPr/>
              <a:tblGrid>
                <a:gridCol w="20162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xmlns="" val="1170446130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74244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PROGRAMAS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PROJETOS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ENTREGAS COM </a:t>
                      </a:r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6BB00"/>
                          </a:highlight>
                          <a:latin typeface="+mn-lt"/>
                        </a:rPr>
                        <a:t>RISCO DE ATRASO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highlight>
                          <a:srgbClr val="FF00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Prazo previsto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440745">
                <a:tc rowSpan="3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– Reestruturação</a:t>
                      </a:r>
                      <a:r>
                        <a:rPr lang="pt-BR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Exame de Marcas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2.2 – Implantação do Regime de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Cotitularidade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Adaptação concluída do sistema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IPAS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pela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OMPI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para exame do pedido com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cotitularidade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2603351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Adaptação concluída dos sistemas informatizados para concessão de registro de marca com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cotitularidade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pelo INPI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Adaptação concluída dos sistemas informatizados para depósito do pedido com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cotitularidade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PAG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e-Marcas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BuscaWeb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IPAS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e interfaces (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Ícaro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XML) pela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OMPI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 INPI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6" name="CaixaDeTexto 3">
            <a:extLst>
              <a:ext uri="{FF2B5EF4-FFF2-40B4-BE49-F238E27FC236}">
                <a16:creationId xmlns:a16="http://schemas.microsoft.com/office/drawing/2014/main" xmlns="" id="{D233DF32-FE4A-43BD-8B43-475D79CE4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u="sng" dirty="0">
                <a:solidFill>
                  <a:schemeClr val="tx2"/>
                </a:solidFill>
              </a:rPr>
              <a:t>DEMAIS</a:t>
            </a:r>
            <a:r>
              <a:rPr lang="pt-BR" altLang="pt-BR" sz="2400" b="1" dirty="0">
                <a:solidFill>
                  <a:schemeClr val="tx2"/>
                </a:solidFill>
              </a:rPr>
              <a:t> INICIATIVAS: ENTREGAS COM </a:t>
            </a:r>
            <a:r>
              <a:rPr lang="pt-BR" altLang="pt-BR" sz="2400" b="1" dirty="0">
                <a:highlight>
                  <a:srgbClr val="F6BB00"/>
                </a:highlight>
              </a:rPr>
              <a:t>RISCO DE ATRASO </a:t>
            </a:r>
            <a:endParaRPr lang="pt-BR" alt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2402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1E45BAF8-6CBE-441D-AC8D-245367635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043711"/>
              </p:ext>
            </p:extLst>
          </p:nvPr>
        </p:nvGraphicFramePr>
        <p:xfrm>
          <a:off x="395536" y="764704"/>
          <a:ext cx="8496944" cy="1793604"/>
        </p:xfrm>
        <a:graphic>
          <a:graphicData uri="http://schemas.openxmlformats.org/drawingml/2006/table">
            <a:tbl>
              <a:tblPr/>
              <a:tblGrid>
                <a:gridCol w="20162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xmlns="" val="1170446130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74244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PROGRAMAS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PROJETOS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ENTREGAS COM </a:t>
                      </a:r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6BB00"/>
                          </a:highlight>
                          <a:latin typeface="+mn-lt"/>
                        </a:rPr>
                        <a:t>RISCO DE ATRASO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highlight>
                          <a:srgbClr val="FF00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Prazo previsto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440745">
                <a:tc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– Reestruturação</a:t>
                      </a:r>
                      <a:r>
                        <a:rPr lang="pt-BR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Exame de Marcas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2.5 – Projeto-piloto para a Adoção no Brasil da Marca de Posição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Adaptação concluída dos sistemas informatizados pela OMPI e INPI para depósito do pedido de marca de posição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2603351"/>
                  </a:ext>
                </a:extLst>
              </a:tr>
            </a:tbl>
          </a:graphicData>
        </a:graphic>
      </p:graphicFrame>
      <p:sp>
        <p:nvSpPr>
          <p:cNvPr id="6" name="CaixaDeTexto 3">
            <a:extLst>
              <a:ext uri="{FF2B5EF4-FFF2-40B4-BE49-F238E27FC236}">
                <a16:creationId xmlns:a16="http://schemas.microsoft.com/office/drawing/2014/main" xmlns="" id="{D233DF32-FE4A-43BD-8B43-475D79CE4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u="sng" dirty="0">
                <a:solidFill>
                  <a:schemeClr val="tx2"/>
                </a:solidFill>
              </a:rPr>
              <a:t>DEMAIS</a:t>
            </a:r>
            <a:r>
              <a:rPr lang="pt-BR" altLang="pt-BR" sz="2400" b="1" dirty="0">
                <a:solidFill>
                  <a:schemeClr val="tx2"/>
                </a:solidFill>
              </a:rPr>
              <a:t> INICIATIVAS: ENTREGAS COM </a:t>
            </a:r>
            <a:r>
              <a:rPr lang="pt-BR" altLang="pt-BR" sz="2400" b="1" dirty="0">
                <a:highlight>
                  <a:srgbClr val="F6BB00"/>
                </a:highlight>
              </a:rPr>
              <a:t>RISCO DE ATRASO </a:t>
            </a:r>
            <a:endParaRPr lang="pt-BR" alt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003546"/>
      </p:ext>
    </p:extLst>
  </p:cSld>
  <p:clrMapOvr>
    <a:masterClrMapping/>
  </p:clrMapOvr>
  <p:transition spd="slow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1E45BAF8-6CBE-441D-AC8D-245367635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483483"/>
              </p:ext>
            </p:extLst>
          </p:nvPr>
        </p:nvGraphicFramePr>
        <p:xfrm>
          <a:off x="395536" y="764704"/>
          <a:ext cx="8496944" cy="2206076"/>
        </p:xfrm>
        <a:graphic>
          <a:graphicData uri="http://schemas.openxmlformats.org/drawingml/2006/table">
            <a:tbl>
              <a:tblPr/>
              <a:tblGrid>
                <a:gridCol w="20162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xmlns="" val="1170446130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74244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PROGRAMAS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PROJETOS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ENTREGAS COM </a:t>
                      </a:r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6BB00"/>
                          </a:highlight>
                          <a:latin typeface="+mn-lt"/>
                        </a:rPr>
                        <a:t>RISCO DE ATRASO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highlight>
                          <a:srgbClr val="FF00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Prazo previsto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765916">
                <a:tc rowSpan="2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– Reestruturação</a:t>
                      </a:r>
                      <a:r>
                        <a:rPr lang="pt-BR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Exame de IG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– Reestruturação</a:t>
                      </a:r>
                      <a:r>
                        <a:rPr lang="pt-B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Exame de IG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Manual de Indicações Geográficas elaborado e publicado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2603351"/>
                  </a:ext>
                </a:extLst>
              </a:tr>
              <a:tr h="765916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Sistema IPAS para Indicações Geográficas implantado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6" name="CaixaDeTexto 3">
            <a:extLst>
              <a:ext uri="{FF2B5EF4-FFF2-40B4-BE49-F238E27FC236}">
                <a16:creationId xmlns:a16="http://schemas.microsoft.com/office/drawing/2014/main" xmlns="" id="{D233DF32-FE4A-43BD-8B43-475D79CE4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u="sng" dirty="0">
                <a:solidFill>
                  <a:schemeClr val="tx2"/>
                </a:solidFill>
              </a:rPr>
              <a:t>DEMAIS</a:t>
            </a:r>
            <a:r>
              <a:rPr lang="pt-BR" altLang="pt-BR" sz="2400" b="1" dirty="0">
                <a:solidFill>
                  <a:schemeClr val="tx2"/>
                </a:solidFill>
              </a:rPr>
              <a:t> INICIATIVAS: ENTREGAS COM </a:t>
            </a:r>
            <a:r>
              <a:rPr lang="pt-BR" altLang="pt-BR" sz="2400" b="1" dirty="0">
                <a:highlight>
                  <a:srgbClr val="F6BB00"/>
                </a:highlight>
              </a:rPr>
              <a:t>RISCO DE ATRASO </a:t>
            </a:r>
            <a:endParaRPr lang="pt-BR" alt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38033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1E45BAF8-6CBE-441D-AC8D-245367635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499265"/>
              </p:ext>
            </p:extLst>
          </p:nvPr>
        </p:nvGraphicFramePr>
        <p:xfrm>
          <a:off x="395536" y="764704"/>
          <a:ext cx="8496944" cy="4032324"/>
        </p:xfrm>
        <a:graphic>
          <a:graphicData uri="http://schemas.openxmlformats.org/drawingml/2006/table">
            <a:tbl>
              <a:tblPr/>
              <a:tblGrid>
                <a:gridCol w="20162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xmlns="" val="1170446130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74244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PROGRAMAS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PROJETOS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ENTREGAS COM </a:t>
                      </a:r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6BB00"/>
                          </a:highlight>
                          <a:latin typeface="+mn-lt"/>
                        </a:rPr>
                        <a:t>RISCO DE ATRASO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highlight>
                          <a:srgbClr val="FF00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Prazo previsto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440745">
                <a:tc rowSpan="3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– Reestruturação</a:t>
                      </a:r>
                      <a:r>
                        <a:rPr lang="pt-BR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Exame de Contratos de Tecnologia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05.1-Mapeamento e Redesenho dos Processos de Averbação e Registro de Contratos de Direitos de Propriedade Industrial, Transferência de Tecnologia e Franquia Empresarial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Projeto de mapeamento dos processos de contratos de tecnologia entregue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2603351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05.4-Revisão das Diretrizes de Exame de Contratos de Tecnologia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Nova Diretriz de Exame publicada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Minuta revisada corrigida e submetida à PFE (Procuradoria) 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6" name="CaixaDeTexto 3">
            <a:extLst>
              <a:ext uri="{FF2B5EF4-FFF2-40B4-BE49-F238E27FC236}">
                <a16:creationId xmlns:a16="http://schemas.microsoft.com/office/drawing/2014/main" xmlns="" id="{D233DF32-FE4A-43BD-8B43-475D79CE4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u="sng" dirty="0">
                <a:solidFill>
                  <a:schemeClr val="tx2"/>
                </a:solidFill>
              </a:rPr>
              <a:t>DEMAIS</a:t>
            </a:r>
            <a:r>
              <a:rPr lang="pt-BR" altLang="pt-BR" sz="2400" b="1" dirty="0">
                <a:solidFill>
                  <a:schemeClr val="tx2"/>
                </a:solidFill>
              </a:rPr>
              <a:t> INICIATIVAS: ENTREGAS COM </a:t>
            </a:r>
            <a:r>
              <a:rPr lang="pt-BR" altLang="pt-BR" sz="2400" b="1" dirty="0">
                <a:highlight>
                  <a:srgbClr val="F6BB00"/>
                </a:highlight>
              </a:rPr>
              <a:t>RISCO DE ATRASO </a:t>
            </a:r>
            <a:endParaRPr lang="pt-BR" alt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74127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1E45BAF8-6CBE-441D-AC8D-245367635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387283"/>
              </p:ext>
            </p:extLst>
          </p:nvPr>
        </p:nvGraphicFramePr>
        <p:xfrm>
          <a:off x="395536" y="764704"/>
          <a:ext cx="8496944" cy="3256644"/>
        </p:xfrm>
        <a:graphic>
          <a:graphicData uri="http://schemas.openxmlformats.org/drawingml/2006/table">
            <a:tbl>
              <a:tblPr/>
              <a:tblGrid>
                <a:gridCol w="20162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xmlns="" val="1170446130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74244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PROGRAMAS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PROJETOS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ENTREGAS COM </a:t>
                      </a:r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6BB00"/>
                          </a:highlight>
                          <a:latin typeface="+mn-lt"/>
                        </a:rPr>
                        <a:t>RISCO DE ATRASO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highlight>
                          <a:srgbClr val="FF00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Prazo previsto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440745">
                <a:tc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– Reestruturação</a:t>
                      </a:r>
                      <a:r>
                        <a:rPr lang="pt-BR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 Exame de Recursos e Nulidades Administrativas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06.0-Reestruturação do Exame de Recursos e Nulidades Administrativas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Atividades desenvolvidas por bolsistas de fornecimento de suporte e subsídios para a instrução técnica de recursos administrativos e nulidades administrativas, de competência dos examinadores em exercício na segunda instância administrativa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2603351"/>
                  </a:ext>
                </a:extLst>
              </a:tr>
            </a:tbl>
          </a:graphicData>
        </a:graphic>
      </p:graphicFrame>
      <p:sp>
        <p:nvSpPr>
          <p:cNvPr id="6" name="CaixaDeTexto 3">
            <a:extLst>
              <a:ext uri="{FF2B5EF4-FFF2-40B4-BE49-F238E27FC236}">
                <a16:creationId xmlns:a16="http://schemas.microsoft.com/office/drawing/2014/main" xmlns="" id="{D233DF32-FE4A-43BD-8B43-475D79CE4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u="sng" dirty="0">
                <a:solidFill>
                  <a:schemeClr val="tx2"/>
                </a:solidFill>
              </a:rPr>
              <a:t>DEMAIS</a:t>
            </a:r>
            <a:r>
              <a:rPr lang="pt-BR" altLang="pt-BR" sz="2400" b="1" dirty="0">
                <a:solidFill>
                  <a:schemeClr val="tx2"/>
                </a:solidFill>
              </a:rPr>
              <a:t> INICIATIVAS: ENTREGAS COM </a:t>
            </a:r>
            <a:r>
              <a:rPr lang="pt-BR" altLang="pt-BR" sz="2400" b="1" dirty="0">
                <a:highlight>
                  <a:srgbClr val="F6BB00"/>
                </a:highlight>
              </a:rPr>
              <a:t>RISCO DE ATRASO </a:t>
            </a:r>
            <a:endParaRPr lang="pt-BR" alt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862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3">
            <a:extLst>
              <a:ext uri="{FF2B5EF4-FFF2-40B4-BE49-F238E27FC236}">
                <a16:creationId xmlns:a16="http://schemas.microsoft.com/office/drawing/2014/main" xmlns="" id="{BE021F64-2F6C-46F9-87DA-237EA5068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552" y="184287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dirty="0">
                <a:solidFill>
                  <a:schemeClr val="tx2"/>
                </a:solidFill>
              </a:rPr>
              <a:t>RESULTADOS DE </a:t>
            </a:r>
            <a:r>
              <a:rPr lang="pt-BR" altLang="pt-BR" sz="2400" b="1" u="sng" dirty="0">
                <a:solidFill>
                  <a:schemeClr val="tx2"/>
                </a:solidFill>
              </a:rPr>
              <a:t>PRODUÇÃO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7543791"/>
              </p:ext>
            </p:extLst>
          </p:nvPr>
        </p:nvGraphicFramePr>
        <p:xfrm>
          <a:off x="215073" y="836712"/>
          <a:ext cx="8677407" cy="4426936"/>
        </p:xfrm>
        <a:graphic>
          <a:graphicData uri="http://schemas.openxmlformats.org/drawingml/2006/table">
            <a:tbl>
              <a:tblPr/>
              <a:tblGrid>
                <a:gridCol w="568509">
                  <a:extLst>
                    <a:ext uri="{9D8B030D-6E8A-4147-A177-3AD203B41FA5}">
                      <a16:colId xmlns:a16="http://schemas.microsoft.com/office/drawing/2014/main" xmlns="" val="1233354499"/>
                    </a:ext>
                  </a:extLst>
                </a:gridCol>
                <a:gridCol w="34643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4120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387239">
                  <a:extLst>
                    <a:ext uri="{9D8B030D-6E8A-4147-A177-3AD203B41FA5}">
                      <a16:colId xmlns:a16="http://schemas.microsoft.com/office/drawing/2014/main" xmlns="" val="3915317263"/>
                    </a:ext>
                  </a:extLst>
                </a:gridCol>
                <a:gridCol w="1075801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34027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448331"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1779" marR="91779" marT="45889" marB="45889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INDICADORES DE DESEMPENHO</a:t>
                      </a:r>
                    </a:p>
                  </a:txBody>
                  <a:tcPr marL="91779" marR="91779" marT="45889" marB="45889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META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2020</a:t>
                      </a:r>
                    </a:p>
                  </a:txBody>
                  <a:tcPr marL="91779" marR="91779" marT="45889" marB="45889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RESULTADOS</a:t>
                      </a:r>
                    </a:p>
                  </a:txBody>
                  <a:tcPr marL="72267" marR="72267" marT="72267" marB="72267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55978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Média </a:t>
                      </a:r>
                    </a:p>
                    <a:p>
                      <a:pPr 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JAN-JUN </a:t>
                      </a:r>
                      <a:endParaRPr lang="pt-BR" sz="1600" dirty="0"/>
                    </a:p>
                  </a:txBody>
                  <a:tcPr marL="72000" marR="72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JULHO </a:t>
                      </a:r>
                    </a:p>
                  </a:txBody>
                  <a:tcPr marL="72000" marR="72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ACUMULADO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(% do resultado esperado)</a:t>
                      </a:r>
                      <a:endParaRPr kumimoji="0" lang="pt-BR" sz="1600" b="1" i="0" u="sng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05020220"/>
                  </a:ext>
                </a:extLst>
              </a:tr>
              <a:tr h="854159">
                <a:tc rowSpan="4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PATENTES</a:t>
                      </a:r>
                    </a:p>
                  </a:txBody>
                  <a:tcPr marL="72267" marR="72267" marT="72267" marB="72267" vert="vert27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Redução do Backlog de Pedidos de Patentes 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depositados até 31/12/2016 (com pedido de exame ao INPI)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325" marR="79325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52%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pt-BR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26,1%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32,9%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32,9%</a:t>
                      </a:r>
                    </a:p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(108%)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03390"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Decisão de Exame Técnico de Pedidos de Patentes**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325" marR="79325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40.092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3.446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3.178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23.853</a:t>
                      </a:r>
                    </a:p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(102%)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884968"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Percentual de Patentes Concedidas com Incidência do Parágrafo Único do art. 40 da LPI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325" marR="79325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28,3%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34,7%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22,4%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n/a*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884968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Instrução em Recurso e Processo Administrativo de Nulidade em Processos de Patentes (2ª Instância)</a:t>
                      </a:r>
                    </a:p>
                  </a:txBody>
                  <a:tcPr marL="79325" marR="79325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2.339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221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290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1.613</a:t>
                      </a:r>
                    </a:p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(118,2%)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2" name="CaixaDeTexto 1"/>
          <p:cNvSpPr txBox="1"/>
          <p:nvPr/>
        </p:nvSpPr>
        <p:spPr>
          <a:xfrm>
            <a:off x="279008" y="5445224"/>
            <a:ext cx="8728582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pt-BR" sz="1200" dirty="0"/>
              <a:t>*n/a – não aplicável, o resultado mensal já representa o acumulado; ou o indicador não é acumulativo.</a:t>
            </a:r>
          </a:p>
          <a:p>
            <a:pPr>
              <a:spcBef>
                <a:spcPts val="300"/>
              </a:spcBef>
            </a:pPr>
            <a:r>
              <a:rPr lang="pt-BR" sz="1200" dirty="0"/>
              <a:t>**O cálculo do indicador mudou a partir da 2ª Revisão do Plano de Ação 2020, passando a incluir o despacho de código 11.5.</a:t>
            </a:r>
          </a:p>
        </p:txBody>
      </p:sp>
    </p:spTree>
    <p:extLst>
      <p:ext uri="{BB962C8B-B14F-4D97-AF65-F5344CB8AC3E}">
        <p14:creationId xmlns:p14="http://schemas.microsoft.com/office/powerpoint/2010/main" val="290783564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1E45BAF8-6CBE-441D-AC8D-245367635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4484779"/>
              </p:ext>
            </p:extLst>
          </p:nvPr>
        </p:nvGraphicFramePr>
        <p:xfrm>
          <a:off x="395536" y="764704"/>
          <a:ext cx="8496944" cy="1793604"/>
        </p:xfrm>
        <a:graphic>
          <a:graphicData uri="http://schemas.openxmlformats.org/drawingml/2006/table">
            <a:tbl>
              <a:tblPr/>
              <a:tblGrid>
                <a:gridCol w="20162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xmlns="" val="1170446130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74244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PROGRAMAS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PROJETOS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ENTREGAS COM </a:t>
                      </a:r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6BB00"/>
                          </a:highlight>
                          <a:latin typeface="+mn-lt"/>
                        </a:rPr>
                        <a:t>RISCO DE ATRASO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highlight>
                          <a:srgbClr val="FF00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Prazo previsto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440745">
                <a:tc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– Implantação do Sistema de Revisão da Qualidade do Exame</a:t>
                      </a: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– Implantação do Sistema de Revisão da Qualidade do Exame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Automação: módulo de amostragem em produção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2603351"/>
                  </a:ext>
                </a:extLst>
              </a:tr>
            </a:tbl>
          </a:graphicData>
        </a:graphic>
      </p:graphicFrame>
      <p:sp>
        <p:nvSpPr>
          <p:cNvPr id="6" name="CaixaDeTexto 3">
            <a:extLst>
              <a:ext uri="{FF2B5EF4-FFF2-40B4-BE49-F238E27FC236}">
                <a16:creationId xmlns:a16="http://schemas.microsoft.com/office/drawing/2014/main" xmlns="" id="{D233DF32-FE4A-43BD-8B43-475D79CE4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u="sng" dirty="0">
                <a:solidFill>
                  <a:schemeClr val="tx2"/>
                </a:solidFill>
              </a:rPr>
              <a:t>DEMAIS</a:t>
            </a:r>
            <a:r>
              <a:rPr lang="pt-BR" altLang="pt-BR" sz="2400" b="1" dirty="0">
                <a:solidFill>
                  <a:schemeClr val="tx2"/>
                </a:solidFill>
              </a:rPr>
              <a:t> INICIATIVAS: ENTREGAS COM </a:t>
            </a:r>
            <a:r>
              <a:rPr lang="pt-BR" altLang="pt-BR" sz="2400" b="1" dirty="0">
                <a:highlight>
                  <a:srgbClr val="F6BB00"/>
                </a:highlight>
              </a:rPr>
              <a:t>RISCO DE ATRASO </a:t>
            </a:r>
            <a:endParaRPr lang="pt-BR" alt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461421"/>
      </p:ext>
    </p:extLst>
  </p:cSld>
  <p:clrMapOvr>
    <a:masterClrMapping/>
  </p:clrMapOvr>
  <p:transition spd="slow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1E45BAF8-6CBE-441D-AC8D-245367635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8081232"/>
              </p:ext>
            </p:extLst>
          </p:nvPr>
        </p:nvGraphicFramePr>
        <p:xfrm>
          <a:off x="395536" y="764704"/>
          <a:ext cx="8496944" cy="2181444"/>
        </p:xfrm>
        <a:graphic>
          <a:graphicData uri="http://schemas.openxmlformats.org/drawingml/2006/table">
            <a:tbl>
              <a:tblPr/>
              <a:tblGrid>
                <a:gridCol w="20162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xmlns="" val="1170446130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74244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PROGRAMAS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PROJETOS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ENTREGAS COM </a:t>
                      </a:r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6BB00"/>
                          </a:highlight>
                          <a:latin typeface="+mn-lt"/>
                        </a:rPr>
                        <a:t>RISCO DE ATRASO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highlight>
                          <a:srgbClr val="FF00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Prazo previsto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440745">
                <a:tc rowSpan="2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– Internacionalização</a:t>
                      </a:r>
                      <a:r>
                        <a:rPr lang="pt-BR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 Pós-Graduação do INPI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– Internacionalização da Pós-Graduação do INPI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Memorando de Entendimento assinado com a Universidade de Estrasburgo (CEIPI)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2603351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Memorando de Entendimento assinado com o Itamaraty (DELBRASOMC)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6" name="CaixaDeTexto 3">
            <a:extLst>
              <a:ext uri="{FF2B5EF4-FFF2-40B4-BE49-F238E27FC236}">
                <a16:creationId xmlns:a16="http://schemas.microsoft.com/office/drawing/2014/main" xmlns="" id="{D233DF32-FE4A-43BD-8B43-475D79CE4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u="sng" dirty="0">
                <a:solidFill>
                  <a:schemeClr val="tx2"/>
                </a:solidFill>
              </a:rPr>
              <a:t>DEMAIS</a:t>
            </a:r>
            <a:r>
              <a:rPr lang="pt-BR" altLang="pt-BR" sz="2400" b="1" dirty="0">
                <a:solidFill>
                  <a:schemeClr val="tx2"/>
                </a:solidFill>
              </a:rPr>
              <a:t> INICIATIVAS: ENTREGAS COM </a:t>
            </a:r>
            <a:r>
              <a:rPr lang="pt-BR" altLang="pt-BR" sz="2400" b="1" dirty="0">
                <a:highlight>
                  <a:srgbClr val="F6BB00"/>
                </a:highlight>
              </a:rPr>
              <a:t>RISCO DE ATRASO </a:t>
            </a:r>
            <a:endParaRPr lang="pt-BR" alt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673214"/>
      </p:ext>
    </p:extLst>
  </p:cSld>
  <p:clrMapOvr>
    <a:masterClrMapping/>
  </p:clrMapOvr>
  <p:transition spd="slow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1E45BAF8-6CBE-441D-AC8D-245367635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190236"/>
              </p:ext>
            </p:extLst>
          </p:nvPr>
        </p:nvGraphicFramePr>
        <p:xfrm>
          <a:off x="395536" y="764704"/>
          <a:ext cx="8496944" cy="2321650"/>
        </p:xfrm>
        <a:graphic>
          <a:graphicData uri="http://schemas.openxmlformats.org/drawingml/2006/table">
            <a:tbl>
              <a:tblPr/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xmlns="" val="1170446130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74244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PROGRAMAS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PROJETOS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ENTREGAS COM </a:t>
                      </a:r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6BB00"/>
                          </a:highlight>
                          <a:latin typeface="+mn-lt"/>
                        </a:rPr>
                        <a:t>RISCO DE ATRASO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highlight>
                          <a:srgbClr val="FF00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Prazo previsto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765916">
                <a:tc rowSpan="2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 – Acordo de Cooperação Técnica com a ABDI</a:t>
                      </a: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 – Acordo de Cooperação Técnica com a ABDI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169.479 documentos (100%) saneados pela empresa SOS Docs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2603351"/>
                  </a:ext>
                </a:extLst>
              </a:tr>
              <a:tr h="881490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Termo de Referência elaborado pela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ABDI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para aquisição da solução de TI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6" name="CaixaDeTexto 3">
            <a:extLst>
              <a:ext uri="{FF2B5EF4-FFF2-40B4-BE49-F238E27FC236}">
                <a16:creationId xmlns:a16="http://schemas.microsoft.com/office/drawing/2014/main" xmlns="" id="{D233DF32-FE4A-43BD-8B43-475D79CE4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u="sng" dirty="0">
                <a:solidFill>
                  <a:schemeClr val="tx2"/>
                </a:solidFill>
              </a:rPr>
              <a:t>DEMAIS</a:t>
            </a:r>
            <a:r>
              <a:rPr lang="pt-BR" altLang="pt-BR" sz="2400" b="1" dirty="0">
                <a:solidFill>
                  <a:schemeClr val="tx2"/>
                </a:solidFill>
              </a:rPr>
              <a:t> INICIATIVAS: ENTREGAS COM </a:t>
            </a:r>
            <a:r>
              <a:rPr lang="pt-BR" altLang="pt-BR" sz="2400" b="1" dirty="0">
                <a:highlight>
                  <a:srgbClr val="F6BB00"/>
                </a:highlight>
              </a:rPr>
              <a:t>RISCO DE ATRASO </a:t>
            </a:r>
            <a:endParaRPr lang="pt-BR" alt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94868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1E45BAF8-6CBE-441D-AC8D-245367635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810219"/>
              </p:ext>
            </p:extLst>
          </p:nvPr>
        </p:nvGraphicFramePr>
        <p:xfrm>
          <a:off x="395536" y="764704"/>
          <a:ext cx="8496944" cy="5269562"/>
        </p:xfrm>
        <a:graphic>
          <a:graphicData uri="http://schemas.openxmlformats.org/drawingml/2006/table">
            <a:tbl>
              <a:tblPr/>
              <a:tblGrid>
                <a:gridCol w="16561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xmlns="" val="1170446130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74244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PROGRAMAS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PROJETOS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ENTREGAS COM </a:t>
                      </a:r>
                      <a:r>
                        <a:rPr lang="pt-BR" sz="1400" b="1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6BB00"/>
                          </a:highlight>
                          <a:latin typeface="+mn-lt"/>
                        </a:rPr>
                        <a:t>RISCO DE ATRASO</a:t>
                      </a:r>
                      <a:endParaRPr lang="pt-BR" sz="1400" b="1" i="0" u="none" strike="noStrike" dirty="0">
                        <a:solidFill>
                          <a:schemeClr val="bg1"/>
                        </a:solidFill>
                        <a:effectLst/>
                        <a:highlight>
                          <a:srgbClr val="FF00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Prazo previsto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881490">
                <a:tc rowSpan="6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 – Cooperação Técnica Internacional em PI</a:t>
                      </a: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16.3-IBEPI - Programa Ibero-Americano de Propriedade Industrial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Estratégia regional de inovação entre EIC - Espaço Ibero-americano do Conhecimento e IBEPI construída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92538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16.4 – Programa de Cooperação Bilateral</a:t>
                      </a:r>
                      <a:r>
                        <a:rPr lang="pt-BR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 Institutos de PI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Projeto </a:t>
                      </a:r>
                      <a:r>
                        <a:rPr lang="pt-B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KSP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Capacitação na Coreia do Sul para tomadores de decisão do INPI realizada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2603351"/>
                  </a:ext>
                </a:extLst>
              </a:tr>
              <a:tr h="687186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16.5-Apoio Técnico em PI nas Rodadas de Negociação dos Acordos Comerciais Internacionais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MERCOSUL - SINGAPURA - Participação do INPI nas rodadas de negociação 2020 realizada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69792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MERCOSUL - CANADÁ - Participação do INPI nas rodadas de negociação 2020 realizada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724406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MERCOSUL - COREIA DO SUL – Participação do INPI nas rodadas de negociação 2020 realizada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35004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MERCOSUL - EFTA – reconhecimento mútuo das listas de indicações geográficas concluído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6" name="CaixaDeTexto 3">
            <a:extLst>
              <a:ext uri="{FF2B5EF4-FFF2-40B4-BE49-F238E27FC236}">
                <a16:creationId xmlns:a16="http://schemas.microsoft.com/office/drawing/2014/main" xmlns="" id="{D233DF32-FE4A-43BD-8B43-475D79CE4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u="sng" dirty="0">
                <a:solidFill>
                  <a:schemeClr val="tx2"/>
                </a:solidFill>
              </a:rPr>
              <a:t>DEMAIS</a:t>
            </a:r>
            <a:r>
              <a:rPr lang="pt-BR" altLang="pt-BR" sz="2400" b="1" dirty="0">
                <a:solidFill>
                  <a:schemeClr val="tx2"/>
                </a:solidFill>
              </a:rPr>
              <a:t> INICIATIVAS: ENTREGAS COM </a:t>
            </a:r>
            <a:r>
              <a:rPr lang="pt-BR" altLang="pt-BR" sz="2400" b="1" dirty="0">
                <a:highlight>
                  <a:srgbClr val="F6BB00"/>
                </a:highlight>
              </a:rPr>
              <a:t>RISCO DE ATRASO </a:t>
            </a:r>
            <a:endParaRPr lang="pt-BR" alt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960000"/>
      </p:ext>
    </p:extLst>
  </p:cSld>
  <p:clrMapOvr>
    <a:masterClrMapping/>
  </p:clrMapOvr>
  <p:transition spd="slow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1E45BAF8-6CBE-441D-AC8D-245367635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9097813"/>
              </p:ext>
            </p:extLst>
          </p:nvPr>
        </p:nvGraphicFramePr>
        <p:xfrm>
          <a:off x="395536" y="764704"/>
          <a:ext cx="8496944" cy="3318714"/>
        </p:xfrm>
        <a:graphic>
          <a:graphicData uri="http://schemas.openxmlformats.org/drawingml/2006/table">
            <a:tbl>
              <a:tblPr/>
              <a:tblGrid>
                <a:gridCol w="16561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xmlns="" val="1170446130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74244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PROGRAMAS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PROJETOS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ENTREGAS COM </a:t>
                      </a:r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6BB00"/>
                          </a:highlight>
                          <a:latin typeface="+mn-lt"/>
                        </a:rPr>
                        <a:t>RISCO DE ATRASO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highlight>
                          <a:srgbClr val="FF00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Prazo previsto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881490">
                <a:tc rowSpan="3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 – Modernização da Gestão de Ativos Intangíveis</a:t>
                      </a: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18.1-Implantação do Novo Modelo de Gestão Documental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Novo serviço de digitalização de documentos contratado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81490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18.2-Implantação de Solução de Inteligência Empresarial e Análise Preditiva de Dados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Termo de Referência de Solução de Inteligência Empresarial e Análise Preditiva de Dados concluído (ferramenta e serviço)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81490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Solução de Inteligência Empresarial e Análise Preditiva de Dados contratada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7" name="CaixaDeTexto 3">
            <a:extLst>
              <a:ext uri="{FF2B5EF4-FFF2-40B4-BE49-F238E27FC236}">
                <a16:creationId xmlns:a16="http://schemas.microsoft.com/office/drawing/2014/main" xmlns="" id="{D233DF32-FE4A-43BD-8B43-475D79CE4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u="sng" dirty="0">
                <a:solidFill>
                  <a:schemeClr val="tx2"/>
                </a:solidFill>
              </a:rPr>
              <a:t>DEMAIS</a:t>
            </a:r>
            <a:r>
              <a:rPr lang="pt-BR" altLang="pt-BR" sz="2400" b="1" dirty="0">
                <a:solidFill>
                  <a:schemeClr val="tx2"/>
                </a:solidFill>
              </a:rPr>
              <a:t> INICIATIVAS: ENTREGAS COM </a:t>
            </a:r>
            <a:r>
              <a:rPr lang="pt-BR" altLang="pt-BR" sz="2400" b="1" dirty="0">
                <a:highlight>
                  <a:srgbClr val="F6BB00"/>
                </a:highlight>
              </a:rPr>
              <a:t>RISCO DE ATRASO </a:t>
            </a:r>
            <a:endParaRPr lang="pt-BR" alt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188158"/>
      </p:ext>
    </p:extLst>
  </p:cSld>
  <p:clrMapOvr>
    <a:masterClrMapping/>
  </p:clrMapOvr>
  <p:transition spd="slow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1E45BAF8-6CBE-441D-AC8D-245367635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160823"/>
              </p:ext>
            </p:extLst>
          </p:nvPr>
        </p:nvGraphicFramePr>
        <p:xfrm>
          <a:off x="338826" y="764704"/>
          <a:ext cx="8496944" cy="5963469"/>
        </p:xfrm>
        <a:graphic>
          <a:graphicData uri="http://schemas.openxmlformats.org/drawingml/2006/table">
            <a:tbl>
              <a:tblPr/>
              <a:tblGrid>
                <a:gridCol w="14401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xmlns="" val="1170446130"/>
                    </a:ext>
                  </a:extLst>
                </a:gridCol>
                <a:gridCol w="338437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74244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PROGRAMAS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PROJETOS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ENTREGAS COM </a:t>
                      </a:r>
                      <a:r>
                        <a:rPr lang="pt-BR" sz="1200" b="1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6BB00"/>
                          </a:highlight>
                          <a:latin typeface="+mn-lt"/>
                        </a:rPr>
                        <a:t>RISCO DE ATRASO</a:t>
                      </a:r>
                      <a:endParaRPr lang="pt-BR" sz="1200" b="1" i="0" u="none" strike="noStrike" dirty="0">
                        <a:solidFill>
                          <a:schemeClr val="bg1"/>
                        </a:solidFill>
                        <a:effectLst/>
                        <a:highlight>
                          <a:srgbClr val="FF00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Prazo previsto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440745">
                <a:tc rowSpan="8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 – Modernização</a:t>
                      </a:r>
                      <a:r>
                        <a:rPr lang="pt-BR" sz="12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 Governança</a:t>
                      </a: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19.6-Reestruturação e Redimensionamento dos Órgãos e Pessoal ligados à Presidência, à Diretoria Executiva, ao Gabinete e Assessorias ao Presidente do INPI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Nova estrutura de órgãos e pessoal implantada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2603351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19.7-Estruturação da Atividade de Revisão e Consolidação dos Atos Normativos do INPI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Força-Tarefa capacitada em técnicas de redação legislativa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Definição publicada dos grupos de pertinência temática para realização do trabalho de revisão e de consolidação de que trata o Decreto nº 10.139/2019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Portaria publicada para disciplinar procedimentos e rotinas para execução e monitoramento dos trabalhos de revisão e de consolidação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Atos normativos examinados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Acervo de atos normativos vigentes, considerando os grupos de pertinência temática, publicado no Portal do INPI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Relatório Final e proposta de manutenção da revisão e consolidação apresentados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Revisão e consolidação dos atos normativos publicadas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6" name="CaixaDeTexto 3">
            <a:extLst>
              <a:ext uri="{FF2B5EF4-FFF2-40B4-BE49-F238E27FC236}">
                <a16:creationId xmlns:a16="http://schemas.microsoft.com/office/drawing/2014/main" xmlns="" id="{D233DF32-FE4A-43BD-8B43-475D79CE4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u="sng" dirty="0">
                <a:solidFill>
                  <a:schemeClr val="tx2"/>
                </a:solidFill>
              </a:rPr>
              <a:t>DEMAIS</a:t>
            </a:r>
            <a:r>
              <a:rPr lang="pt-BR" altLang="pt-BR" sz="2400" b="1" dirty="0">
                <a:solidFill>
                  <a:schemeClr val="tx2"/>
                </a:solidFill>
              </a:rPr>
              <a:t> INICIATIVAS: ENTREGAS COM </a:t>
            </a:r>
            <a:r>
              <a:rPr lang="pt-BR" altLang="pt-BR" sz="2400" b="1" dirty="0">
                <a:highlight>
                  <a:srgbClr val="F6BB00"/>
                </a:highlight>
              </a:rPr>
              <a:t>RISCO DE ATRASO </a:t>
            </a:r>
            <a:endParaRPr lang="pt-BR" alt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3943"/>
      </p:ext>
    </p:extLst>
  </p:cSld>
  <p:clrMapOvr>
    <a:masterClrMapping/>
  </p:clrMapOvr>
  <p:transition spd="slow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1E45BAF8-6CBE-441D-AC8D-245367635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0412798"/>
              </p:ext>
            </p:extLst>
          </p:nvPr>
        </p:nvGraphicFramePr>
        <p:xfrm>
          <a:off x="179512" y="660210"/>
          <a:ext cx="8712968" cy="5937142"/>
        </p:xfrm>
        <a:graphic>
          <a:graphicData uri="http://schemas.openxmlformats.org/drawingml/2006/table">
            <a:tbl>
              <a:tblPr/>
              <a:tblGrid>
                <a:gridCol w="199364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62839">
                  <a:extLst>
                    <a:ext uri="{9D8B030D-6E8A-4147-A177-3AD203B41FA5}">
                      <a16:colId xmlns:a16="http://schemas.microsoft.com/office/drawing/2014/main" xmlns="" val="1170446130"/>
                    </a:ext>
                  </a:extLst>
                </a:gridCol>
                <a:gridCol w="317506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8141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18686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PROGRAMAS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PROJETOS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ENTREGAS COM </a:t>
                      </a:r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6BB00"/>
                          </a:highlight>
                          <a:latin typeface="+mn-lt"/>
                        </a:rPr>
                        <a:t>RISCO DE ATRASO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highlight>
                          <a:srgbClr val="FF00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Prazo previsto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537936">
                <a:tc rowSpan="6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– Modernização da Gestão</a:t>
                      </a:r>
                      <a:r>
                        <a:rPr lang="pt-BR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Patrimonial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20.3-Melhoria das Instalações do Edifício Mayrink Veiga, 9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Projeto de reestruturação do 27º andar: projeto entregue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2603351"/>
                  </a:ext>
                </a:extLst>
              </a:tr>
              <a:tr h="831312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Projeto de reestruturação do 27º andar: cronograma de reestruturação entregue e licitação iniciada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36104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Projeto de reestruturação do 27º andar: sala de reuniões e videoconferência do 27º andar entregue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9208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Adequação da infraestrutura do 15º andar para instalação do setor de saúde (DISAO) concluída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9208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Instalação de novo layout e mudança do setor de saúde (DISAO) para o 15º andar concluída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296144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Instalação de novo layout da Biblioteca na sobreloja concluída</a:t>
                      </a:r>
                    </a:p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Nota: Após a mudança da DISAO para o 15º andar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D233DF32-FE4A-43BD-8B43-475D79CE4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u="sng" dirty="0">
                <a:solidFill>
                  <a:schemeClr val="tx2"/>
                </a:solidFill>
              </a:rPr>
              <a:t>DEMAIS</a:t>
            </a:r>
            <a:r>
              <a:rPr lang="pt-BR" altLang="pt-BR" sz="2400" b="1" dirty="0">
                <a:solidFill>
                  <a:schemeClr val="tx2"/>
                </a:solidFill>
              </a:rPr>
              <a:t> INICIATIVAS: ENTREGAS COM </a:t>
            </a:r>
            <a:r>
              <a:rPr lang="pt-BR" altLang="pt-BR" sz="2400" b="1" dirty="0">
                <a:highlight>
                  <a:srgbClr val="F6BB00"/>
                </a:highlight>
              </a:rPr>
              <a:t>RISCO DE ATRASO </a:t>
            </a:r>
            <a:endParaRPr lang="pt-BR" alt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06598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D233DF32-FE4A-43BD-8B43-475D79CE4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u="sng" dirty="0">
                <a:solidFill>
                  <a:schemeClr val="tx2"/>
                </a:solidFill>
              </a:rPr>
              <a:t>DEMAIS</a:t>
            </a:r>
            <a:r>
              <a:rPr lang="pt-BR" altLang="pt-BR" sz="2400" b="1" dirty="0">
                <a:solidFill>
                  <a:schemeClr val="tx2"/>
                </a:solidFill>
              </a:rPr>
              <a:t> INICIATIVAS: ENTREGAS COM </a:t>
            </a:r>
            <a:r>
              <a:rPr lang="pt-BR" altLang="pt-BR" sz="2400" b="1" dirty="0">
                <a:highlight>
                  <a:srgbClr val="F6BB00"/>
                </a:highlight>
              </a:rPr>
              <a:t>RISCO DE ATRASO </a:t>
            </a:r>
            <a:endParaRPr lang="pt-BR" altLang="pt-BR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xmlns="" id="{1E45BAF8-6CBE-441D-AC8D-245367635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819565"/>
              </p:ext>
            </p:extLst>
          </p:nvPr>
        </p:nvGraphicFramePr>
        <p:xfrm>
          <a:off x="179512" y="660210"/>
          <a:ext cx="8712968" cy="4929030"/>
        </p:xfrm>
        <a:graphic>
          <a:graphicData uri="http://schemas.openxmlformats.org/drawingml/2006/table">
            <a:tbl>
              <a:tblPr/>
              <a:tblGrid>
                <a:gridCol w="199364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62839">
                  <a:extLst>
                    <a:ext uri="{9D8B030D-6E8A-4147-A177-3AD203B41FA5}">
                      <a16:colId xmlns:a16="http://schemas.microsoft.com/office/drawing/2014/main" xmlns="" val="1170446130"/>
                    </a:ext>
                  </a:extLst>
                </a:gridCol>
                <a:gridCol w="317506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8141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18686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PROGRAMAS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PROJETOS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ENTREGAS COM </a:t>
                      </a:r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6BB00"/>
                          </a:highlight>
                          <a:latin typeface="+mn-lt"/>
                        </a:rPr>
                        <a:t>RISCO DE ATRASO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highlight>
                          <a:srgbClr val="FF00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Prazo previsto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537936">
                <a:tc rowSpan="5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– Modernização da Gestão</a:t>
                      </a:r>
                      <a:r>
                        <a:rPr lang="pt-BR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Patrimonial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20.4-Implantação do Modelo de Engenharia Consultiva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Termo de referência de engenharia consultiva elaborado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2603351"/>
                  </a:ext>
                </a:extLst>
              </a:tr>
              <a:tr h="831312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 de engenharia consultiva contratado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36104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20.5-Contratação de Serviço de Gestão do Patrimônio Imobiliário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 de gestão do patrimônio imobiliário contratado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36104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20.6-Aperfeiçoamento da Gestão de Bens Móveis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Levantamento patrimonial concluído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36104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Conciliação contábil concluída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473830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D233DF32-FE4A-43BD-8B43-475D79CE4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u="sng" dirty="0">
                <a:solidFill>
                  <a:schemeClr val="tx2"/>
                </a:solidFill>
              </a:rPr>
              <a:t>DEMAIS</a:t>
            </a:r>
            <a:r>
              <a:rPr lang="pt-BR" altLang="pt-BR" sz="2400" b="1" dirty="0">
                <a:solidFill>
                  <a:schemeClr val="tx2"/>
                </a:solidFill>
              </a:rPr>
              <a:t> INICIATIVAS: ENTREGAS COM </a:t>
            </a:r>
            <a:r>
              <a:rPr lang="pt-BR" altLang="pt-BR" sz="2400" b="1" dirty="0">
                <a:highlight>
                  <a:srgbClr val="F6BB00"/>
                </a:highlight>
              </a:rPr>
              <a:t>RISCO DE ATRASO </a:t>
            </a:r>
            <a:endParaRPr lang="pt-BR" altLang="pt-BR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xmlns="" id="{1E45BAF8-6CBE-441D-AC8D-245367635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761726"/>
              </p:ext>
            </p:extLst>
          </p:nvPr>
        </p:nvGraphicFramePr>
        <p:xfrm>
          <a:off x="179512" y="593546"/>
          <a:ext cx="8712968" cy="6253318"/>
        </p:xfrm>
        <a:graphic>
          <a:graphicData uri="http://schemas.openxmlformats.org/drawingml/2006/table">
            <a:tbl>
              <a:tblPr/>
              <a:tblGrid>
                <a:gridCol w="199364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62839">
                  <a:extLst>
                    <a:ext uri="{9D8B030D-6E8A-4147-A177-3AD203B41FA5}">
                      <a16:colId xmlns:a16="http://schemas.microsoft.com/office/drawing/2014/main" xmlns="" val="1170446130"/>
                    </a:ext>
                  </a:extLst>
                </a:gridCol>
                <a:gridCol w="317506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8141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18686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PROGRAMAS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PROJETOS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ENTREGAS COM </a:t>
                      </a:r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6BB00"/>
                          </a:highlight>
                          <a:latin typeface="+mn-lt"/>
                        </a:rPr>
                        <a:t>RISCO DE ATRASO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highlight>
                          <a:srgbClr val="FF00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Prazo previsto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1114000">
                <a:tc rowSpan="7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– Modernização da Gestão</a:t>
                      </a:r>
                      <a:r>
                        <a:rPr lang="pt-BR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Patrimonial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20.7-Modernização das Instalações da Coordenação de Relações Institucionais do Distrito Federal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 de instalação e adequação da unidade no imóvel cedido contratado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2603351"/>
                  </a:ext>
                </a:extLst>
              </a:tr>
              <a:tr h="830920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20.8-Modernização das Instalações da Coordenação de Relações Institucionais de São Paulo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Termo de Referência para reforma da COINS-SP aprovado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75656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Projeto de reforma da COINS-SP contratado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04056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Projeto de reforma da COINS-SP entregue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04056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 de reforma da COINS-SP contratado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04056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Execução do serviço de reforma da COINS-SP iniciada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04056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20.9-Contratação de serviço especializado em gestão de patrimônio imobiliário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 especializado selecionado e contratado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965187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1E45BAF8-6CBE-441D-AC8D-245367635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797734"/>
              </p:ext>
            </p:extLst>
          </p:nvPr>
        </p:nvGraphicFramePr>
        <p:xfrm>
          <a:off x="395536" y="764704"/>
          <a:ext cx="8496944" cy="2866029"/>
        </p:xfrm>
        <a:graphic>
          <a:graphicData uri="http://schemas.openxmlformats.org/drawingml/2006/table">
            <a:tbl>
              <a:tblPr/>
              <a:tblGrid>
                <a:gridCol w="19442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xmlns="" val="1170446130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74244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PROGRAMAS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PROJETOS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ENTREGAS COM </a:t>
                      </a:r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6BB00"/>
                          </a:highlight>
                          <a:latin typeface="+mn-lt"/>
                        </a:rPr>
                        <a:t>RISCO DE ATRASO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highlight>
                          <a:srgbClr val="FF00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Prazo previsto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440745">
                <a:tc rowSpan="3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 – Modernização dos Modelos</a:t>
                      </a:r>
                      <a:r>
                        <a:rPr lang="pt-BR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 Gestão do Trabalho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22.2-Implantação do Controle de Frequência Eletrônico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Sistema </a:t>
                      </a:r>
                      <a:r>
                        <a:rPr lang="pt-BR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SisREF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implantado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2603351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Estoque de Folhas Individuais de Frequência (FIF) físicas regularizado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22.3-Contratação de serviço de consultoria especializada para apoio à gestão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Serviços especializados para apoio à gestão da Presidência contratados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D233DF32-FE4A-43BD-8B43-475D79CE4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u="sng" dirty="0">
                <a:solidFill>
                  <a:schemeClr val="tx2"/>
                </a:solidFill>
              </a:rPr>
              <a:t>DEMAIS</a:t>
            </a:r>
            <a:r>
              <a:rPr lang="pt-BR" altLang="pt-BR" sz="2400" b="1" dirty="0">
                <a:solidFill>
                  <a:schemeClr val="tx2"/>
                </a:solidFill>
              </a:rPr>
              <a:t> INICIATIVAS: ENTREGAS COM </a:t>
            </a:r>
            <a:r>
              <a:rPr lang="pt-BR" altLang="pt-BR" sz="2400" b="1" dirty="0">
                <a:highlight>
                  <a:srgbClr val="F6BB00"/>
                </a:highlight>
              </a:rPr>
              <a:t>RISCO DE ATRASO </a:t>
            </a:r>
            <a:endParaRPr lang="pt-BR" alt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862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8767482"/>
              </p:ext>
            </p:extLst>
          </p:nvPr>
        </p:nvGraphicFramePr>
        <p:xfrm>
          <a:off x="144785" y="764703"/>
          <a:ext cx="8746324" cy="5245263"/>
        </p:xfrm>
        <a:graphic>
          <a:graphicData uri="http://schemas.openxmlformats.org/drawingml/2006/table">
            <a:tbl>
              <a:tblPr/>
              <a:tblGrid>
                <a:gridCol w="578791">
                  <a:extLst>
                    <a:ext uri="{9D8B030D-6E8A-4147-A177-3AD203B41FA5}">
                      <a16:colId xmlns:a16="http://schemas.microsoft.com/office/drawing/2014/main" xmlns="" val="1233354499"/>
                    </a:ext>
                  </a:extLst>
                </a:gridCol>
                <a:gridCol w="37155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72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33082">
                  <a:extLst>
                    <a:ext uri="{9D8B030D-6E8A-4147-A177-3AD203B41FA5}">
                      <a16:colId xmlns:a16="http://schemas.microsoft.com/office/drawing/2014/main" xmlns="" val="3915317263"/>
                    </a:ext>
                  </a:extLst>
                </a:gridCol>
                <a:gridCol w="1147753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29914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468595"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1779" marR="91779" marT="45889" marB="45889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INDICADORES DE DESEMPENHO</a:t>
                      </a:r>
                    </a:p>
                  </a:txBody>
                  <a:tcPr marL="91779" marR="91779" marT="45889" marB="45889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META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2020</a:t>
                      </a:r>
                    </a:p>
                  </a:txBody>
                  <a:tcPr marL="91779" marR="91779" marT="45889" marB="45889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RESULTADOS</a:t>
                      </a:r>
                    </a:p>
                  </a:txBody>
                  <a:tcPr marL="72267" marR="72267" marT="72267" marB="72267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75554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Média </a:t>
                      </a:r>
                    </a:p>
                    <a:p>
                      <a:pPr 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JAN-JUN </a:t>
                      </a:r>
                      <a:endParaRPr lang="pt-BR" sz="1600" dirty="0"/>
                    </a:p>
                  </a:txBody>
                  <a:tcPr marL="72000" marR="72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JULHO </a:t>
                      </a:r>
                    </a:p>
                  </a:txBody>
                  <a:tcPr marL="72000" marR="72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ACUMULADO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(% do resultado esperado)</a:t>
                      </a:r>
                      <a:endParaRPr kumimoji="0" lang="pt-BR" sz="1600" b="1" i="0" u="sng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05020220"/>
                  </a:ext>
                </a:extLst>
              </a:tr>
              <a:tr h="576064"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MARCAS</a:t>
                      </a:r>
                    </a:p>
                  </a:txBody>
                  <a:tcPr marL="72267" marR="72267" marT="72267" marB="72267" vert="vert27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Decisão de Exame Técnico de Pedidos de Marca</a:t>
                      </a: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250.081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19.597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7.784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125.366</a:t>
                      </a:r>
                    </a:p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(85,9%)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924968"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Instrução em Recurso e Processo Administrativo de Nulidade em Processos de Marcas (2ª Instância)</a:t>
                      </a: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50.894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4.641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4.653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32.500</a:t>
                      </a:r>
                    </a:p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(109,5%)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92270"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DESENHOS INDUSTRIAIS</a:t>
                      </a:r>
                    </a:p>
                  </a:txBody>
                  <a:tcPr marL="72267" marR="72267" marT="72267" marB="72267" vert="vert27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Decisão de Exame Técnico de Pedidos de Registro de Desenho Industrial</a:t>
                      </a: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7.004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493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369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3.325</a:t>
                      </a:r>
                    </a:p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(81,4%)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182579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Instrução em Recurso e Processo Administrativo de Nulidade em Processos de Desenho Industrial e outros Registros (2ª Instância)</a:t>
                      </a: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1.264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147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684</a:t>
                      </a:r>
                    </a:p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(92,8%)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650219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IG</a:t>
                      </a:r>
                    </a:p>
                  </a:txBody>
                  <a:tcPr marL="72267" marR="72267" marT="72267" marB="72267" vert="vert27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Decisão de Exame Técnico de Pedidos de Registro de Indicações Geográficas</a:t>
                      </a:r>
                    </a:p>
                  </a:txBody>
                  <a:tcPr marL="36000" marR="36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(133,3%)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5586436"/>
                  </a:ext>
                </a:extLst>
              </a:tr>
            </a:tbl>
          </a:graphicData>
        </a:graphic>
      </p:graphicFrame>
      <p:sp>
        <p:nvSpPr>
          <p:cNvPr id="5" name="CaixaDeTexto 3">
            <a:extLst>
              <a:ext uri="{FF2B5EF4-FFF2-40B4-BE49-F238E27FC236}">
                <a16:creationId xmlns:a16="http://schemas.microsoft.com/office/drawing/2014/main" xmlns="" id="{9D943250-5CC2-48E5-90ED-255D92CD0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552" y="184287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dirty="0">
                <a:solidFill>
                  <a:schemeClr val="tx2"/>
                </a:solidFill>
              </a:rPr>
              <a:t>RESULTADOS DE </a:t>
            </a:r>
            <a:r>
              <a:rPr lang="pt-BR" altLang="pt-BR" sz="2400" b="1" u="sng" dirty="0">
                <a:solidFill>
                  <a:schemeClr val="tx2"/>
                </a:solidFill>
              </a:rPr>
              <a:t>PRODUÇÃO</a:t>
            </a:r>
          </a:p>
        </p:txBody>
      </p:sp>
    </p:spTree>
    <p:extLst>
      <p:ext uri="{BB962C8B-B14F-4D97-AF65-F5344CB8AC3E}">
        <p14:creationId xmlns:p14="http://schemas.microsoft.com/office/powerpoint/2010/main" val="217103682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1E45BAF8-6CBE-441D-AC8D-245367635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182441"/>
              </p:ext>
            </p:extLst>
          </p:nvPr>
        </p:nvGraphicFramePr>
        <p:xfrm>
          <a:off x="395536" y="764704"/>
          <a:ext cx="8496944" cy="5051844"/>
        </p:xfrm>
        <a:graphic>
          <a:graphicData uri="http://schemas.openxmlformats.org/drawingml/2006/table">
            <a:tbl>
              <a:tblPr/>
              <a:tblGrid>
                <a:gridCol w="19442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xmlns="" val="1170446130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74244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PROGRAMAS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PROJETOS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ENTREGAS COM </a:t>
                      </a:r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6BB00"/>
                          </a:highlight>
                          <a:latin typeface="+mn-lt"/>
                        </a:rPr>
                        <a:t>RISCO DE ATRASO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highlight>
                          <a:srgbClr val="FF00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Prazo previsto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440745">
                <a:tc rowSpan="5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 – Melhoria do Clima Organizacional</a:t>
                      </a: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23.1-Implementação do Programa Bem Aqui no INPI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Política de Acolhimento e Mediação de Conflitos Internos do INPI publicada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2603351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Etapas de inspiração de ideias, abertura de inscrições, avaliação de projetos, votação final do Prêmio Inova (+) INPI concluídas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Ações e Projetos do Portfolio Cuida (+) INPI implementados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23.2-Aperfeiçoamento do Programa de Qualidade de Vida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Carga horária de atividades dos serviços de qualidade de vida ampliada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23.3-Implantação de Pesquisa de Clima Organizacional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Serviço de pesquisa de clima organizacional contratado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D233DF32-FE4A-43BD-8B43-475D79CE4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u="sng" dirty="0">
                <a:solidFill>
                  <a:schemeClr val="tx2"/>
                </a:solidFill>
              </a:rPr>
              <a:t>DEMAIS</a:t>
            </a:r>
            <a:r>
              <a:rPr lang="pt-BR" altLang="pt-BR" sz="2400" b="1" dirty="0">
                <a:solidFill>
                  <a:schemeClr val="tx2"/>
                </a:solidFill>
              </a:rPr>
              <a:t> INICIATIVAS: ENTREGAS COM </a:t>
            </a:r>
            <a:r>
              <a:rPr lang="pt-BR" altLang="pt-BR" sz="2400" b="1" dirty="0">
                <a:highlight>
                  <a:srgbClr val="F6BB00"/>
                </a:highlight>
              </a:rPr>
              <a:t>RISCO DE ATRASO </a:t>
            </a:r>
            <a:endParaRPr lang="pt-BR" alt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40802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1E45BAF8-6CBE-441D-AC8D-245367635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512986"/>
              </p:ext>
            </p:extLst>
          </p:nvPr>
        </p:nvGraphicFramePr>
        <p:xfrm>
          <a:off x="395536" y="764704"/>
          <a:ext cx="8496944" cy="4564164"/>
        </p:xfrm>
        <a:graphic>
          <a:graphicData uri="http://schemas.openxmlformats.org/drawingml/2006/table">
            <a:tbl>
              <a:tblPr/>
              <a:tblGrid>
                <a:gridCol w="19442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xmlns="" val="1170446130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74244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PROGRAMAS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PROJETOS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ENTREGAS COM </a:t>
                      </a:r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6BB00"/>
                          </a:highlight>
                          <a:latin typeface="+mn-lt"/>
                        </a:rPr>
                        <a:t>RISCO DE ATRASO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highlight>
                          <a:srgbClr val="FF00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Prazo previsto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440745">
                <a:tc rowSpan="5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 – Readequação</a:t>
                      </a:r>
                      <a:r>
                        <a:rPr lang="pt-BR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da Força de Trabalho do INPI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24.2-Contratação Temporária de Servidores Aposentados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Servidores contratados de acordo com as necessidades levantadas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2603351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Edital Simplificado para Processo Seletivo elaborado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Levantamento da necessidade de terceirização realizado para atividades previstas na MP 922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24.3-Implantação do Novo Modelo de Terceirização de Mão-de-Obra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Empresa de apoio administrativo para a sede contratada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40745"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24.5-Implantação do Programa de Bolsistas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Bolsas iniciadas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D233DF32-FE4A-43BD-8B43-475D79CE4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u="sng" dirty="0">
                <a:solidFill>
                  <a:schemeClr val="tx2"/>
                </a:solidFill>
              </a:rPr>
              <a:t>DEMAIS</a:t>
            </a:r>
            <a:r>
              <a:rPr lang="pt-BR" altLang="pt-BR" sz="2400" b="1" dirty="0">
                <a:solidFill>
                  <a:schemeClr val="tx2"/>
                </a:solidFill>
              </a:rPr>
              <a:t> INICIATIVAS: ENTREGAS COM </a:t>
            </a:r>
            <a:r>
              <a:rPr lang="pt-BR" altLang="pt-BR" sz="2400" b="1" dirty="0">
                <a:highlight>
                  <a:srgbClr val="F6BB00"/>
                </a:highlight>
              </a:rPr>
              <a:t>RISCO DE ATRASO </a:t>
            </a:r>
            <a:endParaRPr lang="pt-BR" alt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5324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1E45BAF8-6CBE-441D-AC8D-245367635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752265"/>
              </p:ext>
            </p:extLst>
          </p:nvPr>
        </p:nvGraphicFramePr>
        <p:xfrm>
          <a:off x="395536" y="764704"/>
          <a:ext cx="8496944" cy="2037444"/>
        </p:xfrm>
        <a:graphic>
          <a:graphicData uri="http://schemas.openxmlformats.org/drawingml/2006/table">
            <a:tbl>
              <a:tblPr/>
              <a:tblGrid>
                <a:gridCol w="1800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xmlns="" val="1170446130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74244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PROGRAMAS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PROJETOS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ENTREGAS COM </a:t>
                      </a:r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6BB00"/>
                          </a:highlight>
                          <a:latin typeface="+mn-lt"/>
                        </a:rPr>
                        <a:t>RISCO DE ATRASO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highlight>
                          <a:srgbClr val="FF00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Prazo previsto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highlight>
                          <a:srgbClr val="FF00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– Modernização do Relacionamento com Usuários e Públicos</a:t>
                      </a:r>
                      <a:r>
                        <a:rPr lang="pt-BR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Interessados</a:t>
                      </a: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25.2-Implementação do Sistema de Comunicação Unificada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Solução de comunicação unificada implantada nas unidades regionais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T3</a:t>
                      </a:r>
                    </a:p>
                  </a:txBody>
                  <a:tcPr marL="72000" marR="72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Solução de comunicação unificada implantada na sede (MV9) 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D233DF32-FE4A-43BD-8B43-475D79CE4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u="sng" dirty="0">
                <a:solidFill>
                  <a:schemeClr val="tx2"/>
                </a:solidFill>
              </a:rPr>
              <a:t>DEMAIS</a:t>
            </a:r>
            <a:r>
              <a:rPr lang="pt-BR" altLang="pt-BR" sz="2400" b="1" dirty="0">
                <a:solidFill>
                  <a:schemeClr val="tx2"/>
                </a:solidFill>
              </a:rPr>
              <a:t> INICIATIVAS: ENTREGAS COM </a:t>
            </a:r>
            <a:r>
              <a:rPr lang="pt-BR" altLang="pt-BR" sz="2400" b="1" dirty="0">
                <a:highlight>
                  <a:srgbClr val="F6BB00"/>
                </a:highlight>
              </a:rPr>
              <a:t>RISCO DE ATRASO </a:t>
            </a:r>
            <a:endParaRPr lang="pt-BR" alt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17865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xmlns="" id="{1E45BAF8-6CBE-441D-AC8D-245367635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319523"/>
              </p:ext>
            </p:extLst>
          </p:nvPr>
        </p:nvGraphicFramePr>
        <p:xfrm>
          <a:off x="395536" y="764704"/>
          <a:ext cx="8496944" cy="2181444"/>
        </p:xfrm>
        <a:graphic>
          <a:graphicData uri="http://schemas.openxmlformats.org/drawingml/2006/table">
            <a:tbl>
              <a:tblPr/>
              <a:tblGrid>
                <a:gridCol w="1800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xmlns="" val="1170446130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74244"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PROGRAMAS</a:t>
                      </a:r>
                    </a:p>
                  </a:txBody>
                  <a:tcPr marL="72000" marR="72000" marT="72000" marB="72000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PROJETOS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ENTREGAS COM </a:t>
                      </a:r>
                      <a:r>
                        <a:rPr lang="pt-BR" sz="1600" b="1" i="0" u="none" strike="noStrike" dirty="0">
                          <a:solidFill>
                            <a:schemeClr val="tx1"/>
                          </a:solidFill>
                          <a:effectLst/>
                          <a:highlight>
                            <a:srgbClr val="F6BB00"/>
                          </a:highlight>
                          <a:latin typeface="+mn-lt"/>
                        </a:rPr>
                        <a:t>RISCO DE ATRASO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highlight>
                          <a:srgbClr val="FF00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Prazo previsto</a:t>
                      </a:r>
                      <a:endParaRPr lang="pt-BR" sz="1600" b="1" i="0" u="none" strike="noStrike" dirty="0">
                        <a:solidFill>
                          <a:schemeClr val="bg1"/>
                        </a:solidFill>
                        <a:effectLst/>
                        <a:highlight>
                          <a:srgbClr val="FF0000"/>
                        </a:highlight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l" fontAlgn="b"/>
                      <a:r>
                        <a:rPr lang="pt-BR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– Renovação</a:t>
                      </a:r>
                      <a:r>
                        <a:rPr lang="pt-BR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da Imagem e da Comunicação Institucional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26.1-INPI 50 Anos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Atividade cultural/institucional para o público interno realizada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Evento dos 50 anos do Instituto (INPI + 50) realizado em colaboração com outras áreas/programas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T4</a:t>
                      </a:r>
                    </a:p>
                  </a:txBody>
                  <a:tcPr marL="72000" marR="72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D233DF32-FE4A-43BD-8B43-475D79CE4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82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u="sng" dirty="0">
                <a:solidFill>
                  <a:schemeClr val="tx2"/>
                </a:solidFill>
              </a:rPr>
              <a:t>DEMAIS</a:t>
            </a:r>
            <a:r>
              <a:rPr lang="pt-BR" altLang="pt-BR" sz="2400" b="1" dirty="0">
                <a:solidFill>
                  <a:schemeClr val="tx2"/>
                </a:solidFill>
              </a:rPr>
              <a:t> INICIATIVAS: ENTREGAS COM </a:t>
            </a:r>
            <a:r>
              <a:rPr lang="pt-BR" altLang="pt-BR" sz="2400" b="1" dirty="0">
                <a:highlight>
                  <a:srgbClr val="F6BB00"/>
                </a:highlight>
              </a:rPr>
              <a:t>RISCO DE ATRASO </a:t>
            </a:r>
            <a:endParaRPr lang="pt-BR" alt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266871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5992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tângulo 3"/>
          <p:cNvSpPr/>
          <p:nvPr/>
        </p:nvSpPr>
        <p:spPr>
          <a:xfrm>
            <a:off x="755576" y="1772816"/>
            <a:ext cx="6624736" cy="15121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000" dirty="0">
                <a:solidFill>
                  <a:schemeClr val="bg1"/>
                </a:solidFill>
              </a:rPr>
              <a:t>SITUAÇÃO DAS CONTRATAÇÕES</a:t>
            </a:r>
          </a:p>
        </p:txBody>
      </p:sp>
    </p:spTree>
    <p:extLst>
      <p:ext uri="{BB962C8B-B14F-4D97-AF65-F5344CB8AC3E}">
        <p14:creationId xmlns:p14="http://schemas.microsoft.com/office/powerpoint/2010/main" val="327302199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3">
            <a:extLst>
              <a:ext uri="{FF2B5EF4-FFF2-40B4-BE49-F238E27FC236}">
                <a16:creationId xmlns:a16="http://schemas.microsoft.com/office/drawing/2014/main" xmlns="" id="{499BBFDD-5A5F-4352-B6B3-AF309DCE4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913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dirty="0">
                <a:solidFill>
                  <a:schemeClr val="tx2"/>
                </a:solidFill>
              </a:rPr>
              <a:t>STATUS DAS </a:t>
            </a:r>
            <a:r>
              <a:rPr lang="pt-BR" altLang="pt-BR" sz="2400" b="1" u="sng" dirty="0">
                <a:solidFill>
                  <a:schemeClr val="tx2"/>
                </a:solidFill>
              </a:rPr>
              <a:t>CONTRATAÇÕES</a:t>
            </a:r>
            <a:endParaRPr lang="pt-BR" altLang="pt-BR" sz="2400" b="1" dirty="0">
              <a:solidFill>
                <a:schemeClr val="tx2"/>
              </a:solidFill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3"/>
          <a:srcRect l="9867" t="2818" r="1316" b="3329"/>
          <a:stretch/>
        </p:blipFill>
        <p:spPr>
          <a:xfrm>
            <a:off x="467544" y="980727"/>
            <a:ext cx="3888432" cy="201622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</p:pic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4"/>
          <a:srcRect l="703" t="1847" r="1553" b="2887"/>
          <a:stretch/>
        </p:blipFill>
        <p:spPr>
          <a:xfrm>
            <a:off x="1980653" y="3104024"/>
            <a:ext cx="4968552" cy="2376264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xmlns="" id="{A7C32DA4-D29C-47DE-A989-29AC619F0CEB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695" t="2818" r="2104" b="3329"/>
          <a:stretch/>
        </p:blipFill>
        <p:spPr>
          <a:xfrm>
            <a:off x="4464929" y="980727"/>
            <a:ext cx="4211783" cy="201622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96806328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3">
            <a:extLst>
              <a:ext uri="{FF2B5EF4-FFF2-40B4-BE49-F238E27FC236}">
                <a16:creationId xmlns:a16="http://schemas.microsoft.com/office/drawing/2014/main" xmlns="" id="{499BBFDD-5A5F-4352-B6B3-AF309DCE4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913" y="188640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dirty="0">
                <a:solidFill>
                  <a:schemeClr val="tx2"/>
                </a:solidFill>
              </a:rPr>
              <a:t>STATUS DAS </a:t>
            </a:r>
            <a:r>
              <a:rPr lang="pt-BR" altLang="pt-BR" sz="2400" b="1" u="sng" dirty="0">
                <a:solidFill>
                  <a:schemeClr val="tx2"/>
                </a:solidFill>
              </a:rPr>
              <a:t>CONTRATAÇÕES</a:t>
            </a:r>
            <a:endParaRPr lang="pt-BR" altLang="pt-BR" sz="2400" b="1" dirty="0">
              <a:solidFill>
                <a:schemeClr val="tx2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1356" y="2348880"/>
            <a:ext cx="4291428" cy="2105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88700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5992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tângulo 4"/>
          <p:cNvSpPr/>
          <p:nvPr/>
        </p:nvSpPr>
        <p:spPr>
          <a:xfrm>
            <a:off x="312275" y="1700808"/>
            <a:ext cx="7920880" cy="15121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400" dirty="0">
                <a:solidFill>
                  <a:schemeClr val="bg1"/>
                </a:solidFill>
              </a:rPr>
              <a:t>inpi.gov.br</a:t>
            </a:r>
            <a:endParaRPr lang="pt-BR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12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670858"/>
              </p:ext>
            </p:extLst>
          </p:nvPr>
        </p:nvGraphicFramePr>
        <p:xfrm>
          <a:off x="144785" y="764705"/>
          <a:ext cx="8675687" cy="4869431"/>
        </p:xfrm>
        <a:graphic>
          <a:graphicData uri="http://schemas.openxmlformats.org/drawingml/2006/table">
            <a:tbl>
              <a:tblPr/>
              <a:tblGrid>
                <a:gridCol w="738314">
                  <a:extLst>
                    <a:ext uri="{9D8B030D-6E8A-4147-A177-3AD203B41FA5}">
                      <a16:colId xmlns:a16="http://schemas.microsoft.com/office/drawing/2014/main" xmlns="" val="1233354499"/>
                    </a:ext>
                  </a:extLst>
                </a:gridCol>
                <a:gridCol w="31065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139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23253">
                  <a:extLst>
                    <a:ext uri="{9D8B030D-6E8A-4147-A177-3AD203B41FA5}">
                      <a16:colId xmlns:a16="http://schemas.microsoft.com/office/drawing/2014/main" xmlns="" val="3915317263"/>
                    </a:ext>
                  </a:extLst>
                </a:gridCol>
                <a:gridCol w="1066277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327341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447776"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1779" marR="91779" marT="45889" marB="45889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INDICADORES DE DESEMPENHO</a:t>
                      </a:r>
                    </a:p>
                  </a:txBody>
                  <a:tcPr marL="91779" marR="91779" marT="45889" marB="45889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META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2020</a:t>
                      </a:r>
                    </a:p>
                  </a:txBody>
                  <a:tcPr marL="91779" marR="91779" marT="45889" marB="45889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RESULTADOS</a:t>
                      </a:r>
                    </a:p>
                  </a:txBody>
                  <a:tcPr marL="72267" marR="72267" marT="72267" marB="72267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397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Média </a:t>
                      </a:r>
                    </a:p>
                    <a:p>
                      <a:pPr 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JAN-JUN </a:t>
                      </a:r>
                      <a:endParaRPr lang="pt-BR" sz="1600" dirty="0"/>
                    </a:p>
                  </a:txBody>
                  <a:tcPr marL="72000" marR="72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JULHO </a:t>
                      </a:r>
                    </a:p>
                  </a:txBody>
                  <a:tcPr marL="72000" marR="72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6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ACUMULADO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1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(% do resultado esperado)</a:t>
                      </a:r>
                      <a:endParaRPr kumimoji="0" lang="pt-BR" sz="1600" b="1" i="0" u="sng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 marT="36000" marB="36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05020220"/>
                  </a:ext>
                </a:extLst>
              </a:tr>
              <a:tr h="1308755"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PROGRAMA DE COMPUTADOR</a:t>
                      </a:r>
                      <a:endParaRPr lang="pt-BR" sz="16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vert="vert27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Registro de Programa de Computador</a:t>
                      </a: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3.246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184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239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1.344 </a:t>
                      </a:r>
                    </a:p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(71%)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163119"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TOPOGRAFIA</a:t>
                      </a:r>
                    </a:p>
                  </a:txBody>
                  <a:tcPr marL="72000" marR="72000" marT="72000" marB="72000" vert="vert27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Registro de Topografia de Circuito Integrado</a:t>
                      </a: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(0%)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57491637"/>
                  </a:ext>
                </a:extLst>
              </a:tr>
              <a:tr h="1298661"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14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CONTRATO DE TECNOLOGIA</a:t>
                      </a:r>
                    </a:p>
                  </a:txBody>
                  <a:tcPr marL="72000" marR="72000" marT="72000" marB="72000" vert="vert27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Decisão de Exame Técnico de Pedidos de Contratos de Tecnologia</a:t>
                      </a: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1.291*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85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87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597</a:t>
                      </a:r>
                    </a:p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(79,3%)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11397258"/>
                  </a:ext>
                </a:extLst>
              </a:tr>
            </a:tbl>
          </a:graphicData>
        </a:graphic>
      </p:graphicFrame>
      <p:sp>
        <p:nvSpPr>
          <p:cNvPr id="5" name="CaixaDeTexto 3">
            <a:extLst>
              <a:ext uri="{FF2B5EF4-FFF2-40B4-BE49-F238E27FC236}">
                <a16:creationId xmlns:a16="http://schemas.microsoft.com/office/drawing/2014/main" xmlns="" id="{B0A3BBFA-4F59-4AA3-A15D-EC2DF073EE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552" y="184287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dirty="0">
                <a:solidFill>
                  <a:schemeClr val="tx2"/>
                </a:solidFill>
              </a:rPr>
              <a:t>RESULTADOS DE </a:t>
            </a:r>
            <a:r>
              <a:rPr lang="pt-BR" altLang="pt-BR" sz="2400" b="1" u="sng" dirty="0">
                <a:solidFill>
                  <a:schemeClr val="tx2"/>
                </a:solidFill>
              </a:rPr>
              <a:t>PRODUÇÃO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178372" y="5877272"/>
            <a:ext cx="4536504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1200" dirty="0"/>
              <a:t>*Meta revista na 2ª Revisão do Plano de Ação 2020 (julho).</a:t>
            </a:r>
          </a:p>
        </p:txBody>
      </p:sp>
    </p:spTree>
    <p:extLst>
      <p:ext uri="{BB962C8B-B14F-4D97-AF65-F5344CB8AC3E}">
        <p14:creationId xmlns:p14="http://schemas.microsoft.com/office/powerpoint/2010/main" val="1726399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3">
            <a:extLst>
              <a:ext uri="{FF2B5EF4-FFF2-40B4-BE49-F238E27FC236}">
                <a16:creationId xmlns:a16="http://schemas.microsoft.com/office/drawing/2014/main" xmlns="" id="{BE021F64-2F6C-46F9-87DA-237EA5068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552" y="184287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dirty="0">
                <a:solidFill>
                  <a:schemeClr val="tx2"/>
                </a:solidFill>
              </a:rPr>
              <a:t>RESULTADOS DE </a:t>
            </a:r>
            <a:r>
              <a:rPr lang="pt-BR" altLang="pt-BR" sz="2400" b="1" u="sng" dirty="0">
                <a:solidFill>
                  <a:schemeClr val="tx2"/>
                </a:solidFill>
              </a:rPr>
              <a:t>EFICIÊNCIA OPERACIONAL</a:t>
            </a:r>
            <a:endParaRPr lang="pt-BR" altLang="pt-BR" sz="2400" b="1" dirty="0">
              <a:solidFill>
                <a:schemeClr val="tx2"/>
              </a:solidFill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080801"/>
              </p:ext>
            </p:extLst>
          </p:nvPr>
        </p:nvGraphicFramePr>
        <p:xfrm>
          <a:off x="144784" y="832279"/>
          <a:ext cx="8603679" cy="3876065"/>
        </p:xfrm>
        <a:graphic>
          <a:graphicData uri="http://schemas.openxmlformats.org/drawingml/2006/table">
            <a:tbl>
              <a:tblPr/>
              <a:tblGrid>
                <a:gridCol w="665038">
                  <a:extLst>
                    <a:ext uri="{9D8B030D-6E8A-4147-A177-3AD203B41FA5}">
                      <a16:colId xmlns:a16="http://schemas.microsoft.com/office/drawing/2014/main" xmlns="" val="1233354499"/>
                    </a:ext>
                  </a:extLst>
                </a:gridCol>
                <a:gridCol w="40963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2066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40854">
                  <a:extLst>
                    <a:ext uri="{9D8B030D-6E8A-4147-A177-3AD203B41FA5}">
                      <a16:colId xmlns:a16="http://schemas.microsoft.com/office/drawing/2014/main" xmlns="" val="3915317263"/>
                    </a:ext>
                  </a:extLst>
                </a:gridCol>
                <a:gridCol w="128075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437721"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1779" marR="91779" marT="45889" marB="45889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INDICADORES DE DESEMPENHO</a:t>
                      </a:r>
                    </a:p>
                  </a:txBody>
                  <a:tcPr marL="91779" marR="91779" marT="45889" marB="45889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META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2020</a:t>
                      </a:r>
                    </a:p>
                  </a:txBody>
                  <a:tcPr marL="91779" marR="91779" marT="45889" marB="45889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RESULTADOS</a:t>
                      </a:r>
                    </a:p>
                  </a:txBody>
                  <a:tcPr marL="72267" marR="72267" marT="72267" marB="72267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574824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Média </a:t>
                      </a:r>
                    </a:p>
                    <a:p>
                      <a:pPr 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JAN-JUN </a:t>
                      </a:r>
                      <a:endParaRPr lang="pt-BR" sz="1800" dirty="0"/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JULHO*</a:t>
                      </a:r>
                      <a:endParaRPr lang="pt-BR" dirty="0"/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05020220"/>
                  </a:ext>
                </a:extLst>
              </a:tr>
              <a:tr h="1055624">
                <a:tc rowSpan="3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PATENTES</a:t>
                      </a:r>
                    </a:p>
                  </a:txBody>
                  <a:tcPr marL="72267" marR="72267" marT="72267" marB="72267" vert="vert27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Tempo de Decisão de Exame Técnico de Pedidos de Exame Prioritário de Patentes 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(contado a partir do requerimento de priorização)</a:t>
                      </a: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**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r>
                        <a:rPr lang="pt-B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meses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12,7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13,1</a:t>
                      </a:r>
                      <a:endParaRPr lang="pt-BR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842824"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Tempo de Primeiro Exame Técnico de Pedidos de Patentes </a:t>
                      </a:r>
                      <a:r>
                        <a:rPr lang="pt-B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(contado a partir da data do pedido de exame)</a:t>
                      </a: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***</a:t>
                      </a:r>
                      <a:endParaRPr lang="pt-BR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3,6 anos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5,8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3,2</a:t>
                      </a:r>
                      <a:endParaRPr lang="pt-B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842824"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Tempo de Decisão de Exame Técnico de Pedidos de Patentes </a:t>
                      </a:r>
                      <a:r>
                        <a:rPr lang="pt-BR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(contado a partir da data do pedido de exame)</a:t>
                      </a: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</a:t>
                      </a:r>
                      <a:endParaRPr lang="pt-BR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4,5</a:t>
                      </a:r>
                      <a:r>
                        <a:rPr lang="pt-BR" sz="16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anos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5,7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5,4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254B10DA-154A-4399-A9DF-3FA56DF8F11C}"/>
              </a:ext>
            </a:extLst>
          </p:cNvPr>
          <p:cNvSpPr txBox="1"/>
          <p:nvPr/>
        </p:nvSpPr>
        <p:spPr>
          <a:xfrm>
            <a:off x="73884" y="4797152"/>
            <a:ext cx="9073008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pt-BR" sz="1200" dirty="0"/>
              <a:t>*O resultado mensal já representa o acumulado; ou o indicador não é acumulativo.</a:t>
            </a:r>
          </a:p>
          <a:p>
            <a:pPr>
              <a:spcBef>
                <a:spcPts val="300"/>
              </a:spcBef>
            </a:pPr>
            <a:r>
              <a:rPr lang="pt-BR" sz="1200" dirty="0"/>
              <a:t>**O cálculo do indicador mudou a partir da 2ª Revisão do Plano de Ação 2020 (julho), passando a incluir o despacho de código 11.5.</a:t>
            </a:r>
          </a:p>
          <a:p>
            <a:pPr>
              <a:spcBef>
                <a:spcPts val="300"/>
              </a:spcBef>
            </a:pPr>
            <a:r>
              <a:rPr lang="pt-BR" sz="1200" dirty="0"/>
              <a:t>***O cálculo do indicador mudou a partir da 2ª Revisão do Plano de Ação 2020 (julho), passando a incluir os despachos de códigos 6.21 e 6.22.</a:t>
            </a:r>
          </a:p>
        </p:txBody>
      </p:sp>
    </p:spTree>
    <p:extLst>
      <p:ext uri="{BB962C8B-B14F-4D97-AF65-F5344CB8AC3E}">
        <p14:creationId xmlns:p14="http://schemas.microsoft.com/office/powerpoint/2010/main" val="1222474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260561"/>
              </p:ext>
            </p:extLst>
          </p:nvPr>
        </p:nvGraphicFramePr>
        <p:xfrm>
          <a:off x="271256" y="692696"/>
          <a:ext cx="8592557" cy="5508657"/>
        </p:xfrm>
        <a:graphic>
          <a:graphicData uri="http://schemas.openxmlformats.org/drawingml/2006/table">
            <a:tbl>
              <a:tblPr/>
              <a:tblGrid>
                <a:gridCol w="676283">
                  <a:extLst>
                    <a:ext uri="{9D8B030D-6E8A-4147-A177-3AD203B41FA5}">
                      <a16:colId xmlns:a16="http://schemas.microsoft.com/office/drawing/2014/main" xmlns="" val="1233354499"/>
                    </a:ext>
                  </a:extLst>
                </a:gridCol>
                <a:gridCol w="21843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03075">
                  <a:extLst>
                    <a:ext uri="{9D8B030D-6E8A-4147-A177-3AD203B41FA5}">
                      <a16:colId xmlns:a16="http://schemas.microsoft.com/office/drawing/2014/main" xmlns="" val="1265240408"/>
                    </a:ext>
                  </a:extLst>
                </a:gridCol>
                <a:gridCol w="132126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68849">
                  <a:extLst>
                    <a:ext uri="{9D8B030D-6E8A-4147-A177-3AD203B41FA5}">
                      <a16:colId xmlns:a16="http://schemas.microsoft.com/office/drawing/2014/main" xmlns="" val="3915317263"/>
                    </a:ext>
                  </a:extLst>
                </a:gridCol>
                <a:gridCol w="143878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411525"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1779" marR="91779" marT="45889" marB="45889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INDICADORES DE DESEMPENHO</a:t>
                      </a:r>
                    </a:p>
                  </a:txBody>
                  <a:tcPr marL="91779" marR="91779" marT="45889" marB="45889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META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2020</a:t>
                      </a:r>
                    </a:p>
                  </a:txBody>
                  <a:tcPr marL="91779" marR="91779" marT="45889" marB="45889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RESULTADOS</a:t>
                      </a:r>
                    </a:p>
                  </a:txBody>
                  <a:tcPr marL="72267" marR="72267" marT="72267" marB="72267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32947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Média </a:t>
                      </a:r>
                    </a:p>
                    <a:p>
                      <a:pPr 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JAN-JUN </a:t>
                      </a:r>
                      <a:endParaRPr lang="pt-BR" sz="1800" dirty="0"/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JULHO*</a:t>
                      </a:r>
                      <a:endParaRPr lang="pt-BR" dirty="0"/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05020220"/>
                  </a:ext>
                </a:extLst>
              </a:tr>
              <a:tr h="652992">
                <a:tc rowSpan="6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PATENTES</a:t>
                      </a:r>
                    </a:p>
                  </a:txBody>
                  <a:tcPr marL="72267" marR="72267" marT="72267" marB="72267" vert="vert27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Tempo de Transmissão do Depósito Internacional PCT pelo INPI (RO-BR)</a:t>
                      </a: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99% em até </a:t>
                      </a:r>
                      <a:b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dias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99,7%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Tempo de Envio do Relatório de Busca Internacional do PCT (ISR) pelo INPI (ISA-BR)</a:t>
                      </a: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 partir da data do depósito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98% em até </a:t>
                      </a:r>
                      <a:b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meses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93,9%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46473"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 partir da data de recepção do pedido pelo INPI (ISA-BR)</a:t>
                      </a:r>
                      <a:endParaRPr lang="pt-BR" sz="1800" dirty="0"/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93% em até </a:t>
                      </a:r>
                      <a:b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meses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96%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78,3%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889500">
                <a:tc v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72267" marR="72267" marT="72267" marB="72267" vert="vert27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Tempo de Envio do Relatório de Exame Preliminar Internacional do PCT (IPER) pelo INPI (IPEA-BR)</a:t>
                      </a:r>
                      <a:endParaRPr lang="pt-BR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92% em até </a:t>
                      </a:r>
                      <a:b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 meses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97,9%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71,4%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77378511"/>
                  </a:ext>
                </a:extLst>
              </a:tr>
              <a:tr h="180132">
                <a:tc v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72267" marR="72267" marT="72267" marB="72267" vert="vert27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Tempo de Instrução em Recurso de Processos de Patentes 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(2ª Instância)</a:t>
                      </a:r>
                      <a:endParaRPr lang="pt-BR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 a 36 meses**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790418">
                <a:tc v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72267" marR="72267" marT="72267" marB="72267" vert="vert27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Tempo de Instrução em Processos Administrativos de Nulidade de Patentes </a:t>
                      </a: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(2ª Instância)</a:t>
                      </a:r>
                      <a:endParaRPr lang="pt-BR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 a 12 meses**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  <p:sp>
        <p:nvSpPr>
          <p:cNvPr id="7" name="CaixaDeTexto 3">
            <a:extLst>
              <a:ext uri="{FF2B5EF4-FFF2-40B4-BE49-F238E27FC236}">
                <a16:creationId xmlns:a16="http://schemas.microsoft.com/office/drawing/2014/main" xmlns="" id="{A29FF46F-A0C9-48F2-B125-445C80945E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552" y="184287"/>
            <a:ext cx="8678314" cy="45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dirty="0">
                <a:solidFill>
                  <a:schemeClr val="tx2"/>
                </a:solidFill>
              </a:rPr>
              <a:t>RESULTADOS DE </a:t>
            </a:r>
            <a:r>
              <a:rPr lang="pt-BR" altLang="pt-BR" sz="2400" b="1" u="sng" dirty="0">
                <a:solidFill>
                  <a:schemeClr val="tx2"/>
                </a:solidFill>
              </a:rPr>
              <a:t>EFICIÊNCIA OPERACIONAL</a:t>
            </a:r>
            <a:endParaRPr lang="pt-BR" altLang="pt-BR" sz="2400" b="1" dirty="0">
              <a:solidFill>
                <a:schemeClr val="tx2"/>
              </a:solidFill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xmlns="" id="{9D58FCDC-E40C-4FAF-8580-E1DC5491FD82}"/>
              </a:ext>
            </a:extLst>
          </p:cNvPr>
          <p:cNvSpPr txBox="1"/>
          <p:nvPr/>
        </p:nvSpPr>
        <p:spPr>
          <a:xfrm>
            <a:off x="1475656" y="6265020"/>
            <a:ext cx="5400600" cy="5001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300"/>
              </a:spcBef>
            </a:pPr>
            <a:r>
              <a:rPr lang="pt-BR" sz="1200" dirty="0"/>
              <a:t>*O resultado mensal já representa o acumulado; ou o indicador não é acumulativo.</a:t>
            </a:r>
          </a:p>
          <a:p>
            <a:pPr>
              <a:spcBef>
                <a:spcPts val="300"/>
              </a:spcBef>
            </a:pPr>
            <a:r>
              <a:rPr lang="pt-BR" sz="1200" dirty="0"/>
              <a:t>**Variável dependendo da área técnica em análise.</a:t>
            </a:r>
          </a:p>
        </p:txBody>
      </p:sp>
    </p:spTree>
    <p:extLst>
      <p:ext uri="{BB962C8B-B14F-4D97-AF65-F5344CB8AC3E}">
        <p14:creationId xmlns:p14="http://schemas.microsoft.com/office/powerpoint/2010/main" val="111745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3">
            <a:extLst>
              <a:ext uri="{FF2B5EF4-FFF2-40B4-BE49-F238E27FC236}">
                <a16:creationId xmlns:a16="http://schemas.microsoft.com/office/drawing/2014/main" xmlns="" id="{BE021F64-2F6C-46F9-87DA-237EA5068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552" y="184287"/>
            <a:ext cx="8678314" cy="819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165" tIns="40083" rIns="80165" bIns="40083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pt-BR" altLang="pt-BR" sz="2400" b="1" dirty="0">
                <a:solidFill>
                  <a:schemeClr val="tx2"/>
                </a:solidFill>
              </a:rPr>
              <a:t>RESULTADOS DE </a:t>
            </a:r>
            <a:r>
              <a:rPr lang="pt-BR" altLang="pt-BR" sz="2400" b="1" u="sng" dirty="0">
                <a:solidFill>
                  <a:schemeClr val="tx2"/>
                </a:solidFill>
              </a:rPr>
              <a:t>EFICIÊNCIA OPERACIONAL</a:t>
            </a:r>
          </a:p>
          <a:p>
            <a:endParaRPr lang="pt-BR" altLang="pt-BR" sz="2400" b="1" dirty="0">
              <a:solidFill>
                <a:schemeClr val="tx2"/>
              </a:solidFill>
            </a:endParaRP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1054691"/>
              </p:ext>
            </p:extLst>
          </p:nvPr>
        </p:nvGraphicFramePr>
        <p:xfrm>
          <a:off x="298552" y="764704"/>
          <a:ext cx="8351558" cy="4707100"/>
        </p:xfrm>
        <a:graphic>
          <a:graphicData uri="http://schemas.openxmlformats.org/drawingml/2006/table">
            <a:tbl>
              <a:tblPr/>
              <a:tblGrid>
                <a:gridCol w="642189">
                  <a:extLst>
                    <a:ext uri="{9D8B030D-6E8A-4147-A177-3AD203B41FA5}">
                      <a16:colId xmlns:a16="http://schemas.microsoft.com/office/drawing/2014/main" xmlns="" val="1233354499"/>
                    </a:ext>
                  </a:extLst>
                </a:gridCol>
                <a:gridCol w="260747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09313">
                  <a:extLst>
                    <a:ext uri="{9D8B030D-6E8A-4147-A177-3AD203B41FA5}">
                      <a16:colId xmlns:a16="http://schemas.microsoft.com/office/drawing/2014/main" xmlns="" val="1265240408"/>
                    </a:ext>
                  </a:extLst>
                </a:gridCol>
                <a:gridCol w="115205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36429">
                  <a:extLst>
                    <a:ext uri="{9D8B030D-6E8A-4147-A177-3AD203B41FA5}">
                      <a16:colId xmlns:a16="http://schemas.microsoft.com/office/drawing/2014/main" xmlns="" val="3915317263"/>
                    </a:ext>
                  </a:extLst>
                </a:gridCol>
                <a:gridCol w="120410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453559"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1779" marR="91779" marT="45889" marB="45889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INDICADORES DE DESEMPENHO</a:t>
                      </a:r>
                    </a:p>
                  </a:txBody>
                  <a:tcPr marL="91779" marR="91779" marT="45889" marB="45889" anchor="ctr">
                    <a:lnL w="6350" cap="flat" cmpd="sng" algn="ctr">
                      <a:solidFill>
                        <a:srgbClr val="1F497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META</a:t>
                      </a:r>
                    </a:p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2020</a:t>
                      </a:r>
                    </a:p>
                  </a:txBody>
                  <a:tcPr marL="91779" marR="91779" marT="45889" marB="45889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RESULTADOS</a:t>
                      </a:r>
                    </a:p>
                  </a:txBody>
                  <a:tcPr marL="72267" marR="72267" marT="72267" marB="72267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305423"/>
                  </a:ext>
                </a:extLst>
              </a:tr>
              <a:tr h="55455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Média </a:t>
                      </a:r>
                    </a:p>
                    <a:p>
                      <a:pPr 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JAN-JUN </a:t>
                      </a:r>
                      <a:endParaRPr lang="pt-BR" sz="1800" dirty="0"/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JULHO*</a:t>
                      </a: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05020220"/>
                  </a:ext>
                </a:extLst>
              </a:tr>
              <a:tr h="433998">
                <a:tc rowSpan="6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MARCAS</a:t>
                      </a:r>
                    </a:p>
                  </a:txBody>
                  <a:tcPr marL="72000" marR="72000" marT="72000" marB="72000" vert="vert27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Tempo de Primeiro Exame Técnico para Pedido de Registro de Marca</a:t>
                      </a: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com oposição</a:t>
                      </a:r>
                      <a:endParaRPr lang="pt-BR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meses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dirty="0"/>
                        <a:t>10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36092"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0" marB="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sem oposição</a:t>
                      </a:r>
                      <a:endParaRPr lang="pt-BR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meses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dirty="0"/>
                        <a:t>6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3399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Tempo de Decisão de Exame Técnico de Pedido de Registro de Marca</a:t>
                      </a: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com oposição</a:t>
                      </a:r>
                      <a:endParaRPr lang="pt-BR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 meses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dirty="0"/>
                        <a:t>10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75483220"/>
                  </a:ext>
                </a:extLst>
              </a:tr>
              <a:tr h="53609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>
                        <a:lnSpc>
                          <a:spcPct val="11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0" marB="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sem oposição</a:t>
                      </a:r>
                      <a:endParaRPr lang="pt-BR" sz="16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2000" marR="72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meses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dirty="0"/>
                        <a:t>6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6152608"/>
                  </a:ext>
                </a:extLst>
              </a:tr>
              <a:tr h="711591">
                <a:tc v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72267" marR="72267" marT="72267" marB="72267" vert="vert27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Tempo de Instrução em Recurso de Processos de Marcas (2ª Instância)</a:t>
                      </a: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 meses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77378511"/>
                  </a:ext>
                </a:extLst>
              </a:tr>
              <a:tr h="970090">
                <a:tc vMerge="1"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400" b="0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72000" marR="72000" marT="72000" marB="72000" vert="vert270" anchor="ctr">
                    <a:lnL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Tempo de Instrução em Processos Administrativos de Nulidade de Marcas (2ª Instância)</a:t>
                      </a:r>
                    </a:p>
                  </a:txBody>
                  <a:tcPr marL="72000" marR="72000" marT="72000" marB="72000" anchor="ctr">
                    <a:lnL>
                      <a:noFill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pt-BR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 meses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CC33"/>
                        </a:buClr>
                        <a:buFont typeface="Wingdings" panose="05000000000000000000" pitchFamily="2" charset="2"/>
                        <a:buNone/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3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marL="36000" marR="36000" marT="72000" marB="72000" anchor="ctr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23427242"/>
                  </a:ext>
                </a:extLst>
              </a:tr>
            </a:tbl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xmlns="" id="{EA7A993F-5BA7-4331-B2F8-68CD1F16BCBD}"/>
              </a:ext>
            </a:extLst>
          </p:cNvPr>
          <p:cNvSpPr txBox="1"/>
          <p:nvPr/>
        </p:nvSpPr>
        <p:spPr>
          <a:xfrm>
            <a:off x="713273" y="5589240"/>
            <a:ext cx="784887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*O resultado mensal já representa o acumulado; ou o indicador não é acumulativo.</a:t>
            </a:r>
          </a:p>
        </p:txBody>
      </p:sp>
    </p:spTree>
    <p:extLst>
      <p:ext uri="{BB962C8B-B14F-4D97-AF65-F5344CB8AC3E}">
        <p14:creationId xmlns:p14="http://schemas.microsoft.com/office/powerpoint/2010/main" val="3470989094"/>
      </p:ext>
    </p:extLst>
  </p:cSld>
  <p:clrMapOvr>
    <a:masterClrMapping/>
  </p:clrMapOvr>
</p:sld>
</file>

<file path=ppt/theme/theme1.xml><?xml version="1.0" encoding="utf-8"?>
<a:theme xmlns:a="http://schemas.openxmlformats.org/drawingml/2006/main" name="1_Lâmina padrão 01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Lâmina padrão 02_marca d'água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Lâmina padrão 01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Lâmina padrão 01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20956</TotalTime>
  <Words>4224</Words>
  <Application>Microsoft Office PowerPoint</Application>
  <PresentationFormat>Apresentação na tela (4:3)</PresentationFormat>
  <Paragraphs>967</Paragraphs>
  <Slides>57</Slides>
  <Notes>48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Títulos de slides</vt:lpstr>
      </vt:variant>
      <vt:variant>
        <vt:i4>57</vt:i4>
      </vt:variant>
    </vt:vector>
  </HeadingPairs>
  <TitlesOfParts>
    <vt:vector size="61" baseType="lpstr">
      <vt:lpstr>1_Lâmina padrão 01</vt:lpstr>
      <vt:lpstr>1_Lâmina padrão 02_marca d'água</vt:lpstr>
      <vt:lpstr>2_Lâmina padrão 01</vt:lpstr>
      <vt:lpstr>3_Lâmina padrão 01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INPI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root</dc:creator>
  <cp:lastModifiedBy>Rafael</cp:lastModifiedBy>
  <cp:revision>2493</cp:revision>
  <cp:lastPrinted>2020-05-17T15:36:46Z</cp:lastPrinted>
  <dcterms:created xsi:type="dcterms:W3CDTF">2017-07-14T14:45:57Z</dcterms:created>
  <dcterms:modified xsi:type="dcterms:W3CDTF">2020-11-03T14:15:16Z</dcterms:modified>
</cp:coreProperties>
</file>