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67" r:id="rId3"/>
    <p:sldMasterId id="2147483671" r:id="rId4"/>
  </p:sldMasterIdLst>
  <p:notesMasterIdLst>
    <p:notesMasterId r:id="rId71"/>
  </p:notesMasterIdLst>
  <p:handoutMasterIdLst>
    <p:handoutMasterId r:id="rId72"/>
  </p:handoutMasterIdLst>
  <p:sldIdLst>
    <p:sldId id="263" r:id="rId5"/>
    <p:sldId id="826" r:id="rId6"/>
    <p:sldId id="839" r:id="rId7"/>
    <p:sldId id="840" r:id="rId8"/>
    <p:sldId id="841" r:id="rId9"/>
    <p:sldId id="842" r:id="rId10"/>
    <p:sldId id="843" r:id="rId11"/>
    <p:sldId id="844" r:id="rId12"/>
    <p:sldId id="845" r:id="rId13"/>
    <p:sldId id="846" r:id="rId14"/>
    <p:sldId id="847" r:id="rId15"/>
    <p:sldId id="809" r:id="rId16"/>
    <p:sldId id="810" r:id="rId17"/>
    <p:sldId id="811" r:id="rId18"/>
    <p:sldId id="812" r:id="rId19"/>
    <p:sldId id="813" r:id="rId20"/>
    <p:sldId id="859" r:id="rId21"/>
    <p:sldId id="860" r:id="rId22"/>
    <p:sldId id="861" r:id="rId23"/>
    <p:sldId id="862" r:id="rId24"/>
    <p:sldId id="863" r:id="rId25"/>
    <p:sldId id="732" r:id="rId26"/>
    <p:sldId id="819" r:id="rId27"/>
    <p:sldId id="716" r:id="rId28"/>
    <p:sldId id="737" r:id="rId29"/>
    <p:sldId id="767" r:id="rId30"/>
    <p:sldId id="768" r:id="rId31"/>
    <p:sldId id="852" r:id="rId32"/>
    <p:sldId id="853" r:id="rId33"/>
    <p:sldId id="854" r:id="rId34"/>
    <p:sldId id="827" r:id="rId35"/>
    <p:sldId id="770" r:id="rId36"/>
    <p:sldId id="766" r:id="rId37"/>
    <p:sldId id="771" r:id="rId38"/>
    <p:sldId id="856" r:id="rId39"/>
    <p:sldId id="731" r:id="rId40"/>
    <p:sldId id="738" r:id="rId41"/>
    <p:sldId id="713" r:id="rId42"/>
    <p:sldId id="712" r:id="rId43"/>
    <p:sldId id="751" r:id="rId44"/>
    <p:sldId id="792" r:id="rId45"/>
    <p:sldId id="753" r:id="rId46"/>
    <p:sldId id="793" r:id="rId47"/>
    <p:sldId id="795" r:id="rId48"/>
    <p:sldId id="754" r:id="rId49"/>
    <p:sldId id="796" r:id="rId50"/>
    <p:sldId id="755" r:id="rId51"/>
    <p:sldId id="687" r:id="rId52"/>
    <p:sldId id="828" r:id="rId53"/>
    <p:sldId id="858" r:id="rId54"/>
    <p:sldId id="759" r:id="rId55"/>
    <p:sldId id="830" r:id="rId56"/>
    <p:sldId id="781" r:id="rId57"/>
    <p:sldId id="798" r:id="rId58"/>
    <p:sldId id="832" r:id="rId59"/>
    <p:sldId id="800" r:id="rId60"/>
    <p:sldId id="834" r:id="rId61"/>
    <p:sldId id="836" r:id="rId62"/>
    <p:sldId id="802" r:id="rId63"/>
    <p:sldId id="837" r:id="rId64"/>
    <p:sldId id="803" r:id="rId65"/>
    <p:sldId id="711" r:id="rId66"/>
    <p:sldId id="689" r:id="rId67"/>
    <p:sldId id="775" r:id="rId68"/>
    <p:sldId id="776" r:id="rId69"/>
    <p:sldId id="565" r:id="rId70"/>
  </p:sldIdLst>
  <p:sldSz cx="9144000" cy="6858000" type="screen4x3"/>
  <p:notesSz cx="7099300" cy="10234613"/>
  <p:defaultTextStyle>
    <a:defPPr>
      <a:defRPr lang="pt-BR"/>
    </a:defPPr>
    <a:lvl1pPr marL="0" algn="l" defTabSz="9140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32" algn="l" defTabSz="9140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61" algn="l" defTabSz="9140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091" algn="l" defTabSz="9140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22" algn="l" defTabSz="9140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151" algn="l" defTabSz="9140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183" algn="l" defTabSz="9140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213" algn="l" defTabSz="9140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244" algn="l" defTabSz="9140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79" userDrawn="1">
          <p15:clr>
            <a:srgbClr val="A4A3A4"/>
          </p15:clr>
        </p15:guide>
        <p15:guide id="2" pos="2789" userDrawn="1">
          <p15:clr>
            <a:srgbClr val="A4A3A4"/>
          </p15:clr>
        </p15:guide>
        <p15:guide id="3" orient="horz" pos="2478">
          <p15:clr>
            <a:srgbClr val="A4A3A4"/>
          </p15:clr>
        </p15:guide>
        <p15:guide id="4" orient="horz" pos="663" userDrawn="1">
          <p15:clr>
            <a:srgbClr val="A4A3A4"/>
          </p15:clr>
        </p15:guide>
        <p15:guide id="5" pos="1746">
          <p15:clr>
            <a:srgbClr val="A4A3A4"/>
          </p15:clr>
        </p15:guide>
        <p15:guide id="6" pos="3515">
          <p15:clr>
            <a:srgbClr val="A4A3A4"/>
          </p15:clr>
        </p15:guide>
        <p15:guide id="7" pos="249">
          <p15:clr>
            <a:srgbClr val="A4A3A4"/>
          </p15:clr>
        </p15:guide>
        <p15:guide id="8" pos="5602" userDrawn="1">
          <p15:clr>
            <a:srgbClr val="A4A3A4"/>
          </p15:clr>
        </p15:guide>
        <p15:guide id="9" pos="4332" userDrawn="1">
          <p15:clr>
            <a:srgbClr val="A4A3A4"/>
          </p15:clr>
        </p15:guide>
        <p15:guide id="10" orient="horz" pos="935" userDrawn="1">
          <p15:clr>
            <a:srgbClr val="A4A3A4"/>
          </p15:clr>
        </p15:guide>
        <p15:guide id="11" orient="horz" pos="9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0504D"/>
    <a:srgbClr val="FF0000"/>
    <a:srgbClr val="F2DCDB"/>
    <a:srgbClr val="FFFF66"/>
    <a:srgbClr val="CC3300"/>
    <a:srgbClr val="FF3300"/>
    <a:srgbClr val="FFCB25"/>
    <a:srgbClr val="F6BB00"/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06" autoAdjust="0"/>
    <p:restoredTop sz="94434" autoAdjust="0"/>
  </p:normalViewPr>
  <p:slideViewPr>
    <p:cSldViewPr>
      <p:cViewPr varScale="1">
        <p:scale>
          <a:sx n="65" d="100"/>
          <a:sy n="65" d="100"/>
        </p:scale>
        <p:origin x="-1692" y="-114"/>
      </p:cViewPr>
      <p:guideLst>
        <p:guide orient="horz" pos="1979"/>
        <p:guide orient="horz" pos="2478"/>
        <p:guide orient="horz" pos="663"/>
        <p:guide orient="horz" pos="935"/>
        <p:guide orient="horz" pos="981"/>
        <p:guide pos="2789"/>
        <p:guide pos="1746"/>
        <p:guide pos="3515"/>
        <p:guide pos="249"/>
        <p:guide pos="5602"/>
        <p:guide pos="43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tableStyles" Target="tableStyles.xml"/><Relationship Id="rId7" Type="http://schemas.openxmlformats.org/officeDocument/2006/relationships/slide" Target="slides/slide3.xml"/><Relationship Id="rId71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9DB-435E-8F37-261E9542DBC5}"/>
              </c:ext>
            </c:extLst>
          </c:dPt>
          <c:dPt>
            <c:idx val="1"/>
            <c:bubble3D val="0"/>
            <c:spPr>
              <a:solidFill>
                <a:srgbClr val="FFCB2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9DB-435E-8F37-261E9542DBC5}"/>
              </c:ext>
            </c:extLst>
          </c:dPt>
          <c:dPt>
            <c:idx val="2"/>
            <c:bubble3D val="0"/>
            <c:spPr>
              <a:solidFill>
                <a:srgbClr val="CC33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9DB-435E-8F37-261E9542DBC5}"/>
              </c:ext>
            </c:extLst>
          </c:dPt>
          <c:dLbls>
            <c:dLbl>
              <c:idx val="0"/>
              <c:layout>
                <c:manualLayout>
                  <c:x val="-0.12657698527324124"/>
                  <c:y val="-0.3153313153884369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DB-435E-8F37-261E9542DBC5}"/>
                </c:ext>
              </c:extLst>
            </c:dLbl>
            <c:dLbl>
              <c:idx val="1"/>
              <c:layout>
                <c:manualLayout>
                  <c:x val="8.9663157516729347E-3"/>
                  <c:y val="5.5072497185847278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DB-435E-8F37-261E9542DB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Plan1!$A$2:$A$4</c:f>
              <c:strCache>
                <c:ptCount val="3"/>
                <c:pt idx="0">
                  <c:v>Despesas Empenhadas</c:v>
                </c:pt>
                <c:pt idx="1">
                  <c:v>Despesas a empenhar</c:v>
                </c:pt>
                <c:pt idx="2">
                  <c:v>Dotação não-programada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52.3</c:v>
                </c:pt>
                <c:pt idx="1">
                  <c:v>9.3000000000000007</c:v>
                </c:pt>
                <c:pt idx="2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9DB-435E-8F37-261E9542DB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D411E4-3A6F-4177-8AD9-071A57A679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143CF42-7BC3-43BC-A641-A77A8D71706B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pt-BR" sz="2000" dirty="0">
              <a:solidFill>
                <a:schemeClr val="tx1"/>
              </a:solidFill>
            </a:rPr>
            <a:t>Lei Orçamentária Anual – LOA 2020 atualizada ¹: </a:t>
          </a:r>
        </a:p>
        <a:p>
          <a:pPr algn="ctr"/>
          <a:r>
            <a:rPr lang="pt-BR" sz="2000" b="1" dirty="0">
              <a:solidFill>
                <a:schemeClr val="tx1"/>
              </a:solidFill>
            </a:rPr>
            <a:t>R$ 62,1 milhões </a:t>
          </a:r>
        </a:p>
      </dgm:t>
    </dgm:pt>
    <dgm:pt modelId="{24B272F9-CC61-4748-9582-678FAF6D3A8F}" type="parTrans" cxnId="{C991E77B-B2DA-471E-9866-E24E4DB783C2}">
      <dgm:prSet/>
      <dgm:spPr/>
      <dgm:t>
        <a:bodyPr/>
        <a:lstStyle/>
        <a:p>
          <a:endParaRPr lang="pt-BR"/>
        </a:p>
      </dgm:t>
    </dgm:pt>
    <dgm:pt modelId="{E335836E-E09E-4034-9EDD-1C6B5D1A54E6}" type="sibTrans" cxnId="{C991E77B-B2DA-471E-9866-E24E4DB783C2}">
      <dgm:prSet/>
      <dgm:spPr/>
      <dgm:t>
        <a:bodyPr/>
        <a:lstStyle/>
        <a:p>
          <a:endParaRPr lang="pt-BR"/>
        </a:p>
      </dgm:t>
    </dgm:pt>
    <dgm:pt modelId="{0C7EFF2C-4902-42C2-8732-5C62D0A6C232}">
      <dgm:prSet phldrT="[Texto]" custT="1"/>
      <dgm:spPr/>
      <dgm:t>
        <a:bodyPr/>
        <a:lstStyle/>
        <a:p>
          <a:pPr marL="171450" indent="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t-BR" sz="1800" dirty="0"/>
            <a:t>Devolução de orçamento ocorrida na 2ª quinzena de agosto: </a:t>
          </a:r>
          <a:r>
            <a:rPr lang="pt-BR" sz="1800" b="1" dirty="0"/>
            <a:t>R$ 4,1 milhões</a:t>
          </a:r>
          <a:r>
            <a:rPr lang="pt-BR" sz="1800" dirty="0"/>
            <a:t>;</a:t>
          </a:r>
        </a:p>
      </dgm:t>
    </dgm:pt>
    <dgm:pt modelId="{6E5F8865-D3FF-4DBD-933C-8EA8E3E74BF9}" type="parTrans" cxnId="{B208C166-5482-4562-A0AB-40B17ACE9FA0}">
      <dgm:prSet/>
      <dgm:spPr/>
      <dgm:t>
        <a:bodyPr/>
        <a:lstStyle/>
        <a:p>
          <a:endParaRPr lang="pt-BR"/>
        </a:p>
      </dgm:t>
    </dgm:pt>
    <dgm:pt modelId="{F4C09D7D-A6DE-4E45-9FB9-3A7A5ECAF035}" type="sibTrans" cxnId="{B208C166-5482-4562-A0AB-40B17ACE9FA0}">
      <dgm:prSet/>
      <dgm:spPr/>
      <dgm:t>
        <a:bodyPr/>
        <a:lstStyle/>
        <a:p>
          <a:endParaRPr lang="pt-BR"/>
        </a:p>
      </dgm:t>
    </dgm:pt>
    <dgm:pt modelId="{78119823-4B9B-468A-9FF2-ED8ED8EACE15}">
      <dgm:prSet phldrT="[Texto]" custT="1"/>
      <dgm:spPr/>
      <dgm:t>
        <a:bodyPr/>
        <a:lstStyle/>
        <a:p>
          <a:pPr marL="171450" indent="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t-BR" sz="1800" dirty="0"/>
            <a:t>Orçamento atual não programado: </a:t>
          </a:r>
          <a:r>
            <a:rPr lang="pt-BR" sz="1800" b="1" dirty="0"/>
            <a:t>R$ 1,0 milhão</a:t>
          </a:r>
          <a:r>
            <a:rPr lang="pt-BR" sz="1800" dirty="0"/>
            <a:t>; e</a:t>
          </a:r>
        </a:p>
      </dgm:t>
    </dgm:pt>
    <dgm:pt modelId="{17FAC215-2C0F-42F9-8BF3-F67CCA74DD84}" type="parTrans" cxnId="{10EDF4F6-83F8-4850-B23B-55ED08D27067}">
      <dgm:prSet/>
      <dgm:spPr/>
      <dgm:t>
        <a:bodyPr/>
        <a:lstStyle/>
        <a:p>
          <a:endParaRPr lang="pt-BR"/>
        </a:p>
      </dgm:t>
    </dgm:pt>
    <dgm:pt modelId="{2CBC85F8-B17A-46AE-9481-B2D56498BC55}" type="sibTrans" cxnId="{10EDF4F6-83F8-4850-B23B-55ED08D27067}">
      <dgm:prSet/>
      <dgm:spPr/>
      <dgm:t>
        <a:bodyPr/>
        <a:lstStyle/>
        <a:p>
          <a:endParaRPr lang="pt-BR"/>
        </a:p>
      </dgm:t>
    </dgm:pt>
    <dgm:pt modelId="{5874A830-DE4C-4010-A2DD-533BF92E9D1C}">
      <dgm:prSet phldrT="[Texto]" custT="1"/>
      <dgm:spPr/>
      <dgm:t>
        <a:bodyPr/>
        <a:lstStyle/>
        <a:p>
          <a:pPr marL="228600" indent="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pt-BR" sz="2000" dirty="0"/>
        </a:p>
      </dgm:t>
    </dgm:pt>
    <dgm:pt modelId="{0E094D60-47AA-4737-9EE3-358ADD9DBFEF}" type="parTrans" cxnId="{69C6F2E3-7D58-4FE5-B9E4-6106AD74B26D}">
      <dgm:prSet/>
      <dgm:spPr/>
      <dgm:t>
        <a:bodyPr/>
        <a:lstStyle/>
        <a:p>
          <a:endParaRPr lang="pt-BR"/>
        </a:p>
      </dgm:t>
    </dgm:pt>
    <dgm:pt modelId="{9ED746C7-CBB0-43F6-83E8-E7FDF296FFA4}" type="sibTrans" cxnId="{69C6F2E3-7D58-4FE5-B9E4-6106AD74B26D}">
      <dgm:prSet/>
      <dgm:spPr/>
      <dgm:t>
        <a:bodyPr/>
        <a:lstStyle/>
        <a:p>
          <a:endParaRPr lang="pt-BR"/>
        </a:p>
      </dgm:t>
    </dgm:pt>
    <dgm:pt modelId="{6651B54A-DDD2-4418-B994-22D2DE8884B5}">
      <dgm:prSet phldrT="[Texto]" custT="1"/>
      <dgm:spPr/>
      <dgm:t>
        <a:bodyPr/>
        <a:lstStyle/>
        <a:p>
          <a:pPr marL="171450" indent="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t-BR" sz="1800" dirty="0"/>
            <a:t>Valor atual das </a:t>
          </a:r>
          <a:r>
            <a:rPr lang="pt-BR" sz="1800" b="1" u="sng" dirty="0"/>
            <a:t>novas contratações</a:t>
          </a:r>
          <a:r>
            <a:rPr lang="pt-BR" sz="1800" dirty="0"/>
            <a:t>: </a:t>
          </a:r>
          <a:r>
            <a:rPr lang="pt-BR" sz="1800" b="1" dirty="0"/>
            <a:t>R$ 9,0 milhões.</a:t>
          </a:r>
        </a:p>
      </dgm:t>
    </dgm:pt>
    <dgm:pt modelId="{C77F2E50-1542-4A5D-93A4-B7FCEF207E1B}" type="parTrans" cxnId="{7625E870-F9BE-411A-954D-B08C54EB1AF0}">
      <dgm:prSet/>
      <dgm:spPr/>
      <dgm:t>
        <a:bodyPr/>
        <a:lstStyle/>
        <a:p>
          <a:endParaRPr lang="pt-BR"/>
        </a:p>
      </dgm:t>
    </dgm:pt>
    <dgm:pt modelId="{890A5178-8E86-46CF-BC3C-FC6615ABD080}" type="sibTrans" cxnId="{7625E870-F9BE-411A-954D-B08C54EB1AF0}">
      <dgm:prSet/>
      <dgm:spPr/>
      <dgm:t>
        <a:bodyPr/>
        <a:lstStyle/>
        <a:p>
          <a:endParaRPr lang="pt-BR"/>
        </a:p>
      </dgm:t>
    </dgm:pt>
    <dgm:pt modelId="{9913E01B-4D5B-4E35-A22B-0A549382567D}">
      <dgm:prSet phldrT="[Texto]" custT="1"/>
      <dgm:spPr/>
      <dgm:t>
        <a:bodyPr/>
        <a:lstStyle/>
        <a:p>
          <a:pPr marL="171450" marR="0" indent="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None/>
            <a:tabLst/>
            <a:defRPr/>
          </a:pPr>
          <a:r>
            <a:rPr lang="pt-BR" sz="1800" dirty="0"/>
            <a:t> Crédito recebido da SPU (18 de setembro) para despesas do Edifício a noite: </a:t>
          </a:r>
          <a:r>
            <a:rPr lang="pt-BR" sz="1800" b="1" dirty="0"/>
            <a:t>R$ 322,8 mil</a:t>
          </a:r>
        </a:p>
      </dgm:t>
    </dgm:pt>
    <dgm:pt modelId="{9A5F8B2C-3B94-410A-AE63-0D3926BAE19C}" type="parTrans" cxnId="{033DC091-1F5B-4456-9183-080CBC527E4A}">
      <dgm:prSet/>
      <dgm:spPr/>
      <dgm:t>
        <a:bodyPr/>
        <a:lstStyle/>
        <a:p>
          <a:endParaRPr lang="pt-BR"/>
        </a:p>
      </dgm:t>
    </dgm:pt>
    <dgm:pt modelId="{92542156-9BB3-47B2-A7D0-D716B7473C24}" type="sibTrans" cxnId="{033DC091-1F5B-4456-9183-080CBC527E4A}">
      <dgm:prSet/>
      <dgm:spPr/>
      <dgm:t>
        <a:bodyPr/>
        <a:lstStyle/>
        <a:p>
          <a:endParaRPr lang="pt-BR"/>
        </a:p>
      </dgm:t>
    </dgm:pt>
    <dgm:pt modelId="{0ED5B980-3FD4-4999-9617-0602D202D1DD}" type="pres">
      <dgm:prSet presAssocID="{81D411E4-3A6F-4177-8AD9-071A57A679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37A2037-F3CC-465E-AEBF-4690EE874535}" type="pres">
      <dgm:prSet presAssocID="{0143CF42-7BC3-43BC-A641-A77A8D71706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CAE082F-306A-490E-B3EE-ACAFA62D3A42}" type="pres">
      <dgm:prSet presAssocID="{0143CF42-7BC3-43BC-A641-A77A8D71706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991E77B-B2DA-471E-9866-E24E4DB783C2}" srcId="{81D411E4-3A6F-4177-8AD9-071A57A67974}" destId="{0143CF42-7BC3-43BC-A641-A77A8D71706B}" srcOrd="0" destOrd="0" parTransId="{24B272F9-CC61-4748-9582-678FAF6D3A8F}" sibTransId="{E335836E-E09E-4034-9EDD-1C6B5D1A54E6}"/>
    <dgm:cxn modelId="{7625E870-F9BE-411A-954D-B08C54EB1AF0}" srcId="{0143CF42-7BC3-43BC-A641-A77A8D71706B}" destId="{6651B54A-DDD2-4418-B994-22D2DE8884B5}" srcOrd="3" destOrd="0" parTransId="{C77F2E50-1542-4A5D-93A4-B7FCEF207E1B}" sibTransId="{890A5178-8E86-46CF-BC3C-FC6615ABD080}"/>
    <dgm:cxn modelId="{2E2C4270-0826-4CE3-BA60-E66CFA2AA61E}" type="presOf" srcId="{5874A830-DE4C-4010-A2DD-533BF92E9D1C}" destId="{ACAE082F-306A-490E-B3EE-ACAFA62D3A42}" srcOrd="0" destOrd="4" presId="urn:microsoft.com/office/officeart/2005/8/layout/vList2"/>
    <dgm:cxn modelId="{69C6F2E3-7D58-4FE5-B9E4-6106AD74B26D}" srcId="{0143CF42-7BC3-43BC-A641-A77A8D71706B}" destId="{5874A830-DE4C-4010-A2DD-533BF92E9D1C}" srcOrd="4" destOrd="0" parTransId="{0E094D60-47AA-4737-9EE3-358ADD9DBFEF}" sibTransId="{9ED746C7-CBB0-43F6-83E8-E7FDF296FFA4}"/>
    <dgm:cxn modelId="{033DC091-1F5B-4456-9183-080CBC527E4A}" srcId="{0143CF42-7BC3-43BC-A641-A77A8D71706B}" destId="{9913E01B-4D5B-4E35-A22B-0A549382567D}" srcOrd="1" destOrd="0" parTransId="{9A5F8B2C-3B94-410A-AE63-0D3926BAE19C}" sibTransId="{92542156-9BB3-47B2-A7D0-D716B7473C24}"/>
    <dgm:cxn modelId="{C79C0467-0D83-4A2E-8E4A-1F8D078805B1}" type="presOf" srcId="{81D411E4-3A6F-4177-8AD9-071A57A67974}" destId="{0ED5B980-3FD4-4999-9617-0602D202D1DD}" srcOrd="0" destOrd="0" presId="urn:microsoft.com/office/officeart/2005/8/layout/vList2"/>
    <dgm:cxn modelId="{41680B75-84FF-4A10-8703-EF4C04D818BB}" type="presOf" srcId="{78119823-4B9B-468A-9FF2-ED8ED8EACE15}" destId="{ACAE082F-306A-490E-B3EE-ACAFA62D3A42}" srcOrd="0" destOrd="2" presId="urn:microsoft.com/office/officeart/2005/8/layout/vList2"/>
    <dgm:cxn modelId="{88B98992-F9CC-4320-B281-58DB6F492333}" type="presOf" srcId="{0C7EFF2C-4902-42C2-8732-5C62D0A6C232}" destId="{ACAE082F-306A-490E-B3EE-ACAFA62D3A42}" srcOrd="0" destOrd="0" presId="urn:microsoft.com/office/officeart/2005/8/layout/vList2"/>
    <dgm:cxn modelId="{10EDF4F6-83F8-4850-B23B-55ED08D27067}" srcId="{0143CF42-7BC3-43BC-A641-A77A8D71706B}" destId="{78119823-4B9B-468A-9FF2-ED8ED8EACE15}" srcOrd="2" destOrd="0" parTransId="{17FAC215-2C0F-42F9-8BF3-F67CCA74DD84}" sibTransId="{2CBC85F8-B17A-46AE-9481-B2D56498BC55}"/>
    <dgm:cxn modelId="{9CFA2B20-4067-49A0-9DA4-3EC9D5A6D1C1}" type="presOf" srcId="{0143CF42-7BC3-43BC-A641-A77A8D71706B}" destId="{337A2037-F3CC-465E-AEBF-4690EE874535}" srcOrd="0" destOrd="0" presId="urn:microsoft.com/office/officeart/2005/8/layout/vList2"/>
    <dgm:cxn modelId="{5440EA20-0256-47C5-BAEF-4FD55713E312}" type="presOf" srcId="{9913E01B-4D5B-4E35-A22B-0A549382567D}" destId="{ACAE082F-306A-490E-B3EE-ACAFA62D3A42}" srcOrd="0" destOrd="1" presId="urn:microsoft.com/office/officeart/2005/8/layout/vList2"/>
    <dgm:cxn modelId="{B208C166-5482-4562-A0AB-40B17ACE9FA0}" srcId="{0143CF42-7BC3-43BC-A641-A77A8D71706B}" destId="{0C7EFF2C-4902-42C2-8732-5C62D0A6C232}" srcOrd="0" destOrd="0" parTransId="{6E5F8865-D3FF-4DBD-933C-8EA8E3E74BF9}" sibTransId="{F4C09D7D-A6DE-4E45-9FB9-3A7A5ECAF035}"/>
    <dgm:cxn modelId="{CFE4BC3C-85E3-455C-9F0C-5A74ACE5732B}" type="presOf" srcId="{6651B54A-DDD2-4418-B994-22D2DE8884B5}" destId="{ACAE082F-306A-490E-B3EE-ACAFA62D3A42}" srcOrd="0" destOrd="3" presId="urn:microsoft.com/office/officeart/2005/8/layout/vList2"/>
    <dgm:cxn modelId="{DDA0E992-3547-47DF-9327-54745DFABDB4}" type="presParOf" srcId="{0ED5B980-3FD4-4999-9617-0602D202D1DD}" destId="{337A2037-F3CC-465E-AEBF-4690EE874535}" srcOrd="0" destOrd="0" presId="urn:microsoft.com/office/officeart/2005/8/layout/vList2"/>
    <dgm:cxn modelId="{C7F4EA55-4016-446E-9EE9-C85731CEE9B7}" type="presParOf" srcId="{0ED5B980-3FD4-4999-9617-0602D202D1DD}" destId="{ACAE082F-306A-490E-B3EE-ACAFA62D3A4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0B0116-E300-4DB5-8E83-D4D6C83D729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29A7D81-DAB5-4435-8BE8-33DE046321BA}">
      <dgm:prSet phldrT="[Texto]" custT="1"/>
      <dgm:spPr>
        <a:xfrm>
          <a:off x="3412" y="983247"/>
          <a:ext cx="1057876" cy="1364714"/>
        </a:xfr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t-BR" sz="180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Etapa 1 </a:t>
          </a:r>
          <a:r>
            <a:rPr lang="pt-BR" sz="16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/>
          </a:r>
          <a:br>
            <a:rPr lang="pt-BR" sz="16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pt-BR" sz="1600" dirty="0">
              <a:solidFill>
                <a:schemeClr val="tx1"/>
              </a:solidFill>
              <a:latin typeface="Calibri"/>
              <a:ea typeface="+mn-ea"/>
              <a:cs typeface="+mn-cs"/>
            </a:rPr>
            <a:t>(Levantamento inicial de despesas junto aos gestores orçamentários)</a:t>
          </a:r>
        </a:p>
        <a:p>
          <a:r>
            <a:rPr lang="pt-BR" sz="1800" b="1" i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R$ 96,1 milhões</a:t>
          </a:r>
        </a:p>
      </dgm:t>
    </dgm:pt>
    <dgm:pt modelId="{DC850DF2-DA51-4402-BADD-AE01C4277E08}" type="parTrans" cxnId="{C93767B2-0A72-4B38-89EA-6F38912A1430}">
      <dgm:prSet/>
      <dgm:spPr/>
      <dgm:t>
        <a:bodyPr/>
        <a:lstStyle/>
        <a:p>
          <a:endParaRPr lang="pt-BR"/>
        </a:p>
      </dgm:t>
    </dgm:pt>
    <dgm:pt modelId="{13100A9A-884B-4131-95A3-11B9287363AF}" type="sibTrans" cxnId="{C93767B2-0A72-4B38-89EA-6F38912A1430}">
      <dgm:prSet/>
      <dgm:spPr>
        <a:xfrm>
          <a:off x="1167076" y="1534428"/>
          <a:ext cx="224269" cy="262353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t-BR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1EF78B8-0DA4-45EC-A2B6-3A675EFDDCB9}">
      <dgm:prSet custT="1"/>
      <dgm:spPr>
        <a:xfrm>
          <a:off x="2965466" y="983247"/>
          <a:ext cx="1057876" cy="1364714"/>
        </a:xfr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t-BR" sz="180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Etapa 3</a:t>
          </a:r>
          <a:r>
            <a:rPr lang="pt-BR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/>
          </a:r>
          <a:br>
            <a:rPr lang="pt-BR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pt-BR" sz="1600" dirty="0">
              <a:solidFill>
                <a:schemeClr val="tx1"/>
              </a:solidFill>
              <a:latin typeface="Calibri"/>
              <a:ea typeface="+mn-ea"/>
              <a:cs typeface="+mn-cs"/>
            </a:rPr>
            <a:t> (Ajuste do levantamento de despesas realizado em Reunião de Diretoria)</a:t>
          </a:r>
          <a:br>
            <a:rPr lang="pt-BR" sz="1600" dirty="0">
              <a:solidFill>
                <a:schemeClr val="tx1"/>
              </a:solidFill>
              <a:latin typeface="Calibri"/>
              <a:ea typeface="+mn-ea"/>
              <a:cs typeface="+mn-cs"/>
            </a:rPr>
          </a:br>
          <a:r>
            <a:rPr lang="pt-BR" sz="180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R$ 71,5 milhões</a:t>
          </a:r>
        </a:p>
      </dgm:t>
    </dgm:pt>
    <dgm:pt modelId="{37436052-816E-4F53-B930-F2E2AFA21390}" type="parTrans" cxnId="{1A5E6985-1B04-4B1A-92A8-64A1A291D478}">
      <dgm:prSet/>
      <dgm:spPr/>
      <dgm:t>
        <a:bodyPr/>
        <a:lstStyle/>
        <a:p>
          <a:endParaRPr lang="pt-BR"/>
        </a:p>
      </dgm:t>
    </dgm:pt>
    <dgm:pt modelId="{494D8396-4A85-4382-9BC9-9523D0D1EFF3}" type="sibTrans" cxnId="{1A5E6985-1B04-4B1A-92A8-64A1A291D478}">
      <dgm:prSet/>
      <dgm:spPr>
        <a:xfrm>
          <a:off x="4129130" y="1534428"/>
          <a:ext cx="224269" cy="262353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t-B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050C9B8-1777-4137-BF43-4E72189FB60C}">
      <dgm:prSet custT="1"/>
      <dgm:spPr>
        <a:xfrm>
          <a:off x="1484439" y="983247"/>
          <a:ext cx="1057876" cy="1364714"/>
        </a:xfr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t-BR" sz="180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Etapa 2</a:t>
          </a:r>
          <a:r>
            <a:rPr lang="pt-BR" sz="16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/>
          </a:r>
          <a:br>
            <a:rPr lang="pt-BR" sz="16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pt-BR" sz="1600" dirty="0">
              <a:solidFill>
                <a:schemeClr val="tx1"/>
              </a:solidFill>
              <a:latin typeface="Calibri"/>
              <a:ea typeface="+mn-ea"/>
              <a:cs typeface="+mn-cs"/>
            </a:rPr>
            <a:t> (Revisão do levantamento inicial de despesas feito pelos gestores orçamentários)</a:t>
          </a:r>
        </a:p>
        <a:p>
          <a:r>
            <a:rPr lang="pt-BR" sz="180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R$ 91,7 milhões</a:t>
          </a:r>
        </a:p>
      </dgm:t>
    </dgm:pt>
    <dgm:pt modelId="{64AF6CE9-FBE4-4BC0-97B6-AE08532D6BAA}" type="parTrans" cxnId="{7C6BA550-107D-4320-BB86-B93BBD524ECD}">
      <dgm:prSet/>
      <dgm:spPr/>
      <dgm:t>
        <a:bodyPr/>
        <a:lstStyle/>
        <a:p>
          <a:endParaRPr lang="pt-BR"/>
        </a:p>
      </dgm:t>
    </dgm:pt>
    <dgm:pt modelId="{9B4060B3-B14A-4599-8D2B-0238B0720BF8}" type="sibTrans" cxnId="{7C6BA550-107D-4320-BB86-B93BBD524ECD}">
      <dgm:prSet/>
      <dgm:spPr>
        <a:xfrm>
          <a:off x="2648103" y="1534428"/>
          <a:ext cx="224269" cy="262353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t-BR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D8BDD73-36CE-47BB-945D-67029A5D2893}" type="pres">
      <dgm:prSet presAssocID="{0F0B0116-E300-4DB5-8E83-D4D6C83D729A}" presName="Name0" presStyleCnt="0">
        <dgm:presLayoutVars>
          <dgm:dir/>
          <dgm:resizeHandles val="exact"/>
        </dgm:presLayoutVars>
      </dgm:prSet>
      <dgm:spPr/>
    </dgm:pt>
    <dgm:pt modelId="{5A0B40A8-4CCB-4CA6-81DE-E680EF566089}" type="pres">
      <dgm:prSet presAssocID="{E29A7D81-DAB5-4435-8BE8-33DE046321BA}" presName="node" presStyleLbl="node1" presStyleIdx="0" presStyleCnt="3" custScaleX="11079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C6B95FFC-CEAC-4D88-858A-1F61A8904E03}" type="pres">
      <dgm:prSet presAssocID="{13100A9A-884B-4131-95A3-11B9287363AF}" presName="sibTrans" presStyleLbl="sibTrans2D1" presStyleIdx="0" presStyleCnt="2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pt-BR"/>
        </a:p>
      </dgm:t>
    </dgm:pt>
    <dgm:pt modelId="{7400938F-3C7D-4967-83A4-118A968B4C20}" type="pres">
      <dgm:prSet presAssocID="{13100A9A-884B-4131-95A3-11B9287363AF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D8C36252-EEA7-448B-8EA6-D6739F4EC53C}" type="pres">
      <dgm:prSet presAssocID="{D050C9B8-1777-4137-BF43-4E72189FB60C}" presName="node" presStyleLbl="node1" presStyleIdx="1" presStyleCnt="3" custScaleX="11201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C4E2415C-568C-47D0-8B5B-F7F40B6A9116}" type="pres">
      <dgm:prSet presAssocID="{9B4060B3-B14A-4599-8D2B-0238B0720BF8}" presName="sibTrans" presStyleLbl="sibTrans2D1" presStyleIdx="1" presStyleCnt="2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pt-BR"/>
        </a:p>
      </dgm:t>
    </dgm:pt>
    <dgm:pt modelId="{18634070-5B70-463D-B038-BC8836B03EF3}" type="pres">
      <dgm:prSet presAssocID="{9B4060B3-B14A-4599-8D2B-0238B0720BF8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3CEC5BA3-56F3-4602-9B47-6EE31FA9BB10}" type="pres">
      <dgm:prSet presAssocID="{C1EF78B8-0DA4-45EC-A2B6-3A675EFDDCB9}" presName="node" presStyleLbl="node1" presStyleIdx="2" presStyleCnt="3" custScaleX="11133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</dgm:ptLst>
  <dgm:cxnLst>
    <dgm:cxn modelId="{CE545C24-B4B3-4F18-A17B-9CE3B990DBFB}" type="presOf" srcId="{E29A7D81-DAB5-4435-8BE8-33DE046321BA}" destId="{5A0B40A8-4CCB-4CA6-81DE-E680EF566089}" srcOrd="0" destOrd="0" presId="urn:microsoft.com/office/officeart/2005/8/layout/process1"/>
    <dgm:cxn modelId="{7C6BA550-107D-4320-BB86-B93BBD524ECD}" srcId="{0F0B0116-E300-4DB5-8E83-D4D6C83D729A}" destId="{D050C9B8-1777-4137-BF43-4E72189FB60C}" srcOrd="1" destOrd="0" parTransId="{64AF6CE9-FBE4-4BC0-97B6-AE08532D6BAA}" sibTransId="{9B4060B3-B14A-4599-8D2B-0238B0720BF8}"/>
    <dgm:cxn modelId="{C93767B2-0A72-4B38-89EA-6F38912A1430}" srcId="{0F0B0116-E300-4DB5-8E83-D4D6C83D729A}" destId="{E29A7D81-DAB5-4435-8BE8-33DE046321BA}" srcOrd="0" destOrd="0" parTransId="{DC850DF2-DA51-4402-BADD-AE01C4277E08}" sibTransId="{13100A9A-884B-4131-95A3-11B9287363AF}"/>
    <dgm:cxn modelId="{1A5E6985-1B04-4B1A-92A8-64A1A291D478}" srcId="{0F0B0116-E300-4DB5-8E83-D4D6C83D729A}" destId="{C1EF78B8-0DA4-45EC-A2B6-3A675EFDDCB9}" srcOrd="2" destOrd="0" parTransId="{37436052-816E-4F53-B930-F2E2AFA21390}" sibTransId="{494D8396-4A85-4382-9BC9-9523D0D1EFF3}"/>
    <dgm:cxn modelId="{9FFA72D7-DB08-4903-9410-9435D81B6E98}" type="presOf" srcId="{13100A9A-884B-4131-95A3-11B9287363AF}" destId="{7400938F-3C7D-4967-83A4-118A968B4C20}" srcOrd="1" destOrd="0" presId="urn:microsoft.com/office/officeart/2005/8/layout/process1"/>
    <dgm:cxn modelId="{ABF6A635-02D8-4802-8F54-E56ADDEE3915}" type="presOf" srcId="{D050C9B8-1777-4137-BF43-4E72189FB60C}" destId="{D8C36252-EEA7-448B-8EA6-D6739F4EC53C}" srcOrd="0" destOrd="0" presId="urn:microsoft.com/office/officeart/2005/8/layout/process1"/>
    <dgm:cxn modelId="{B4EFF489-0721-4E7C-AAB6-71FA1C34385D}" type="presOf" srcId="{9B4060B3-B14A-4599-8D2B-0238B0720BF8}" destId="{C4E2415C-568C-47D0-8B5B-F7F40B6A9116}" srcOrd="0" destOrd="0" presId="urn:microsoft.com/office/officeart/2005/8/layout/process1"/>
    <dgm:cxn modelId="{344B2E96-37BB-4037-B014-EEF075CC37E4}" type="presOf" srcId="{13100A9A-884B-4131-95A3-11B9287363AF}" destId="{C6B95FFC-CEAC-4D88-858A-1F61A8904E03}" srcOrd="0" destOrd="0" presId="urn:microsoft.com/office/officeart/2005/8/layout/process1"/>
    <dgm:cxn modelId="{1E20AA8C-26A6-40E2-BF5B-C2EA11760EFE}" type="presOf" srcId="{9B4060B3-B14A-4599-8D2B-0238B0720BF8}" destId="{18634070-5B70-463D-B038-BC8836B03EF3}" srcOrd="1" destOrd="0" presId="urn:microsoft.com/office/officeart/2005/8/layout/process1"/>
    <dgm:cxn modelId="{C1E85BE6-453F-4CA2-9929-A6033C33552B}" type="presOf" srcId="{C1EF78B8-0DA4-45EC-A2B6-3A675EFDDCB9}" destId="{3CEC5BA3-56F3-4602-9B47-6EE31FA9BB10}" srcOrd="0" destOrd="0" presId="urn:microsoft.com/office/officeart/2005/8/layout/process1"/>
    <dgm:cxn modelId="{27F77F04-5462-41F4-B3DD-4C7F9355959B}" type="presOf" srcId="{0F0B0116-E300-4DB5-8E83-D4D6C83D729A}" destId="{7D8BDD73-36CE-47BB-945D-67029A5D2893}" srcOrd="0" destOrd="0" presId="urn:microsoft.com/office/officeart/2005/8/layout/process1"/>
    <dgm:cxn modelId="{8E703A71-5669-4AE6-82B2-D8F9FFC245FB}" type="presParOf" srcId="{7D8BDD73-36CE-47BB-945D-67029A5D2893}" destId="{5A0B40A8-4CCB-4CA6-81DE-E680EF566089}" srcOrd="0" destOrd="0" presId="urn:microsoft.com/office/officeart/2005/8/layout/process1"/>
    <dgm:cxn modelId="{F07BB637-8245-40C3-ADEF-4D37C252BD01}" type="presParOf" srcId="{7D8BDD73-36CE-47BB-945D-67029A5D2893}" destId="{C6B95FFC-CEAC-4D88-858A-1F61A8904E03}" srcOrd="1" destOrd="0" presId="urn:microsoft.com/office/officeart/2005/8/layout/process1"/>
    <dgm:cxn modelId="{A7EE29F2-E6B0-440C-AA91-05F8545DC4DC}" type="presParOf" srcId="{C6B95FFC-CEAC-4D88-858A-1F61A8904E03}" destId="{7400938F-3C7D-4967-83A4-118A968B4C20}" srcOrd="0" destOrd="0" presId="urn:microsoft.com/office/officeart/2005/8/layout/process1"/>
    <dgm:cxn modelId="{53D62237-24D2-4A37-90EF-056DB310C610}" type="presParOf" srcId="{7D8BDD73-36CE-47BB-945D-67029A5D2893}" destId="{D8C36252-EEA7-448B-8EA6-D6739F4EC53C}" srcOrd="2" destOrd="0" presId="urn:microsoft.com/office/officeart/2005/8/layout/process1"/>
    <dgm:cxn modelId="{08D2FA3A-2977-4D41-B76A-7B3B9D27BC09}" type="presParOf" srcId="{7D8BDD73-36CE-47BB-945D-67029A5D2893}" destId="{C4E2415C-568C-47D0-8B5B-F7F40B6A9116}" srcOrd="3" destOrd="0" presId="urn:microsoft.com/office/officeart/2005/8/layout/process1"/>
    <dgm:cxn modelId="{C55BE93A-1B22-473E-894C-5AB84BEE7528}" type="presParOf" srcId="{C4E2415C-568C-47D0-8B5B-F7F40B6A9116}" destId="{18634070-5B70-463D-B038-BC8836B03EF3}" srcOrd="0" destOrd="0" presId="urn:microsoft.com/office/officeart/2005/8/layout/process1"/>
    <dgm:cxn modelId="{23711786-DFE7-4D75-AF17-58FF0ABB288F}" type="presParOf" srcId="{7D8BDD73-36CE-47BB-945D-67029A5D2893}" destId="{3CEC5BA3-56F3-4602-9B47-6EE31FA9BB1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0B0116-E300-4DB5-8E83-D4D6C83D729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425F9ED-C940-4824-AD5B-BF971A9B353B}">
      <dgm:prSet phldrT="[Texto]" custT="1"/>
      <dgm:spPr>
        <a:xfrm>
          <a:off x="4446493" y="983247"/>
          <a:ext cx="1057876" cy="1364714"/>
        </a:xfr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t-BR" sz="1800" b="1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Etapa 5 - PLOA 2021</a:t>
          </a:r>
        </a:p>
        <a:p>
          <a:r>
            <a:rPr lang="pt-BR" sz="1600" b="0" dirty="0">
              <a:solidFill>
                <a:schemeClr val="tx1"/>
              </a:solidFill>
              <a:latin typeface="+mn-lt"/>
              <a:ea typeface="+mn-ea"/>
              <a:cs typeface="+mn-cs"/>
            </a:rPr>
            <a:t>(Expansão de  R$ 20 milhões)</a:t>
          </a:r>
        </a:p>
        <a:p>
          <a:r>
            <a:rPr lang="pt-BR" sz="1800" b="1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R$ 67,2 milhões</a:t>
          </a:r>
        </a:p>
        <a:p>
          <a:endParaRPr lang="pt-BR" sz="1600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E171A7DD-89C1-4790-A6E6-B507582A5862}" type="parTrans" cxnId="{9409990B-750A-486B-8B48-9DA6B65F619B}">
      <dgm:prSet/>
      <dgm:spPr/>
      <dgm:t>
        <a:bodyPr/>
        <a:lstStyle/>
        <a:p>
          <a:endParaRPr lang="pt-BR"/>
        </a:p>
      </dgm:t>
    </dgm:pt>
    <dgm:pt modelId="{78AD0F77-8973-4A21-A4BE-0AD996874D01}" type="sibTrans" cxnId="{9409990B-750A-486B-8B48-9DA6B65F619B}">
      <dgm:prSet/>
      <dgm:spPr>
        <a:xfrm>
          <a:off x="5610158" y="1534428"/>
          <a:ext cx="224269" cy="262353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t-BR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1EF78B8-0DA4-45EC-A2B6-3A675EFDDCB9}">
      <dgm:prSet custT="1"/>
      <dgm:spPr>
        <a:xfrm>
          <a:off x="2965466" y="983247"/>
          <a:ext cx="1057876" cy="1364714"/>
        </a:xfr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t-BR" sz="180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Etapa 4</a:t>
          </a:r>
        </a:p>
        <a:p>
          <a:r>
            <a:rPr lang="pt-BR" sz="1600" b="0" dirty="0">
              <a:solidFill>
                <a:schemeClr val="tx1"/>
              </a:solidFill>
              <a:latin typeface="Calibri"/>
              <a:ea typeface="+mn-ea"/>
              <a:cs typeface="+mn-cs"/>
            </a:rPr>
            <a:t>(Estabelecimento do Referencial Monetário pelo ME. Ajuste da proposta Etapa 3 ao RM)</a:t>
          </a:r>
        </a:p>
        <a:p>
          <a:r>
            <a:rPr lang="pt-BR" sz="180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R$ 47,2 milhões</a:t>
          </a:r>
        </a:p>
      </dgm:t>
    </dgm:pt>
    <dgm:pt modelId="{37436052-816E-4F53-B930-F2E2AFA21390}" type="parTrans" cxnId="{1A5E6985-1B04-4B1A-92A8-64A1A291D478}">
      <dgm:prSet/>
      <dgm:spPr/>
      <dgm:t>
        <a:bodyPr/>
        <a:lstStyle/>
        <a:p>
          <a:endParaRPr lang="pt-BR"/>
        </a:p>
      </dgm:t>
    </dgm:pt>
    <dgm:pt modelId="{494D8396-4A85-4382-9BC9-9523D0D1EFF3}" type="sibTrans" cxnId="{1A5E6985-1B04-4B1A-92A8-64A1A291D478}">
      <dgm:prSet/>
      <dgm:spPr>
        <a:xfrm>
          <a:off x="4129130" y="1534428"/>
          <a:ext cx="224269" cy="262353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t-BR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26EEC65-476A-4E69-A2E1-EB4A3663B8CF}">
      <dgm:prSet phldrT="[Texto]" custT="1"/>
      <dgm:spPr>
        <a:xfrm>
          <a:off x="5927520" y="983247"/>
          <a:ext cx="1057876" cy="1364714"/>
        </a:xfr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t-BR" sz="180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Etapa Atual</a:t>
          </a:r>
        </a:p>
        <a:p>
          <a:r>
            <a:rPr lang="pt-BR" sz="1800" b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Ajustar a programação ao valor do PLOA 2021</a:t>
          </a:r>
        </a:p>
      </dgm:t>
    </dgm:pt>
    <dgm:pt modelId="{E6414820-9F72-48C3-9DAD-446BA4C7BE73}" type="parTrans" cxnId="{C01C3C39-96B2-4B5D-A49A-4EFD38F469FC}">
      <dgm:prSet/>
      <dgm:spPr/>
      <dgm:t>
        <a:bodyPr/>
        <a:lstStyle/>
        <a:p>
          <a:endParaRPr lang="pt-BR"/>
        </a:p>
      </dgm:t>
    </dgm:pt>
    <dgm:pt modelId="{64E1D15A-F539-47EA-94DC-FEE7A8673801}" type="sibTrans" cxnId="{C01C3C39-96B2-4B5D-A49A-4EFD38F469FC}">
      <dgm:prSet/>
      <dgm:spPr/>
      <dgm:t>
        <a:bodyPr/>
        <a:lstStyle/>
        <a:p>
          <a:endParaRPr lang="pt-BR"/>
        </a:p>
      </dgm:t>
    </dgm:pt>
    <dgm:pt modelId="{7D8BDD73-36CE-47BB-945D-67029A5D2893}" type="pres">
      <dgm:prSet presAssocID="{0F0B0116-E300-4DB5-8E83-D4D6C83D729A}" presName="Name0" presStyleCnt="0">
        <dgm:presLayoutVars>
          <dgm:dir/>
          <dgm:resizeHandles val="exact"/>
        </dgm:presLayoutVars>
      </dgm:prSet>
      <dgm:spPr/>
    </dgm:pt>
    <dgm:pt modelId="{3CEC5BA3-56F3-4602-9B47-6EE31FA9BB10}" type="pres">
      <dgm:prSet presAssocID="{C1EF78B8-0DA4-45EC-A2B6-3A675EFDDCB9}" presName="node" presStyleLbl="node1" presStyleIdx="0" presStyleCnt="3" custScaleX="111331" custLinFactNeighborX="-873" custLinFactNeighborY="-634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CC48F1D0-F6B8-4FAF-829D-6AFDFA26AAC1}" type="pres">
      <dgm:prSet presAssocID="{494D8396-4A85-4382-9BC9-9523D0D1EFF3}" presName="sibTrans" presStyleLbl="sibTrans2D1" presStyleIdx="0" presStyleCnt="2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pt-BR"/>
        </a:p>
      </dgm:t>
    </dgm:pt>
    <dgm:pt modelId="{4B60415E-41C1-4AE0-821C-A935146FE21B}" type="pres">
      <dgm:prSet presAssocID="{494D8396-4A85-4382-9BC9-9523D0D1EFF3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28C54979-CECC-4A67-B7D4-04148950D995}" type="pres">
      <dgm:prSet presAssocID="{2425F9ED-C940-4824-AD5B-BF971A9B353B}" presName="node" presStyleLbl="node1" presStyleIdx="1" presStyleCnt="3" custScaleX="11072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8C8C2CDD-4925-4F27-AA51-731F984E2309}" type="pres">
      <dgm:prSet presAssocID="{78AD0F77-8973-4A21-A4BE-0AD996874D01}" presName="sibTrans" presStyleLbl="sibTrans2D1" presStyleIdx="1" presStyleCnt="2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pt-BR"/>
        </a:p>
      </dgm:t>
    </dgm:pt>
    <dgm:pt modelId="{14A2FE3B-8736-408A-81F4-4D051A2F7093}" type="pres">
      <dgm:prSet presAssocID="{78AD0F77-8973-4A21-A4BE-0AD996874D01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CA074686-242A-462C-B99A-9FDA6A70B627}" type="pres">
      <dgm:prSet presAssocID="{726EEC65-476A-4E69-A2E1-EB4A3663B8CF}" presName="node" presStyleLbl="node1" presStyleIdx="2" presStyleCnt="3" custScaleX="10479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</dgm:ptLst>
  <dgm:cxnLst>
    <dgm:cxn modelId="{7596807B-C2C3-4C06-95BD-93D24BE97CC6}" type="presOf" srcId="{C1EF78B8-0DA4-45EC-A2B6-3A675EFDDCB9}" destId="{3CEC5BA3-56F3-4602-9B47-6EE31FA9BB10}" srcOrd="0" destOrd="0" presId="urn:microsoft.com/office/officeart/2005/8/layout/process1"/>
    <dgm:cxn modelId="{1A5E6985-1B04-4B1A-92A8-64A1A291D478}" srcId="{0F0B0116-E300-4DB5-8E83-D4D6C83D729A}" destId="{C1EF78B8-0DA4-45EC-A2B6-3A675EFDDCB9}" srcOrd="0" destOrd="0" parTransId="{37436052-816E-4F53-B930-F2E2AFA21390}" sibTransId="{494D8396-4A85-4382-9BC9-9523D0D1EFF3}"/>
    <dgm:cxn modelId="{2725A5A2-C4AA-4762-AF44-8536800E5B24}" type="presOf" srcId="{2425F9ED-C940-4824-AD5B-BF971A9B353B}" destId="{28C54979-CECC-4A67-B7D4-04148950D995}" srcOrd="0" destOrd="0" presId="urn:microsoft.com/office/officeart/2005/8/layout/process1"/>
    <dgm:cxn modelId="{78BAA500-EF1F-4154-967B-E2C0B1A76D89}" type="presOf" srcId="{494D8396-4A85-4382-9BC9-9523D0D1EFF3}" destId="{CC48F1D0-F6B8-4FAF-829D-6AFDFA26AAC1}" srcOrd="0" destOrd="0" presId="urn:microsoft.com/office/officeart/2005/8/layout/process1"/>
    <dgm:cxn modelId="{DE50F498-7884-4EC6-94E8-5C6798F4D575}" type="presOf" srcId="{78AD0F77-8973-4A21-A4BE-0AD996874D01}" destId="{8C8C2CDD-4925-4F27-AA51-731F984E2309}" srcOrd="0" destOrd="0" presId="urn:microsoft.com/office/officeart/2005/8/layout/process1"/>
    <dgm:cxn modelId="{10D54DB0-522D-4D72-8533-9C81633B62E3}" type="presOf" srcId="{494D8396-4A85-4382-9BC9-9523D0D1EFF3}" destId="{4B60415E-41C1-4AE0-821C-A935146FE21B}" srcOrd="1" destOrd="0" presId="urn:microsoft.com/office/officeart/2005/8/layout/process1"/>
    <dgm:cxn modelId="{C01C3C39-96B2-4B5D-A49A-4EFD38F469FC}" srcId="{0F0B0116-E300-4DB5-8E83-D4D6C83D729A}" destId="{726EEC65-476A-4E69-A2E1-EB4A3663B8CF}" srcOrd="2" destOrd="0" parTransId="{E6414820-9F72-48C3-9DAD-446BA4C7BE73}" sibTransId="{64E1D15A-F539-47EA-94DC-FEE7A8673801}"/>
    <dgm:cxn modelId="{9409990B-750A-486B-8B48-9DA6B65F619B}" srcId="{0F0B0116-E300-4DB5-8E83-D4D6C83D729A}" destId="{2425F9ED-C940-4824-AD5B-BF971A9B353B}" srcOrd="1" destOrd="0" parTransId="{E171A7DD-89C1-4790-A6E6-B507582A5862}" sibTransId="{78AD0F77-8973-4A21-A4BE-0AD996874D01}"/>
    <dgm:cxn modelId="{61435D1C-F212-4873-9CD2-4D39DD33C66D}" type="presOf" srcId="{726EEC65-476A-4E69-A2E1-EB4A3663B8CF}" destId="{CA074686-242A-462C-B99A-9FDA6A70B627}" srcOrd="0" destOrd="0" presId="urn:microsoft.com/office/officeart/2005/8/layout/process1"/>
    <dgm:cxn modelId="{714D3230-3B49-4A28-B73B-A24B01CBC75C}" type="presOf" srcId="{0F0B0116-E300-4DB5-8E83-D4D6C83D729A}" destId="{7D8BDD73-36CE-47BB-945D-67029A5D2893}" srcOrd="0" destOrd="0" presId="urn:microsoft.com/office/officeart/2005/8/layout/process1"/>
    <dgm:cxn modelId="{AB997FBE-FEF3-424C-9E95-BA6E2C53E99D}" type="presOf" srcId="{78AD0F77-8973-4A21-A4BE-0AD996874D01}" destId="{14A2FE3B-8736-408A-81F4-4D051A2F7093}" srcOrd="1" destOrd="0" presId="urn:microsoft.com/office/officeart/2005/8/layout/process1"/>
    <dgm:cxn modelId="{46141625-D8DB-4BA9-82CE-8D157A745D38}" type="presParOf" srcId="{7D8BDD73-36CE-47BB-945D-67029A5D2893}" destId="{3CEC5BA3-56F3-4602-9B47-6EE31FA9BB10}" srcOrd="0" destOrd="0" presId="urn:microsoft.com/office/officeart/2005/8/layout/process1"/>
    <dgm:cxn modelId="{F3163CBD-2741-445B-AA54-1721368D7A3B}" type="presParOf" srcId="{7D8BDD73-36CE-47BB-945D-67029A5D2893}" destId="{CC48F1D0-F6B8-4FAF-829D-6AFDFA26AAC1}" srcOrd="1" destOrd="0" presId="urn:microsoft.com/office/officeart/2005/8/layout/process1"/>
    <dgm:cxn modelId="{91C90DA7-6B14-48C7-990C-8BFD270FA71B}" type="presParOf" srcId="{CC48F1D0-F6B8-4FAF-829D-6AFDFA26AAC1}" destId="{4B60415E-41C1-4AE0-821C-A935146FE21B}" srcOrd="0" destOrd="0" presId="urn:microsoft.com/office/officeart/2005/8/layout/process1"/>
    <dgm:cxn modelId="{CBE5178E-7961-43DD-A7BA-EE254CB161D2}" type="presParOf" srcId="{7D8BDD73-36CE-47BB-945D-67029A5D2893}" destId="{28C54979-CECC-4A67-B7D4-04148950D995}" srcOrd="2" destOrd="0" presId="urn:microsoft.com/office/officeart/2005/8/layout/process1"/>
    <dgm:cxn modelId="{D54B5CA7-49FD-41E8-AAC9-E55142822177}" type="presParOf" srcId="{7D8BDD73-36CE-47BB-945D-67029A5D2893}" destId="{8C8C2CDD-4925-4F27-AA51-731F984E2309}" srcOrd="3" destOrd="0" presId="urn:microsoft.com/office/officeart/2005/8/layout/process1"/>
    <dgm:cxn modelId="{96C82A0D-5619-400E-B58D-041DC731CA33}" type="presParOf" srcId="{8C8C2CDD-4925-4F27-AA51-731F984E2309}" destId="{14A2FE3B-8736-408A-81F4-4D051A2F7093}" srcOrd="0" destOrd="0" presId="urn:microsoft.com/office/officeart/2005/8/layout/process1"/>
    <dgm:cxn modelId="{8E6DFD8A-557C-4D78-BD17-32D188BE7A50}" type="presParOf" srcId="{7D8BDD73-36CE-47BB-945D-67029A5D2893}" destId="{CA074686-242A-462C-B99A-9FDA6A70B62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A2037-F3CC-465E-AEBF-4690EE874535}">
      <dsp:nvSpPr>
        <dsp:cNvPr id="0" name=""/>
        <dsp:cNvSpPr/>
      </dsp:nvSpPr>
      <dsp:spPr>
        <a:xfrm>
          <a:off x="0" y="588973"/>
          <a:ext cx="6360368" cy="121680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>
              <a:solidFill>
                <a:schemeClr val="tx1"/>
              </a:solidFill>
            </a:rPr>
            <a:t>Lei Orçamentária Anual – LOA 2020 atualizada ¹: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>
              <a:solidFill>
                <a:schemeClr val="tx1"/>
              </a:solidFill>
            </a:rPr>
            <a:t>R$ 62,1 milhões </a:t>
          </a:r>
        </a:p>
      </dsp:txBody>
      <dsp:txXfrm>
        <a:off x="59399" y="648372"/>
        <a:ext cx="6241570" cy="1098002"/>
      </dsp:txXfrm>
    </dsp:sp>
    <dsp:sp modelId="{ACAE082F-306A-490E-B3EE-ACAFA62D3A42}">
      <dsp:nvSpPr>
        <dsp:cNvPr id="0" name=""/>
        <dsp:cNvSpPr/>
      </dsp:nvSpPr>
      <dsp:spPr>
        <a:xfrm>
          <a:off x="0" y="1805773"/>
          <a:ext cx="6360368" cy="2085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42" tIns="22860" rIns="128016" bIns="22860" numCol="1" spcCol="1270" anchor="t" anchorCtr="0">
          <a:noAutofit/>
        </a:bodyPr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kern="1200" dirty="0"/>
            <a:t>Devolução de orçamento ocorrida na 2ª quinzena de agosto: </a:t>
          </a:r>
          <a:r>
            <a:rPr lang="pt-BR" sz="1800" b="1" kern="1200" dirty="0"/>
            <a:t>R$ 4,1 milhões</a:t>
          </a:r>
          <a:r>
            <a:rPr lang="pt-BR" sz="1800" kern="1200" dirty="0"/>
            <a:t>;</a:t>
          </a:r>
        </a:p>
        <a:p>
          <a:pPr marL="171450" marR="0" lvl="1" indent="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Char char="••"/>
            <a:tabLst/>
            <a:defRPr/>
          </a:pPr>
          <a:r>
            <a:rPr lang="pt-BR" sz="1800" kern="1200" dirty="0"/>
            <a:t> Crédito recebido da SPU (18 de setembro) para despesas do Edifício a noite: </a:t>
          </a:r>
          <a:r>
            <a:rPr lang="pt-BR" sz="1800" b="1" kern="1200" dirty="0"/>
            <a:t>R$ 322,8 mil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kern="1200" dirty="0"/>
            <a:t>Orçamento atual não programado: </a:t>
          </a:r>
          <a:r>
            <a:rPr lang="pt-BR" sz="1800" b="1" kern="1200" dirty="0"/>
            <a:t>R$ 1,0 milhão</a:t>
          </a:r>
          <a:r>
            <a:rPr lang="pt-BR" sz="1800" kern="1200" dirty="0"/>
            <a:t>; e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kern="1200" dirty="0"/>
            <a:t>Valor atual das </a:t>
          </a:r>
          <a:r>
            <a:rPr lang="pt-BR" sz="1800" b="1" u="sng" kern="1200" dirty="0"/>
            <a:t>novas contratações</a:t>
          </a:r>
          <a:r>
            <a:rPr lang="pt-BR" sz="1800" kern="1200" dirty="0"/>
            <a:t>: </a:t>
          </a:r>
          <a:r>
            <a:rPr lang="pt-BR" sz="1800" b="1" kern="1200" dirty="0"/>
            <a:t>R$ 9,0 milhões.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2000" kern="1200" dirty="0"/>
        </a:p>
      </dsp:txBody>
      <dsp:txXfrm>
        <a:off x="0" y="1805773"/>
        <a:ext cx="6360368" cy="20855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B40A8-4CCB-4CA6-81DE-E680EF566089}">
      <dsp:nvSpPr>
        <dsp:cNvPr id="0" name=""/>
        <dsp:cNvSpPr/>
      </dsp:nvSpPr>
      <dsp:spPr>
        <a:xfrm>
          <a:off x="3815" y="779637"/>
          <a:ext cx="1972887" cy="197790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Etapa 1 </a:t>
          </a:r>
          <a:r>
            <a:rPr lang="pt-BR" sz="16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/>
          </a:r>
          <a:br>
            <a:rPr lang="pt-BR" sz="16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pt-BR" sz="16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(Levantamento inicial de despesas junto aos gestores orçamentários)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i="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R$ 96,1 milhões</a:t>
          </a:r>
        </a:p>
      </dsp:txBody>
      <dsp:txXfrm>
        <a:off x="61599" y="837421"/>
        <a:ext cx="1857319" cy="1862335"/>
      </dsp:txXfrm>
    </dsp:sp>
    <dsp:sp modelId="{C6B95FFC-CEAC-4D88-858A-1F61A8904E03}">
      <dsp:nvSpPr>
        <dsp:cNvPr id="0" name=""/>
        <dsp:cNvSpPr/>
      </dsp:nvSpPr>
      <dsp:spPr>
        <a:xfrm>
          <a:off x="2154776" y="1547778"/>
          <a:ext cx="377514" cy="441620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154776" y="1636102"/>
        <a:ext cx="264260" cy="264972"/>
      </dsp:txXfrm>
    </dsp:sp>
    <dsp:sp modelId="{D8C36252-EEA7-448B-8EA6-D6739F4EC53C}">
      <dsp:nvSpPr>
        <dsp:cNvPr id="0" name=""/>
        <dsp:cNvSpPr/>
      </dsp:nvSpPr>
      <dsp:spPr>
        <a:xfrm>
          <a:off x="2688995" y="779637"/>
          <a:ext cx="1994595" cy="197790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Etapa 2</a:t>
          </a:r>
          <a:r>
            <a:rPr lang="pt-BR" sz="16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/>
          </a:r>
          <a:br>
            <a:rPr lang="pt-BR" sz="16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pt-BR" sz="16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 (Revisão do levantamento inicial de despesas feito pelos gestores orçamentários)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R$ 91,7 milhões</a:t>
          </a:r>
        </a:p>
      </dsp:txBody>
      <dsp:txXfrm>
        <a:off x="2746926" y="837568"/>
        <a:ext cx="1878733" cy="1862041"/>
      </dsp:txXfrm>
    </dsp:sp>
    <dsp:sp modelId="{C4E2415C-568C-47D0-8B5B-F7F40B6A9116}">
      <dsp:nvSpPr>
        <dsp:cNvPr id="0" name=""/>
        <dsp:cNvSpPr/>
      </dsp:nvSpPr>
      <dsp:spPr>
        <a:xfrm>
          <a:off x="4861663" y="1547778"/>
          <a:ext cx="377514" cy="441620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861663" y="1636102"/>
        <a:ext cx="264260" cy="264972"/>
      </dsp:txXfrm>
    </dsp:sp>
    <dsp:sp modelId="{3CEC5BA3-56F3-4602-9B47-6EE31FA9BB10}">
      <dsp:nvSpPr>
        <dsp:cNvPr id="0" name=""/>
        <dsp:cNvSpPr/>
      </dsp:nvSpPr>
      <dsp:spPr>
        <a:xfrm>
          <a:off x="5395882" y="779637"/>
          <a:ext cx="1982503" cy="197790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Etapa 3</a:t>
          </a:r>
          <a:r>
            <a:rPr lang="pt-BR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/>
          </a:r>
          <a:br>
            <a:rPr lang="pt-BR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pt-BR" sz="16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 (Ajuste do levantamento de despesas realizado em Reunião de Diretoria)</a:t>
          </a:r>
          <a:br>
            <a:rPr lang="pt-BR" sz="16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</a:br>
          <a:r>
            <a:rPr lang="pt-BR" sz="18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R$ 71,5 milhões</a:t>
          </a:r>
        </a:p>
      </dsp:txBody>
      <dsp:txXfrm>
        <a:off x="5453813" y="837568"/>
        <a:ext cx="1866641" cy="18620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C5BA3-56F3-4602-9B47-6EE31FA9BB10}">
      <dsp:nvSpPr>
        <dsp:cNvPr id="0" name=""/>
        <dsp:cNvSpPr/>
      </dsp:nvSpPr>
      <dsp:spPr>
        <a:xfrm>
          <a:off x="0" y="606092"/>
          <a:ext cx="2016581" cy="2063321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Etapa 4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(Estabelecimento do Referencial Monetário pelo ME. Ajuste da proposta Etapa 3 ao RM)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R$ 47,2 milhões</a:t>
          </a:r>
        </a:p>
      </dsp:txBody>
      <dsp:txXfrm>
        <a:off x="59064" y="665156"/>
        <a:ext cx="1898453" cy="1945193"/>
      </dsp:txXfrm>
    </dsp:sp>
    <dsp:sp modelId="{CC48F1D0-F6B8-4FAF-829D-6AFDFA26AAC1}">
      <dsp:nvSpPr>
        <dsp:cNvPr id="0" name=""/>
        <dsp:cNvSpPr/>
      </dsp:nvSpPr>
      <dsp:spPr>
        <a:xfrm rot="163911">
          <a:off x="2199075" y="1479219"/>
          <a:ext cx="387795" cy="449211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9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199141" y="1566289"/>
        <a:ext cx="271457" cy="269527"/>
      </dsp:txXfrm>
    </dsp:sp>
    <dsp:sp modelId="{28C54979-CECC-4A67-B7D4-04148950D995}">
      <dsp:nvSpPr>
        <dsp:cNvPr id="0" name=""/>
        <dsp:cNvSpPr/>
      </dsp:nvSpPr>
      <dsp:spPr>
        <a:xfrm>
          <a:off x="2747438" y="736928"/>
          <a:ext cx="2005640" cy="2063321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Etapa 5 - PLOA 2021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(Expansão de  R$ 20 milhões)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R$ 67,2 milhões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806181" y="795671"/>
        <a:ext cx="1888154" cy="1945835"/>
      </dsp:txXfrm>
    </dsp:sp>
    <dsp:sp modelId="{8C8C2CDD-4925-4F27-AA51-731F984E2309}">
      <dsp:nvSpPr>
        <dsp:cNvPr id="0" name=""/>
        <dsp:cNvSpPr/>
      </dsp:nvSpPr>
      <dsp:spPr>
        <a:xfrm>
          <a:off x="4934213" y="1543983"/>
          <a:ext cx="384003" cy="449211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9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934213" y="1633825"/>
        <a:ext cx="268802" cy="269527"/>
      </dsp:txXfrm>
    </dsp:sp>
    <dsp:sp modelId="{CA074686-242A-462C-B99A-9FDA6A70B627}">
      <dsp:nvSpPr>
        <dsp:cNvPr id="0" name=""/>
        <dsp:cNvSpPr/>
      </dsp:nvSpPr>
      <dsp:spPr>
        <a:xfrm>
          <a:off x="5477615" y="736928"/>
          <a:ext cx="1898264" cy="206332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Etapa Atual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Ajustar a programação ao valor do PLOA 2021</a:t>
          </a:r>
        </a:p>
      </dsp:txBody>
      <dsp:txXfrm>
        <a:off x="5533213" y="792526"/>
        <a:ext cx="1787068" cy="1952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0507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1C41D18F-9608-48B0-905C-C1CE260FAFB6}" type="datetimeFigureOut">
              <a:rPr lang="pt-BR" smtClean="0"/>
              <a:t>03/11/2020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720675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0507" y="9720675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96B18EC9-868F-4775-A37E-15377BB294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3362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0507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E0EDCC43-6D97-44DA-ACAF-C03BDE847AF7}" type="datetimeFigureOut">
              <a:rPr lang="pt-BR" smtClean="0"/>
              <a:t>03/11/2020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600" y="4861156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720675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0507" y="9720675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BBB608E-B347-4D68-B345-571A9DDA6EB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3709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32" algn="l" defTabSz="9140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61" algn="l" defTabSz="9140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091" algn="l" defTabSz="9140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22" algn="l" defTabSz="9140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151" algn="l" defTabSz="9140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183" algn="l" defTabSz="9140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13" algn="l" defTabSz="9140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244" algn="l" defTabSz="9140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 txBox="1">
            <a:spLocks noChangeArrowheads="1"/>
          </p:cNvSpPr>
          <p:nvPr/>
        </p:nvSpPr>
        <p:spPr bwMode="auto">
          <a:xfrm>
            <a:off x="4017191" y="9722311"/>
            <a:ext cx="3080453" cy="51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49263">
              <a:spcBef>
                <a:spcPts val="400"/>
              </a:spcBef>
              <a:tabLst>
                <a:tab pos="723900" algn="l"/>
                <a:tab pos="1446213" algn="l"/>
                <a:tab pos="2170113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tabLst>
                <a:tab pos="723900" algn="l"/>
                <a:tab pos="1446213" algn="l"/>
                <a:tab pos="2170113" algn="l"/>
                <a:tab pos="28956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723900" algn="l"/>
                <a:tab pos="1446213" algn="l"/>
                <a:tab pos="2170113" algn="l"/>
                <a:tab pos="28956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723900" algn="l"/>
                <a:tab pos="1446213" algn="l"/>
                <a:tab pos="2170113" algn="l"/>
                <a:tab pos="28956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723900" algn="l"/>
                <a:tab pos="1446213" algn="l"/>
                <a:tab pos="2170113" algn="l"/>
                <a:tab pos="28956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6213" algn="l"/>
                <a:tab pos="2170113" algn="l"/>
                <a:tab pos="28956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6213" algn="l"/>
                <a:tab pos="2170113" algn="l"/>
                <a:tab pos="28956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6213" algn="l"/>
                <a:tab pos="2170113" algn="l"/>
                <a:tab pos="28956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6213" algn="l"/>
                <a:tab pos="2170113" algn="l"/>
                <a:tab pos="28956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</a:pPr>
            <a:fld id="{90C15B23-3580-4C7E-ABD2-9B52AA0A539E}" type="slidenum">
              <a:rPr lang="pt-BR" altLang="pt-BR" sz="1300">
                <a:cs typeface="Lucida Sans Unicode" pitchFamily="34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</a:pPr>
              <a:t>1</a:t>
            </a:fld>
            <a:endParaRPr lang="pt-BR" altLang="pt-BR" sz="1300" dirty="0">
              <a:cs typeface="Lucida Sans Unicode" pitchFamily="34" charset="0"/>
            </a:endParaRPr>
          </a:p>
        </p:txBody>
      </p:sp>
      <p:sp>
        <p:nvSpPr>
          <p:cNvPr id="26627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77875"/>
            <a:ext cx="5113337" cy="3836988"/>
          </a:xfrm>
          <a:solidFill>
            <a:srgbClr val="FFFFFF"/>
          </a:solidFill>
          <a:ln w="9528"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818703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B608E-B347-4D68-B345-571A9DDA6EBB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9533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B608E-B347-4D68-B345-571A9DDA6EBB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0041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B608E-B347-4D68-B345-571A9DDA6EBB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48631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B608E-B347-4D68-B345-571A9DDA6EBB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54308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09460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0946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09460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09460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3582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8403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B608E-B347-4D68-B345-571A9DDA6EBB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4942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74823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74823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28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74823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29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74823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30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74823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31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74823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32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65313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33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59354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34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91293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35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435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B608E-B347-4D68-B345-571A9DDA6EBB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00868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37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7574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38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60930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39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60930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40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60930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41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47970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42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609306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43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70591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44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269908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45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609306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46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8216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B608E-B347-4D68-B345-571A9DDA6EBB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33967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47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609306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48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609306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49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609306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50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609306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51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609306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52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609306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53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760759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54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719377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55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719377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56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2685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B608E-B347-4D68-B345-571A9DDA6EBB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63464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57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268526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58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268526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59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93478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60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93478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61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07617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62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609306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63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378763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C281-3D26-4ACE-AF44-DCE7B489310F}" type="slidenum">
              <a:rPr lang="pt-BR" smtClean="0"/>
              <a:t>65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0482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B608E-B347-4D68-B345-571A9DDA6EBB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7320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B608E-B347-4D68-B345-571A9DDA6EBB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0588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B608E-B347-4D68-B345-571A9DDA6EBB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0585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B608E-B347-4D68-B345-571A9DDA6EBB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6741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âmina padrão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020679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7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13665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857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âmina padrão 02_marca d'ág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741525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âmina padrão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091321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pa padrão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906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45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âmina padrão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686133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pa padrão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999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760" y="6237312"/>
            <a:ext cx="1835696" cy="37673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56" y="6261867"/>
            <a:ext cx="936104" cy="3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09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00677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801356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202036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602715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00509" indent="-300509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charset="0"/>
        </a:defRPr>
      </a:lvl1pPr>
      <a:lvl2pPr marL="651103" indent="-250424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Arial" charset="0"/>
        </a:defRPr>
      </a:lvl2pPr>
      <a:lvl3pPr marL="1001696" indent="-20034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Arial" charset="0"/>
        </a:defRPr>
      </a:lvl3pPr>
      <a:lvl4pPr marL="1402375" indent="-20034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Arial" charset="0"/>
        </a:defRPr>
      </a:lvl4pPr>
      <a:lvl5pPr marL="1803054" indent="-20034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charset="0"/>
        </a:defRPr>
      </a:lvl5pPr>
      <a:lvl6pPr marL="2203733" indent="-20034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charset="0"/>
        </a:defRPr>
      </a:lvl6pPr>
      <a:lvl7pPr marL="2604410" indent="-20034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charset="0"/>
        </a:defRPr>
      </a:lvl7pPr>
      <a:lvl8pPr marL="3005090" indent="-20034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charset="0"/>
        </a:defRPr>
      </a:lvl8pPr>
      <a:lvl9pPr marL="3405769" indent="-20034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CaixaDeTexto 3"/>
          <p:cNvSpPr txBox="1">
            <a:spLocks noChangeArrowheads="1"/>
          </p:cNvSpPr>
          <p:nvPr userDrawn="1"/>
        </p:nvSpPr>
        <p:spPr bwMode="auto">
          <a:xfrm>
            <a:off x="7380312" y="6356829"/>
            <a:ext cx="1145943" cy="25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25" tIns="40063" rIns="80125" bIns="4006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100" dirty="0">
                <a:solidFill>
                  <a:srgbClr val="1F497D">
                    <a:lumMod val="75000"/>
                  </a:srgbClr>
                </a:solidFill>
                <a:latin typeface="Arial" charset="0"/>
                <a:cs typeface="Arial" charset="0"/>
              </a:rPr>
              <a:t>© INPI, 2017.</a:t>
            </a:r>
          </a:p>
        </p:txBody>
      </p:sp>
    </p:spTree>
    <p:extLst>
      <p:ext uri="{BB962C8B-B14F-4D97-AF65-F5344CB8AC3E}">
        <p14:creationId xmlns:p14="http://schemas.microsoft.com/office/powerpoint/2010/main" val="412251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00627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801257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201887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602516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00472" indent="-300472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charset="0"/>
        </a:defRPr>
      </a:lvl1pPr>
      <a:lvl2pPr marL="651023" indent="-250393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Arial" charset="0"/>
        </a:defRPr>
      </a:lvl2pPr>
      <a:lvl3pPr marL="1001572" indent="-200315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Arial" charset="0"/>
        </a:defRPr>
      </a:lvl3pPr>
      <a:lvl4pPr marL="1402202" indent="-200315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Arial" charset="0"/>
        </a:defRPr>
      </a:lvl4pPr>
      <a:lvl5pPr marL="1802831" indent="-200315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charset="0"/>
        </a:defRPr>
      </a:lvl5pPr>
      <a:lvl6pPr marL="2203460" indent="-200315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charset="0"/>
        </a:defRPr>
      </a:lvl6pPr>
      <a:lvl7pPr marL="2604088" indent="-200315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charset="0"/>
        </a:defRPr>
      </a:lvl7pPr>
      <a:lvl8pPr marL="3004718" indent="-200315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charset="0"/>
        </a:defRPr>
      </a:lvl8pPr>
      <a:lvl9pPr marL="3405348" indent="-200315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90124" y="6261778"/>
            <a:ext cx="894713" cy="3456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55000"/>
              </a:prstClr>
            </a:outerShdw>
          </a:effectLst>
        </p:spPr>
      </p:pic>
      <p:sp>
        <p:nvSpPr>
          <p:cNvPr id="3075" name="CaixaDeTexto 3"/>
          <p:cNvSpPr txBox="1">
            <a:spLocks noChangeArrowheads="1"/>
          </p:cNvSpPr>
          <p:nvPr userDrawn="1"/>
        </p:nvSpPr>
        <p:spPr bwMode="auto">
          <a:xfrm>
            <a:off x="7380312" y="6356829"/>
            <a:ext cx="1145943" cy="250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35" tIns="40068" rIns="80135" bIns="400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914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100" dirty="0">
                <a:solidFill>
                  <a:srgbClr val="1F497D">
                    <a:lumMod val="75000"/>
                  </a:srgbClr>
                </a:solidFill>
                <a:latin typeface="Arial" charset="0"/>
                <a:cs typeface="Arial" charset="0"/>
              </a:rPr>
              <a:t>© INPI, 2017.</a:t>
            </a:r>
          </a:p>
        </p:txBody>
      </p:sp>
    </p:spTree>
    <p:extLst>
      <p:ext uri="{BB962C8B-B14F-4D97-AF65-F5344CB8AC3E}">
        <p14:creationId xmlns:p14="http://schemas.microsoft.com/office/powerpoint/2010/main" val="201182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00677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801356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202036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602715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00509" indent="-300509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charset="0"/>
        </a:defRPr>
      </a:lvl1pPr>
      <a:lvl2pPr marL="651103" indent="-250424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Arial" charset="0"/>
        </a:defRPr>
      </a:lvl2pPr>
      <a:lvl3pPr marL="1001696" indent="-20034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Arial" charset="0"/>
        </a:defRPr>
      </a:lvl3pPr>
      <a:lvl4pPr marL="1402375" indent="-20034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Arial" charset="0"/>
        </a:defRPr>
      </a:lvl4pPr>
      <a:lvl5pPr marL="1803054" indent="-20034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charset="0"/>
        </a:defRPr>
      </a:lvl5pPr>
      <a:lvl6pPr marL="2203733" indent="-20034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charset="0"/>
        </a:defRPr>
      </a:lvl6pPr>
      <a:lvl7pPr marL="2604410" indent="-20034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charset="0"/>
        </a:defRPr>
      </a:lvl7pPr>
      <a:lvl8pPr marL="3005090" indent="-20034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charset="0"/>
        </a:defRPr>
      </a:lvl8pPr>
      <a:lvl9pPr marL="3405769" indent="-20034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90124" y="6261778"/>
            <a:ext cx="894713" cy="3456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55000"/>
              </a:prstClr>
            </a:outerShdw>
          </a:effectLst>
        </p:spPr>
      </p:pic>
      <p:sp>
        <p:nvSpPr>
          <p:cNvPr id="3075" name="CaixaDeTexto 3"/>
          <p:cNvSpPr txBox="1">
            <a:spLocks noChangeArrowheads="1"/>
          </p:cNvSpPr>
          <p:nvPr userDrawn="1"/>
        </p:nvSpPr>
        <p:spPr bwMode="auto">
          <a:xfrm>
            <a:off x="7540576" y="6356828"/>
            <a:ext cx="985678" cy="419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100" dirty="0">
                <a:solidFill>
                  <a:srgbClr val="1F497D">
                    <a:lumMod val="75000"/>
                  </a:srgbClr>
                </a:solidFill>
                <a:latin typeface="Arial" charset="0"/>
                <a:cs typeface="Arial" charset="0"/>
              </a:rPr>
              <a:t>© INPI, 2017.</a:t>
            </a:r>
          </a:p>
        </p:txBody>
      </p:sp>
    </p:spTree>
    <p:extLst>
      <p:ext uri="{BB962C8B-B14F-4D97-AF65-F5344CB8AC3E}">
        <p14:creationId xmlns:p14="http://schemas.microsoft.com/office/powerpoint/2010/main" val="403919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00827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801654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202482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603309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00620" indent="-30062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charset="0"/>
        </a:defRPr>
      </a:lvl1pPr>
      <a:lvl2pPr marL="651344" indent="-250517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Arial" charset="0"/>
        </a:defRPr>
      </a:lvl2pPr>
      <a:lvl3pPr marL="1002068" indent="-200414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Arial" charset="0"/>
        </a:defRPr>
      </a:lvl3pPr>
      <a:lvl4pPr marL="1402895" indent="-200414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Arial" charset="0"/>
        </a:defRPr>
      </a:lvl4pPr>
      <a:lvl5pPr marL="1803723" indent="-200414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charset="0"/>
        </a:defRPr>
      </a:lvl5pPr>
      <a:lvl6pPr marL="2204550" indent="-200414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charset="0"/>
        </a:defRPr>
      </a:lvl6pPr>
      <a:lvl7pPr marL="2605377" indent="-200414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charset="0"/>
        </a:defRPr>
      </a:lvl7pPr>
      <a:lvl8pPr marL="3006204" indent="-200414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charset="0"/>
        </a:defRPr>
      </a:lvl8pPr>
      <a:lvl9pPr marL="3407032" indent="-200414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599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 descr="colored rectangle">
            <a:extLst>
              <a:ext uri="{FF2B5EF4-FFF2-40B4-BE49-F238E27FC236}">
                <a16:creationId xmlns:a16="http://schemas.microsoft.com/office/drawing/2014/main" xmlns="" id="{B86EF00F-3801-4C1B-98DB-7ED3C07B2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457" y="4529335"/>
            <a:ext cx="3443659" cy="925988"/>
          </a:xfrm>
          <a:prstGeom prst="rect">
            <a:avLst/>
          </a:prstGeom>
          <a:solidFill>
            <a:srgbClr val="558ED5">
              <a:alpha val="65098"/>
            </a:srgb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pt-BR" altLang="pt-BR" dirty="0"/>
          </a:p>
        </p:txBody>
      </p:sp>
      <p:sp>
        <p:nvSpPr>
          <p:cNvPr id="7" name="CaixaDeTexto 3">
            <a:extLst>
              <a:ext uri="{FF2B5EF4-FFF2-40B4-BE49-F238E27FC236}">
                <a16:creationId xmlns:a16="http://schemas.microsoft.com/office/drawing/2014/main" xmlns="" id="{276345FD-F0A3-4A63-BFC7-88865DDB6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2854677"/>
            <a:ext cx="58326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200"/>
              </a:spcBef>
              <a:defRPr/>
            </a:pPr>
            <a:r>
              <a:rPr lang="pt-BR" altLang="pt-BR" sz="2800" dirty="0">
                <a:solidFill>
                  <a:schemeClr val="bg1"/>
                </a:solidFill>
              </a:rPr>
              <a:t>Mês de referência: AGOSTO</a:t>
            </a:r>
            <a:r>
              <a:rPr lang="en-US" altLang="pt-BR" sz="2800" dirty="0">
                <a:solidFill>
                  <a:schemeClr val="bg1"/>
                </a:solidFill>
              </a:rPr>
              <a:t>/2020</a:t>
            </a:r>
          </a:p>
        </p:txBody>
      </p:sp>
      <p:sp>
        <p:nvSpPr>
          <p:cNvPr id="8" name="Caixa de Texto 2">
            <a:extLst>
              <a:ext uri="{FF2B5EF4-FFF2-40B4-BE49-F238E27FC236}">
                <a16:creationId xmlns:a16="http://schemas.microsoft.com/office/drawing/2014/main" xmlns="" id="{0C321A8B-DA0B-4823-AF17-D9B756770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7196" y="4558559"/>
            <a:ext cx="3586917" cy="3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t-BR" altLang="pt-BR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Rio de Janeiro, 24 de setembro de 2020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altLang="pt-BR" sz="1200" b="1" dirty="0">
                <a:solidFill>
                  <a:srgbClr val="FFFFFF"/>
                </a:solidFill>
                <a:cs typeface="Times New Roman" pitchFamily="18" charset="0"/>
              </a:rPr>
              <a:t>Elaboração: </a:t>
            </a:r>
            <a:r>
              <a:rPr lang="pt-BR" altLang="pt-BR" sz="1200" dirty="0">
                <a:solidFill>
                  <a:srgbClr val="FFFFFF"/>
                </a:solidFill>
                <a:cs typeface="Times New Roman" pitchFamily="18" charset="0"/>
              </a:rPr>
              <a:t>Coordenação-Geral de Planejamento</a:t>
            </a:r>
            <a:br>
              <a:rPr lang="pt-BR" altLang="pt-BR" sz="1200" dirty="0">
                <a:solidFill>
                  <a:srgbClr val="FFFFFF"/>
                </a:solidFill>
                <a:cs typeface="Times New Roman" pitchFamily="18" charset="0"/>
              </a:rPr>
            </a:br>
            <a:r>
              <a:rPr lang="pt-BR" altLang="pt-BR" sz="1200" dirty="0">
                <a:solidFill>
                  <a:srgbClr val="FFFFFF"/>
                </a:solidFill>
                <a:cs typeface="Times New Roman" pitchFamily="18" charset="0"/>
              </a:rPr>
              <a:t> e Gestão Estratégica – CGPE</a:t>
            </a:r>
            <a:endParaRPr lang="pt-BR" altLang="pt-BR" sz="1200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3B32C512-67F0-4FC4-A1B6-FDC895D0C1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8264" y="-255699"/>
            <a:ext cx="2195736" cy="265687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043608" y="2093947"/>
            <a:ext cx="648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chemeClr val="bg1"/>
                </a:solidFill>
              </a:rPr>
              <a:t>RELATÓRIO DE EXECUÇÃO</a:t>
            </a:r>
          </a:p>
        </p:txBody>
      </p:sp>
    </p:spTree>
    <p:extLst>
      <p:ext uri="{BB962C8B-B14F-4D97-AF65-F5344CB8AC3E}">
        <p14:creationId xmlns:p14="http://schemas.microsoft.com/office/powerpoint/2010/main" val="3509130867"/>
      </p:ext>
    </p:extLst>
  </p:cSld>
  <p:clrMapOvr>
    <a:masterClrMapping/>
  </p:clrMapOvr>
  <p:transition spd="med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3">
            <a:extLst>
              <a:ext uri="{FF2B5EF4-FFF2-40B4-BE49-F238E27FC236}">
                <a16:creationId xmlns:a16="http://schemas.microsoft.com/office/drawing/2014/main" xmlns="" id="{BE021F64-2F6C-46F9-87DA-237EA5068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552" y="184287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RESULTADOS DE </a:t>
            </a:r>
            <a:r>
              <a:rPr lang="pt-BR" altLang="pt-BR" sz="2400" b="1" u="sng" dirty="0">
                <a:solidFill>
                  <a:schemeClr val="tx2"/>
                </a:solidFill>
              </a:rPr>
              <a:t>EFICIÊNCIA OPERACIONAL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5420" y="764704"/>
          <a:ext cx="8675688" cy="5112568"/>
        </p:xfrm>
        <a:graphic>
          <a:graphicData uri="http://schemas.openxmlformats.org/drawingml/2006/table">
            <a:tbl>
              <a:tblPr/>
              <a:tblGrid>
                <a:gridCol w="664517">
                  <a:extLst>
                    <a:ext uri="{9D8B030D-6E8A-4147-A177-3AD203B41FA5}">
                      <a16:colId xmlns:a16="http://schemas.microsoft.com/office/drawing/2014/main" xmlns="" val="1233354499"/>
                    </a:ext>
                  </a:extLst>
                </a:gridCol>
                <a:gridCol w="44393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67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5164">
                  <a:extLst>
                    <a:ext uri="{9D8B030D-6E8A-4147-A177-3AD203B41FA5}">
                      <a16:colId xmlns:a16="http://schemas.microsoft.com/office/drawing/2014/main" xmlns="" val="3915317263"/>
                    </a:ext>
                  </a:extLst>
                </a:gridCol>
                <a:gridCol w="107983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63855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1779" marR="91779" marT="45889" marB="45889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INDICADORES DE DESEMPENHO</a:t>
                      </a:r>
                    </a:p>
                  </a:txBody>
                  <a:tcPr marL="91779" marR="91779" marT="45889" marB="45889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META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1779" marR="91779" marT="45889" marB="45889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RESULTADOS</a:t>
                      </a:r>
                    </a:p>
                  </a:txBody>
                  <a:tcPr marL="72267" marR="72267" marT="72267" marB="72267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54425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Média </a:t>
                      </a:r>
                    </a:p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JAN-JUL </a:t>
                      </a:r>
                      <a:endParaRPr lang="pt-BR" sz="1800" dirty="0"/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AGOSTO*</a:t>
                      </a:r>
                      <a:endParaRPr lang="pt-BR" dirty="0"/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5020220"/>
                  </a:ext>
                </a:extLst>
              </a:tr>
              <a:tr h="416633">
                <a:tc rowSpan="4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DESENHO INDUSTRIAL</a:t>
                      </a:r>
                    </a:p>
                  </a:txBody>
                  <a:tcPr marL="72267" marR="72267" marT="72267" marB="72267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Tempo de Primeiro Exame Técnico de Pedidos de Registro de Desenho Industrial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 meses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7378511"/>
                  </a:ext>
                </a:extLst>
              </a:tr>
              <a:tr h="361017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Tempo de Decisão de Exame Técnico de Pedidos de Registro de Desenho Industrial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 meses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3427242"/>
                  </a:ext>
                </a:extLst>
              </a:tr>
              <a:tr h="560738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267" marR="72267" marT="72267" marB="72267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Tempo de Instrução em Recurso de Processos de Desenho Industrial e outros registros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 meses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4939288"/>
                  </a:ext>
                </a:extLst>
              </a:tr>
              <a:tr h="753841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267" marR="72267" marT="72267" marB="72267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Tempo de Instrução em Processos Administrativos de Nulidade de Desenho Industrial e outros registros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meses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9064186"/>
                  </a:ext>
                </a:extLst>
              </a:tr>
              <a:tr h="565106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IG</a:t>
                      </a:r>
                    </a:p>
                  </a:txBody>
                  <a:tcPr marL="72267" marR="72267" marT="72267" marB="72267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Tempo de Primeiro Exame Técnico de Pedido de Registro de Indicações Geográficas**</a:t>
                      </a:r>
                      <a:endParaRPr lang="pt-BR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meses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10,3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3,6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8879710"/>
                  </a:ext>
                </a:extLst>
              </a:tr>
              <a:tr h="681367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267" marR="72267" marT="72267" marB="72267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Tempo de Decisão de Exame Técnico de Pedidos de Registro de Indicações Geográficas</a:t>
                      </a:r>
                      <a:endParaRPr lang="pt-BR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 meses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26,5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29,2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5288009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3503D6EC-F1E2-4659-9D6A-585C937C41EE}"/>
              </a:ext>
            </a:extLst>
          </p:cNvPr>
          <p:cNvSpPr txBox="1"/>
          <p:nvPr/>
        </p:nvSpPr>
        <p:spPr>
          <a:xfrm>
            <a:off x="1507320" y="5984557"/>
            <a:ext cx="5760640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pt-BR" sz="1200" dirty="0"/>
              <a:t>*O resultado mensal já representa o acumulado; ou o indicador não é acumulativo.</a:t>
            </a:r>
          </a:p>
          <a:p>
            <a:pPr>
              <a:spcBef>
                <a:spcPts val="300"/>
              </a:spcBef>
            </a:pPr>
            <a:r>
              <a:rPr lang="pt-BR" sz="1200" dirty="0"/>
              <a:t>**O cálculo do indicador mudou a partir da 2ª Revisão do Plano de Ação 2020 (julho), caracterizando-se como média móvel dos últimos 12 meses.</a:t>
            </a:r>
          </a:p>
        </p:txBody>
      </p:sp>
    </p:spTree>
    <p:extLst>
      <p:ext uri="{BB962C8B-B14F-4D97-AF65-F5344CB8AC3E}">
        <p14:creationId xmlns:p14="http://schemas.microsoft.com/office/powerpoint/2010/main" val="478342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3">
            <a:extLst>
              <a:ext uri="{FF2B5EF4-FFF2-40B4-BE49-F238E27FC236}">
                <a16:creationId xmlns:a16="http://schemas.microsoft.com/office/drawing/2014/main" xmlns="" id="{BE021F64-2F6C-46F9-87DA-237EA5068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552" y="184287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RESULTADOS DE EFICIÊNCIA OPERACIONAL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44784" y="764703"/>
          <a:ext cx="8603679" cy="4824537"/>
        </p:xfrm>
        <a:graphic>
          <a:graphicData uri="http://schemas.openxmlformats.org/drawingml/2006/table">
            <a:tbl>
              <a:tblPr/>
              <a:tblGrid>
                <a:gridCol w="1193628">
                  <a:extLst>
                    <a:ext uri="{9D8B030D-6E8A-4147-A177-3AD203B41FA5}">
                      <a16:colId xmlns:a16="http://schemas.microsoft.com/office/drawing/2014/main" xmlns="" val="1233354499"/>
                    </a:ext>
                  </a:extLst>
                </a:gridCol>
                <a:gridCol w="35677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06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854">
                  <a:extLst>
                    <a:ext uri="{9D8B030D-6E8A-4147-A177-3AD203B41FA5}">
                      <a16:colId xmlns:a16="http://schemas.microsoft.com/office/drawing/2014/main" xmlns="" val="3915317263"/>
                    </a:ext>
                  </a:extLst>
                </a:gridCol>
                <a:gridCol w="136080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576778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1779" marR="91779" marT="45889" marB="45889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INDICADORES DE DESEMPENHO</a:t>
                      </a:r>
                    </a:p>
                  </a:txBody>
                  <a:tcPr marL="91779" marR="91779" marT="45889" marB="45889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META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1779" marR="91779" marT="45889" marB="45889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RESULTADOS</a:t>
                      </a:r>
                    </a:p>
                  </a:txBody>
                  <a:tcPr marL="72267" marR="72267" marT="72267" marB="72267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5753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Média </a:t>
                      </a:r>
                    </a:p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JAN-JUL </a:t>
                      </a:r>
                      <a:endParaRPr lang="pt-BR" sz="1800" dirty="0"/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AGOSTO</a:t>
                      </a:r>
                      <a:endParaRPr lang="pt-BR" dirty="0"/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5020220"/>
                  </a:ext>
                </a:extLst>
              </a:tr>
              <a:tr h="138383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PROGRAMA DE COMPUTADOR</a:t>
                      </a:r>
                    </a:p>
                  </a:txBody>
                  <a:tcPr marL="72267" marR="72267" marT="72267" marB="72267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Tempo de Registro de Programa de Computador</a:t>
                      </a:r>
                    </a:p>
                  </a:txBody>
                  <a:tcPr marL="36000" marR="36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dias úteis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6,98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6,95**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4939288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TOPOGRAFIA</a:t>
                      </a:r>
                    </a:p>
                  </a:txBody>
                  <a:tcPr marL="72267" marR="72267" marT="72267" marB="72267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Tempo de Registro de Topografia de Circuitos Integrados</a:t>
                      </a:r>
                      <a:endParaRPr lang="pt-BR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dias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n/a*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n/a*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0613902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CONTRATOS</a:t>
                      </a:r>
                    </a:p>
                  </a:txBody>
                  <a:tcPr marL="72267" marR="72267" marT="72267" marB="72267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Tempo Médio de Decisão dos Protocolos Notificados de Contratos de Tecnologia</a:t>
                      </a:r>
                      <a:endParaRPr lang="pt-BR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 em até 27 dias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100%**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3635129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65D1DDE0-10FE-4C52-A515-4C85449EB7D6}"/>
              </a:ext>
            </a:extLst>
          </p:cNvPr>
          <p:cNvSpPr txBox="1"/>
          <p:nvPr/>
        </p:nvSpPr>
        <p:spPr>
          <a:xfrm>
            <a:off x="252321" y="5661248"/>
            <a:ext cx="8888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*n/a – não aplicável. Não houve depósito de pedidos de  registro de Topografia de Circuito Integrado no período.</a:t>
            </a:r>
          </a:p>
          <a:p>
            <a:r>
              <a:rPr lang="pt-BR" sz="1200" dirty="0"/>
              <a:t>**O resultado mensal já representa o acumulado; ou o indicador não é acumulativo.</a:t>
            </a:r>
          </a:p>
        </p:txBody>
      </p:sp>
    </p:spTree>
    <p:extLst>
      <p:ext uri="{BB962C8B-B14F-4D97-AF65-F5344CB8AC3E}">
        <p14:creationId xmlns:p14="http://schemas.microsoft.com/office/powerpoint/2010/main" val="1890952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599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755576" y="2060848"/>
            <a:ext cx="6624736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SITUAÇÃO ORÇAMENTÁRIA</a:t>
            </a:r>
          </a:p>
          <a:p>
            <a:pPr algn="ctr"/>
            <a:r>
              <a:rPr lang="pt-BR" sz="2400" dirty="0">
                <a:solidFill>
                  <a:schemeClr val="bg1"/>
                </a:solidFill>
              </a:rPr>
              <a:t>(Data-base: 31 de agosto)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666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3">
            <a:extLst>
              <a:ext uri="{FF2B5EF4-FFF2-40B4-BE49-F238E27FC236}">
                <a16:creationId xmlns:a16="http://schemas.microsoft.com/office/drawing/2014/main" xmlns="" id="{BE021F64-2F6C-46F9-87DA-237EA5068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43" y="267051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EXECUÇÃO ORÇAMENTÁRIA (ref. 31/08)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835696" y="5013176"/>
            <a:ext cx="4360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/>
              <a:t>Execução de </a:t>
            </a:r>
            <a:r>
              <a:rPr lang="pt-BR" sz="2000" b="1" dirty="0"/>
              <a:t>85%</a:t>
            </a:r>
            <a:r>
              <a:rPr lang="pt-BR" sz="1600" dirty="0"/>
              <a:t> do orçamento até </a:t>
            </a:r>
            <a:r>
              <a:rPr lang="pt-BR" sz="1600" b="1" dirty="0"/>
              <a:t>31/08/2020</a:t>
            </a:r>
            <a:r>
              <a:rPr lang="pt-BR" sz="1600" dirty="0"/>
              <a:t>.</a:t>
            </a:r>
          </a:p>
        </p:txBody>
      </p:sp>
      <p:sp>
        <p:nvSpPr>
          <p:cNvPr id="3" name="Retângulo 2"/>
          <p:cNvSpPr/>
          <p:nvPr/>
        </p:nvSpPr>
        <p:spPr>
          <a:xfrm>
            <a:off x="1835696" y="5445224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/>
              <a:t>Dotação não-programada </a:t>
            </a:r>
            <a:r>
              <a:rPr lang="pt-BR" sz="1600" dirty="0"/>
              <a:t>(corresponde à parcela da LOA 2020 atualizada sem programação de despesas): </a:t>
            </a:r>
            <a:r>
              <a:rPr lang="pt-BR" sz="2000" b="1" dirty="0"/>
              <a:t>R$ 0,3 milhões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987824" y="4280829"/>
            <a:ext cx="5472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Fonte: CGOF/DIRAD – Panorama Orçamentário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D03A323A-C3A8-4E22-AEF7-6C44CB185E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9399782"/>
              </p:ext>
            </p:extLst>
          </p:nvPr>
        </p:nvGraphicFramePr>
        <p:xfrm>
          <a:off x="827584" y="1096928"/>
          <a:ext cx="712879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1562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3">
            <a:extLst>
              <a:ext uri="{FF2B5EF4-FFF2-40B4-BE49-F238E27FC236}">
                <a16:creationId xmlns:a16="http://schemas.microsoft.com/office/drawing/2014/main" xmlns="" id="{BE021F64-2F6C-46F9-87DA-237EA5068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43" y="267051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ENTENDENDO A LOA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27584" y="5733256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Fonte: CGOF/DIRAD – Panorama Orçamentário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089989"/>
              </p:ext>
            </p:extLst>
          </p:nvPr>
        </p:nvGraphicFramePr>
        <p:xfrm>
          <a:off x="860569" y="980728"/>
          <a:ext cx="7776864" cy="4414254"/>
        </p:xfrm>
        <a:graphic>
          <a:graphicData uri="http://schemas.openxmlformats.org/drawingml/2006/table">
            <a:tbl>
              <a:tblPr firstRow="1" firstCol="1" bandRow="1"/>
              <a:tblGrid>
                <a:gridCol w="6839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77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1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R$ milhões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30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LOA 2020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70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Panorama Orçamentário anterior (03 de agosto)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1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LOA atualizada  </a:t>
                      </a: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(a)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70,5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1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Bloqueio (IU9) </a:t>
                      </a: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(b)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11,0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1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LOA liberada  </a:t>
                      </a: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(c) = (a) - (b)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59,6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70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Histórico das ocorrências do mês de agosto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1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Suplementação orçamentária (Portaria ME nº 18.751/2020) </a:t>
                      </a: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(d)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6,3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0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Bloqueios de dotação realizados pela Secretaria de Orçamento Federal </a:t>
                      </a: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(e)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4,1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54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LOA atualizada em 01 de set  (f) = (a) + (d)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76,8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6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LOA liberada em 01 de set  (g) =  (c) + (d) - (e)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61,8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44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3">
            <a:extLst>
              <a:ext uri="{FF2B5EF4-FFF2-40B4-BE49-F238E27FC236}">
                <a16:creationId xmlns:a16="http://schemas.microsoft.com/office/drawing/2014/main" xmlns="" id="{BE021F64-2F6C-46F9-87DA-237EA5068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43" y="220871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REPROGRAMAÇÃO ORÇAMENTÁRIA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149186"/>
              </p:ext>
            </p:extLst>
          </p:nvPr>
        </p:nvGraphicFramePr>
        <p:xfrm>
          <a:off x="395536" y="468234"/>
          <a:ext cx="8515621" cy="5322269"/>
        </p:xfrm>
        <a:graphic>
          <a:graphicData uri="http://schemas.openxmlformats.org/drawingml/2006/table">
            <a:tbl>
              <a:tblPr firstRow="1" firstCol="1" bandRow="1"/>
              <a:tblGrid>
                <a:gridCol w="44441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04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04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04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5020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8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R$1,00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61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Categorias de Despesas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Programação de Despesas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Variação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76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31/jul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31/ago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R$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4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Infraestrutura predial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21.177.054,72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20.273.193,05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-903.861,67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-4,3%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Tecnologia da Informação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14.342.917,09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14.309.972,67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-32.944,42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-0,2%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6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Terceirização de mão de obra em áreas de suporte e finalística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10.336.018,50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8.249.885,10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-2.086.133,40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-20,2%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7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Impostos e taxas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5.018.756,74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5.009.913,78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-8.842,96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-0,2%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Acesso a banco de dados de Informações Tecnológicas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4.818.881,21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4.816.494,68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-2.386,53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0,0%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7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Infraestrutura administrativa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4.004.205,03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3.310.823,66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-693.381,37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-17,3%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7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Recursos Humanos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2.060.936,77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1.899.978,56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-160.958,21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-7,8%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6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Viagens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1.813.845,37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597.002,04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-1.216.843,33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-67,1%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7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Unidades Regionais fora do Rio de Janeiro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1.661.336,50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1.644.069,59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-17.266,91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-1,0%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7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Capacitação de Servidores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1.614.539,00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807.830,00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-806.709,00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-50,0%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7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Academia Nacional de PI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772.385,00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517.385,00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-255.000,00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-33,0%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7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Gestão da Qualidade 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16.200,00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16.200,00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0,00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0,0%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7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Disseminação de PI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30.000,00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30.000,00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0,00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0,0%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7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Comunicação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56.831,82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54.280,86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-2.550,96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-4,5%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466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Total Programado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67.723.907,75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61.537.028,99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-6.186.878,76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-9,1%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88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Fonte: Programação de despesas (RED/DIORC)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561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3" y="919753"/>
            <a:ext cx="844361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b="1" dirty="0"/>
              <a:t>DESTAQUES</a:t>
            </a:r>
          </a:p>
          <a:p>
            <a:pPr marL="400050" indent="-400050">
              <a:spcBef>
                <a:spcPts val="1200"/>
              </a:spcBef>
              <a:spcAft>
                <a:spcPts val="1200"/>
              </a:spcAft>
              <a:buAutoNum type="romanLcPeriod"/>
            </a:pPr>
            <a:r>
              <a:rPr lang="pt-BR" dirty="0"/>
              <a:t>Diversas reprogramações, entre elas, inclusões e exclusões de despesas, que foram objeto de aprovação na REDIR de 14 de agosto (reunião de revisão do Plano de Ação 2020), resultando em </a:t>
            </a:r>
            <a:r>
              <a:rPr lang="pt-BR" b="1" dirty="0"/>
              <a:t>redução da programação </a:t>
            </a:r>
            <a:r>
              <a:rPr lang="pt-BR" dirty="0"/>
              <a:t>de: </a:t>
            </a:r>
            <a:r>
              <a:rPr lang="pt-BR" b="1" dirty="0"/>
              <a:t>R$ 3,3 milhões</a:t>
            </a:r>
            <a:r>
              <a:rPr lang="pt-BR" dirty="0"/>
              <a:t>;</a:t>
            </a:r>
          </a:p>
          <a:p>
            <a:pPr marL="400050" indent="-400050">
              <a:spcBef>
                <a:spcPts val="1200"/>
              </a:spcBef>
              <a:spcAft>
                <a:spcPts val="1200"/>
              </a:spcAft>
              <a:buAutoNum type="romanLcPeriod"/>
            </a:pPr>
            <a:r>
              <a:rPr lang="pt-BR" dirty="0"/>
              <a:t>Conclusão do processo licitatório do contrato de apoio administrativo, com </a:t>
            </a:r>
            <a:r>
              <a:rPr lang="pt-BR" b="1" dirty="0"/>
              <a:t>redução em relação ao valor inicialmente projetado </a:t>
            </a:r>
            <a:r>
              <a:rPr lang="pt-BR" dirty="0"/>
              <a:t>de: </a:t>
            </a:r>
            <a:r>
              <a:rPr lang="pt-BR" b="1" dirty="0"/>
              <a:t>R$ 2,0 milhões</a:t>
            </a:r>
            <a:r>
              <a:rPr lang="pt-BR" dirty="0"/>
              <a:t>; e</a:t>
            </a:r>
          </a:p>
          <a:p>
            <a:pPr marL="400050" indent="-400050">
              <a:spcBef>
                <a:spcPts val="1200"/>
              </a:spcBef>
              <a:spcAft>
                <a:spcPts val="1200"/>
              </a:spcAft>
              <a:buAutoNum type="romanLcPeriod"/>
            </a:pPr>
            <a:r>
              <a:rPr lang="pt-BR" dirty="0"/>
              <a:t>Adiamento das contratações de help desk e desenvolvimento/manutenção de sistemas do mês de setembro para outubro, resultando em </a:t>
            </a:r>
            <a:r>
              <a:rPr lang="pt-BR" b="1" dirty="0"/>
              <a:t>redução</a:t>
            </a:r>
            <a:r>
              <a:rPr lang="pt-BR" dirty="0"/>
              <a:t> de: </a:t>
            </a:r>
            <a:r>
              <a:rPr lang="pt-BR" b="1" dirty="0"/>
              <a:t>R$ 543,3 mil.</a:t>
            </a:r>
          </a:p>
        </p:txBody>
      </p:sp>
      <p:sp>
        <p:nvSpPr>
          <p:cNvPr id="3" name="CaixaDeTexto 3">
            <a:extLst>
              <a:ext uri="{FF2B5EF4-FFF2-40B4-BE49-F238E27FC236}">
                <a16:creationId xmlns:a16="http://schemas.microsoft.com/office/drawing/2014/main" xmlns="" id="{BE021F64-2F6C-46F9-87DA-237EA5068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43" y="220871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REPROGRAMAÇÃO ORÇAMENTÁRIA (cont.)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02770" y="4736177"/>
            <a:ext cx="5472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CGOF/DIRAD – Panorama Orçamentário</a:t>
            </a:r>
          </a:p>
        </p:txBody>
      </p:sp>
    </p:spTree>
    <p:extLst>
      <p:ext uri="{BB962C8B-B14F-4D97-AF65-F5344CB8AC3E}">
        <p14:creationId xmlns:p14="http://schemas.microsoft.com/office/powerpoint/2010/main" val="2267534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4470"/>
            <a:ext cx="9144000" cy="599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827584" y="1484784"/>
            <a:ext cx="7632848" cy="259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schemeClr val="bg1"/>
                </a:solidFill>
              </a:rPr>
              <a:t>Informações Orçamentárias Atualizadas</a:t>
            </a:r>
          </a:p>
          <a:p>
            <a:pPr algn="ctr"/>
            <a:r>
              <a:rPr lang="pt-BR" sz="4400" dirty="0">
                <a:solidFill>
                  <a:schemeClr val="bg1"/>
                </a:solidFill>
              </a:rPr>
              <a:t>CGOF/DIORC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(Data-base: 23 de setembro)</a:t>
            </a:r>
          </a:p>
        </p:txBody>
      </p:sp>
    </p:spTree>
    <p:extLst>
      <p:ext uri="{BB962C8B-B14F-4D97-AF65-F5344CB8AC3E}">
        <p14:creationId xmlns:p14="http://schemas.microsoft.com/office/powerpoint/2010/main" val="2360505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3">
            <a:extLst>
              <a:ext uri="{FF2B5EF4-FFF2-40B4-BE49-F238E27FC236}">
                <a16:creationId xmlns:a16="http://schemas.microsoft.com/office/drawing/2014/main" xmlns="" id="{BE021F64-2F6C-46F9-87DA-237EA5068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51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chemeClr val="tx2"/>
                </a:solidFill>
              </a:rPr>
              <a:t>Lei Orçamentária Anual - LOA 2020</a:t>
            </a:r>
          </a:p>
        </p:txBody>
      </p: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xmlns="" id="{21DB30CE-1D9A-47E9-8DA2-701B03490D83}"/>
              </a:ext>
            </a:extLst>
          </p:cNvPr>
          <p:cNvCxnSpPr>
            <a:cxnSpLocks/>
          </p:cNvCxnSpPr>
          <p:nvPr/>
        </p:nvCxnSpPr>
        <p:spPr>
          <a:xfrm>
            <a:off x="384309" y="620688"/>
            <a:ext cx="8506800" cy="1388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a 1"/>
          <p:cNvGraphicFramePr/>
          <p:nvPr/>
        </p:nvGraphicFramePr>
        <p:xfrm>
          <a:off x="1517155" y="643382"/>
          <a:ext cx="6360368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259632" y="4869160"/>
            <a:ext cx="6912768" cy="107721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b="1" dirty="0"/>
              <a:t>¹ Memória de Cálculo (R$):</a:t>
            </a:r>
          </a:p>
          <a:p>
            <a:r>
              <a:rPr lang="pt-BR" sz="1600" dirty="0"/>
              <a:t>LOA 2020 atualizada = LOA Inicial + Créditos  –  Bloqueios + Descentralização SPU</a:t>
            </a:r>
          </a:p>
          <a:p>
            <a:r>
              <a:rPr lang="pt-BR" sz="1600" dirty="0"/>
              <a:t>                                      = 71,1 milhões + 5,8 milhões – 15,1 milhões + 0,3 milhão</a:t>
            </a:r>
          </a:p>
          <a:p>
            <a:r>
              <a:rPr lang="pt-BR" sz="1600" dirty="0"/>
              <a:t>                                      = 62,1 milhões</a:t>
            </a:r>
          </a:p>
        </p:txBody>
      </p:sp>
    </p:spTree>
    <p:extLst>
      <p:ext uri="{BB962C8B-B14F-4D97-AF65-F5344CB8AC3E}">
        <p14:creationId xmlns:p14="http://schemas.microsoft.com/office/powerpoint/2010/main" val="2871266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3">
            <a:extLst>
              <a:ext uri="{FF2B5EF4-FFF2-40B4-BE49-F238E27FC236}">
                <a16:creationId xmlns:a16="http://schemas.microsoft.com/office/drawing/2014/main" xmlns="" id="{BE021F64-2F6C-46F9-87DA-237EA5068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51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chemeClr val="tx2"/>
                </a:solidFill>
              </a:rPr>
              <a:t>Execução de Despesas - LOA 2020</a:t>
            </a:r>
          </a:p>
        </p:txBody>
      </p: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xmlns="" id="{21DB30CE-1D9A-47E9-8DA2-701B03490D83}"/>
              </a:ext>
            </a:extLst>
          </p:cNvPr>
          <p:cNvCxnSpPr>
            <a:cxnSpLocks/>
          </p:cNvCxnSpPr>
          <p:nvPr/>
        </p:nvCxnSpPr>
        <p:spPr>
          <a:xfrm>
            <a:off x="384309" y="620688"/>
            <a:ext cx="8506800" cy="1388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32465" y="2114751"/>
          <a:ext cx="6336704" cy="2882655"/>
        </p:xfrm>
        <a:graphic>
          <a:graphicData uri="http://schemas.openxmlformats.org/drawingml/2006/table">
            <a:tbl>
              <a:tblPr/>
              <a:tblGrid>
                <a:gridCol w="47646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2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7647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 das Despesas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Valor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647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Despesa contratada empenhada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47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Despesa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contratada (a anular empenho)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47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Novas contratações (a empenhar)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647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Dotação não programada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029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(LOA 2020)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309675" y="2595241"/>
            <a:ext cx="1726821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Em decorrência da reavaliação da programação da despesa após empenho.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6984086" y="3164663"/>
            <a:ext cx="251846" cy="18459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668651" y="5013176"/>
            <a:ext cx="6300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Programação de despesas (15/set) e SIAFI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384971" y="1257563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Tabela  1 – Status da Execução das Despesas (Empenho)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975974" y="1814535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R$ milhões</a:t>
            </a:r>
          </a:p>
        </p:txBody>
      </p:sp>
    </p:spTree>
    <p:extLst>
      <p:ext uri="{BB962C8B-B14F-4D97-AF65-F5344CB8AC3E}">
        <p14:creationId xmlns:p14="http://schemas.microsoft.com/office/powerpoint/2010/main" val="1876718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67" y="-99392"/>
            <a:ext cx="9144000" cy="599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755576" y="1772816"/>
            <a:ext cx="6624736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SITUAÇÃO DAS </a:t>
            </a:r>
            <a:r>
              <a:rPr lang="pt-BR" sz="4800" b="1" dirty="0">
                <a:solidFill>
                  <a:schemeClr val="bg1"/>
                </a:solidFill>
              </a:rPr>
              <a:t>METAS*</a:t>
            </a:r>
          </a:p>
          <a:p>
            <a:pPr algn="ctr"/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(Data-base: 31 de agosto)</a:t>
            </a:r>
            <a:endParaRPr lang="pt-BR" sz="4000" b="1" baseline="30000" dirty="0">
              <a:solidFill>
                <a:schemeClr val="bg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CDCF6077-347D-4E2A-A05F-534B096A2266}"/>
              </a:ext>
            </a:extLst>
          </p:cNvPr>
          <p:cNvSpPr txBox="1"/>
          <p:nvPr/>
        </p:nvSpPr>
        <p:spPr>
          <a:xfrm>
            <a:off x="251520" y="4239995"/>
            <a:ext cx="5688632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dirty="0">
                <a:solidFill>
                  <a:schemeClr val="bg1"/>
                </a:solidFill>
              </a:rPr>
              <a:t>*Metas relativas a 2ª Revisão do Plano de Ação 2020 (Julho)</a:t>
            </a:r>
            <a:br>
              <a:rPr lang="pt-BR" sz="1600" dirty="0">
                <a:solidFill>
                  <a:schemeClr val="bg1"/>
                </a:solidFill>
              </a:rPr>
            </a:br>
            <a:r>
              <a:rPr lang="pt-BR" sz="1600" dirty="0">
                <a:solidFill>
                  <a:schemeClr val="bg1"/>
                </a:solidFill>
              </a:rPr>
              <a:t>  Resultados esperados no período: </a:t>
            </a:r>
            <a:r>
              <a:rPr lang="pt-BR" b="1" dirty="0">
                <a:solidFill>
                  <a:schemeClr val="bg1"/>
                </a:solidFill>
              </a:rPr>
              <a:t>66,6% (8/12)</a:t>
            </a:r>
            <a:r>
              <a:rPr lang="pt-BR" sz="1600" dirty="0">
                <a:solidFill>
                  <a:schemeClr val="bg1"/>
                </a:solidFill>
              </a:rPr>
              <a:t> da meta anual</a:t>
            </a:r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xmlns="" id="{A2C92A8A-98F4-4D11-9270-7D498D9A7AAB}"/>
              </a:ext>
            </a:extLst>
          </p:cNvPr>
          <p:cNvGrpSpPr/>
          <p:nvPr/>
        </p:nvGrpSpPr>
        <p:grpSpPr>
          <a:xfrm>
            <a:off x="438064" y="5013176"/>
            <a:ext cx="4248472" cy="216024"/>
            <a:chOff x="539552" y="5157192"/>
            <a:chExt cx="4248472" cy="216024"/>
          </a:xfrm>
        </p:grpSpPr>
        <p:sp>
          <p:nvSpPr>
            <p:cNvPr id="3" name="Retângulo 2">
              <a:extLst>
                <a:ext uri="{FF2B5EF4-FFF2-40B4-BE49-F238E27FC236}">
                  <a16:creationId xmlns:a16="http://schemas.microsoft.com/office/drawing/2014/main" xmlns="" id="{09E9CC27-7CE2-468F-A79E-A8079F685A9C}"/>
                </a:ext>
              </a:extLst>
            </p:cNvPr>
            <p:cNvSpPr/>
            <p:nvPr/>
          </p:nvSpPr>
          <p:spPr>
            <a:xfrm>
              <a:off x="539552" y="5157192"/>
              <a:ext cx="360040" cy="21602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xmlns="" id="{A1134B70-78B4-4BAE-A3FB-2FB6BB6E9206}"/>
                </a:ext>
              </a:extLst>
            </p:cNvPr>
            <p:cNvSpPr/>
            <p:nvPr/>
          </p:nvSpPr>
          <p:spPr>
            <a:xfrm>
              <a:off x="899592" y="5157192"/>
              <a:ext cx="3888432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400" dirty="0">
                  <a:solidFill>
                    <a:schemeClr val="bg1"/>
                  </a:solidFill>
                </a:rPr>
                <a:t>realizado ≥ 95% esperado</a:t>
              </a:r>
            </a:p>
          </p:txBody>
        </p:sp>
      </p:grpSp>
      <p:grpSp>
        <p:nvGrpSpPr>
          <p:cNvPr id="16" name="Agrupar 15">
            <a:extLst>
              <a:ext uri="{FF2B5EF4-FFF2-40B4-BE49-F238E27FC236}">
                <a16:creationId xmlns:a16="http://schemas.microsoft.com/office/drawing/2014/main" xmlns="" id="{204C7C0D-9BFD-405E-AF37-3AA3BA5AAB8E}"/>
              </a:ext>
            </a:extLst>
          </p:cNvPr>
          <p:cNvGrpSpPr/>
          <p:nvPr/>
        </p:nvGrpSpPr>
        <p:grpSpPr>
          <a:xfrm>
            <a:off x="438064" y="5266815"/>
            <a:ext cx="4392488" cy="216024"/>
            <a:chOff x="539552" y="5417093"/>
            <a:chExt cx="4392488" cy="216024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AB0F7EA9-000B-4069-819B-C0CCAA241777}"/>
                </a:ext>
              </a:extLst>
            </p:cNvPr>
            <p:cNvSpPr/>
            <p:nvPr/>
          </p:nvSpPr>
          <p:spPr>
            <a:xfrm>
              <a:off x="539552" y="5417093"/>
              <a:ext cx="360040" cy="21602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3A7854D3-F398-4321-B7A7-8067D34086F7}"/>
                </a:ext>
              </a:extLst>
            </p:cNvPr>
            <p:cNvSpPr/>
            <p:nvPr/>
          </p:nvSpPr>
          <p:spPr>
            <a:xfrm>
              <a:off x="899592" y="5417093"/>
              <a:ext cx="4032448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400" dirty="0">
                  <a:solidFill>
                    <a:schemeClr val="bg1"/>
                  </a:solidFill>
                </a:rPr>
                <a:t>75% ≤ realizado &lt; 95% esperado</a:t>
              </a:r>
            </a:p>
          </p:txBody>
        </p:sp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xmlns="" id="{88CD8DCC-6928-4103-8254-F43D5210F804}"/>
              </a:ext>
            </a:extLst>
          </p:cNvPr>
          <p:cNvGrpSpPr/>
          <p:nvPr/>
        </p:nvGrpSpPr>
        <p:grpSpPr>
          <a:xfrm>
            <a:off x="438064" y="5520455"/>
            <a:ext cx="4248472" cy="216024"/>
            <a:chOff x="539552" y="5664471"/>
            <a:chExt cx="4248472" cy="216024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45201DFE-75C2-443B-AF4C-588981CF9D0C}"/>
                </a:ext>
              </a:extLst>
            </p:cNvPr>
            <p:cNvSpPr/>
            <p:nvPr/>
          </p:nvSpPr>
          <p:spPr>
            <a:xfrm>
              <a:off x="539552" y="5664471"/>
              <a:ext cx="360040" cy="216024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xmlns="" id="{157774FE-F867-484E-9239-25C76CEB5598}"/>
                </a:ext>
              </a:extLst>
            </p:cNvPr>
            <p:cNvSpPr/>
            <p:nvPr/>
          </p:nvSpPr>
          <p:spPr>
            <a:xfrm>
              <a:off x="899592" y="5664471"/>
              <a:ext cx="3888432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400" dirty="0">
                  <a:solidFill>
                    <a:schemeClr val="bg1"/>
                  </a:solidFill>
                </a:rPr>
                <a:t>realizado &lt; 75% Esperado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7165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3">
            <a:extLst>
              <a:ext uri="{FF2B5EF4-FFF2-40B4-BE49-F238E27FC236}">
                <a16:creationId xmlns:a16="http://schemas.microsoft.com/office/drawing/2014/main" xmlns="" id="{BE021F64-2F6C-46F9-87DA-237EA5068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51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chemeClr val="tx2"/>
                </a:solidFill>
              </a:rPr>
              <a:t>PLOA 2021</a:t>
            </a:r>
          </a:p>
        </p:txBody>
      </p: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xmlns="" id="{21DB30CE-1D9A-47E9-8DA2-701B03490D83}"/>
              </a:ext>
            </a:extLst>
          </p:cNvPr>
          <p:cNvCxnSpPr>
            <a:cxnSpLocks/>
          </p:cNvCxnSpPr>
          <p:nvPr/>
        </p:nvCxnSpPr>
        <p:spPr>
          <a:xfrm>
            <a:off x="384309" y="620688"/>
            <a:ext cx="8506800" cy="1388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Diagrama 10"/>
          <p:cNvGraphicFramePr/>
          <p:nvPr/>
        </p:nvGraphicFramePr>
        <p:xfrm>
          <a:off x="683568" y="444558"/>
          <a:ext cx="7382202" cy="3537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a 11"/>
          <p:cNvGraphicFramePr/>
          <p:nvPr/>
        </p:nvGraphicFramePr>
        <p:xfrm>
          <a:off x="683568" y="2708920"/>
          <a:ext cx="7382202" cy="3537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377400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3">
            <a:extLst>
              <a:ext uri="{FF2B5EF4-FFF2-40B4-BE49-F238E27FC236}">
                <a16:creationId xmlns:a16="http://schemas.microsoft.com/office/drawing/2014/main" xmlns="" id="{BE021F64-2F6C-46F9-87DA-237EA5068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51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chemeClr val="tx2"/>
                </a:solidFill>
              </a:rPr>
              <a:t>PLOA 2021 – Etapa Atual</a:t>
            </a:r>
          </a:p>
        </p:txBody>
      </p: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xmlns="" id="{21DB30CE-1D9A-47E9-8DA2-701B03490D83}"/>
              </a:ext>
            </a:extLst>
          </p:cNvPr>
          <p:cNvCxnSpPr>
            <a:cxnSpLocks/>
          </p:cNvCxnSpPr>
          <p:nvPr/>
        </p:nvCxnSpPr>
        <p:spPr>
          <a:xfrm>
            <a:off x="384309" y="620688"/>
            <a:ext cx="8506800" cy="1388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664891" y="2348880"/>
          <a:ext cx="8064895" cy="3453765"/>
        </p:xfrm>
        <a:graphic>
          <a:graphicData uri="http://schemas.openxmlformats.org/drawingml/2006/table">
            <a:tbl>
              <a:tblPr/>
              <a:tblGrid>
                <a:gridCol w="30375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36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75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52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Ação Orçamentária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PLOA 2021 </a:t>
                      </a:r>
                      <a:b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Programação de Despesas  </a:t>
                      </a:r>
                      <a:b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(confirmada pelos Gestores)</a:t>
                      </a:r>
                      <a:b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(b)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Diferença </a:t>
                      </a:r>
                      <a:b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(c) = (a) - (b)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Administração da Unidade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- 9,1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21B2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Gestão e Modernização dos Recursos de Tecnologia da Informação e Comunicação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216H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Ajuda de Custo para Moradia ou Auxílio-Moradia a Agentes Públicos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- 10,0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406711" y="161836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Tabela  2  –  PLOA 2021 e Programação de Despesas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707977" y="206084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R$ milhões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58182" y="764704"/>
            <a:ext cx="836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 Tabela 2 apresenta o resultado da consolidação das programações orçamentárias atualizadas enviadas pelos gestores  (Etapa Atual) comparadas ao PLOA 2021.</a:t>
            </a:r>
          </a:p>
        </p:txBody>
      </p:sp>
    </p:spTree>
    <p:extLst>
      <p:ext uri="{BB962C8B-B14F-4D97-AF65-F5344CB8AC3E}">
        <p14:creationId xmlns:p14="http://schemas.microsoft.com/office/powerpoint/2010/main" val="279365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599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467544" y="1700808"/>
            <a:ext cx="7776864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schemeClr val="bg1"/>
                </a:solidFill>
              </a:rPr>
              <a:t>SITUAÇÃO DAS </a:t>
            </a:r>
            <a:r>
              <a:rPr lang="pt-BR" sz="4800" b="1" dirty="0">
                <a:solidFill>
                  <a:schemeClr val="bg1"/>
                </a:solidFill>
              </a:rPr>
              <a:t>INICIATIVAS:</a:t>
            </a:r>
          </a:p>
          <a:p>
            <a:pPr algn="ctr"/>
            <a:r>
              <a:rPr lang="pt-BR" sz="4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PORTFÓLIO</a:t>
            </a:r>
            <a:r>
              <a:rPr lang="pt-BR" sz="4000" dirty="0">
                <a:solidFill>
                  <a:schemeClr val="bg1"/>
                </a:solidFill>
              </a:rPr>
              <a:t> DE INICIATIVAS</a:t>
            </a:r>
          </a:p>
          <a:p>
            <a:pPr algn="ctr"/>
            <a:r>
              <a:rPr lang="pt-BR" sz="3200" dirty="0">
                <a:solidFill>
                  <a:schemeClr val="bg1"/>
                </a:solidFill>
              </a:rPr>
              <a:t>(Data-base: 31 de agosto)</a:t>
            </a:r>
            <a:endParaRPr lang="pt-BR" sz="32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90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3">
            <a:extLst>
              <a:ext uri="{FF2B5EF4-FFF2-40B4-BE49-F238E27FC236}">
                <a16:creationId xmlns:a16="http://schemas.microsoft.com/office/drawing/2014/main" xmlns="" id="{E19DAB2C-0BBB-46FE-8F81-902A2D459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13" y="260648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STATUS DO </a:t>
            </a:r>
            <a:r>
              <a:rPr lang="pt-BR" altLang="pt-BR" sz="2400" b="1" u="sng" dirty="0">
                <a:solidFill>
                  <a:schemeClr val="tx2"/>
                </a:solidFill>
              </a:rPr>
              <a:t>PORTFÓLIO</a:t>
            </a:r>
            <a:r>
              <a:rPr lang="pt-BR" altLang="pt-BR" sz="2400" b="1" dirty="0">
                <a:solidFill>
                  <a:schemeClr val="tx2"/>
                </a:solidFill>
              </a:rPr>
              <a:t> DE INICIATIVAS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19" y="836712"/>
            <a:ext cx="4256087" cy="278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51" y="3861048"/>
            <a:ext cx="4256087" cy="278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070" y="1135710"/>
            <a:ext cx="4256087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8409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599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467544" y="1700808"/>
            <a:ext cx="7776864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schemeClr val="bg1"/>
                </a:solidFill>
              </a:rPr>
              <a:t>SITUAÇÃO DAS </a:t>
            </a:r>
            <a:r>
              <a:rPr lang="pt-BR" sz="4800" b="1" dirty="0">
                <a:solidFill>
                  <a:schemeClr val="bg1"/>
                </a:solidFill>
              </a:rPr>
              <a:t>INICIATIVAS:</a:t>
            </a:r>
          </a:p>
          <a:p>
            <a:pPr algn="ctr"/>
            <a:r>
              <a:rPr lang="pt-BR" sz="4000" dirty="0">
                <a:solidFill>
                  <a:schemeClr val="bg1"/>
                </a:solidFill>
              </a:rPr>
              <a:t>INICIATIVAS </a:t>
            </a:r>
            <a:r>
              <a:rPr lang="pt-BR" sz="4000" u="sng" dirty="0">
                <a:solidFill>
                  <a:schemeClr val="bg1"/>
                </a:solidFill>
              </a:rPr>
              <a:t>ESTRATÉGICAS</a:t>
            </a:r>
          </a:p>
          <a:p>
            <a:pPr algn="ctr"/>
            <a:r>
              <a:rPr lang="pt-BR" sz="3200" dirty="0">
                <a:solidFill>
                  <a:schemeClr val="bg1"/>
                </a:solidFill>
              </a:rPr>
              <a:t>(Data-base: 31 de agosto)</a:t>
            </a:r>
            <a:endParaRPr lang="pt-BR" sz="32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198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3">
            <a:extLst>
              <a:ext uri="{FF2B5EF4-FFF2-40B4-BE49-F238E27FC236}">
                <a16:creationId xmlns:a16="http://schemas.microsoft.com/office/drawing/2014/main" xmlns="" id="{BE021F64-2F6C-46F9-87DA-237EA5068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STATUS DAS INICIATIVAS </a:t>
            </a:r>
            <a:r>
              <a:rPr lang="pt-BR" altLang="pt-BR" sz="2400" b="1" u="sng" dirty="0">
                <a:solidFill>
                  <a:schemeClr val="tx2"/>
                </a:solidFill>
              </a:rPr>
              <a:t>ESTRATÉGICAS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9" y="908720"/>
            <a:ext cx="4256087" cy="278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591" y="3284983"/>
            <a:ext cx="4256087" cy="278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5508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3">
            <a:extLst>
              <a:ext uri="{FF2B5EF4-FFF2-40B4-BE49-F238E27FC236}">
                <a16:creationId xmlns:a16="http://schemas.microsoft.com/office/drawing/2014/main" xmlns="" id="{BE021F64-2F6C-46F9-87DA-237EA5068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785818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INICIATIVAS </a:t>
            </a:r>
            <a:r>
              <a:rPr lang="pt-BR" altLang="pt-BR" sz="2400" b="1" u="sng" dirty="0">
                <a:solidFill>
                  <a:schemeClr val="tx2"/>
                </a:solidFill>
              </a:rPr>
              <a:t>ESTRATÉGICAS</a:t>
            </a:r>
            <a:r>
              <a:rPr lang="pt-BR" altLang="pt-BR" sz="2400" b="1" dirty="0">
                <a:solidFill>
                  <a:schemeClr val="tx2"/>
                </a:solidFill>
              </a:rPr>
              <a:t>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15DD06B6-AA62-4035-AB20-1B38461F8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305693"/>
              </p:ext>
            </p:extLst>
          </p:nvPr>
        </p:nvGraphicFramePr>
        <p:xfrm>
          <a:off x="395536" y="764704"/>
          <a:ext cx="8496943" cy="1549764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6BB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1 - Reestruturação do Exame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Patentes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1.1 - Programa e Combate ao Backlog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St.26 - listagem de sequências:  atualização do sistema (TI) implementada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T4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979282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15DD06B6-AA62-4035-AB20-1B38461F8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877627"/>
              </p:ext>
            </p:extLst>
          </p:nvPr>
        </p:nvGraphicFramePr>
        <p:xfrm>
          <a:off x="395536" y="764704"/>
          <a:ext cx="8496943" cy="1793604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6BB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8 - INPI Negócios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08.1-Ampliação da Inserção do INPI em Ecossistemas Regionais de Inovação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Realocação da Unidade Regional do INPI no Espírito Santo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T4</a:t>
                      </a:r>
                      <a:endParaRPr lang="pt-BR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CaixaDeTexto 3">
            <a:extLst>
              <a:ext uri="{FF2B5EF4-FFF2-40B4-BE49-F238E27FC236}">
                <a16:creationId xmlns:a16="http://schemas.microsoft.com/office/drawing/2014/main" xmlns="" id="{88282F2E-6B72-4BD6-AA65-109286DF6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785818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INICIATIVAS </a:t>
            </a:r>
            <a:r>
              <a:rPr lang="pt-BR" altLang="pt-BR" sz="2400" b="1" u="sng" dirty="0">
                <a:solidFill>
                  <a:schemeClr val="tx2"/>
                </a:solidFill>
              </a:rPr>
              <a:t>ESTRATÉGICAS</a:t>
            </a:r>
            <a:r>
              <a:rPr lang="pt-BR" altLang="pt-BR" sz="2400" b="1" dirty="0">
                <a:solidFill>
                  <a:schemeClr val="tx2"/>
                </a:solidFill>
              </a:rPr>
              <a:t>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64526871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15DD06B6-AA62-4035-AB20-1B38461F8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475687"/>
              </p:ext>
            </p:extLst>
          </p:nvPr>
        </p:nvGraphicFramePr>
        <p:xfrm>
          <a:off x="395536" y="764704"/>
          <a:ext cx="8496943" cy="1793604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6BB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8 - INPI Negócios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08.1-Ampliação da Inserção do INPI em Ecossistemas Regionais de Inovação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Realocação físico-espacial da Unidade Regional do Ceará em uma unidade EMBRAPII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T3</a:t>
                      </a:r>
                      <a:endParaRPr lang="pt-BR" dirty="0"/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CaixaDeTexto 3">
            <a:extLst>
              <a:ext uri="{FF2B5EF4-FFF2-40B4-BE49-F238E27FC236}">
                <a16:creationId xmlns:a16="http://schemas.microsoft.com/office/drawing/2014/main" xmlns="" id="{88282F2E-6B72-4BD6-AA65-109286DF6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785818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INICIATIVAS </a:t>
            </a:r>
            <a:r>
              <a:rPr lang="pt-BR" altLang="pt-BR" sz="2400" b="1" u="sng" dirty="0">
                <a:solidFill>
                  <a:schemeClr val="tx2"/>
                </a:solidFill>
              </a:rPr>
              <a:t>ESTRATÉGICAS</a:t>
            </a:r>
            <a:r>
              <a:rPr lang="pt-BR" altLang="pt-BR" sz="2400" b="1" dirty="0">
                <a:solidFill>
                  <a:schemeClr val="tx2"/>
                </a:solidFill>
              </a:rPr>
              <a:t>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735229612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15DD06B6-AA62-4035-AB20-1B38461F8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701060"/>
              </p:ext>
            </p:extLst>
          </p:nvPr>
        </p:nvGraphicFramePr>
        <p:xfrm>
          <a:off x="395536" y="764704"/>
          <a:ext cx="8496943" cy="1305924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6BB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8 - INPI Negócios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08.3-Expansão do Uso do Sistema por Residentes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Contratação e entrega de solução CRM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T4</a:t>
                      </a:r>
                      <a:endParaRPr lang="pt-BR" dirty="0"/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CaixaDeTexto 3">
            <a:extLst>
              <a:ext uri="{FF2B5EF4-FFF2-40B4-BE49-F238E27FC236}">
                <a16:creationId xmlns:a16="http://schemas.microsoft.com/office/drawing/2014/main" xmlns="" id="{88282F2E-6B72-4BD6-AA65-109286DF6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785818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INICIATIVAS </a:t>
            </a:r>
            <a:r>
              <a:rPr lang="pt-BR" altLang="pt-BR" sz="2400" b="1" u="sng" dirty="0">
                <a:solidFill>
                  <a:schemeClr val="tx2"/>
                </a:solidFill>
              </a:rPr>
              <a:t>ESTRATÉGICAS</a:t>
            </a:r>
            <a:r>
              <a:rPr lang="pt-BR" altLang="pt-BR" sz="2400" b="1" dirty="0">
                <a:solidFill>
                  <a:schemeClr val="tx2"/>
                </a:solidFill>
              </a:rPr>
              <a:t>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96940064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3">
            <a:extLst>
              <a:ext uri="{FF2B5EF4-FFF2-40B4-BE49-F238E27FC236}">
                <a16:creationId xmlns:a16="http://schemas.microsoft.com/office/drawing/2014/main" xmlns="" id="{BE021F64-2F6C-46F9-87DA-237EA5068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552" y="5386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RESULTADOS DE </a:t>
            </a:r>
            <a:r>
              <a:rPr lang="pt-BR" altLang="pt-BR" sz="2400" b="1" u="sng" dirty="0">
                <a:solidFill>
                  <a:schemeClr val="tx2"/>
                </a:solidFill>
              </a:rPr>
              <a:t>DEPÓSITOS</a:t>
            </a:r>
            <a:endParaRPr lang="pt-BR" altLang="pt-BR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07504" y="617685"/>
          <a:ext cx="8869363" cy="5549607"/>
        </p:xfrm>
        <a:graphic>
          <a:graphicData uri="http://schemas.openxmlformats.org/drawingml/2006/table">
            <a:tbl>
              <a:tblPr/>
              <a:tblGrid>
                <a:gridCol w="17460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159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45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54711">
                  <a:extLst>
                    <a:ext uri="{9D8B030D-6E8A-4147-A177-3AD203B41FA5}">
                      <a16:colId xmlns:a16="http://schemas.microsoft.com/office/drawing/2014/main" xmlns="" val="3915317263"/>
                    </a:ext>
                  </a:extLst>
                </a:gridCol>
                <a:gridCol w="110591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4121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97074">
                <a:tc rowSpan="2" grid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INDICADORES DE DESEMPENHO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72000" marR="72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RESULTADOS</a:t>
                      </a:r>
                    </a:p>
                  </a:txBody>
                  <a:tcPr marL="72000" marR="72000" marT="36000" marB="36000" anchor="ctr">
                    <a:lnL w="31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511653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Média </a:t>
                      </a:r>
                    </a:p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JAN-JUL</a:t>
                      </a:r>
                      <a:endParaRPr lang="pt-BR" sz="1600" dirty="0"/>
                    </a:p>
                  </a:txBody>
                  <a:tcPr marL="72000" marR="72000" marT="36000" marB="36000" anchor="ctr">
                    <a:lnL w="31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AGOSTO</a:t>
                      </a:r>
                    </a:p>
                  </a:txBody>
                  <a:tcPr marL="72000" marR="72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ACUMULADO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(% do resultado esperado)</a:t>
                      </a:r>
                      <a:endParaRPr kumimoji="0" lang="pt-BR" sz="1600" b="1" i="0" u="sng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256014"/>
                  </a:ext>
                </a:extLst>
              </a:tr>
              <a:tr h="262069">
                <a:tc rowSpan="3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Patentes</a:t>
                      </a:r>
                    </a:p>
                  </a:txBody>
                  <a:tcPr marL="72000" marR="72000" marT="36000" marB="36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Não residentes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22.063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1.617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1.335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12.652</a:t>
                      </a:r>
                    </a:p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(85,8%)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145"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Residentes</a:t>
                      </a:r>
                    </a:p>
                  </a:txBody>
                  <a:tcPr marL="72000" marR="72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9.193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634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721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5.157</a:t>
                      </a:r>
                    </a:p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(84,0%)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7286"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72000" marR="72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31.256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2.250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2.056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17.089</a:t>
                      </a:r>
                    </a:p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(85,3%)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0085"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Marcas</a:t>
                      </a:r>
                    </a:p>
                  </a:txBody>
                  <a:tcPr marL="72000" marR="72000" marT="36000" marB="36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280.412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19.606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29.460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166.699</a:t>
                      </a:r>
                    </a:p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(89,0%)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3413"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Desenhos</a:t>
                      </a:r>
                      <a:r>
                        <a:rPr lang="pt-BR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Industriais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36000" marB="36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7.978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479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680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4.032</a:t>
                      </a:r>
                    </a:p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(75,7%)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1653"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Indicações  Geográficas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36000" marB="36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(107,1%)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1152"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Programa de Computador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36000" marB="36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3.453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215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270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1.778</a:t>
                      </a:r>
                    </a:p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(77,1%)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3844"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Topografia de Circuito Integrado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36000" marB="36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(50%)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Contratos de Tecnologia</a:t>
                      </a:r>
                    </a:p>
                  </a:txBody>
                  <a:tcPr marL="72000" marR="72000" marT="36000" marB="36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1.100*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634</a:t>
                      </a:r>
                    </a:p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(86,4%)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979712" y="6309320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*Meta revista na 2ª Revisão do Plano de Ação 2020.</a:t>
            </a:r>
          </a:p>
        </p:txBody>
      </p:sp>
    </p:spTree>
    <p:extLst>
      <p:ext uri="{BB962C8B-B14F-4D97-AF65-F5344CB8AC3E}">
        <p14:creationId xmlns:p14="http://schemas.microsoft.com/office/powerpoint/2010/main" val="34850163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15DD06B6-AA62-4035-AB20-1B38461F8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295427"/>
              </p:ext>
            </p:extLst>
          </p:nvPr>
        </p:nvGraphicFramePr>
        <p:xfrm>
          <a:off x="395536" y="764704"/>
          <a:ext cx="8496943" cy="1549764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6BB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8 - INPI Negócios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08.4-Desenvolvimento de Capital Humano em PI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Desenvolvimento de novos cursos e programas de formação voltados para PI &amp; Negócios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T4</a:t>
                      </a:r>
                      <a:endParaRPr lang="pt-BR" dirty="0"/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CaixaDeTexto 3">
            <a:extLst>
              <a:ext uri="{FF2B5EF4-FFF2-40B4-BE49-F238E27FC236}">
                <a16:creationId xmlns:a16="http://schemas.microsoft.com/office/drawing/2014/main" xmlns="" id="{88282F2E-6B72-4BD6-AA65-109286DF6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785818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INICIATIVAS </a:t>
            </a:r>
            <a:r>
              <a:rPr lang="pt-BR" altLang="pt-BR" sz="2400" b="1" u="sng" dirty="0">
                <a:solidFill>
                  <a:schemeClr val="tx2"/>
                </a:solidFill>
              </a:rPr>
              <a:t>ESTRATÉGICAS</a:t>
            </a:r>
            <a:r>
              <a:rPr lang="pt-BR" altLang="pt-BR" sz="2400" b="1" dirty="0">
                <a:solidFill>
                  <a:schemeClr val="tx2"/>
                </a:solidFill>
              </a:rPr>
              <a:t>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990112000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15DD06B6-AA62-4035-AB20-1B38461F8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767201"/>
              </p:ext>
            </p:extLst>
          </p:nvPr>
        </p:nvGraphicFramePr>
        <p:xfrm>
          <a:off x="395536" y="764704"/>
          <a:ext cx="8496943" cy="1793604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6BB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8 - INPI Negócios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08.5-Integração a Cadeias Globais de Valor por Meio da PI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Celebração de MoU de Inovação (Memorandos de Inovação) com Dinamarca, EUA, Japão, China, União Europeia, Singapura, Coreia do Sul e Israel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T4</a:t>
                      </a:r>
                      <a:endParaRPr lang="pt-BR" dirty="0"/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CaixaDeTexto 3">
            <a:extLst>
              <a:ext uri="{FF2B5EF4-FFF2-40B4-BE49-F238E27FC236}">
                <a16:creationId xmlns:a16="http://schemas.microsoft.com/office/drawing/2014/main" xmlns="" id="{88282F2E-6B72-4BD6-AA65-109286DF6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785818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INICIATIVAS </a:t>
            </a:r>
            <a:r>
              <a:rPr lang="pt-BR" altLang="pt-BR" sz="2400" b="1" u="sng" dirty="0">
                <a:solidFill>
                  <a:schemeClr val="tx2"/>
                </a:solidFill>
              </a:rPr>
              <a:t>ESTRATÉGICAS</a:t>
            </a:r>
            <a:r>
              <a:rPr lang="pt-BR" altLang="pt-BR" sz="2400" b="1" dirty="0">
                <a:solidFill>
                  <a:schemeClr val="tx2"/>
                </a:solidFill>
              </a:rPr>
              <a:t>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650659722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112462"/>
              </p:ext>
            </p:extLst>
          </p:nvPr>
        </p:nvGraphicFramePr>
        <p:xfrm>
          <a:off x="395536" y="764704"/>
          <a:ext cx="8496944" cy="1549764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6BB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13 - Transformação Digital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13.1 - Implementação do Plano PI Digital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Aplicativo para facilitação do acesso a informações e comunicados institucionais desenvolvido (Hackathon)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CaixaDeTexto 3">
            <a:extLst>
              <a:ext uri="{FF2B5EF4-FFF2-40B4-BE49-F238E27FC236}">
                <a16:creationId xmlns:a16="http://schemas.microsoft.com/office/drawing/2014/main" xmlns="" id="{F4845724-8394-423D-BDAE-86285D9B5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785818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INICIATIVAS </a:t>
            </a:r>
            <a:r>
              <a:rPr lang="pt-BR" altLang="pt-BR" sz="2400" b="1" u="sng" dirty="0">
                <a:solidFill>
                  <a:schemeClr val="tx2"/>
                </a:solidFill>
              </a:rPr>
              <a:t>ESTRATÉGICAS</a:t>
            </a:r>
            <a:r>
              <a:rPr lang="pt-BR" altLang="pt-BR" sz="2400" b="1" dirty="0">
                <a:solidFill>
                  <a:schemeClr val="tx2"/>
                </a:solidFill>
              </a:rPr>
              <a:t>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542164218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634938"/>
              </p:ext>
            </p:extLst>
          </p:nvPr>
        </p:nvGraphicFramePr>
        <p:xfrm>
          <a:off x="395536" y="764704"/>
          <a:ext cx="8332828" cy="5025762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0020">
                  <a:extLst>
                    <a:ext uri="{9D8B030D-6E8A-4147-A177-3AD203B41FA5}">
                      <a16:colId xmlns:a16="http://schemas.microsoft.com/office/drawing/2014/main" xmlns="" val="606982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 COM </a:t>
                      </a:r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875538">
                <a:tc rowSpan="5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15 - Integração ao Sistema Internacional de PI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15.1 - Consolidação do Protocolo de Madri</a:t>
                      </a:r>
                      <a:endParaRPr lang="pt-B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Nova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unidade organizacional para o Protocolo de Madri institucionalizada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47068124"/>
                  </a:ext>
                </a:extLst>
              </a:tr>
              <a:tr h="875538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Evolução do Projeto Tradução avaliado e aperfeiçoado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75538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Exame de designação ao Brasil pela via do Protocolo de Madri implementado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75538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 Gestor de Tradução desenvolvido pelo INPI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75538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Interface de comunicação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eletrônica INPI/OMPI implementada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CaixaDeTexto 3">
            <a:extLst>
              <a:ext uri="{FF2B5EF4-FFF2-40B4-BE49-F238E27FC236}">
                <a16:creationId xmlns:a16="http://schemas.microsoft.com/office/drawing/2014/main" xmlns="" id="{FB0F3B3A-E3B5-43F3-9F33-2015C5057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INICIATIVAS </a:t>
            </a:r>
            <a:r>
              <a:rPr lang="pt-BR" altLang="pt-BR" sz="2400" b="1" u="sng" dirty="0">
                <a:solidFill>
                  <a:schemeClr val="tx2"/>
                </a:solidFill>
              </a:rPr>
              <a:t>ESTRATÉGICAS</a:t>
            </a:r>
            <a:r>
              <a:rPr lang="pt-BR" altLang="pt-BR" sz="2400" b="1" dirty="0">
                <a:solidFill>
                  <a:schemeClr val="tx2"/>
                </a:solidFill>
              </a:rPr>
              <a:t>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33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889395"/>
              </p:ext>
            </p:extLst>
          </p:nvPr>
        </p:nvGraphicFramePr>
        <p:xfrm>
          <a:off x="395536" y="764704"/>
          <a:ext cx="8496944" cy="2181444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6BB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 rowSpan="2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15 - Integração ao Sistema Internacional de PI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15.2 - Preparação para o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Tratado de Budapeste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Adesão do Brasil ao Tratado de Budapeste promulgada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0441942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15.4 - Participação nos Comitês e Grupos de Trabalho da OMPI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Representantes do INPI presentes nas reuniões dos Comitês e Grupos de Trabalho da OMPI selecionados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88706899"/>
                  </a:ext>
                </a:extLst>
              </a:tr>
            </a:tbl>
          </a:graphicData>
        </a:graphic>
      </p:graphicFrame>
      <p:sp>
        <p:nvSpPr>
          <p:cNvPr id="7" name="CaixaDeTexto 3">
            <a:extLst>
              <a:ext uri="{FF2B5EF4-FFF2-40B4-BE49-F238E27FC236}">
                <a16:creationId xmlns:a16="http://schemas.microsoft.com/office/drawing/2014/main" xmlns="" id="{4A131871-77A7-462B-8D55-D562B768E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785818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INICIATIVAS </a:t>
            </a:r>
            <a:r>
              <a:rPr lang="pt-BR" altLang="pt-BR" sz="2400" b="1" u="sng" dirty="0">
                <a:solidFill>
                  <a:schemeClr val="tx2"/>
                </a:solidFill>
              </a:rPr>
              <a:t>ESTRATÉGICAS</a:t>
            </a:r>
            <a:r>
              <a:rPr lang="pt-BR" altLang="pt-BR" sz="2400" b="1" dirty="0">
                <a:solidFill>
                  <a:schemeClr val="tx2"/>
                </a:solidFill>
              </a:rPr>
              <a:t>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313173477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114917"/>
              </p:ext>
            </p:extLst>
          </p:nvPr>
        </p:nvGraphicFramePr>
        <p:xfrm>
          <a:off x="179512" y="705821"/>
          <a:ext cx="8712968" cy="3547143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40031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14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377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887894">
                <a:tc rowSpan="4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21 - Desenvolvimento do Capital Humano</a:t>
                      </a:r>
                    </a:p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21.2-Programa de Desenvolvimento Técnico – PDTEC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ações realizadas de desenvolvimento técnico compostas por cursos e visitas técnicas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0608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21.3 –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Programa de Idiomas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Critérios e modalidades para capacitação em idiomas normatizados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6974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Execução do programa de idiomas iniciada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87894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21.4 - Programa Coaching de Desempenho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Carga horária de atendimento a servidores em coaching ampliada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CaixaDeTexto 3">
            <a:extLst>
              <a:ext uri="{FF2B5EF4-FFF2-40B4-BE49-F238E27FC236}">
                <a16:creationId xmlns:a16="http://schemas.microsoft.com/office/drawing/2014/main" xmlns="" id="{04EE252C-FB51-45B7-A624-31CB05EC7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785818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INICIATIVAS </a:t>
            </a:r>
            <a:r>
              <a:rPr lang="pt-BR" altLang="pt-BR" sz="2400" b="1" u="sng" dirty="0">
                <a:solidFill>
                  <a:schemeClr val="tx2"/>
                </a:solidFill>
              </a:rPr>
              <a:t>ESTRATÉGICAS</a:t>
            </a:r>
            <a:r>
              <a:rPr lang="pt-BR" altLang="pt-BR" sz="2400" b="1" dirty="0">
                <a:solidFill>
                  <a:schemeClr val="tx2"/>
                </a:solidFill>
              </a:rPr>
              <a:t>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333428220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599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467544" y="1700808"/>
            <a:ext cx="7776864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schemeClr val="bg1"/>
                </a:solidFill>
              </a:rPr>
              <a:t>SITUAÇÃO DAS </a:t>
            </a:r>
            <a:r>
              <a:rPr lang="pt-BR" sz="4800" b="1" dirty="0">
                <a:solidFill>
                  <a:schemeClr val="bg1"/>
                </a:solidFill>
              </a:rPr>
              <a:t>INICIATIVAS:</a:t>
            </a:r>
          </a:p>
          <a:p>
            <a:pPr algn="ctr"/>
            <a:r>
              <a:rPr lang="pt-BR" sz="4000" u="sng" dirty="0">
                <a:solidFill>
                  <a:schemeClr val="bg1"/>
                </a:solidFill>
              </a:rPr>
              <a:t>DEMAIS</a:t>
            </a:r>
            <a:r>
              <a:rPr lang="pt-BR" sz="4000" dirty="0">
                <a:solidFill>
                  <a:schemeClr val="bg1"/>
                </a:solidFill>
              </a:rPr>
              <a:t> INICIATIVAS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</a:rPr>
              <a:t>(Data-base: 31 de agosto)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851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3">
            <a:extLst>
              <a:ext uri="{FF2B5EF4-FFF2-40B4-BE49-F238E27FC236}">
                <a16:creationId xmlns:a16="http://schemas.microsoft.com/office/drawing/2014/main" xmlns="" id="{499BBFDD-5A5F-4352-B6B3-AF309DCE4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13" y="188640"/>
            <a:ext cx="8678314" cy="72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STATUS DAS </a:t>
            </a:r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</a:t>
            </a:r>
          </a:p>
          <a:p>
            <a:r>
              <a:rPr lang="pt-BR" altLang="pt-BR" dirty="0">
                <a:solidFill>
                  <a:schemeClr val="tx2"/>
                </a:solidFill>
              </a:rPr>
              <a:t>(EXCLUÍDAS AS INICIATIVAS ESTRATÉGICAS)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49" y="1004081"/>
            <a:ext cx="4256087" cy="278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48" y="3823547"/>
            <a:ext cx="4256087" cy="278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070" y="1160463"/>
            <a:ext cx="4256087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0798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916226"/>
              </p:ext>
            </p:extLst>
          </p:nvPr>
        </p:nvGraphicFramePr>
        <p:xfrm>
          <a:off x="395536" y="764704"/>
          <a:ext cx="8496944" cy="3300804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 rowSpan="3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– Reestruturação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Exame de Patentes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1.2-Projeto-piloto de Terceirização da Busca de Patentes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Avaliação intermediária</a:t>
                      </a:r>
                      <a:r>
                        <a:rPr lang="pt-BR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Projeto-piloto e</a:t>
                      </a:r>
                      <a:r>
                        <a:rPr lang="pt-BR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execução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603351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01.6-Aperfeiçoamento dos Programas de Exame Prioritário de Patentes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Normativas do INPI relativas ao PPH atualizadas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Estudo de viabilidade da ampliação do número máximo de pedidos de patentes aptos a participar do PPH concluído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3056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236687"/>
              </p:ext>
            </p:extLst>
          </p:nvPr>
        </p:nvGraphicFramePr>
        <p:xfrm>
          <a:off x="395536" y="764704"/>
          <a:ext cx="8496944" cy="3788484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 rowSpan="3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– Reestruturação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Exame de Marcas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 – Implantação do Sistema Multiclasse</a:t>
                      </a:r>
                    </a:p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Adaptação concluída do sistema IPAS pela OMPI para exame do pedido multiclasse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603351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Adaptação concluída dos sistemas informatizados para concessão de registro de marca multiclasse pelo INPI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Adaptação concluída dos sistemas informatizados para depósito do pedido multiclasse (PAG, e-Marcas, BuscaWeb e IPAS) e interfaces (Ícaro e XML) pela OMPI e INPI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734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3">
            <a:extLst>
              <a:ext uri="{FF2B5EF4-FFF2-40B4-BE49-F238E27FC236}">
                <a16:creationId xmlns:a16="http://schemas.microsoft.com/office/drawing/2014/main" xmlns="" id="{BE021F64-2F6C-46F9-87DA-237EA5068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552" y="184287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RESULTADOS DE </a:t>
            </a:r>
            <a:r>
              <a:rPr lang="pt-BR" altLang="pt-BR" sz="2400" b="1" u="sng" dirty="0">
                <a:solidFill>
                  <a:schemeClr val="tx2"/>
                </a:solidFill>
              </a:rPr>
              <a:t>PRODUÇÃO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5073" y="836712"/>
          <a:ext cx="8677407" cy="4426936"/>
        </p:xfrm>
        <a:graphic>
          <a:graphicData uri="http://schemas.openxmlformats.org/drawingml/2006/table">
            <a:tbl>
              <a:tblPr/>
              <a:tblGrid>
                <a:gridCol w="568509">
                  <a:extLst>
                    <a:ext uri="{9D8B030D-6E8A-4147-A177-3AD203B41FA5}">
                      <a16:colId xmlns:a16="http://schemas.microsoft.com/office/drawing/2014/main" xmlns="" val="1233354499"/>
                    </a:ext>
                  </a:extLst>
                </a:gridCol>
                <a:gridCol w="34643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12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7239">
                  <a:extLst>
                    <a:ext uri="{9D8B030D-6E8A-4147-A177-3AD203B41FA5}">
                      <a16:colId xmlns:a16="http://schemas.microsoft.com/office/drawing/2014/main" xmlns="" val="3915317263"/>
                    </a:ext>
                  </a:extLst>
                </a:gridCol>
                <a:gridCol w="107580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34027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48331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1779" marR="91779" marT="45889" marB="45889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INDICADORES DE DESEMPENHO</a:t>
                      </a:r>
                    </a:p>
                  </a:txBody>
                  <a:tcPr marL="91779" marR="91779" marT="45889" marB="45889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META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1779" marR="91779" marT="45889" marB="45889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RESULTADOS</a:t>
                      </a:r>
                    </a:p>
                  </a:txBody>
                  <a:tcPr marL="72267" marR="72267" marT="72267" marB="72267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5597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Média </a:t>
                      </a:r>
                    </a:p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JAN-JUL </a:t>
                      </a:r>
                      <a:endParaRPr lang="pt-BR" sz="1600" dirty="0"/>
                    </a:p>
                  </a:txBody>
                  <a:tcPr marL="72000" marR="72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AGOSTO</a:t>
                      </a:r>
                    </a:p>
                  </a:txBody>
                  <a:tcPr marL="72000" marR="72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ACUMULADO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(% do resultado esperado)</a:t>
                      </a:r>
                      <a:endParaRPr kumimoji="0" lang="pt-BR" sz="1600" b="1" i="0" u="sng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5020220"/>
                  </a:ext>
                </a:extLst>
              </a:tr>
              <a:tr h="854159">
                <a:tc rowSpan="4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PATENTES</a:t>
                      </a:r>
                    </a:p>
                  </a:txBody>
                  <a:tcPr marL="72267" marR="72267" marT="72267" marB="72267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Redução do Backlog de Pedidos de Patentes </a:t>
                      </a: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depositados até 31/12/2016 (com pedido de exame ao INPI)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9325" marR="79325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27,0%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36,3%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36,3%***</a:t>
                      </a:r>
                    </a:p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(104%)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03390"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Decisão de Exame Técnico de Pedidos de Patentes**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9325" marR="79325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40.092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3.418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3.953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27.878</a:t>
                      </a:r>
                    </a:p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(104,1%)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84968"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Percentual de Patentes Concedidas com Incidência do Parágrafo Único do art. 40 da LPI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9325" marR="79325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28,3%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33,0%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33,0%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n/a*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884968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Instrução em Recurso e Processo Administrativo de Nulidade em Processos de Patentes (2ª Instância)</a:t>
                      </a:r>
                    </a:p>
                  </a:txBody>
                  <a:tcPr marL="79325" marR="79325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2.339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230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1.712</a:t>
                      </a:r>
                    </a:p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(109,6%)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79008" y="5445224"/>
            <a:ext cx="872858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pt-BR" sz="1200" dirty="0"/>
              <a:t>*n/a – não aplicável, não é acumulativo.</a:t>
            </a:r>
          </a:p>
          <a:p>
            <a:pPr>
              <a:spcBef>
                <a:spcPts val="300"/>
              </a:spcBef>
            </a:pPr>
            <a:r>
              <a:rPr lang="pt-BR" sz="1200" dirty="0"/>
              <a:t>**O cálculo do indicador mudou a partir da 2ª Revisão do Plano de Ação 2020, passando a incluir o despacho de código 11.5.</a:t>
            </a:r>
          </a:p>
          <a:p>
            <a:pPr>
              <a:spcBef>
                <a:spcPts val="300"/>
              </a:spcBef>
            </a:pPr>
            <a:r>
              <a:rPr lang="pt-BR" sz="1200" dirty="0"/>
              <a:t>***O resultado mensal já representa o acumulado; ou o indicador não é acumulativo.</a:t>
            </a:r>
          </a:p>
        </p:txBody>
      </p:sp>
    </p:spTree>
    <p:extLst>
      <p:ext uri="{BB962C8B-B14F-4D97-AF65-F5344CB8AC3E}">
        <p14:creationId xmlns:p14="http://schemas.microsoft.com/office/powerpoint/2010/main" val="15377551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427120"/>
              </p:ext>
            </p:extLst>
          </p:nvPr>
        </p:nvGraphicFramePr>
        <p:xfrm>
          <a:off x="395536" y="764704"/>
          <a:ext cx="8496944" cy="4032324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 rowSpan="3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– Reestruturação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Exame de Marcas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 – Implantação do Regime de Cotitularidade</a:t>
                      </a:r>
                    </a:p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Adaptação concluída do sistema IPAS pela OMPI para exame do pedido com cotitularidade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603351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Adaptação concluída dos sistemas informatizados para concessão de registro de marca com cotitularidade pelo INPI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Adaptação concluída dos sistemas informatizados para depósito do pedido com cotitularidade (PAG, e-Marcas, BuscaWeb e IPAS) e interfaces (Ícaro e XML) pela OMPI e INPI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2402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620494"/>
              </p:ext>
            </p:extLst>
          </p:nvPr>
        </p:nvGraphicFramePr>
        <p:xfrm>
          <a:off x="395536" y="764704"/>
          <a:ext cx="8496944" cy="1793604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– Reestruturação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Exame de Marcas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 – Projeto-piloto para a Adoção no Brasil da Marca de Posição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Adaptação concluída dos sistemas informatizados pela OMPI e INPI para depósito do pedido de marca de posição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603351"/>
                  </a:ext>
                </a:extLst>
              </a:tr>
            </a:tbl>
          </a:graphicData>
        </a:graphic>
      </p:graphicFrame>
      <p:sp>
        <p:nvSpPr>
          <p:cNvPr id="6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003546"/>
      </p:ext>
    </p:extLst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228736"/>
              </p:ext>
            </p:extLst>
          </p:nvPr>
        </p:nvGraphicFramePr>
        <p:xfrm>
          <a:off x="395536" y="764704"/>
          <a:ext cx="8496944" cy="2206076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765916">
                <a:tc rowSpan="2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– Reestruturação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Exame de IG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– Reestruturação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Exame de IG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 de Indicações Geográficas elaborado e publicado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603351"/>
                  </a:ext>
                </a:extLst>
              </a:tr>
              <a:tr h="765916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 IPAS para Indicações Geográficas implantado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3803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923008"/>
              </p:ext>
            </p:extLst>
          </p:nvPr>
        </p:nvGraphicFramePr>
        <p:xfrm>
          <a:off x="395536" y="764704"/>
          <a:ext cx="8496944" cy="4032324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 rowSpan="3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– Reestruturação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Exame de Contratos de Tecnologia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05.1-Mapeamento e Redesenho dos Processos de Averbação e Registro de Contratos de Direitos de Propriedade Industrial, Transferência de Tecnologia e Franquia Empresarial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 de mapeamento dos processos de contratos de tecnologia entregue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603351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05.4-Revisão das Diretrizes de Exame de Contratos de Tecnologia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Nova Diretriz de Exame publicada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Minuta revisada corrigida e submetida à PFE (Procuradoria)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7412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740842"/>
              </p:ext>
            </p:extLst>
          </p:nvPr>
        </p:nvGraphicFramePr>
        <p:xfrm>
          <a:off x="395536" y="764704"/>
          <a:ext cx="8496944" cy="3256644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– Reestruturação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Exame de Recursos e Nulidades Administrativas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06.0-Reestruturação do Exame de Recursos e Nulidades Administrativas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Atividades desenvolvidas por bolsistas de fornecimento de suporte e subsídios para a instrução técnica de recursos administrativos e nulidades administrativas, de competência dos examinadores em exercício na segunda instância administrativa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603351"/>
                  </a:ext>
                </a:extLst>
              </a:tr>
            </a:tbl>
          </a:graphicData>
        </a:graphic>
      </p:graphicFrame>
      <p:sp>
        <p:nvSpPr>
          <p:cNvPr id="6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8626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35390"/>
              </p:ext>
            </p:extLst>
          </p:nvPr>
        </p:nvGraphicFramePr>
        <p:xfrm>
          <a:off x="395536" y="764704"/>
          <a:ext cx="8496944" cy="1793604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– Implantação do Sistema de Revisão da Qualidade do Exame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– Implantação do Sistema de Revisão da Qualidade do Exame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Automação: módulo de avaliação de conformidade em produção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603351"/>
                  </a:ext>
                </a:extLst>
              </a:tr>
            </a:tbl>
          </a:graphicData>
        </a:graphic>
      </p:graphicFrame>
      <p:sp>
        <p:nvSpPr>
          <p:cNvPr id="6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461421"/>
      </p:ext>
    </p:extLst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61000"/>
              </p:ext>
            </p:extLst>
          </p:nvPr>
        </p:nvGraphicFramePr>
        <p:xfrm>
          <a:off x="395536" y="764704"/>
          <a:ext cx="8496944" cy="2181444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 rowSpan="2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– Internacionalização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Pós-Graduação do INPI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– Internacionalização da Pós-Graduação do INPI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Memorando de Entendimento assinado com a Universidade de Estrasburgo (CEIPI)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603351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Memorando de Entendimento assinado com o Itamaraty (DELBRASOMC)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673214"/>
      </p:ext>
    </p:extLst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459397"/>
              </p:ext>
            </p:extLst>
          </p:nvPr>
        </p:nvGraphicFramePr>
        <p:xfrm>
          <a:off x="395536" y="764704"/>
          <a:ext cx="8496944" cy="1793604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765916"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– Acordo de Cooperação Técnica com a ABDI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– Acordo de Cooperação Técnica com a ABDI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169.479 documentos (100%) saneados pela empresa SOS Docs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603351"/>
                  </a:ext>
                </a:extLst>
              </a:tr>
            </a:tbl>
          </a:graphicData>
        </a:graphic>
      </p:graphicFrame>
      <p:sp>
        <p:nvSpPr>
          <p:cNvPr id="6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86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211438"/>
              </p:ext>
            </p:extLst>
          </p:nvPr>
        </p:nvGraphicFramePr>
        <p:xfrm>
          <a:off x="395536" y="764704"/>
          <a:ext cx="8496944" cy="4764970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881490">
                <a:tc rowSpan="4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– Cooperação Técnica Internacional em PI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16.3-IBEPI - Programa Ibero-Americano de Propriedade Industrial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Estratégia regional de inovação entre EIC - Espaço Ibero-americano do Conhecimento e IBEPI construída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2538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16.4 – Programa de Cooperação Bilateral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 Institutos de PI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 KSP - Benchmarking do sistema Kiponet de automação do fluxo de pedidos de patentes do escritório coreano de PI (KIPO) realizado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603351"/>
                  </a:ext>
                </a:extLst>
              </a:tr>
              <a:tr h="892538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Dois benchmarkings realizados em parceria com a Dinamarca (DKPTO) e o Japão (JPO): terceirização das atividades de busca, melhoria de processos administrativos, aperfeiçoamento da governança e da gestão de pessoas e gestão e modernização de TIC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2538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 KSP - Capacitação na Coreia do Sul para tomadores de decisão do INPI realizada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960000"/>
      </p:ext>
    </p:extLst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857221"/>
              </p:ext>
            </p:extLst>
          </p:nvPr>
        </p:nvGraphicFramePr>
        <p:xfrm>
          <a:off x="395536" y="764704"/>
          <a:ext cx="8496944" cy="3390632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687186">
                <a:tc rowSpan="4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– Cooperação Técnica Internacional em PI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16.5-Apoio Técnico em PI nas Rodadas de Negociação dos Acordos Comerciais Internacionais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MERCOSUL - SINGAPURA - Participação do INPI nas rodadas de negociação 2020 realizada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9792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MERCOSUL - CANADÁ - Participação do INPI nas rodadas de negociação 2020 realizada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4406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MERCOSUL - COREIA DO SUL – Participação do INPI nas rodadas de negociação 2020 realizada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5004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MERCOSUL - EFTA – reconhecimento mútuo das listas de indicações geográficas concluído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29980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44785" y="764703"/>
          <a:ext cx="8746324" cy="5245263"/>
        </p:xfrm>
        <a:graphic>
          <a:graphicData uri="http://schemas.openxmlformats.org/drawingml/2006/table">
            <a:tbl>
              <a:tblPr/>
              <a:tblGrid>
                <a:gridCol w="578791">
                  <a:extLst>
                    <a:ext uri="{9D8B030D-6E8A-4147-A177-3AD203B41FA5}">
                      <a16:colId xmlns:a16="http://schemas.microsoft.com/office/drawing/2014/main" xmlns="" val="1233354499"/>
                    </a:ext>
                  </a:extLst>
                </a:gridCol>
                <a:gridCol w="37155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3082">
                  <a:extLst>
                    <a:ext uri="{9D8B030D-6E8A-4147-A177-3AD203B41FA5}">
                      <a16:colId xmlns:a16="http://schemas.microsoft.com/office/drawing/2014/main" xmlns="" val="3915317263"/>
                    </a:ext>
                  </a:extLst>
                </a:gridCol>
                <a:gridCol w="114775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29914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68595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1779" marR="91779" marT="45889" marB="45889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INDICADORES DE DESEMPENHO</a:t>
                      </a:r>
                    </a:p>
                  </a:txBody>
                  <a:tcPr marL="91779" marR="91779" marT="45889" marB="45889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META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1779" marR="91779" marT="45889" marB="45889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RESULTADOS</a:t>
                      </a:r>
                    </a:p>
                  </a:txBody>
                  <a:tcPr marL="72267" marR="72267" marT="72267" marB="72267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75554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Média </a:t>
                      </a:r>
                    </a:p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JAN-JUL </a:t>
                      </a:r>
                      <a:endParaRPr lang="pt-BR" sz="1600" dirty="0"/>
                    </a:p>
                  </a:txBody>
                  <a:tcPr marL="72000" marR="72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AGOSTO</a:t>
                      </a:r>
                    </a:p>
                  </a:txBody>
                  <a:tcPr marL="72000" marR="72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ACUMULADO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(% do resultado esperado)</a:t>
                      </a:r>
                      <a:endParaRPr kumimoji="0" lang="pt-BR" sz="1600" b="1" i="0" u="sng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5020220"/>
                  </a:ext>
                </a:extLst>
              </a:tr>
              <a:tr h="576064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MARCAS</a:t>
                      </a:r>
                    </a:p>
                  </a:txBody>
                  <a:tcPr marL="72267" marR="72267" marT="72267" marB="72267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Decisão de Exame Técnico de Pedidos de Marca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250.081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17.909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18.463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143.829</a:t>
                      </a:r>
                    </a:p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(86,1%)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24968"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Instrução em Recurso e Processo Administrativo de Nulidade em Processos de Marcas (2ª Instância)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50.894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4.643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4.662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37.162</a:t>
                      </a:r>
                    </a:p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(109,3%)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92270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DESENHOS INDUSTRIAIS</a:t>
                      </a:r>
                    </a:p>
                  </a:txBody>
                  <a:tcPr marL="72267" marR="72267" marT="72267" marB="72267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Decisão de Exame Técnico de Pedidos de Registro de Desenho Industrial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7.004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475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499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3.824</a:t>
                      </a:r>
                    </a:p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(81,7%)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182579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Instrução em Recurso e Processo Administrativo de Nulidade em Processos de Desenho Industrial e outros Registros (2ª Instância)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1.264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807</a:t>
                      </a:r>
                    </a:p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(95,6%)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502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IG</a:t>
                      </a:r>
                    </a:p>
                  </a:txBody>
                  <a:tcPr marL="72267" marR="72267" marT="72267" marB="72267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Decisão de Exame Técnico de Pedidos de Registro de Indicações Geográficas</a:t>
                      </a:r>
                    </a:p>
                  </a:txBody>
                  <a:tcPr marL="36000" marR="36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(109,1%)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5586436"/>
                  </a:ext>
                </a:extLst>
              </a:tr>
            </a:tbl>
          </a:graphicData>
        </a:graphic>
      </p:graphicFrame>
      <p:sp>
        <p:nvSpPr>
          <p:cNvPr id="5" name="CaixaDeTexto 3">
            <a:extLst>
              <a:ext uri="{FF2B5EF4-FFF2-40B4-BE49-F238E27FC236}">
                <a16:creationId xmlns:a16="http://schemas.microsoft.com/office/drawing/2014/main" xmlns="" id="{9D943250-5CC2-48E5-90ED-255D92CD0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552" y="184287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RESULTADOS DE </a:t>
            </a:r>
            <a:r>
              <a:rPr lang="pt-BR" altLang="pt-BR" sz="2400" b="1" u="sng" dirty="0">
                <a:solidFill>
                  <a:schemeClr val="tx2"/>
                </a:solidFill>
              </a:rPr>
              <a:t>PRODUÇÃO</a:t>
            </a:r>
          </a:p>
        </p:txBody>
      </p:sp>
    </p:spTree>
    <p:extLst>
      <p:ext uri="{BB962C8B-B14F-4D97-AF65-F5344CB8AC3E}">
        <p14:creationId xmlns:p14="http://schemas.microsoft.com/office/powerpoint/2010/main" val="11498890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672345"/>
              </p:ext>
            </p:extLst>
          </p:nvPr>
        </p:nvGraphicFramePr>
        <p:xfrm>
          <a:off x="338826" y="764704"/>
          <a:ext cx="8496944" cy="2599764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 rowSpan="3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– Modernização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Gestão de Ativos Intangíveis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18.1-Implantação do Novo Modelo de Gestão Documental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Novo serviço de digitalização de documentos contratado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603351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Termo de Referência do novo modelo de gestão documental elaborado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18.2 - Implantação de Solução de Inteligência Empresarial e Análise Preditiva de Dados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Solução de Inteligência Empresarial e Análise Preditiva de Dados contratada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81978"/>
      </p:ext>
    </p:extLst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095514"/>
              </p:ext>
            </p:extLst>
          </p:nvPr>
        </p:nvGraphicFramePr>
        <p:xfrm>
          <a:off x="338826" y="764704"/>
          <a:ext cx="8496944" cy="2979894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 rowSpan="3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– Modernização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Governança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19.1-Restruturação dos Colegiados de Governança Interna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Novos colegiados em funcionamento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603351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Novos colegiados instituídos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19.6 - Reestruturação e Redimensionamento dos Órgãos e Pessoal ligados à Presidência, à Diretoria Executiva, ao Gabinete e Assessorias ao Presidente do INPI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Nova estrutura de órgãos e pessoal implantada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693943"/>
      </p:ext>
    </p:extLst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231741"/>
              </p:ext>
            </p:extLst>
          </p:nvPr>
        </p:nvGraphicFramePr>
        <p:xfrm>
          <a:off x="338826" y="692696"/>
          <a:ext cx="8496944" cy="5392749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44942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7597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 rowSpan="7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– Modernização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Governança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19.7-Estruturação da Atividade de Revisão e Consolidação dos Atos Normativos do INPI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Força-Tarefa capacitada em técnicas de redação legislativa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Definição publicada dos grupos de pertinência temática para realização do trabalho de revisão e de consolidação de que trata o Decreto nº 10.139/2019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Portaria publicada para disciplinar procedimentos e rotinas para execução e monitoramento dos trabalhos de revisão e de consolidação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Atos normativos examinados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Acervo de atos normativos vigentes, considerando os grupos de pertinência temática, publicado no Portal do INPI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Relatório Final e proposta de manutenção da revisão e consolidação apresentados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Revisão e consolidação dos atos normativos publicadas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6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23706"/>
      </p:ext>
    </p:extLst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840017"/>
              </p:ext>
            </p:extLst>
          </p:nvPr>
        </p:nvGraphicFramePr>
        <p:xfrm>
          <a:off x="179512" y="660210"/>
          <a:ext cx="8712968" cy="5521862"/>
        </p:xfrm>
        <a:graphic>
          <a:graphicData uri="http://schemas.openxmlformats.org/drawingml/2006/table">
            <a:tbl>
              <a:tblPr/>
              <a:tblGrid>
                <a:gridCol w="19936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2839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1750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14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1868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537936">
                <a:tc rowSpan="6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– Modernização da Gestão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Patrimonial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20.3-Melhoria das Instalações do Edifício Mayrink Veiga, 9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 de reestruturação do 27º andar: projeto entregue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603351"/>
                  </a:ext>
                </a:extLst>
              </a:tr>
              <a:tr h="543280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 de reestruturação do 27º andar: cronograma de reestruturação entregue e licitação iniciada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 de reestruturação do 27º andar: sala de reuniões e videoconferência do 27º andar entregue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20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Adequação da infraestrutura do 15º andar para instalação do setor de saúde (DISAO) concluída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20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Instalação de novo layout e mudança do setor de saúde (DISAO) para o 15º andar concluída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80120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Instalação de novo layout da Biblioteca na sobreloja concluída</a:t>
                      </a:r>
                    </a:p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Nota: Após a mudança da DISAO para o 15º andar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659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104527"/>
              </p:ext>
            </p:extLst>
          </p:nvPr>
        </p:nvGraphicFramePr>
        <p:xfrm>
          <a:off x="179512" y="660210"/>
          <a:ext cx="8712968" cy="3056822"/>
        </p:xfrm>
        <a:graphic>
          <a:graphicData uri="http://schemas.openxmlformats.org/drawingml/2006/table">
            <a:tbl>
              <a:tblPr/>
              <a:tblGrid>
                <a:gridCol w="19936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2839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1750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14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1868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537936">
                <a:tc rowSpan="3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– Modernização da Gestão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Patrimonial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20.4-Implantação do Modelo de Engenharia Consultiva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Termo de referência de engenharia consultiva elaborado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603351"/>
                  </a:ext>
                </a:extLst>
              </a:tr>
              <a:tr h="831312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de engenharia consultiva contratado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6104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20.5-Contratação de Serviço de Gestão do Patrimônio Imobiliário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de gestão do patrimônio imobiliário contratado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7383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867907"/>
              </p:ext>
            </p:extLst>
          </p:nvPr>
        </p:nvGraphicFramePr>
        <p:xfrm>
          <a:off x="179512" y="660210"/>
          <a:ext cx="8712968" cy="2590894"/>
        </p:xfrm>
        <a:graphic>
          <a:graphicData uri="http://schemas.openxmlformats.org/drawingml/2006/table">
            <a:tbl>
              <a:tblPr/>
              <a:tblGrid>
                <a:gridCol w="19936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2839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1750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14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1868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936104">
                <a:tc rowSpan="2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– Modernização da Gestão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Patrimonial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20.6-Aperfeiçoamento da Gestão de Bens Móveis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Levantamento patrimonial concluído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36104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Conciliação contábil concluída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3095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876486"/>
              </p:ext>
            </p:extLst>
          </p:nvPr>
        </p:nvGraphicFramePr>
        <p:xfrm>
          <a:off x="179512" y="836712"/>
          <a:ext cx="8712968" cy="4314038"/>
        </p:xfrm>
        <a:graphic>
          <a:graphicData uri="http://schemas.openxmlformats.org/drawingml/2006/table">
            <a:tbl>
              <a:tblPr/>
              <a:tblGrid>
                <a:gridCol w="19936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2839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1750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14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1868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1114000">
                <a:tc rowSpan="5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– Modernização da Gestão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Patrimonial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20.7-Modernização das Instalações da Coordenação de Relações Institucionais do Distrito Federal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Execução do novo layout de divisórias e redes no espaço do Bloco J do Ministério da Economia finalizada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603351"/>
                  </a:ext>
                </a:extLst>
              </a:tr>
              <a:tr h="830920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 de reestruturação da COINS-DF entregue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5656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de instalação e adequação da unidade no imóvel cedido contratado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Cronograma de reestruturação entregue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Assinar instrumento legal de uso de imóvel pela COINS-DF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6518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479133"/>
              </p:ext>
            </p:extLst>
          </p:nvPr>
        </p:nvGraphicFramePr>
        <p:xfrm>
          <a:off x="179512" y="836712"/>
          <a:ext cx="8712968" cy="3770758"/>
        </p:xfrm>
        <a:graphic>
          <a:graphicData uri="http://schemas.openxmlformats.org/drawingml/2006/table">
            <a:tbl>
              <a:tblPr/>
              <a:tblGrid>
                <a:gridCol w="19936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2839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1750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14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1868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830920">
                <a:tc rowSpan="5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– Modernização da Gestão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Patrimonial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20.8-Modernização das Instalações da Coordenação de Relações Institucionais de São Paulo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Termo de Referência para reforma da COINS-SP aprovado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5656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 de reforma da COINS-SP contratado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 de reforma da COINS-SP entregue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de reforma da COINS-SP contratado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Execução do serviço de reforma da COINS-SP iniciada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3032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39697"/>
              </p:ext>
            </p:extLst>
          </p:nvPr>
        </p:nvGraphicFramePr>
        <p:xfrm>
          <a:off x="179512" y="836712"/>
          <a:ext cx="8712968" cy="1838046"/>
        </p:xfrm>
        <a:graphic>
          <a:graphicData uri="http://schemas.openxmlformats.org/drawingml/2006/table">
            <a:tbl>
              <a:tblPr/>
              <a:tblGrid>
                <a:gridCol w="19936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2839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1750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14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1868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830920"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– Modernização da Gestão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Patrimonial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20.9-Contratação de serviço especializado em gestão de patrimônio imobiliário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especializado selecionado e contratado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5784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692342"/>
              </p:ext>
            </p:extLst>
          </p:nvPr>
        </p:nvGraphicFramePr>
        <p:xfrm>
          <a:off x="395536" y="764704"/>
          <a:ext cx="8496944" cy="1746669"/>
        </p:xfrm>
        <a:graphic>
          <a:graphicData uri="http://schemas.openxmlformats.org/drawingml/2006/table">
            <a:tbl>
              <a:tblPr/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 rowSpan="2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– Modernização dos Modelos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Gestão do Trabalho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22.2-Implantação do Controle de Frequência Eletrônico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 SisREF implantado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603351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Estoque de Folhas Individuais de Frequência (FIF) físicas regularizado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62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44785" y="764705"/>
          <a:ext cx="8675687" cy="4869431"/>
        </p:xfrm>
        <a:graphic>
          <a:graphicData uri="http://schemas.openxmlformats.org/drawingml/2006/table">
            <a:tbl>
              <a:tblPr/>
              <a:tblGrid>
                <a:gridCol w="738314">
                  <a:extLst>
                    <a:ext uri="{9D8B030D-6E8A-4147-A177-3AD203B41FA5}">
                      <a16:colId xmlns:a16="http://schemas.microsoft.com/office/drawing/2014/main" xmlns="" val="1233354499"/>
                    </a:ext>
                  </a:extLst>
                </a:gridCol>
                <a:gridCol w="31065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39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3253">
                  <a:extLst>
                    <a:ext uri="{9D8B030D-6E8A-4147-A177-3AD203B41FA5}">
                      <a16:colId xmlns:a16="http://schemas.microsoft.com/office/drawing/2014/main" xmlns="" val="3915317263"/>
                    </a:ext>
                  </a:extLst>
                </a:gridCol>
                <a:gridCol w="106627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32734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47776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1779" marR="91779" marT="45889" marB="45889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INDICADORES DE DESEMPENHO</a:t>
                      </a:r>
                    </a:p>
                  </a:txBody>
                  <a:tcPr marL="91779" marR="91779" marT="45889" marB="45889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META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1779" marR="91779" marT="45889" marB="45889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RESULTADOS</a:t>
                      </a:r>
                    </a:p>
                  </a:txBody>
                  <a:tcPr marL="72267" marR="72267" marT="72267" marB="72267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3975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Média </a:t>
                      </a:r>
                    </a:p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JAN-JUL </a:t>
                      </a:r>
                      <a:endParaRPr lang="pt-BR" sz="1600" dirty="0"/>
                    </a:p>
                  </a:txBody>
                  <a:tcPr marL="72000" marR="72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AGOSTO</a:t>
                      </a:r>
                    </a:p>
                  </a:txBody>
                  <a:tcPr marL="72000" marR="72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ACUMULADO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(% do resultado esperado)</a:t>
                      </a:r>
                      <a:endParaRPr kumimoji="0" lang="pt-BR" sz="1600" b="1" i="0" u="sng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5020220"/>
                  </a:ext>
                </a:extLst>
              </a:tr>
              <a:tr h="1308755"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PROGRAMA DE COMPUTADOR</a:t>
                      </a:r>
                      <a:endParaRPr lang="pt-BR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Registro de Programa de Computador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3.246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252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1.596 </a:t>
                      </a:r>
                    </a:p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(73,6%)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163119"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TOPOGRAFIA</a:t>
                      </a:r>
                    </a:p>
                  </a:txBody>
                  <a:tcPr marL="72000" marR="72000" marT="72000" marB="72000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Registro de Topografia de Circuito Integrado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(0%)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7491637"/>
                  </a:ext>
                </a:extLst>
              </a:tr>
              <a:tr h="1298661"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CONTRATO DE TECNOLOGIA</a:t>
                      </a:r>
                    </a:p>
                  </a:txBody>
                  <a:tcPr marL="72000" marR="72000" marT="72000" marB="72000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Decisão de Exame Técnico de Pedidos de Contratos de Tecnologia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1.100*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681</a:t>
                      </a:r>
                    </a:p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(92,0%)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1397258"/>
                  </a:ext>
                </a:extLst>
              </a:tr>
            </a:tbl>
          </a:graphicData>
        </a:graphic>
      </p:graphicFrame>
      <p:sp>
        <p:nvSpPr>
          <p:cNvPr id="5" name="CaixaDeTexto 3">
            <a:extLst>
              <a:ext uri="{FF2B5EF4-FFF2-40B4-BE49-F238E27FC236}">
                <a16:creationId xmlns:a16="http://schemas.microsoft.com/office/drawing/2014/main" xmlns="" id="{B0A3BBFA-4F59-4AA3-A15D-EC2DF073E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552" y="184287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RESULTADOS DE </a:t>
            </a:r>
            <a:r>
              <a:rPr lang="pt-BR" altLang="pt-BR" sz="2400" b="1" u="sng" dirty="0">
                <a:solidFill>
                  <a:schemeClr val="tx2"/>
                </a:solidFill>
              </a:rPr>
              <a:t>PRODUÇÃO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178372" y="5877272"/>
            <a:ext cx="453650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200" dirty="0"/>
              <a:t>*Meta revista na 2ª Revisão do Plano de Ação 2020 (julho).</a:t>
            </a:r>
          </a:p>
        </p:txBody>
      </p:sp>
    </p:spTree>
    <p:extLst>
      <p:ext uri="{BB962C8B-B14F-4D97-AF65-F5344CB8AC3E}">
        <p14:creationId xmlns:p14="http://schemas.microsoft.com/office/powerpoint/2010/main" val="155461580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06755"/>
              </p:ext>
            </p:extLst>
          </p:nvPr>
        </p:nvGraphicFramePr>
        <p:xfrm>
          <a:off x="395536" y="764704"/>
          <a:ext cx="8496944" cy="1793604"/>
        </p:xfrm>
        <a:graphic>
          <a:graphicData uri="http://schemas.openxmlformats.org/drawingml/2006/table">
            <a:tbl>
              <a:tblPr/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– Modernização dos Modelos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Gestão do Trabalho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22.3-Contratação de serviço de consultoria especializada para apoio à gestão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 especializados para apoio à gestão da Presidência contratados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516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472376"/>
              </p:ext>
            </p:extLst>
          </p:nvPr>
        </p:nvGraphicFramePr>
        <p:xfrm>
          <a:off x="395536" y="764704"/>
          <a:ext cx="8496944" cy="4617069"/>
        </p:xfrm>
        <a:graphic>
          <a:graphicData uri="http://schemas.openxmlformats.org/drawingml/2006/table">
            <a:tbl>
              <a:tblPr/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 rowSpan="4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 – Melhoria do Clima Organizacional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23.1-Implementação do Programa Bem Aqui no INPI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Etapas de inspiração de ideias, abertura de inscrições, avaliação de projetos, votação final do Prêmio Inova (+) INPI concluídas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Ações e Projetos do Portfolio Cuida (+) INPI implementados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23.2-Aperfeiçoamento do Programa de Qualidade de Vida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 “INPI+” implantado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Carga horária de atividades dos serviços de qualidade de vida ampliada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0745"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23.3 – Implantação da Pesquisa de Clima Organizacional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de pesquisa de clima organizacional contratado*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63688" y="5877272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*Esta entrega está excluída conforme decisão em reunião de diretoria, a ser implementada na próxima revisão do Plano de Ação 2020.</a:t>
            </a:r>
          </a:p>
        </p:txBody>
      </p:sp>
    </p:spTree>
    <p:extLst>
      <p:ext uri="{BB962C8B-B14F-4D97-AF65-F5344CB8AC3E}">
        <p14:creationId xmlns:p14="http://schemas.microsoft.com/office/powerpoint/2010/main" val="388240802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692249"/>
              </p:ext>
            </p:extLst>
          </p:nvPr>
        </p:nvGraphicFramePr>
        <p:xfrm>
          <a:off x="395536" y="764704"/>
          <a:ext cx="8496944" cy="4564164"/>
        </p:xfrm>
        <a:graphic>
          <a:graphicData uri="http://schemas.openxmlformats.org/drawingml/2006/table">
            <a:tbl>
              <a:tblPr/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440745">
                <a:tc rowSpan="5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 – Readequação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Força de Trabalho do INPI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24.1-Movimentação Externa de Servidores e Empregados Públicos para o INPI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Servidores e empregados públicos movimentados para o INPI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24.2-Contratação Temporária de Servidores Aposentados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Levantamento da necessidade de terceirização realizado para atividades previstas na MP 922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603351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Edital Simplificado para Processo Seletivo elaborado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Servidores contratados de acordo com as necessidades levantadas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0745"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24.5-Implantação do Programa de Bolsistas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Bolsas iniciadas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5324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E45BAF8-6CBE-441D-AC8D-245367635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480507"/>
              </p:ext>
            </p:extLst>
          </p:nvPr>
        </p:nvGraphicFramePr>
        <p:xfrm>
          <a:off x="395536" y="764704"/>
          <a:ext cx="8496944" cy="2037444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117044613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4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PROGRAMAS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PROJETOS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ENTREGAS COM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6BB00"/>
                          </a:highlight>
                          <a:latin typeface="+mn-lt"/>
                        </a:rPr>
                        <a:t>RISCO DE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previsto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– Modernização do Relacionamento com Usuários e Públicos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Interessados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25.2-Implementação do Sistema de Comunicação Unificada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Solução de comunicação unificada implantada nas unidades regionais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Solução de comunicação unificada implantada na sede (MV9)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D233DF32-FE4A-43BD-8B43-475D79CE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2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u="sng" dirty="0">
                <a:solidFill>
                  <a:schemeClr val="tx2"/>
                </a:solidFill>
              </a:rPr>
              <a:t>DEMAIS</a:t>
            </a:r>
            <a:r>
              <a:rPr lang="pt-BR" altLang="pt-BR" sz="2400" b="1" dirty="0">
                <a:solidFill>
                  <a:schemeClr val="tx2"/>
                </a:solidFill>
              </a:rPr>
              <a:t> INICIATIVAS: ENTREGAS COM </a:t>
            </a:r>
            <a:r>
              <a:rPr lang="pt-BR" altLang="pt-BR" sz="2400" b="1" dirty="0">
                <a:highlight>
                  <a:srgbClr val="F6BB00"/>
                </a:highlight>
              </a:rPr>
              <a:t>RISCO DE ATRASO 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17865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599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755576" y="1772816"/>
            <a:ext cx="6840760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SITUAÇÃO DAS CONTRATAÇÕES</a:t>
            </a:r>
          </a:p>
          <a:p>
            <a:pPr algn="ctr"/>
            <a:r>
              <a:rPr lang="pt-BR" sz="2400" dirty="0">
                <a:solidFill>
                  <a:schemeClr val="bg1"/>
                </a:solidFill>
              </a:rPr>
              <a:t>(Data-base: 31 de agosto)</a:t>
            </a:r>
            <a:endParaRPr lang="pt-B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02199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3">
            <a:extLst>
              <a:ext uri="{FF2B5EF4-FFF2-40B4-BE49-F238E27FC236}">
                <a16:creationId xmlns:a16="http://schemas.microsoft.com/office/drawing/2014/main" xmlns="" id="{499BBFDD-5A5F-4352-B6B3-AF309DCE4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13" y="188640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STATUS DAS </a:t>
            </a:r>
            <a:r>
              <a:rPr lang="pt-BR" altLang="pt-BR" sz="2400" b="1" u="sng" dirty="0">
                <a:solidFill>
                  <a:schemeClr val="tx2"/>
                </a:solidFill>
              </a:rPr>
              <a:t>CONTRATAÇÕES</a:t>
            </a:r>
            <a:endParaRPr lang="pt-BR" altLang="pt-BR" sz="2400" b="1" dirty="0">
              <a:solidFill>
                <a:schemeClr val="tx2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264" y="836711"/>
            <a:ext cx="4608513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7" y="836711"/>
            <a:ext cx="4608513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440" y="3429000"/>
            <a:ext cx="5493648" cy="2681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06328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599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312275" y="1700808"/>
            <a:ext cx="7920880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schemeClr val="bg1"/>
                </a:solidFill>
              </a:rPr>
              <a:t>inpi.gov.br</a:t>
            </a:r>
            <a:endParaRPr lang="pt-B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12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3">
            <a:extLst>
              <a:ext uri="{FF2B5EF4-FFF2-40B4-BE49-F238E27FC236}">
                <a16:creationId xmlns:a16="http://schemas.microsoft.com/office/drawing/2014/main" xmlns="" id="{BE021F64-2F6C-46F9-87DA-237EA5068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552" y="184287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RESULTADOS DE </a:t>
            </a:r>
            <a:r>
              <a:rPr lang="pt-BR" altLang="pt-BR" sz="2400" b="1" u="sng" dirty="0">
                <a:solidFill>
                  <a:schemeClr val="tx2"/>
                </a:solidFill>
              </a:rPr>
              <a:t>EFICIÊNCIA OPERACIONAL</a:t>
            </a:r>
            <a:endParaRPr lang="pt-BR" altLang="pt-BR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44784" y="832279"/>
          <a:ext cx="8603679" cy="3876065"/>
        </p:xfrm>
        <a:graphic>
          <a:graphicData uri="http://schemas.openxmlformats.org/drawingml/2006/table">
            <a:tbl>
              <a:tblPr/>
              <a:tblGrid>
                <a:gridCol w="665038">
                  <a:extLst>
                    <a:ext uri="{9D8B030D-6E8A-4147-A177-3AD203B41FA5}">
                      <a16:colId xmlns:a16="http://schemas.microsoft.com/office/drawing/2014/main" xmlns="" val="1233354499"/>
                    </a:ext>
                  </a:extLst>
                </a:gridCol>
                <a:gridCol w="40963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06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854">
                  <a:extLst>
                    <a:ext uri="{9D8B030D-6E8A-4147-A177-3AD203B41FA5}">
                      <a16:colId xmlns:a16="http://schemas.microsoft.com/office/drawing/2014/main" xmlns="" val="3915317263"/>
                    </a:ext>
                  </a:extLst>
                </a:gridCol>
                <a:gridCol w="128075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37721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1779" marR="91779" marT="45889" marB="45889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INDICADORES DE DESEMPENHO</a:t>
                      </a:r>
                    </a:p>
                  </a:txBody>
                  <a:tcPr marL="91779" marR="91779" marT="45889" marB="45889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META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1779" marR="91779" marT="45889" marB="45889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RESULTADOS</a:t>
                      </a:r>
                    </a:p>
                  </a:txBody>
                  <a:tcPr marL="72267" marR="72267" marT="72267" marB="72267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5748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Média </a:t>
                      </a:r>
                    </a:p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JAN-JUL </a:t>
                      </a:r>
                      <a:endParaRPr lang="pt-BR" sz="1800" dirty="0"/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AGOSTO*</a:t>
                      </a:r>
                      <a:endParaRPr lang="pt-BR" dirty="0"/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5020220"/>
                  </a:ext>
                </a:extLst>
              </a:tr>
              <a:tr h="1055624">
                <a:tc rowSpan="3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PATENTES</a:t>
                      </a:r>
                    </a:p>
                  </a:txBody>
                  <a:tcPr marL="72267" marR="72267" marT="72267" marB="72267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Tempo de Decisão de Exame Técnico de Pedidos de Exame Prioritário de Patentes </a:t>
                      </a: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(contado a partir do requerimento de priorização)</a:t>
                      </a: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**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meses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12,8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13,2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42824"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Tempo de Primeiro Exame Técnico de Pedidos de Patentes </a:t>
                      </a: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(contado a partir da data do pedido de exame)</a:t>
                      </a: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 anos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42824"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Tempo de Decisão de Exame Técnico de Pedidos de Patentes </a:t>
                      </a: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(contado a partir da data do pedido de exame)</a:t>
                      </a: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4,5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5,7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5,5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254B10DA-154A-4399-A9DF-3FA56DF8F11C}"/>
              </a:ext>
            </a:extLst>
          </p:cNvPr>
          <p:cNvSpPr txBox="1"/>
          <p:nvPr/>
        </p:nvSpPr>
        <p:spPr>
          <a:xfrm>
            <a:off x="73884" y="4797152"/>
            <a:ext cx="9073008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pt-BR" sz="1200" dirty="0"/>
              <a:t>*O resultado mensal já representa o acumulado; ou o indicador não é acumulativo.</a:t>
            </a:r>
          </a:p>
          <a:p>
            <a:pPr>
              <a:spcBef>
                <a:spcPts val="300"/>
              </a:spcBef>
            </a:pPr>
            <a:r>
              <a:rPr lang="pt-BR" sz="1200" dirty="0"/>
              <a:t>**O cálculo do indicador mudou a partir da 2ª Revisão do Plano de Ação 2020 (julho), passando a incluir o despacho de código 11.5.</a:t>
            </a:r>
          </a:p>
          <a:p>
            <a:pPr>
              <a:spcBef>
                <a:spcPts val="300"/>
              </a:spcBef>
            </a:pPr>
            <a:r>
              <a:rPr lang="pt-BR" sz="1200" dirty="0"/>
              <a:t>***O cálculo do indicador mudou a partir da 2ª Revisão do Plano de Ação 2020 (julho), passando a incluir os despachos de códigos 6.21 e 6.22.</a:t>
            </a:r>
          </a:p>
        </p:txBody>
      </p:sp>
    </p:spTree>
    <p:extLst>
      <p:ext uri="{BB962C8B-B14F-4D97-AF65-F5344CB8AC3E}">
        <p14:creationId xmlns:p14="http://schemas.microsoft.com/office/powerpoint/2010/main" val="2563919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71256" y="692696"/>
          <a:ext cx="8592557" cy="5508657"/>
        </p:xfrm>
        <a:graphic>
          <a:graphicData uri="http://schemas.openxmlformats.org/drawingml/2006/table">
            <a:tbl>
              <a:tblPr/>
              <a:tblGrid>
                <a:gridCol w="676283">
                  <a:extLst>
                    <a:ext uri="{9D8B030D-6E8A-4147-A177-3AD203B41FA5}">
                      <a16:colId xmlns:a16="http://schemas.microsoft.com/office/drawing/2014/main" xmlns="" val="1233354499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3075">
                  <a:extLst>
                    <a:ext uri="{9D8B030D-6E8A-4147-A177-3AD203B41FA5}">
                      <a16:colId xmlns:a16="http://schemas.microsoft.com/office/drawing/2014/main" xmlns="" val="1265240408"/>
                    </a:ext>
                  </a:extLst>
                </a:gridCol>
                <a:gridCol w="13212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8849">
                  <a:extLst>
                    <a:ext uri="{9D8B030D-6E8A-4147-A177-3AD203B41FA5}">
                      <a16:colId xmlns:a16="http://schemas.microsoft.com/office/drawing/2014/main" xmlns="" val="3915317263"/>
                    </a:ext>
                  </a:extLst>
                </a:gridCol>
                <a:gridCol w="143878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11525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1779" marR="91779" marT="45889" marB="45889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INDICADORES DE DESEMPENHO</a:t>
                      </a:r>
                    </a:p>
                  </a:txBody>
                  <a:tcPr marL="91779" marR="91779" marT="45889" marB="45889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META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1779" marR="91779" marT="45889" marB="45889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RESULTADOS</a:t>
                      </a:r>
                    </a:p>
                  </a:txBody>
                  <a:tcPr marL="72267" marR="72267" marT="72267" marB="72267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32947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Média </a:t>
                      </a:r>
                    </a:p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JAN-JUL </a:t>
                      </a:r>
                      <a:endParaRPr lang="pt-BR" sz="1800" dirty="0"/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AGOSTO*</a:t>
                      </a:r>
                      <a:endParaRPr lang="pt-BR" dirty="0"/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5020220"/>
                  </a:ext>
                </a:extLst>
              </a:tr>
              <a:tr h="652992">
                <a:tc rowSpan="6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PATENTES</a:t>
                      </a:r>
                    </a:p>
                  </a:txBody>
                  <a:tcPr marL="72267" marR="72267" marT="72267" marB="72267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Tempo de Transmissão do Depósito Internacional PCT pelo INPI (RO-BR)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 em até </a:t>
                      </a:r>
                      <a:b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dias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99,7%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98%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Tempo de Envio do Relatório de Busca Internacional do PCT (ISR) pelo INPI (ISA-BR)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partir da data do depósito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98% em até </a:t>
                      </a:r>
                      <a:b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meses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94,7%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6473"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partir da data de recepção do pedido pelo INPI (ISA-BR)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 em até </a:t>
                      </a:r>
                      <a:b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meses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93,5%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889500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267" marR="72267" marT="72267" marB="72267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Tempo de Envio do Relatório de Exame Preliminar Internacional do PCT (IPER) pelo INPI (IPEA-BR)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 em até </a:t>
                      </a:r>
                      <a:b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 meses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94,1%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90,9%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7378511"/>
                  </a:ext>
                </a:extLst>
              </a:tr>
              <a:tr h="180132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267" marR="72267" marT="72267" marB="72267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 de Instrução em Recurso de Processos de Patentes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(2ª Instância)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 a 36 meses**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790418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267" marR="72267" marT="72267" marB="72267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 de Instrução em Processos Administrativos de Nulidade de Patentes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(2ª Instância)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a 12 meses**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7" name="CaixaDeTexto 3">
            <a:extLst>
              <a:ext uri="{FF2B5EF4-FFF2-40B4-BE49-F238E27FC236}">
                <a16:creationId xmlns:a16="http://schemas.microsoft.com/office/drawing/2014/main" xmlns="" id="{A29FF46F-A0C9-48F2-B125-445C80945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552" y="184287"/>
            <a:ext cx="8678314" cy="4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RESULTADOS DE </a:t>
            </a:r>
            <a:r>
              <a:rPr lang="pt-BR" altLang="pt-BR" sz="2400" b="1" u="sng" dirty="0">
                <a:solidFill>
                  <a:schemeClr val="tx2"/>
                </a:solidFill>
              </a:rPr>
              <a:t>EFICIÊNCIA OPERACIONAL</a:t>
            </a:r>
            <a:endParaRPr lang="pt-BR" altLang="pt-BR" sz="2400" b="1" dirty="0">
              <a:solidFill>
                <a:schemeClr val="tx2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9D58FCDC-E40C-4FAF-8580-E1DC5491FD82}"/>
              </a:ext>
            </a:extLst>
          </p:cNvPr>
          <p:cNvSpPr txBox="1"/>
          <p:nvPr/>
        </p:nvSpPr>
        <p:spPr>
          <a:xfrm>
            <a:off x="1475656" y="6265020"/>
            <a:ext cx="5400600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pt-BR" sz="1200" dirty="0"/>
              <a:t>*O resultado mensal já representa o acumulado; ou o indicador não é acumulativo.</a:t>
            </a:r>
          </a:p>
          <a:p>
            <a:pPr>
              <a:spcBef>
                <a:spcPts val="300"/>
              </a:spcBef>
            </a:pPr>
            <a:r>
              <a:rPr lang="pt-BR" sz="1200" dirty="0"/>
              <a:t>**Variável dependendo da área técnica em análise.</a:t>
            </a:r>
          </a:p>
        </p:txBody>
      </p:sp>
    </p:spTree>
    <p:extLst>
      <p:ext uri="{BB962C8B-B14F-4D97-AF65-F5344CB8AC3E}">
        <p14:creationId xmlns:p14="http://schemas.microsoft.com/office/powerpoint/2010/main" val="1539581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3">
            <a:extLst>
              <a:ext uri="{FF2B5EF4-FFF2-40B4-BE49-F238E27FC236}">
                <a16:creationId xmlns:a16="http://schemas.microsoft.com/office/drawing/2014/main" xmlns="" id="{BE021F64-2F6C-46F9-87DA-237EA5068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552" y="184287"/>
            <a:ext cx="8678314" cy="8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400" b="1" dirty="0">
                <a:solidFill>
                  <a:schemeClr val="tx2"/>
                </a:solidFill>
              </a:rPr>
              <a:t>RESULTADOS DE </a:t>
            </a:r>
            <a:r>
              <a:rPr lang="pt-BR" altLang="pt-BR" sz="2400" b="1" u="sng" dirty="0">
                <a:solidFill>
                  <a:schemeClr val="tx2"/>
                </a:solidFill>
              </a:rPr>
              <a:t>EFICIÊNCIA OPERACIONAL</a:t>
            </a:r>
          </a:p>
          <a:p>
            <a:endParaRPr lang="pt-BR" altLang="pt-BR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98552" y="764704"/>
          <a:ext cx="8351558" cy="4707100"/>
        </p:xfrm>
        <a:graphic>
          <a:graphicData uri="http://schemas.openxmlformats.org/drawingml/2006/table">
            <a:tbl>
              <a:tblPr/>
              <a:tblGrid>
                <a:gridCol w="642189">
                  <a:extLst>
                    <a:ext uri="{9D8B030D-6E8A-4147-A177-3AD203B41FA5}">
                      <a16:colId xmlns:a16="http://schemas.microsoft.com/office/drawing/2014/main" xmlns="" val="1233354499"/>
                    </a:ext>
                  </a:extLst>
                </a:gridCol>
                <a:gridCol w="26074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9313">
                  <a:extLst>
                    <a:ext uri="{9D8B030D-6E8A-4147-A177-3AD203B41FA5}">
                      <a16:colId xmlns:a16="http://schemas.microsoft.com/office/drawing/2014/main" xmlns="" val="1265240408"/>
                    </a:ext>
                  </a:extLst>
                </a:gridCol>
                <a:gridCol w="11520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36429">
                  <a:extLst>
                    <a:ext uri="{9D8B030D-6E8A-4147-A177-3AD203B41FA5}">
                      <a16:colId xmlns:a16="http://schemas.microsoft.com/office/drawing/2014/main" xmlns="" val="3915317263"/>
                    </a:ext>
                  </a:extLst>
                </a:gridCol>
                <a:gridCol w="120410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53559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1779" marR="91779" marT="45889" marB="45889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INDICADORES DE DESEMPENHO</a:t>
                      </a:r>
                    </a:p>
                  </a:txBody>
                  <a:tcPr marL="91779" marR="91779" marT="45889" marB="45889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META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1779" marR="91779" marT="45889" marB="45889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RESULTADOS</a:t>
                      </a:r>
                    </a:p>
                  </a:txBody>
                  <a:tcPr marL="72267" marR="72267" marT="72267" marB="72267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305423"/>
                  </a:ext>
                </a:extLst>
              </a:tr>
              <a:tr h="5545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Média </a:t>
                      </a:r>
                    </a:p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JAN-JUL </a:t>
                      </a:r>
                      <a:endParaRPr lang="pt-BR" sz="1800" dirty="0"/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AGOSTO*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5020220"/>
                  </a:ext>
                </a:extLst>
              </a:tr>
              <a:tr h="433998">
                <a:tc rowSpan="6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MARCAS</a:t>
                      </a:r>
                    </a:p>
                  </a:txBody>
                  <a:tcPr marL="72000" marR="72000" marT="72000" marB="72000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Tempo de Primeiro Exame Técnico para Pedido de Registro de Marca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 oposição</a:t>
                      </a:r>
                      <a:endParaRPr lang="pt-BR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meses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/>
                        <a:t>10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36092"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 oposição</a:t>
                      </a:r>
                      <a:endParaRPr lang="pt-BR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meses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/>
                        <a:t>6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39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Tempo de Decisão de Exame Técnico de Pedido de Registro de Marca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 oposição</a:t>
                      </a:r>
                      <a:endParaRPr lang="pt-BR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meses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/>
                        <a:t>10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5483220"/>
                  </a:ext>
                </a:extLst>
              </a:tr>
              <a:tr h="5360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 oposição</a:t>
                      </a:r>
                      <a:endParaRPr lang="pt-BR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meses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/>
                        <a:t>6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152608"/>
                  </a:ext>
                </a:extLst>
              </a:tr>
              <a:tr h="711591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267" marR="72267" marT="72267" marB="72267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Tempo de Instrução em Recurso de Processos de Marcas (2ª Instância)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meses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7378511"/>
                  </a:ext>
                </a:extLst>
              </a:tr>
              <a:tr h="970090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vert="vert27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Tempo de Instrução em Processos Administrativos de Nulidade de Marcas (2ª Instância)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meses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36000" marR="36000" marT="72000" marB="7200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3427242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EA7A993F-5BA7-4331-B2F8-68CD1F16BCBD}"/>
              </a:ext>
            </a:extLst>
          </p:cNvPr>
          <p:cNvSpPr txBox="1"/>
          <p:nvPr/>
        </p:nvSpPr>
        <p:spPr>
          <a:xfrm>
            <a:off x="713273" y="5589240"/>
            <a:ext cx="7848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*O resultado mensal já representa o acumulado; ou o indicador não é acumulativo.</a:t>
            </a:r>
          </a:p>
        </p:txBody>
      </p:sp>
    </p:spTree>
    <p:extLst>
      <p:ext uri="{BB962C8B-B14F-4D97-AF65-F5344CB8AC3E}">
        <p14:creationId xmlns:p14="http://schemas.microsoft.com/office/powerpoint/2010/main" val="4235233382"/>
      </p:ext>
    </p:extLst>
  </p:cSld>
  <p:clrMapOvr>
    <a:masterClrMapping/>
  </p:clrMapOvr>
</p:sld>
</file>

<file path=ppt/theme/theme1.xml><?xml version="1.0" encoding="utf-8"?>
<a:theme xmlns:a="http://schemas.openxmlformats.org/drawingml/2006/main" name="1_Lâmina padrão 01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âmina padrão 02_marca d'água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Lâmina padrão 01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Lâmina padrão 01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23002</TotalTime>
  <Words>4702</Words>
  <Application>Microsoft Office PowerPoint</Application>
  <PresentationFormat>Apresentação na tela (4:3)</PresentationFormat>
  <Paragraphs>1059</Paragraphs>
  <Slides>66</Slides>
  <Notes>57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slides</vt:lpstr>
      </vt:variant>
      <vt:variant>
        <vt:i4>66</vt:i4>
      </vt:variant>
    </vt:vector>
  </HeadingPairs>
  <TitlesOfParts>
    <vt:vector size="70" baseType="lpstr">
      <vt:lpstr>1_Lâmina padrão 01</vt:lpstr>
      <vt:lpstr>1_Lâmina padrão 02_marca d'água</vt:lpstr>
      <vt:lpstr>2_Lâmina padrão 01</vt:lpstr>
      <vt:lpstr>3_Lâmina padrão 01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INPI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root</dc:creator>
  <cp:lastModifiedBy>Rafael</cp:lastModifiedBy>
  <cp:revision>2565</cp:revision>
  <cp:lastPrinted>2020-05-17T15:36:46Z</cp:lastPrinted>
  <dcterms:created xsi:type="dcterms:W3CDTF">2017-07-14T14:45:57Z</dcterms:created>
  <dcterms:modified xsi:type="dcterms:W3CDTF">2020-11-03T14:22:10Z</dcterms:modified>
</cp:coreProperties>
</file>