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  <p:sldMasterId id="2147483816" r:id="rId3"/>
    <p:sldMasterId id="2147483828" r:id="rId4"/>
    <p:sldMasterId id="2147483840" r:id="rId5"/>
    <p:sldMasterId id="2147483852" r:id="rId6"/>
    <p:sldMasterId id="2147483864" r:id="rId7"/>
    <p:sldMasterId id="2147483876" r:id="rId8"/>
  </p:sldMasterIdLst>
  <p:notesMasterIdLst>
    <p:notesMasterId r:id="rId11"/>
  </p:notesMasterIdLst>
  <p:sldIdLst>
    <p:sldId id="267" r:id="rId9"/>
    <p:sldId id="266" r:id="rId10"/>
  </p:sldIdLst>
  <p:sldSz cx="6858000" cy="9906000" type="A4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72A5"/>
    <a:srgbClr val="688BBB"/>
    <a:srgbClr val="3F48CC"/>
    <a:srgbClr val="99D9EA"/>
    <a:srgbClr val="5C83B6"/>
    <a:srgbClr val="7092BE"/>
    <a:srgbClr val="3F6092"/>
    <a:srgbClr val="0C2844"/>
    <a:srgbClr val="469CD5"/>
    <a:srgbClr val="3D43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642" autoAdjust="0"/>
  </p:normalViewPr>
  <p:slideViewPr>
    <p:cSldViewPr>
      <p:cViewPr varScale="1">
        <p:scale>
          <a:sx n="53" d="100"/>
          <a:sy n="53" d="100"/>
        </p:scale>
        <p:origin x="-2098" y="-77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66842-0FFB-40E6-B804-5A0AA78B812B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44784-1766-4BE7-B608-621BE76472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2181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44784-1766-4BE7-B608-621BE7647212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6490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4388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3451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6" y="573264"/>
            <a:ext cx="3357563" cy="122082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8523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748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2061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7859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6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1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7366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079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3772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127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858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50959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4576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7986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6" y="573264"/>
            <a:ext cx="3357563" cy="122082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2712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7431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46870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972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6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1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618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75502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43999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210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45562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49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66682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0886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6" y="573264"/>
            <a:ext cx="3357563" cy="122082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717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774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09208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92102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6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1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4505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37328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9811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6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1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0174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51844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54155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91429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9918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6" y="573264"/>
            <a:ext cx="3357563" cy="122082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6826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7921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3250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96712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6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1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8843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294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56841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78974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60245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44130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80609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9615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6" y="573264"/>
            <a:ext cx="3357563" cy="122082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481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7538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38675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89306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6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1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414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14506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2133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28924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39548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45685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87053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4878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6" y="573264"/>
            <a:ext cx="3357563" cy="122082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531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1838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1017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568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88306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6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1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9567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31723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16214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62317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45789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75629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012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6" y="573264"/>
            <a:ext cx="3357563" cy="122082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616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0061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9713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4240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88121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6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1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1233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05895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1967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54165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17693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76745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3689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6" y="573264"/>
            <a:ext cx="3357563" cy="122082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8317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1221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4" y="99626"/>
            <a:ext cx="6624732" cy="136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2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4" y="99626"/>
            <a:ext cx="6624732" cy="136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6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6" y="99626"/>
            <a:ext cx="6624728" cy="136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1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6" y="99626"/>
            <a:ext cx="6624728" cy="136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08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8" y="99626"/>
            <a:ext cx="6624723" cy="136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8" y="99626"/>
            <a:ext cx="6624723" cy="13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8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0" y="99626"/>
            <a:ext cx="6624718" cy="13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2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0" y="99626"/>
            <a:ext cx="6624718" cy="136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56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1.xml"/><Relationship Id="rId5" Type="http://schemas.openxmlformats.org/officeDocument/2006/relationships/hyperlink" Target="http://www.inpi.gov.br/" TargetMode="External"/><Relationship Id="rId4" Type="http://schemas.openxmlformats.org/officeDocument/2006/relationships/image" Target="../media/image11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5" y="99320"/>
            <a:ext cx="6636520" cy="1366827"/>
          </a:xfrm>
          <a:prstGeom prst="rect">
            <a:avLst/>
          </a:prstGeom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506" y="2393379"/>
            <a:ext cx="3508988" cy="2710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CaixaDeTexto 35"/>
          <p:cNvSpPr txBox="1"/>
          <p:nvPr/>
        </p:nvSpPr>
        <p:spPr>
          <a:xfrm>
            <a:off x="1484784" y="828799"/>
            <a:ext cx="4759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</a:rPr>
              <a:t>(Tecnologias desenvolvidas por brasileiros) – 2009 a 2013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1924716" y="128464"/>
            <a:ext cx="2739157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rgbClr val="3D433F"/>
                </a:solidFill>
              </a:rPr>
              <a:t>Nº 4         Ano 2015</a:t>
            </a:r>
            <a:endParaRPr lang="pt-BR" sz="1200" dirty="0">
              <a:solidFill>
                <a:srgbClr val="3D433F"/>
              </a:solidFill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1585731" y="410979"/>
            <a:ext cx="6019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BIOTECNOLOGIA DE BRASILEIROS (NÃO SAÚDE)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39" name="Imagem 38" descr="Recorte de Tela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1"/>
          <a:stretch/>
        </p:blipFill>
        <p:spPr>
          <a:xfrm>
            <a:off x="130921" y="6501084"/>
            <a:ext cx="6503121" cy="2850954"/>
          </a:xfrm>
          <a:prstGeom prst="rect">
            <a:avLst/>
          </a:prstGeom>
        </p:spPr>
      </p:pic>
      <p:sp>
        <p:nvSpPr>
          <p:cNvPr id="40" name="CaixaDeTexto 39"/>
          <p:cNvSpPr txBox="1"/>
          <p:nvPr/>
        </p:nvSpPr>
        <p:spPr>
          <a:xfrm>
            <a:off x="109884" y="5940792"/>
            <a:ext cx="6627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604578"/>
                </a:solidFill>
              </a:rPr>
              <a:t>Nuvem das 150 palavras mais recorrentes nos títulos dos pedidos de patente</a:t>
            </a:r>
            <a:endParaRPr lang="pt-BR" sz="1600" dirty="0">
              <a:solidFill>
                <a:srgbClr val="604578"/>
              </a:solidFill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2189829" y="3775240"/>
            <a:ext cx="1062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Agroindustrial</a:t>
            </a:r>
            <a:endParaRPr lang="pt-BR" sz="1200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3251915" y="2681411"/>
            <a:ext cx="827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</a:rPr>
              <a:t>Ambiental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3573016" y="3651423"/>
            <a:ext cx="11403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</a:rPr>
              <a:t>Biocombustível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3362282" y="4420636"/>
            <a:ext cx="7712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</a:rPr>
              <a:t>Industrial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135683" y="1352600"/>
            <a:ext cx="6580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604578"/>
                </a:solidFill>
              </a:rPr>
              <a:t>Distribuição dos documentos de patente </a:t>
            </a:r>
            <a:r>
              <a:rPr lang="pt-BR" b="1" dirty="0">
                <a:solidFill>
                  <a:srgbClr val="604578"/>
                </a:solidFill>
              </a:rPr>
              <a:t>por setores de aplicação da biotecnologia</a:t>
            </a:r>
            <a:endParaRPr lang="pt-BR" sz="1600" dirty="0">
              <a:solidFill>
                <a:srgbClr val="604578"/>
              </a:solidFill>
            </a:endParaRPr>
          </a:p>
        </p:txBody>
      </p:sp>
      <p:sp>
        <p:nvSpPr>
          <p:cNvPr id="46" name="Retângulo de cantos arredondados 45"/>
          <p:cNvSpPr/>
          <p:nvPr/>
        </p:nvSpPr>
        <p:spPr>
          <a:xfrm>
            <a:off x="145207" y="2681411"/>
            <a:ext cx="1925166" cy="1008112"/>
          </a:xfrm>
          <a:prstGeom prst="roundRect">
            <a:avLst/>
          </a:prstGeom>
          <a:solidFill>
            <a:srgbClr val="A58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Destaque para plantas geneticamente modificadas</a:t>
            </a:r>
          </a:p>
        </p:txBody>
      </p:sp>
      <p:sp>
        <p:nvSpPr>
          <p:cNvPr id="47" name="Triângulo retângulo 46"/>
          <p:cNvSpPr/>
          <p:nvPr/>
        </p:nvSpPr>
        <p:spPr>
          <a:xfrm>
            <a:off x="2029733" y="2897435"/>
            <a:ext cx="252714" cy="288032"/>
          </a:xfrm>
          <a:prstGeom prst="rtTriangle">
            <a:avLst/>
          </a:prstGeom>
          <a:solidFill>
            <a:srgbClr val="A58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Retângulo de cantos arredondados 47"/>
          <p:cNvSpPr/>
          <p:nvPr/>
        </p:nvSpPr>
        <p:spPr>
          <a:xfrm>
            <a:off x="2492896" y="5131695"/>
            <a:ext cx="2849318" cy="685401"/>
          </a:xfrm>
          <a:prstGeom prst="roundRect">
            <a:avLst/>
          </a:prstGeom>
          <a:solidFill>
            <a:srgbClr val="A58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Em grande parte, </a:t>
            </a:r>
            <a:r>
              <a:rPr lang="pt-BR" sz="1400" dirty="0"/>
              <a:t>processos enzimáticos e biológicos para produção de etanol</a:t>
            </a:r>
          </a:p>
        </p:txBody>
      </p:sp>
      <p:sp>
        <p:nvSpPr>
          <p:cNvPr id="49" name="Triângulo retângulo 48"/>
          <p:cNvSpPr/>
          <p:nvPr/>
        </p:nvSpPr>
        <p:spPr>
          <a:xfrm rot="16200000" flipV="1">
            <a:off x="4019598" y="4885841"/>
            <a:ext cx="252714" cy="288032"/>
          </a:xfrm>
          <a:prstGeom prst="rtTriangle">
            <a:avLst/>
          </a:prstGeom>
          <a:solidFill>
            <a:srgbClr val="A58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Retângulo de cantos arredondados 49"/>
          <p:cNvSpPr/>
          <p:nvPr/>
        </p:nvSpPr>
        <p:spPr>
          <a:xfrm>
            <a:off x="4977857" y="3545507"/>
            <a:ext cx="1656185" cy="1049984"/>
          </a:xfrm>
          <a:prstGeom prst="roundRect">
            <a:avLst/>
          </a:prstGeom>
          <a:solidFill>
            <a:srgbClr val="A58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Maioria sobre etanol </a:t>
            </a:r>
            <a:r>
              <a:rPr lang="pt-BR" sz="1400" dirty="0"/>
              <a:t>de 1ª </a:t>
            </a:r>
            <a:endParaRPr lang="pt-BR" sz="1400" dirty="0" smtClean="0"/>
          </a:p>
          <a:p>
            <a:pPr algn="ctr"/>
            <a:r>
              <a:rPr lang="pt-BR" sz="1400" dirty="0" smtClean="0"/>
              <a:t>e </a:t>
            </a:r>
            <a:r>
              <a:rPr lang="pt-BR" sz="1400" dirty="0"/>
              <a:t>2ª geração</a:t>
            </a:r>
          </a:p>
        </p:txBody>
      </p:sp>
      <p:sp>
        <p:nvSpPr>
          <p:cNvPr id="51" name="Triângulo retângulo 50"/>
          <p:cNvSpPr/>
          <p:nvPr/>
        </p:nvSpPr>
        <p:spPr>
          <a:xfrm flipH="1" flipV="1">
            <a:off x="4725144" y="3875411"/>
            <a:ext cx="252714" cy="288032"/>
          </a:xfrm>
          <a:prstGeom prst="rtTriangle">
            <a:avLst/>
          </a:prstGeom>
          <a:solidFill>
            <a:srgbClr val="A58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Retângulo de cantos arredondados 51"/>
          <p:cNvSpPr/>
          <p:nvPr/>
        </p:nvSpPr>
        <p:spPr>
          <a:xfrm>
            <a:off x="4437112" y="1961331"/>
            <a:ext cx="2129409" cy="1008112"/>
          </a:xfrm>
          <a:prstGeom prst="roundRect">
            <a:avLst/>
          </a:prstGeom>
          <a:solidFill>
            <a:srgbClr val="A58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Foco em organismos biológicos* </a:t>
            </a:r>
            <a:r>
              <a:rPr lang="pt-BR" sz="1400" dirty="0"/>
              <a:t>geneticamente modificados</a:t>
            </a:r>
          </a:p>
        </p:txBody>
      </p:sp>
      <p:sp>
        <p:nvSpPr>
          <p:cNvPr id="53" name="Triângulo retângulo 52"/>
          <p:cNvSpPr/>
          <p:nvPr/>
        </p:nvSpPr>
        <p:spPr>
          <a:xfrm flipH="1">
            <a:off x="4221088" y="2465387"/>
            <a:ext cx="252714" cy="288032"/>
          </a:xfrm>
          <a:prstGeom prst="rtTriangle">
            <a:avLst/>
          </a:prstGeom>
          <a:solidFill>
            <a:srgbClr val="A58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CaixaDeTexto 53"/>
          <p:cNvSpPr txBox="1"/>
          <p:nvPr/>
        </p:nvSpPr>
        <p:spPr>
          <a:xfrm>
            <a:off x="44624" y="9345488"/>
            <a:ext cx="67677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/>
              <a:t>* Organismos biológicos, neste trabalho, incluem plantas, fungos, bactérias, algas, entre outros. </a:t>
            </a:r>
            <a:endParaRPr lang="pt-BR" sz="900" dirty="0"/>
          </a:p>
        </p:txBody>
      </p:sp>
      <p:sp>
        <p:nvSpPr>
          <p:cNvPr id="55" name="CaixaDeTexto 54"/>
          <p:cNvSpPr txBox="1"/>
          <p:nvPr/>
        </p:nvSpPr>
        <p:spPr>
          <a:xfrm>
            <a:off x="557641" y="1950052"/>
            <a:ext cx="155106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200" b="1" smtClean="0"/>
              <a:t>Total: 228 invenções  </a:t>
            </a:r>
            <a:endParaRPr lang="pt-BR" sz="1200" b="1" dirty="0" smtClean="0"/>
          </a:p>
        </p:txBody>
      </p:sp>
      <p:sp>
        <p:nvSpPr>
          <p:cNvPr id="56" name="CaixaDeTexto 13"/>
          <p:cNvSpPr txBox="1"/>
          <p:nvPr/>
        </p:nvSpPr>
        <p:spPr>
          <a:xfrm>
            <a:off x="39582" y="9550122"/>
            <a:ext cx="67677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900" dirty="0"/>
              <a:t>Para </a:t>
            </a:r>
            <a:r>
              <a:rPr lang="pt-BR" sz="900" dirty="0" smtClean="0"/>
              <a:t>maiores informações, acesse o portal do INPI  </a:t>
            </a:r>
            <a:r>
              <a:rPr lang="pt-BR" sz="900" dirty="0" smtClean="0">
                <a:hlinkClick r:id="rId5"/>
              </a:rPr>
              <a:t>www.inpi.gov.br</a:t>
            </a:r>
            <a:r>
              <a:rPr lang="pt-BR" sz="900" dirty="0" smtClean="0"/>
              <a:t> (radar estendido)  ou entre em contato através do e-mail radartecnologico@inpi.gov.br.</a:t>
            </a:r>
            <a:endParaRPr lang="pt-BR" sz="900" dirty="0" smtClean="0">
              <a:solidFill>
                <a:srgbClr val="7D1A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64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Imagem 1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5" y="99320"/>
            <a:ext cx="6636520" cy="1366827"/>
          </a:xfrm>
          <a:prstGeom prst="rect">
            <a:avLst/>
          </a:prstGeom>
        </p:spPr>
      </p:pic>
      <p:graphicFrame>
        <p:nvGraphicFramePr>
          <p:cNvPr id="358" name="Tabela 3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806839"/>
              </p:ext>
            </p:extLst>
          </p:nvPr>
        </p:nvGraphicFramePr>
        <p:xfrm>
          <a:off x="130920" y="1712640"/>
          <a:ext cx="6585048" cy="388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2524"/>
                <a:gridCol w="3292524"/>
              </a:tblGrid>
              <a:tr h="1944216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rgbClr val="C68DB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68DB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68DB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68DB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rgbClr val="C68DB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68DB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68DB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68DB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4216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rgbClr val="C68DB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68DB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68DB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68DB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rgbClr val="C68DB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68DB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68DB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68DB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59" name="Elipse 358"/>
          <p:cNvSpPr/>
          <p:nvPr/>
        </p:nvSpPr>
        <p:spPr>
          <a:xfrm>
            <a:off x="4106046" y="2452722"/>
            <a:ext cx="900000" cy="900000"/>
          </a:xfrm>
          <a:prstGeom prst="ellipse">
            <a:avLst/>
          </a:prstGeom>
          <a:solidFill>
            <a:srgbClr val="C68DB9">
              <a:alpha val="30196"/>
            </a:srgbClr>
          </a:solidFill>
          <a:ln>
            <a:solidFill>
              <a:srgbClr val="604578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0" name="Elipse 359"/>
          <p:cNvSpPr/>
          <p:nvPr/>
        </p:nvSpPr>
        <p:spPr>
          <a:xfrm>
            <a:off x="1300132" y="2456887"/>
            <a:ext cx="900000" cy="900000"/>
          </a:xfrm>
          <a:prstGeom prst="ellipse">
            <a:avLst/>
          </a:prstGeom>
          <a:solidFill>
            <a:srgbClr val="CC99FF">
              <a:alpha val="30196"/>
            </a:srgbClr>
          </a:solidFill>
          <a:ln>
            <a:solidFill>
              <a:srgbClr val="604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1" name="CaixaDeTexto 360"/>
          <p:cNvSpPr txBox="1"/>
          <p:nvPr/>
        </p:nvSpPr>
        <p:spPr>
          <a:xfrm>
            <a:off x="1924716" y="128464"/>
            <a:ext cx="2739157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rgbClr val="3D433F"/>
                </a:solidFill>
              </a:rPr>
              <a:t>Nº 4         Ano 2015</a:t>
            </a:r>
            <a:endParaRPr lang="pt-BR" sz="1200" dirty="0">
              <a:solidFill>
                <a:srgbClr val="3D433F"/>
              </a:solidFill>
            </a:endParaRPr>
          </a:p>
        </p:txBody>
      </p:sp>
      <p:sp>
        <p:nvSpPr>
          <p:cNvPr id="362" name="CaixaDeTexto 361"/>
          <p:cNvSpPr txBox="1"/>
          <p:nvPr/>
        </p:nvSpPr>
        <p:spPr>
          <a:xfrm>
            <a:off x="1484784" y="828799"/>
            <a:ext cx="4759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</a:rPr>
              <a:t>(Tecnologias desenvolvidas por brasileiros) – 2009 a 2013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363" name="CaixaDeTexto 362"/>
          <p:cNvSpPr txBox="1"/>
          <p:nvPr/>
        </p:nvSpPr>
        <p:spPr>
          <a:xfrm>
            <a:off x="1585731" y="410979"/>
            <a:ext cx="5272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BIOTECNOLOGIA DE BRASILEIROS (NÃO SAÚDE)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64" name="CaixaDeTexto 363"/>
          <p:cNvSpPr txBox="1"/>
          <p:nvPr/>
        </p:nvSpPr>
        <p:spPr>
          <a:xfrm>
            <a:off x="127615" y="1352600"/>
            <a:ext cx="6627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604578"/>
                </a:solidFill>
              </a:rPr>
              <a:t>Perfil dos depositantes por setores de aplicação da biotecnologia</a:t>
            </a:r>
            <a:endParaRPr lang="pt-BR" b="1" dirty="0">
              <a:solidFill>
                <a:srgbClr val="604578"/>
              </a:solidFill>
            </a:endParaRPr>
          </a:p>
        </p:txBody>
      </p:sp>
      <p:sp>
        <p:nvSpPr>
          <p:cNvPr id="365" name="CaixaDeTexto 364"/>
          <p:cNvSpPr txBox="1"/>
          <p:nvPr/>
        </p:nvSpPr>
        <p:spPr>
          <a:xfrm>
            <a:off x="140720" y="1707753"/>
            <a:ext cx="3297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604578"/>
                </a:solidFill>
              </a:rPr>
              <a:t>Agroindustrial</a:t>
            </a:r>
            <a:endParaRPr lang="pt-BR" sz="1400" b="1" dirty="0">
              <a:solidFill>
                <a:srgbClr val="604578"/>
              </a:solidFill>
            </a:endParaRPr>
          </a:p>
        </p:txBody>
      </p:sp>
      <p:sp>
        <p:nvSpPr>
          <p:cNvPr id="366" name="CaixaDeTexto 365"/>
          <p:cNvSpPr txBox="1"/>
          <p:nvPr/>
        </p:nvSpPr>
        <p:spPr>
          <a:xfrm>
            <a:off x="2075533" y="2987049"/>
            <a:ext cx="790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rgbClr val="604578"/>
                </a:solidFill>
              </a:rPr>
              <a:t>Empresa</a:t>
            </a:r>
            <a:endParaRPr lang="pt-BR" sz="1200" b="1" dirty="0">
              <a:solidFill>
                <a:srgbClr val="604578"/>
              </a:solidFill>
            </a:endParaRPr>
          </a:p>
        </p:txBody>
      </p:sp>
      <p:sp>
        <p:nvSpPr>
          <p:cNvPr id="367" name="CaixaDeTexto 366"/>
          <p:cNvSpPr txBox="1"/>
          <p:nvPr/>
        </p:nvSpPr>
        <p:spPr>
          <a:xfrm>
            <a:off x="789629" y="2072680"/>
            <a:ext cx="1539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Agência de fomento</a:t>
            </a:r>
            <a:endParaRPr lang="pt-B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8" name="CaixaDeTexto 367"/>
          <p:cNvSpPr txBox="1"/>
          <p:nvPr/>
        </p:nvSpPr>
        <p:spPr>
          <a:xfrm>
            <a:off x="-6603" y="5673080"/>
            <a:ext cx="6864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604578"/>
                </a:solidFill>
              </a:rPr>
              <a:t>Principais depositantes</a:t>
            </a:r>
            <a:endParaRPr lang="pt-BR" dirty="0">
              <a:solidFill>
                <a:srgbClr val="604578"/>
              </a:solidFill>
            </a:endParaRPr>
          </a:p>
        </p:txBody>
      </p:sp>
      <p:sp>
        <p:nvSpPr>
          <p:cNvPr id="369" name="Retângulo 368"/>
          <p:cNvSpPr/>
          <p:nvPr/>
        </p:nvSpPr>
        <p:spPr>
          <a:xfrm>
            <a:off x="135682" y="9561512"/>
            <a:ext cx="180000" cy="180000"/>
          </a:xfrm>
          <a:prstGeom prst="rect">
            <a:avLst/>
          </a:prstGeom>
          <a:solidFill>
            <a:srgbClr val="C68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0" name="CaixaDeTexto 369"/>
          <p:cNvSpPr txBox="1"/>
          <p:nvPr/>
        </p:nvSpPr>
        <p:spPr>
          <a:xfrm>
            <a:off x="282518" y="9515420"/>
            <a:ext cx="1062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Agroindustrial</a:t>
            </a:r>
            <a:endParaRPr lang="pt-BR" sz="1200" dirty="0"/>
          </a:p>
        </p:txBody>
      </p:sp>
      <p:sp>
        <p:nvSpPr>
          <p:cNvPr id="371" name="CaixaDeTexto 370"/>
          <p:cNvSpPr txBox="1"/>
          <p:nvPr/>
        </p:nvSpPr>
        <p:spPr>
          <a:xfrm>
            <a:off x="3409160" y="1707753"/>
            <a:ext cx="3300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604578"/>
                </a:solidFill>
              </a:rPr>
              <a:t>Ambiental</a:t>
            </a:r>
            <a:endParaRPr lang="pt-BR" sz="1400" b="1" dirty="0">
              <a:solidFill>
                <a:srgbClr val="604578"/>
              </a:solidFill>
            </a:endParaRPr>
          </a:p>
        </p:txBody>
      </p:sp>
      <p:sp>
        <p:nvSpPr>
          <p:cNvPr id="372" name="CaixaDeTexto 371"/>
          <p:cNvSpPr txBox="1"/>
          <p:nvPr/>
        </p:nvSpPr>
        <p:spPr>
          <a:xfrm>
            <a:off x="137988" y="3670722"/>
            <a:ext cx="3300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604578"/>
                </a:solidFill>
              </a:rPr>
              <a:t>Biocombustível</a:t>
            </a:r>
            <a:endParaRPr lang="pt-BR" sz="1400" b="1" dirty="0">
              <a:solidFill>
                <a:srgbClr val="604578"/>
              </a:solidFill>
            </a:endParaRPr>
          </a:p>
        </p:txBody>
      </p:sp>
      <p:sp>
        <p:nvSpPr>
          <p:cNvPr id="373" name="CaixaDeTexto 372"/>
          <p:cNvSpPr txBox="1"/>
          <p:nvPr/>
        </p:nvSpPr>
        <p:spPr>
          <a:xfrm>
            <a:off x="3406429" y="3670722"/>
            <a:ext cx="3300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604578"/>
                </a:solidFill>
              </a:rPr>
              <a:t>Industrial</a:t>
            </a:r>
            <a:endParaRPr lang="pt-BR" sz="1400" b="1" dirty="0">
              <a:solidFill>
                <a:srgbClr val="604578"/>
              </a:solidFill>
            </a:endParaRPr>
          </a:p>
        </p:txBody>
      </p:sp>
      <p:sp>
        <p:nvSpPr>
          <p:cNvPr id="374" name="Retângulo 373"/>
          <p:cNvSpPr/>
          <p:nvPr/>
        </p:nvSpPr>
        <p:spPr>
          <a:xfrm>
            <a:off x="2166726" y="9572517"/>
            <a:ext cx="180000" cy="180000"/>
          </a:xfrm>
          <a:prstGeom prst="rect">
            <a:avLst/>
          </a:prstGeom>
          <a:solidFill>
            <a:srgbClr val="A15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5" name="CaixaDeTexto 374"/>
          <p:cNvSpPr txBox="1"/>
          <p:nvPr/>
        </p:nvSpPr>
        <p:spPr>
          <a:xfrm>
            <a:off x="2313562" y="9526425"/>
            <a:ext cx="827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Ambiental</a:t>
            </a:r>
            <a:endParaRPr lang="pt-BR" sz="1200" dirty="0"/>
          </a:p>
        </p:txBody>
      </p:sp>
      <p:sp>
        <p:nvSpPr>
          <p:cNvPr id="376" name="Retângulo 375"/>
          <p:cNvSpPr/>
          <p:nvPr/>
        </p:nvSpPr>
        <p:spPr>
          <a:xfrm>
            <a:off x="3933056" y="9559104"/>
            <a:ext cx="180000" cy="180000"/>
          </a:xfrm>
          <a:prstGeom prst="rect">
            <a:avLst/>
          </a:prstGeom>
          <a:solidFill>
            <a:srgbClr val="604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7" name="CaixaDeTexto 376"/>
          <p:cNvSpPr txBox="1"/>
          <p:nvPr/>
        </p:nvSpPr>
        <p:spPr>
          <a:xfrm>
            <a:off x="4079892" y="9513012"/>
            <a:ext cx="11403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Biocombustível</a:t>
            </a:r>
            <a:endParaRPr lang="pt-BR" sz="1200" dirty="0"/>
          </a:p>
        </p:txBody>
      </p:sp>
      <p:sp>
        <p:nvSpPr>
          <p:cNvPr id="378" name="Retângulo 377"/>
          <p:cNvSpPr/>
          <p:nvPr/>
        </p:nvSpPr>
        <p:spPr>
          <a:xfrm>
            <a:off x="5895303" y="9549524"/>
            <a:ext cx="180000" cy="180000"/>
          </a:xfrm>
          <a:prstGeom prst="rect">
            <a:avLst/>
          </a:prstGeom>
          <a:pattFill prst="wdUpDiag">
            <a:fgClr>
              <a:srgbClr val="BDA7B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9" name="CaixaDeTexto 378"/>
          <p:cNvSpPr txBox="1"/>
          <p:nvPr/>
        </p:nvSpPr>
        <p:spPr>
          <a:xfrm>
            <a:off x="6042139" y="9503432"/>
            <a:ext cx="7712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Industrial</a:t>
            </a:r>
            <a:endParaRPr lang="pt-BR" sz="1200" dirty="0"/>
          </a:p>
        </p:txBody>
      </p:sp>
      <p:grpSp>
        <p:nvGrpSpPr>
          <p:cNvPr id="380" name="Grupo 379"/>
          <p:cNvGrpSpPr/>
          <p:nvPr/>
        </p:nvGrpSpPr>
        <p:grpSpPr>
          <a:xfrm>
            <a:off x="147725" y="5674422"/>
            <a:ext cx="741230" cy="3688680"/>
            <a:chOff x="147725" y="5674422"/>
            <a:chExt cx="741230" cy="3688680"/>
          </a:xfrm>
        </p:grpSpPr>
        <p:sp>
          <p:nvSpPr>
            <p:cNvPr id="381" name="Retângulo 380"/>
            <p:cNvSpPr/>
            <p:nvPr/>
          </p:nvSpPr>
          <p:spPr>
            <a:xfrm>
              <a:off x="254802" y="6035090"/>
              <a:ext cx="527076" cy="2880000"/>
            </a:xfrm>
            <a:prstGeom prst="rect">
              <a:avLst/>
            </a:prstGeom>
            <a:solidFill>
              <a:srgbClr val="C68D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2" name="CaixaDeTexto 381"/>
            <p:cNvSpPr txBox="1"/>
            <p:nvPr/>
          </p:nvSpPr>
          <p:spPr>
            <a:xfrm>
              <a:off x="308988" y="567442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2</a:t>
              </a:r>
              <a:r>
                <a:rPr lang="pt-BR" dirty="0" smtClean="0"/>
                <a:t>2</a:t>
              </a:r>
              <a:endParaRPr lang="pt-BR" dirty="0"/>
            </a:p>
          </p:txBody>
        </p:sp>
        <p:sp>
          <p:nvSpPr>
            <p:cNvPr id="383" name="CaixaDeTexto 382"/>
            <p:cNvSpPr txBox="1"/>
            <p:nvPr/>
          </p:nvSpPr>
          <p:spPr>
            <a:xfrm>
              <a:off x="147725" y="8901437"/>
              <a:ext cx="7412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200" dirty="0" smtClean="0"/>
                <a:t>Unicamp</a:t>
              </a:r>
            </a:p>
            <a:p>
              <a:pPr algn="ctr"/>
              <a:r>
                <a:rPr lang="pt-BR" sz="1200" dirty="0" smtClean="0"/>
                <a:t>(SP)</a:t>
              </a:r>
              <a:endParaRPr lang="pt-BR" sz="1200" dirty="0"/>
            </a:p>
          </p:txBody>
        </p:sp>
        <p:sp>
          <p:nvSpPr>
            <p:cNvPr id="384" name="Retângulo 383"/>
            <p:cNvSpPr/>
            <p:nvPr/>
          </p:nvSpPr>
          <p:spPr>
            <a:xfrm>
              <a:off x="254802" y="7999278"/>
              <a:ext cx="527076" cy="900000"/>
            </a:xfrm>
            <a:prstGeom prst="rect">
              <a:avLst/>
            </a:prstGeom>
            <a:solidFill>
              <a:srgbClr val="A15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5" name="CaixaDeTexto 384"/>
            <p:cNvSpPr txBox="1"/>
            <p:nvPr/>
          </p:nvSpPr>
          <p:spPr>
            <a:xfrm>
              <a:off x="386733" y="8265834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7</a:t>
              </a:r>
              <a:endParaRPr lang="pt-BR" sz="1200" dirty="0"/>
            </a:p>
          </p:txBody>
        </p:sp>
        <p:sp>
          <p:nvSpPr>
            <p:cNvPr id="386" name="Retângulo 385"/>
            <p:cNvSpPr/>
            <p:nvPr/>
          </p:nvSpPr>
          <p:spPr>
            <a:xfrm>
              <a:off x="254802" y="6035090"/>
              <a:ext cx="527076" cy="540000"/>
            </a:xfrm>
            <a:prstGeom prst="rect">
              <a:avLst/>
            </a:prstGeom>
            <a:solidFill>
              <a:srgbClr val="6045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7" name="CaixaDeTexto 386"/>
            <p:cNvSpPr txBox="1"/>
            <p:nvPr/>
          </p:nvSpPr>
          <p:spPr>
            <a:xfrm>
              <a:off x="386733" y="618965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>
                  <a:solidFill>
                    <a:schemeClr val="bg1"/>
                  </a:solidFill>
                </a:rPr>
                <a:t>4</a:t>
              </a:r>
              <a:endParaRPr lang="pt-BR" sz="1200" dirty="0">
                <a:solidFill>
                  <a:schemeClr val="bg1"/>
                </a:solidFill>
              </a:endParaRPr>
            </a:p>
          </p:txBody>
        </p:sp>
        <p:sp>
          <p:nvSpPr>
            <p:cNvPr id="388" name="Retângulo 387"/>
            <p:cNvSpPr/>
            <p:nvPr/>
          </p:nvSpPr>
          <p:spPr>
            <a:xfrm>
              <a:off x="254802" y="6575090"/>
              <a:ext cx="527076" cy="648000"/>
            </a:xfrm>
            <a:prstGeom prst="rect">
              <a:avLst/>
            </a:prstGeom>
            <a:pattFill prst="wdUpDiag">
              <a:fgClr>
                <a:srgbClr val="BDA7BA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9" name="CaixaDeTexto 388"/>
            <p:cNvSpPr txBox="1"/>
            <p:nvPr/>
          </p:nvSpPr>
          <p:spPr>
            <a:xfrm>
              <a:off x="386733" y="6747487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5</a:t>
              </a:r>
              <a:endParaRPr lang="pt-BR" sz="1200" dirty="0"/>
            </a:p>
          </p:txBody>
        </p:sp>
        <p:sp>
          <p:nvSpPr>
            <p:cNvPr id="390" name="CaixaDeTexto 389"/>
            <p:cNvSpPr txBox="1"/>
            <p:nvPr/>
          </p:nvSpPr>
          <p:spPr>
            <a:xfrm>
              <a:off x="386733" y="745541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6</a:t>
              </a:r>
              <a:endParaRPr lang="pt-BR" sz="1200" dirty="0"/>
            </a:p>
          </p:txBody>
        </p:sp>
      </p:grpSp>
      <p:grpSp>
        <p:nvGrpSpPr>
          <p:cNvPr id="391" name="Grupo 390"/>
          <p:cNvGrpSpPr/>
          <p:nvPr/>
        </p:nvGrpSpPr>
        <p:grpSpPr>
          <a:xfrm>
            <a:off x="1228718" y="6743908"/>
            <a:ext cx="527076" cy="2619194"/>
            <a:chOff x="1068346" y="6743908"/>
            <a:chExt cx="527076" cy="2619194"/>
          </a:xfrm>
        </p:grpSpPr>
        <p:sp>
          <p:nvSpPr>
            <p:cNvPr id="392" name="Retângulo 391"/>
            <p:cNvSpPr/>
            <p:nvPr/>
          </p:nvSpPr>
          <p:spPr>
            <a:xfrm>
              <a:off x="1068346" y="7113240"/>
              <a:ext cx="527076" cy="1800000"/>
            </a:xfrm>
            <a:prstGeom prst="rect">
              <a:avLst/>
            </a:prstGeom>
            <a:solidFill>
              <a:srgbClr val="C68D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3" name="CaixaDeTexto 392"/>
            <p:cNvSpPr txBox="1"/>
            <p:nvPr/>
          </p:nvSpPr>
          <p:spPr>
            <a:xfrm>
              <a:off x="1114517" y="8901437"/>
              <a:ext cx="4347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USP</a:t>
              </a:r>
            </a:p>
            <a:p>
              <a:r>
                <a:rPr lang="pt-BR" sz="1200" dirty="0" smtClean="0"/>
                <a:t>(SP)</a:t>
              </a:r>
              <a:endParaRPr lang="pt-BR" sz="1200" dirty="0"/>
            </a:p>
          </p:txBody>
        </p:sp>
        <p:sp>
          <p:nvSpPr>
            <p:cNvPr id="394" name="CaixaDeTexto 393"/>
            <p:cNvSpPr txBox="1"/>
            <p:nvPr/>
          </p:nvSpPr>
          <p:spPr>
            <a:xfrm>
              <a:off x="1122532" y="674390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14</a:t>
              </a:r>
              <a:endParaRPr lang="pt-BR" dirty="0"/>
            </a:p>
          </p:txBody>
        </p:sp>
        <p:sp>
          <p:nvSpPr>
            <p:cNvPr id="395" name="Retângulo 394"/>
            <p:cNvSpPr/>
            <p:nvPr/>
          </p:nvSpPr>
          <p:spPr>
            <a:xfrm>
              <a:off x="1068346" y="7349090"/>
              <a:ext cx="527076" cy="648000"/>
            </a:xfrm>
            <a:prstGeom prst="rect">
              <a:avLst/>
            </a:prstGeom>
            <a:solidFill>
              <a:srgbClr val="A15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6" name="CaixaDeTexto 395"/>
            <p:cNvSpPr txBox="1"/>
            <p:nvPr/>
          </p:nvSpPr>
          <p:spPr>
            <a:xfrm>
              <a:off x="1200277" y="753459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5</a:t>
              </a:r>
              <a:endParaRPr lang="pt-BR" sz="1200" dirty="0"/>
            </a:p>
          </p:txBody>
        </p:sp>
        <p:sp>
          <p:nvSpPr>
            <p:cNvPr id="397" name="Retângulo 396"/>
            <p:cNvSpPr/>
            <p:nvPr/>
          </p:nvSpPr>
          <p:spPr>
            <a:xfrm>
              <a:off x="1068346" y="7097090"/>
              <a:ext cx="527076" cy="252000"/>
            </a:xfrm>
            <a:prstGeom prst="rect">
              <a:avLst/>
            </a:prstGeom>
            <a:pattFill prst="wdUpDiag">
              <a:fgClr>
                <a:srgbClr val="BDA7BA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8" name="CaixaDeTexto 397"/>
            <p:cNvSpPr txBox="1"/>
            <p:nvPr/>
          </p:nvSpPr>
          <p:spPr>
            <a:xfrm>
              <a:off x="1200277" y="707209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2</a:t>
              </a:r>
              <a:endParaRPr lang="pt-BR" sz="1200" dirty="0"/>
            </a:p>
          </p:txBody>
        </p:sp>
        <p:sp>
          <p:nvSpPr>
            <p:cNvPr id="399" name="CaixaDeTexto 398"/>
            <p:cNvSpPr txBox="1"/>
            <p:nvPr/>
          </p:nvSpPr>
          <p:spPr>
            <a:xfrm>
              <a:off x="1200277" y="828532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7</a:t>
              </a:r>
              <a:endParaRPr lang="pt-BR" sz="1200" dirty="0"/>
            </a:p>
          </p:txBody>
        </p:sp>
      </p:grpSp>
      <p:grpSp>
        <p:nvGrpSpPr>
          <p:cNvPr id="400" name="Grupo 399"/>
          <p:cNvGrpSpPr/>
          <p:nvPr/>
        </p:nvGrpSpPr>
        <p:grpSpPr>
          <a:xfrm>
            <a:off x="2095557" y="6969224"/>
            <a:ext cx="740973" cy="2393878"/>
            <a:chOff x="1779626" y="6969224"/>
            <a:chExt cx="740973" cy="2393878"/>
          </a:xfrm>
        </p:grpSpPr>
        <p:sp>
          <p:nvSpPr>
            <p:cNvPr id="401" name="Retângulo 400"/>
            <p:cNvSpPr/>
            <p:nvPr/>
          </p:nvSpPr>
          <p:spPr>
            <a:xfrm>
              <a:off x="1886574" y="7481646"/>
              <a:ext cx="527076" cy="1440000"/>
            </a:xfrm>
            <a:prstGeom prst="rect">
              <a:avLst/>
            </a:prstGeom>
            <a:solidFill>
              <a:srgbClr val="C68D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2" name="CaixaDeTexto 401"/>
            <p:cNvSpPr txBox="1"/>
            <p:nvPr/>
          </p:nvSpPr>
          <p:spPr>
            <a:xfrm>
              <a:off x="1779626" y="8901437"/>
              <a:ext cx="7409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200" dirty="0" smtClean="0"/>
                <a:t>Embrapa</a:t>
              </a:r>
            </a:p>
            <a:p>
              <a:pPr algn="ctr"/>
              <a:r>
                <a:rPr lang="pt-BR" sz="1200" dirty="0" smtClean="0"/>
                <a:t>(DF)</a:t>
              </a:r>
              <a:endParaRPr lang="pt-BR" sz="1200" dirty="0"/>
            </a:p>
          </p:txBody>
        </p:sp>
        <p:sp>
          <p:nvSpPr>
            <p:cNvPr id="403" name="CaixaDeTexto 402"/>
            <p:cNvSpPr txBox="1"/>
            <p:nvPr/>
          </p:nvSpPr>
          <p:spPr>
            <a:xfrm>
              <a:off x="1940760" y="696922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12</a:t>
              </a:r>
              <a:endParaRPr lang="pt-BR" dirty="0"/>
            </a:p>
          </p:txBody>
        </p:sp>
        <p:sp>
          <p:nvSpPr>
            <p:cNvPr id="404" name="Retângulo 403"/>
            <p:cNvSpPr/>
            <p:nvPr/>
          </p:nvSpPr>
          <p:spPr>
            <a:xfrm>
              <a:off x="1886574" y="7355468"/>
              <a:ext cx="527076" cy="144000"/>
            </a:xfrm>
            <a:prstGeom prst="rect">
              <a:avLst/>
            </a:prstGeom>
            <a:solidFill>
              <a:srgbClr val="A15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5" name="Retângulo 404"/>
            <p:cNvSpPr/>
            <p:nvPr/>
          </p:nvSpPr>
          <p:spPr>
            <a:xfrm>
              <a:off x="1886574" y="7499468"/>
              <a:ext cx="527076" cy="144000"/>
            </a:xfrm>
            <a:prstGeom prst="rect">
              <a:avLst/>
            </a:prstGeom>
            <a:pattFill prst="wdUpDiag">
              <a:fgClr>
                <a:srgbClr val="BDA7BA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6" name="CaixaDeTexto 405"/>
            <p:cNvSpPr txBox="1"/>
            <p:nvPr/>
          </p:nvSpPr>
          <p:spPr>
            <a:xfrm>
              <a:off x="2018505" y="728265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1</a:t>
              </a:r>
              <a:endParaRPr lang="pt-BR" sz="1200" dirty="0"/>
            </a:p>
          </p:txBody>
        </p:sp>
        <p:sp>
          <p:nvSpPr>
            <p:cNvPr id="407" name="CaixaDeTexto 406"/>
            <p:cNvSpPr txBox="1"/>
            <p:nvPr/>
          </p:nvSpPr>
          <p:spPr>
            <a:xfrm>
              <a:off x="2018505" y="743937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1</a:t>
              </a:r>
              <a:endParaRPr lang="pt-BR" sz="1200" dirty="0"/>
            </a:p>
          </p:txBody>
        </p:sp>
        <p:sp>
          <p:nvSpPr>
            <p:cNvPr id="408" name="CaixaDeTexto 407"/>
            <p:cNvSpPr txBox="1"/>
            <p:nvPr/>
          </p:nvSpPr>
          <p:spPr>
            <a:xfrm>
              <a:off x="1979232" y="812135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10</a:t>
              </a:r>
              <a:endParaRPr lang="pt-BR" sz="1200" dirty="0"/>
            </a:p>
          </p:txBody>
        </p:sp>
      </p:grpSp>
      <p:grpSp>
        <p:nvGrpSpPr>
          <p:cNvPr id="409" name="Grupo 408"/>
          <p:cNvGrpSpPr/>
          <p:nvPr/>
        </p:nvGrpSpPr>
        <p:grpSpPr>
          <a:xfrm>
            <a:off x="3176293" y="7103948"/>
            <a:ext cx="785857" cy="2259154"/>
            <a:chOff x="2564872" y="7103948"/>
            <a:chExt cx="785857" cy="2259154"/>
          </a:xfrm>
        </p:grpSpPr>
        <p:sp>
          <p:nvSpPr>
            <p:cNvPr id="410" name="Retângulo 409"/>
            <p:cNvSpPr/>
            <p:nvPr/>
          </p:nvSpPr>
          <p:spPr>
            <a:xfrm>
              <a:off x="2694262" y="7499930"/>
              <a:ext cx="527076" cy="1413366"/>
            </a:xfrm>
            <a:prstGeom prst="rect">
              <a:avLst/>
            </a:prstGeom>
            <a:solidFill>
              <a:srgbClr val="C68D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1" name="CaixaDeTexto 410"/>
            <p:cNvSpPr txBox="1"/>
            <p:nvPr/>
          </p:nvSpPr>
          <p:spPr>
            <a:xfrm>
              <a:off x="2564872" y="8901437"/>
              <a:ext cx="7858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200" dirty="0" smtClean="0"/>
                <a:t>Petrobras</a:t>
              </a:r>
            </a:p>
            <a:p>
              <a:pPr algn="ctr"/>
              <a:r>
                <a:rPr lang="pt-BR" sz="1200" dirty="0" smtClean="0"/>
                <a:t>(RJ)</a:t>
              </a:r>
              <a:endParaRPr lang="pt-BR" sz="1200" dirty="0"/>
            </a:p>
          </p:txBody>
        </p:sp>
        <p:sp>
          <p:nvSpPr>
            <p:cNvPr id="412" name="CaixaDeTexto 411"/>
            <p:cNvSpPr txBox="1"/>
            <p:nvPr/>
          </p:nvSpPr>
          <p:spPr>
            <a:xfrm>
              <a:off x="2748448" y="710394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11</a:t>
              </a:r>
              <a:endParaRPr lang="pt-BR" dirty="0"/>
            </a:p>
          </p:txBody>
        </p:sp>
        <p:sp>
          <p:nvSpPr>
            <p:cNvPr id="413" name="Retângulo 412"/>
            <p:cNvSpPr/>
            <p:nvPr/>
          </p:nvSpPr>
          <p:spPr>
            <a:xfrm>
              <a:off x="2694262" y="8361202"/>
              <a:ext cx="527076" cy="540000"/>
            </a:xfrm>
            <a:prstGeom prst="rect">
              <a:avLst/>
            </a:prstGeom>
            <a:solidFill>
              <a:srgbClr val="A15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4" name="CaixaDeTexto 413"/>
            <p:cNvSpPr txBox="1"/>
            <p:nvPr/>
          </p:nvSpPr>
          <p:spPr>
            <a:xfrm>
              <a:off x="2826193" y="851576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4</a:t>
              </a:r>
              <a:endParaRPr lang="pt-BR" sz="1200" dirty="0"/>
            </a:p>
          </p:txBody>
        </p:sp>
        <p:sp>
          <p:nvSpPr>
            <p:cNvPr id="415" name="Retângulo 414"/>
            <p:cNvSpPr/>
            <p:nvPr/>
          </p:nvSpPr>
          <p:spPr>
            <a:xfrm>
              <a:off x="2694262" y="7829802"/>
              <a:ext cx="527076" cy="540000"/>
            </a:xfrm>
            <a:prstGeom prst="rect">
              <a:avLst/>
            </a:prstGeom>
            <a:pattFill prst="wdUpDiag">
              <a:fgClr>
                <a:srgbClr val="BDA7BA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6" name="CaixaDeTexto 415"/>
            <p:cNvSpPr txBox="1"/>
            <p:nvPr/>
          </p:nvSpPr>
          <p:spPr>
            <a:xfrm>
              <a:off x="2826193" y="796463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4</a:t>
              </a:r>
              <a:endParaRPr lang="pt-BR" sz="1200" dirty="0"/>
            </a:p>
          </p:txBody>
        </p:sp>
        <p:sp>
          <p:nvSpPr>
            <p:cNvPr id="417" name="CaixaDeTexto 416"/>
            <p:cNvSpPr txBox="1"/>
            <p:nvPr/>
          </p:nvSpPr>
          <p:spPr>
            <a:xfrm>
              <a:off x="2826193" y="753258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3</a:t>
              </a:r>
              <a:endParaRPr lang="pt-BR" sz="1200" dirty="0"/>
            </a:p>
          </p:txBody>
        </p:sp>
      </p:grpSp>
      <p:grpSp>
        <p:nvGrpSpPr>
          <p:cNvPr id="418" name="Grupo 417"/>
          <p:cNvGrpSpPr/>
          <p:nvPr/>
        </p:nvGrpSpPr>
        <p:grpSpPr>
          <a:xfrm>
            <a:off x="4301913" y="7257256"/>
            <a:ext cx="527076" cy="2105846"/>
            <a:chOff x="3511333" y="7257256"/>
            <a:chExt cx="527076" cy="2105846"/>
          </a:xfrm>
        </p:grpSpPr>
        <p:sp>
          <p:nvSpPr>
            <p:cNvPr id="419" name="CaixaDeTexto 418"/>
            <p:cNvSpPr txBox="1"/>
            <p:nvPr/>
          </p:nvSpPr>
          <p:spPr>
            <a:xfrm>
              <a:off x="3556702" y="8901437"/>
              <a:ext cx="4363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200" dirty="0" smtClean="0"/>
                <a:t>UCS</a:t>
              </a:r>
            </a:p>
            <a:p>
              <a:pPr algn="ctr"/>
              <a:r>
                <a:rPr lang="pt-BR" sz="1200" dirty="0" smtClean="0"/>
                <a:t>(RS)</a:t>
              </a:r>
              <a:endParaRPr lang="pt-BR" sz="1200" dirty="0"/>
            </a:p>
          </p:txBody>
        </p:sp>
        <p:sp>
          <p:nvSpPr>
            <p:cNvPr id="420" name="Retângulo 419"/>
            <p:cNvSpPr/>
            <p:nvPr/>
          </p:nvSpPr>
          <p:spPr>
            <a:xfrm>
              <a:off x="3511333" y="7631366"/>
              <a:ext cx="527076" cy="1289858"/>
            </a:xfrm>
            <a:prstGeom prst="rect">
              <a:avLst/>
            </a:prstGeom>
            <a:solidFill>
              <a:srgbClr val="C68D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1" name="CaixaDeTexto 420"/>
            <p:cNvSpPr txBox="1"/>
            <p:nvPr/>
          </p:nvSpPr>
          <p:spPr>
            <a:xfrm>
              <a:off x="3565519" y="725725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10</a:t>
              </a:r>
              <a:endParaRPr lang="pt-BR" dirty="0"/>
            </a:p>
          </p:txBody>
        </p:sp>
        <p:sp>
          <p:nvSpPr>
            <p:cNvPr id="422" name="Retângulo 421"/>
            <p:cNvSpPr/>
            <p:nvPr/>
          </p:nvSpPr>
          <p:spPr>
            <a:xfrm>
              <a:off x="3511333" y="8097625"/>
              <a:ext cx="527076" cy="792000"/>
            </a:xfrm>
            <a:prstGeom prst="rect">
              <a:avLst/>
            </a:prstGeom>
            <a:pattFill prst="wdUpDiag">
              <a:fgClr>
                <a:srgbClr val="BDA7BA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3" name="Retângulo 422"/>
            <p:cNvSpPr/>
            <p:nvPr/>
          </p:nvSpPr>
          <p:spPr>
            <a:xfrm>
              <a:off x="3511333" y="7629514"/>
              <a:ext cx="527076" cy="144000"/>
            </a:xfrm>
            <a:prstGeom prst="rect">
              <a:avLst/>
            </a:prstGeom>
            <a:solidFill>
              <a:srgbClr val="6045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4" name="CaixaDeTexto 423"/>
            <p:cNvSpPr txBox="1"/>
            <p:nvPr/>
          </p:nvSpPr>
          <p:spPr>
            <a:xfrm>
              <a:off x="3643264" y="755670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>
                  <a:solidFill>
                    <a:schemeClr val="bg1"/>
                  </a:solidFill>
                </a:rPr>
                <a:t>1</a:t>
              </a:r>
              <a:endParaRPr lang="pt-BR" sz="1200" dirty="0">
                <a:solidFill>
                  <a:schemeClr val="bg1"/>
                </a:solidFill>
              </a:endParaRPr>
            </a:p>
          </p:txBody>
        </p:sp>
        <p:sp>
          <p:nvSpPr>
            <p:cNvPr id="425" name="CaixaDeTexto 424"/>
            <p:cNvSpPr txBox="1"/>
            <p:nvPr/>
          </p:nvSpPr>
          <p:spPr>
            <a:xfrm>
              <a:off x="3643264" y="8348409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6</a:t>
              </a:r>
              <a:endParaRPr lang="pt-BR" sz="1200" dirty="0"/>
            </a:p>
          </p:txBody>
        </p:sp>
        <p:sp>
          <p:nvSpPr>
            <p:cNvPr id="426" name="CaixaDeTexto 425"/>
            <p:cNvSpPr txBox="1"/>
            <p:nvPr/>
          </p:nvSpPr>
          <p:spPr>
            <a:xfrm>
              <a:off x="3643264" y="7809505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3</a:t>
              </a:r>
              <a:endParaRPr lang="pt-BR" sz="1200" dirty="0"/>
            </a:p>
          </p:txBody>
        </p:sp>
      </p:grpSp>
      <p:grpSp>
        <p:nvGrpSpPr>
          <p:cNvPr id="427" name="Grupo 426"/>
          <p:cNvGrpSpPr/>
          <p:nvPr/>
        </p:nvGrpSpPr>
        <p:grpSpPr>
          <a:xfrm>
            <a:off x="5168752" y="7269358"/>
            <a:ext cx="527076" cy="2093744"/>
            <a:chOff x="4360706" y="7269358"/>
            <a:chExt cx="527076" cy="2093744"/>
          </a:xfrm>
        </p:grpSpPr>
        <p:sp>
          <p:nvSpPr>
            <p:cNvPr id="428" name="CaixaDeTexto 427"/>
            <p:cNvSpPr txBox="1"/>
            <p:nvPr/>
          </p:nvSpPr>
          <p:spPr>
            <a:xfrm>
              <a:off x="4365199" y="8901437"/>
              <a:ext cx="5180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200" dirty="0" smtClean="0"/>
                <a:t>UFPR</a:t>
              </a:r>
            </a:p>
            <a:p>
              <a:pPr algn="ctr"/>
              <a:r>
                <a:rPr lang="pt-BR" sz="1200" dirty="0" smtClean="0"/>
                <a:t>(PR)</a:t>
              </a:r>
              <a:endParaRPr lang="pt-BR" sz="1200" dirty="0"/>
            </a:p>
          </p:txBody>
        </p:sp>
        <p:sp>
          <p:nvSpPr>
            <p:cNvPr id="429" name="Retângulo 428"/>
            <p:cNvSpPr/>
            <p:nvPr/>
          </p:nvSpPr>
          <p:spPr>
            <a:xfrm>
              <a:off x="4360706" y="7643468"/>
              <a:ext cx="527076" cy="1289858"/>
            </a:xfrm>
            <a:prstGeom prst="rect">
              <a:avLst/>
            </a:prstGeom>
            <a:solidFill>
              <a:srgbClr val="C68D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0" name="CaixaDeTexto 429"/>
            <p:cNvSpPr txBox="1"/>
            <p:nvPr/>
          </p:nvSpPr>
          <p:spPr>
            <a:xfrm>
              <a:off x="4414892" y="726935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10</a:t>
              </a:r>
              <a:endParaRPr lang="pt-BR" dirty="0"/>
            </a:p>
          </p:txBody>
        </p:sp>
        <p:sp>
          <p:nvSpPr>
            <p:cNvPr id="431" name="Retângulo 430"/>
            <p:cNvSpPr/>
            <p:nvPr/>
          </p:nvSpPr>
          <p:spPr>
            <a:xfrm>
              <a:off x="4360706" y="8355408"/>
              <a:ext cx="527076" cy="540000"/>
            </a:xfrm>
            <a:prstGeom prst="rect">
              <a:avLst/>
            </a:prstGeom>
            <a:pattFill prst="wdUpDiag">
              <a:fgClr>
                <a:srgbClr val="BDA7BA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2" name="CaixaDeTexto 431"/>
            <p:cNvSpPr txBox="1"/>
            <p:nvPr/>
          </p:nvSpPr>
          <p:spPr>
            <a:xfrm>
              <a:off x="4492637" y="849024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4</a:t>
              </a:r>
              <a:endParaRPr lang="pt-BR" sz="1200" dirty="0"/>
            </a:p>
          </p:txBody>
        </p:sp>
        <p:sp>
          <p:nvSpPr>
            <p:cNvPr id="433" name="Retângulo 432"/>
            <p:cNvSpPr/>
            <p:nvPr/>
          </p:nvSpPr>
          <p:spPr>
            <a:xfrm>
              <a:off x="4360706" y="7638690"/>
              <a:ext cx="527076" cy="252000"/>
            </a:xfrm>
            <a:prstGeom prst="rect">
              <a:avLst/>
            </a:prstGeom>
            <a:solidFill>
              <a:srgbClr val="A15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4" name="CaixaDeTexto 433"/>
            <p:cNvSpPr txBox="1"/>
            <p:nvPr/>
          </p:nvSpPr>
          <p:spPr>
            <a:xfrm>
              <a:off x="4492637" y="761369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2</a:t>
              </a:r>
              <a:endParaRPr lang="pt-BR" sz="1200" dirty="0"/>
            </a:p>
          </p:txBody>
        </p:sp>
        <p:sp>
          <p:nvSpPr>
            <p:cNvPr id="435" name="CaixaDeTexto 434"/>
            <p:cNvSpPr txBox="1"/>
            <p:nvPr/>
          </p:nvSpPr>
          <p:spPr>
            <a:xfrm>
              <a:off x="4492637" y="796637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4</a:t>
              </a:r>
              <a:endParaRPr lang="pt-BR" sz="1200" dirty="0"/>
            </a:p>
          </p:txBody>
        </p:sp>
      </p:grpSp>
      <p:grpSp>
        <p:nvGrpSpPr>
          <p:cNvPr id="436" name="Grupo 435"/>
          <p:cNvGrpSpPr/>
          <p:nvPr/>
        </p:nvGrpSpPr>
        <p:grpSpPr>
          <a:xfrm>
            <a:off x="6035593" y="7409243"/>
            <a:ext cx="604846" cy="1983893"/>
            <a:chOff x="5959385" y="7409243"/>
            <a:chExt cx="604846" cy="1983893"/>
          </a:xfrm>
        </p:grpSpPr>
        <p:sp>
          <p:nvSpPr>
            <p:cNvPr id="437" name="Retângulo 436"/>
            <p:cNvSpPr/>
            <p:nvPr/>
          </p:nvSpPr>
          <p:spPr>
            <a:xfrm>
              <a:off x="5998270" y="7773514"/>
              <a:ext cx="527076" cy="1139926"/>
            </a:xfrm>
            <a:prstGeom prst="rect">
              <a:avLst/>
            </a:prstGeom>
            <a:solidFill>
              <a:srgbClr val="C68D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8" name="CaixaDeTexto 437"/>
            <p:cNvSpPr txBox="1"/>
            <p:nvPr/>
          </p:nvSpPr>
          <p:spPr>
            <a:xfrm>
              <a:off x="5959385" y="8931471"/>
              <a:ext cx="6048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200" dirty="0" smtClean="0"/>
                <a:t>UFRGS</a:t>
              </a:r>
            </a:p>
            <a:p>
              <a:pPr algn="ctr"/>
              <a:r>
                <a:rPr lang="pt-BR" sz="1200" dirty="0" smtClean="0"/>
                <a:t>(RS)</a:t>
              </a:r>
              <a:endParaRPr lang="pt-BR" sz="1200" dirty="0"/>
            </a:p>
          </p:txBody>
        </p:sp>
        <p:sp>
          <p:nvSpPr>
            <p:cNvPr id="439" name="CaixaDeTexto 438"/>
            <p:cNvSpPr txBox="1"/>
            <p:nvPr/>
          </p:nvSpPr>
          <p:spPr>
            <a:xfrm>
              <a:off x="6110965" y="740924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9</a:t>
              </a:r>
            </a:p>
          </p:txBody>
        </p:sp>
        <p:sp>
          <p:nvSpPr>
            <p:cNvPr id="440" name="Retângulo 439"/>
            <p:cNvSpPr/>
            <p:nvPr/>
          </p:nvSpPr>
          <p:spPr>
            <a:xfrm>
              <a:off x="5998270" y="7773514"/>
              <a:ext cx="527076" cy="144000"/>
            </a:xfrm>
            <a:prstGeom prst="rect">
              <a:avLst/>
            </a:prstGeom>
            <a:solidFill>
              <a:srgbClr val="6045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1" name="CaixaDeTexto 440"/>
            <p:cNvSpPr txBox="1"/>
            <p:nvPr/>
          </p:nvSpPr>
          <p:spPr>
            <a:xfrm>
              <a:off x="6130201" y="770070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>
                  <a:solidFill>
                    <a:schemeClr val="bg1"/>
                  </a:solidFill>
                </a:rPr>
                <a:t>1</a:t>
              </a:r>
              <a:endParaRPr lang="pt-BR" sz="1200" dirty="0">
                <a:solidFill>
                  <a:schemeClr val="bg1"/>
                </a:solidFill>
              </a:endParaRPr>
            </a:p>
          </p:txBody>
        </p:sp>
        <p:sp>
          <p:nvSpPr>
            <p:cNvPr id="442" name="Retângulo 441"/>
            <p:cNvSpPr/>
            <p:nvPr/>
          </p:nvSpPr>
          <p:spPr>
            <a:xfrm>
              <a:off x="5998270" y="7903754"/>
              <a:ext cx="527076" cy="144000"/>
            </a:xfrm>
            <a:prstGeom prst="rect">
              <a:avLst/>
            </a:prstGeom>
            <a:solidFill>
              <a:srgbClr val="A15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3" name="CaixaDeTexto 442"/>
            <p:cNvSpPr txBox="1"/>
            <p:nvPr/>
          </p:nvSpPr>
          <p:spPr>
            <a:xfrm>
              <a:off x="6130201" y="783094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1</a:t>
              </a:r>
              <a:endParaRPr lang="pt-BR" sz="1200" dirty="0"/>
            </a:p>
          </p:txBody>
        </p:sp>
      </p:grpSp>
      <p:cxnSp>
        <p:nvCxnSpPr>
          <p:cNvPr id="444" name="Conector reto 443"/>
          <p:cNvCxnSpPr/>
          <p:nvPr/>
        </p:nvCxnSpPr>
        <p:spPr>
          <a:xfrm flipH="1">
            <a:off x="127615" y="8913986"/>
            <a:ext cx="6579269" cy="0"/>
          </a:xfrm>
          <a:prstGeom prst="line">
            <a:avLst/>
          </a:prstGeom>
          <a:ln w="38100">
            <a:solidFill>
              <a:srgbClr val="3244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5" name="CaixaDeTexto 444"/>
          <p:cNvSpPr txBox="1"/>
          <p:nvPr/>
        </p:nvSpPr>
        <p:spPr>
          <a:xfrm>
            <a:off x="6206409" y="828839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7</a:t>
            </a:r>
            <a:endParaRPr lang="pt-BR" sz="1200" dirty="0"/>
          </a:p>
        </p:txBody>
      </p:sp>
      <p:sp>
        <p:nvSpPr>
          <p:cNvPr id="446" name="Elipse 445"/>
          <p:cNvSpPr/>
          <p:nvPr/>
        </p:nvSpPr>
        <p:spPr>
          <a:xfrm>
            <a:off x="802693" y="2452948"/>
            <a:ext cx="900000" cy="900000"/>
          </a:xfrm>
          <a:prstGeom prst="ellipse">
            <a:avLst/>
          </a:prstGeom>
          <a:solidFill>
            <a:srgbClr val="C68DB9">
              <a:alpha val="30196"/>
            </a:srgbClr>
          </a:solidFill>
          <a:ln>
            <a:solidFill>
              <a:srgbClr val="604578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7" name="Elipse 446"/>
          <p:cNvSpPr/>
          <p:nvPr/>
        </p:nvSpPr>
        <p:spPr>
          <a:xfrm>
            <a:off x="1441213" y="2948324"/>
            <a:ext cx="356359" cy="356359"/>
          </a:xfrm>
          <a:prstGeom prst="ellipse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solidFill>
              <a:srgbClr val="A15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8" name="CaixaDeTexto 447"/>
          <p:cNvSpPr txBox="1"/>
          <p:nvPr/>
        </p:nvSpPr>
        <p:spPr>
          <a:xfrm>
            <a:off x="870473" y="276444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3</a:t>
            </a:r>
            <a:r>
              <a:rPr lang="pt-BR" sz="1200" dirty="0" smtClean="0"/>
              <a:t>8</a:t>
            </a:r>
            <a:endParaRPr lang="pt-BR" sz="1200" dirty="0"/>
          </a:p>
        </p:txBody>
      </p:sp>
      <p:sp>
        <p:nvSpPr>
          <p:cNvPr id="449" name="Elipse 448"/>
          <p:cNvSpPr/>
          <p:nvPr/>
        </p:nvSpPr>
        <p:spPr>
          <a:xfrm>
            <a:off x="1266127" y="2328919"/>
            <a:ext cx="441177" cy="441226"/>
          </a:xfrm>
          <a:prstGeom prst="ellipse">
            <a:avLst/>
          </a:prstGeom>
          <a:solidFill>
            <a:schemeClr val="bg1">
              <a:lumMod val="65000"/>
              <a:alpha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0" name="CaixaDeTexto 449"/>
          <p:cNvSpPr txBox="1"/>
          <p:nvPr/>
        </p:nvSpPr>
        <p:spPr>
          <a:xfrm>
            <a:off x="52657" y="2331216"/>
            <a:ext cx="1051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rgbClr val="A587A1"/>
                </a:solidFill>
              </a:rPr>
              <a:t>Universidade</a:t>
            </a:r>
            <a:endParaRPr lang="pt-BR" sz="1200" b="1" dirty="0">
              <a:solidFill>
                <a:srgbClr val="A587A1"/>
              </a:solidFill>
            </a:endParaRPr>
          </a:p>
        </p:txBody>
      </p:sp>
      <p:sp>
        <p:nvSpPr>
          <p:cNvPr id="451" name="CaixaDeTexto 450"/>
          <p:cNvSpPr txBox="1"/>
          <p:nvPr/>
        </p:nvSpPr>
        <p:spPr>
          <a:xfrm>
            <a:off x="1806556" y="275399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31</a:t>
            </a:r>
            <a:endParaRPr lang="pt-BR" sz="1200" dirty="0"/>
          </a:p>
        </p:txBody>
      </p:sp>
      <p:sp>
        <p:nvSpPr>
          <p:cNvPr id="452" name="CaixaDeTexto 451"/>
          <p:cNvSpPr txBox="1"/>
          <p:nvPr/>
        </p:nvSpPr>
        <p:spPr>
          <a:xfrm>
            <a:off x="1427865" y="293744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1</a:t>
            </a:r>
            <a:endParaRPr lang="pt-BR" sz="1200" dirty="0"/>
          </a:p>
        </p:txBody>
      </p:sp>
      <p:sp>
        <p:nvSpPr>
          <p:cNvPr id="453" name="CaixaDeTexto 452"/>
          <p:cNvSpPr txBox="1"/>
          <p:nvPr/>
        </p:nvSpPr>
        <p:spPr>
          <a:xfrm>
            <a:off x="1365984" y="228269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1</a:t>
            </a:r>
            <a:endParaRPr lang="pt-BR" sz="1200" dirty="0"/>
          </a:p>
        </p:txBody>
      </p:sp>
      <p:sp>
        <p:nvSpPr>
          <p:cNvPr id="454" name="CaixaDeTexto 453"/>
          <p:cNvSpPr txBox="1"/>
          <p:nvPr/>
        </p:nvSpPr>
        <p:spPr>
          <a:xfrm>
            <a:off x="1359249" y="274478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7</a:t>
            </a:r>
            <a:endParaRPr lang="pt-BR" sz="1200" dirty="0"/>
          </a:p>
        </p:txBody>
      </p:sp>
      <p:sp>
        <p:nvSpPr>
          <p:cNvPr id="455" name="CaixaDeTexto 454"/>
          <p:cNvSpPr txBox="1"/>
          <p:nvPr/>
        </p:nvSpPr>
        <p:spPr>
          <a:xfrm>
            <a:off x="1365984" y="251274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1</a:t>
            </a:r>
            <a:endParaRPr lang="pt-BR" sz="1200" dirty="0"/>
          </a:p>
        </p:txBody>
      </p:sp>
      <p:sp>
        <p:nvSpPr>
          <p:cNvPr id="456" name="CaixaDeTexto 455"/>
          <p:cNvSpPr txBox="1"/>
          <p:nvPr/>
        </p:nvSpPr>
        <p:spPr>
          <a:xfrm>
            <a:off x="1221677" y="242494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3</a:t>
            </a:r>
            <a:endParaRPr lang="pt-BR" sz="1200" dirty="0"/>
          </a:p>
        </p:txBody>
      </p:sp>
      <p:sp>
        <p:nvSpPr>
          <p:cNvPr id="457" name="CaixaDeTexto 456"/>
          <p:cNvSpPr txBox="1"/>
          <p:nvPr/>
        </p:nvSpPr>
        <p:spPr>
          <a:xfrm>
            <a:off x="649636" y="3336909"/>
            <a:ext cx="1863022" cy="23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rgbClr val="A1518E"/>
                </a:solidFill>
              </a:rPr>
              <a:t>Instituição de pesquisa</a:t>
            </a:r>
            <a:endParaRPr lang="pt-BR" sz="1200" b="1" dirty="0">
              <a:solidFill>
                <a:srgbClr val="A1518E"/>
              </a:solidFill>
            </a:endParaRPr>
          </a:p>
        </p:txBody>
      </p:sp>
      <p:sp>
        <p:nvSpPr>
          <p:cNvPr id="458" name="CaixaDeTexto 457"/>
          <p:cNvSpPr txBox="1"/>
          <p:nvPr/>
        </p:nvSpPr>
        <p:spPr>
          <a:xfrm>
            <a:off x="1560509" y="303800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1</a:t>
            </a:r>
            <a:endParaRPr lang="pt-BR" sz="1200" dirty="0"/>
          </a:p>
        </p:txBody>
      </p:sp>
      <p:sp>
        <p:nvSpPr>
          <p:cNvPr id="459" name="CaixaDeTexto 458"/>
          <p:cNvSpPr txBox="1"/>
          <p:nvPr/>
        </p:nvSpPr>
        <p:spPr>
          <a:xfrm>
            <a:off x="1503359" y="240898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2</a:t>
            </a:r>
            <a:endParaRPr lang="pt-BR" sz="1200" dirty="0"/>
          </a:p>
        </p:txBody>
      </p:sp>
      <p:sp>
        <p:nvSpPr>
          <p:cNvPr id="460" name="Elipse 459"/>
          <p:cNvSpPr/>
          <p:nvPr/>
        </p:nvSpPr>
        <p:spPr>
          <a:xfrm>
            <a:off x="2741352" y="2521910"/>
            <a:ext cx="441177" cy="441226"/>
          </a:xfrm>
          <a:prstGeom prst="ellipse">
            <a:avLst/>
          </a:prstGeom>
          <a:solidFill>
            <a:schemeClr val="bg1">
              <a:lumMod val="65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1" name="CaixaDeTexto 460"/>
          <p:cNvSpPr txBox="1"/>
          <p:nvPr/>
        </p:nvSpPr>
        <p:spPr>
          <a:xfrm>
            <a:off x="2566889" y="2085380"/>
            <a:ext cx="790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smtClean="0"/>
              <a:t>Pessoa</a:t>
            </a:r>
          </a:p>
          <a:p>
            <a:pPr algn="ctr"/>
            <a:r>
              <a:rPr lang="pt-BR" sz="1200" b="1" smtClean="0"/>
              <a:t>física</a:t>
            </a:r>
            <a:endParaRPr lang="pt-BR" sz="1200" b="1" dirty="0"/>
          </a:p>
        </p:txBody>
      </p:sp>
      <p:sp>
        <p:nvSpPr>
          <p:cNvPr id="462" name="CaixaDeTexto 461"/>
          <p:cNvSpPr txBox="1"/>
          <p:nvPr/>
        </p:nvSpPr>
        <p:spPr>
          <a:xfrm>
            <a:off x="2791060" y="260402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10</a:t>
            </a:r>
            <a:endParaRPr lang="pt-BR" sz="1200" dirty="0"/>
          </a:p>
        </p:txBody>
      </p:sp>
      <p:sp>
        <p:nvSpPr>
          <p:cNvPr id="463" name="CaixaDeTexto 462"/>
          <p:cNvSpPr txBox="1"/>
          <p:nvPr/>
        </p:nvSpPr>
        <p:spPr>
          <a:xfrm>
            <a:off x="5072484" y="2464470"/>
            <a:ext cx="790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rgbClr val="604578"/>
                </a:solidFill>
              </a:rPr>
              <a:t>Empresa</a:t>
            </a:r>
            <a:endParaRPr lang="pt-BR" sz="1200" b="1" dirty="0">
              <a:solidFill>
                <a:srgbClr val="604578"/>
              </a:solidFill>
            </a:endParaRPr>
          </a:p>
        </p:txBody>
      </p:sp>
      <p:sp>
        <p:nvSpPr>
          <p:cNvPr id="464" name="Elipse 463"/>
          <p:cNvSpPr/>
          <p:nvPr/>
        </p:nvSpPr>
        <p:spPr>
          <a:xfrm>
            <a:off x="4285999" y="2500458"/>
            <a:ext cx="249396" cy="249423"/>
          </a:xfrm>
          <a:prstGeom prst="ellipse">
            <a:avLst/>
          </a:prstGeom>
          <a:solidFill>
            <a:schemeClr val="bg1">
              <a:lumMod val="65000"/>
              <a:alpha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5" name="Elipse 464"/>
          <p:cNvSpPr/>
          <p:nvPr/>
        </p:nvSpPr>
        <p:spPr>
          <a:xfrm>
            <a:off x="4828902" y="2659094"/>
            <a:ext cx="510559" cy="510559"/>
          </a:xfrm>
          <a:prstGeom prst="ellipse">
            <a:avLst/>
          </a:prstGeom>
          <a:solidFill>
            <a:srgbClr val="CC99FF">
              <a:alpha val="30196"/>
            </a:srgbClr>
          </a:solidFill>
          <a:ln>
            <a:solidFill>
              <a:srgbClr val="604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6" name="CaixaDeTexto 465"/>
          <p:cNvSpPr txBox="1"/>
          <p:nvPr/>
        </p:nvSpPr>
        <p:spPr>
          <a:xfrm>
            <a:off x="3588174" y="3307849"/>
            <a:ext cx="1051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rgbClr val="A587A1"/>
                </a:solidFill>
              </a:rPr>
              <a:t>Universidade</a:t>
            </a:r>
            <a:endParaRPr lang="pt-BR" sz="1200" b="1" dirty="0">
              <a:solidFill>
                <a:srgbClr val="A587A1"/>
              </a:solidFill>
            </a:endParaRPr>
          </a:p>
        </p:txBody>
      </p:sp>
      <p:sp>
        <p:nvSpPr>
          <p:cNvPr id="467" name="CaixaDeTexto 466"/>
          <p:cNvSpPr txBox="1"/>
          <p:nvPr/>
        </p:nvSpPr>
        <p:spPr>
          <a:xfrm>
            <a:off x="4310154" y="289376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20</a:t>
            </a:r>
            <a:endParaRPr lang="pt-BR" sz="1200" dirty="0"/>
          </a:p>
        </p:txBody>
      </p:sp>
      <p:sp>
        <p:nvSpPr>
          <p:cNvPr id="468" name="CaixaDeTexto 467"/>
          <p:cNvSpPr txBox="1"/>
          <p:nvPr/>
        </p:nvSpPr>
        <p:spPr>
          <a:xfrm>
            <a:off x="4281040" y="247693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3</a:t>
            </a:r>
            <a:endParaRPr lang="pt-BR" sz="1200" dirty="0"/>
          </a:p>
        </p:txBody>
      </p:sp>
      <p:sp>
        <p:nvSpPr>
          <p:cNvPr id="469" name="Elipse 468"/>
          <p:cNvSpPr/>
          <p:nvPr/>
        </p:nvSpPr>
        <p:spPr>
          <a:xfrm>
            <a:off x="5091091" y="2960666"/>
            <a:ext cx="164384" cy="164384"/>
          </a:xfrm>
          <a:prstGeom prst="ellipse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solidFill>
              <a:srgbClr val="A15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0" name="CaixaDeTexto 469"/>
          <p:cNvSpPr txBox="1"/>
          <p:nvPr/>
        </p:nvSpPr>
        <p:spPr>
          <a:xfrm>
            <a:off x="5099573" y="3046692"/>
            <a:ext cx="1156789" cy="23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rgbClr val="A1518E"/>
                </a:solidFill>
              </a:rPr>
              <a:t>Instituição de pesquisa</a:t>
            </a:r>
            <a:endParaRPr lang="pt-BR" sz="1200" b="1" dirty="0">
              <a:solidFill>
                <a:srgbClr val="A1518E"/>
              </a:solidFill>
            </a:endParaRPr>
          </a:p>
        </p:txBody>
      </p:sp>
      <p:sp>
        <p:nvSpPr>
          <p:cNvPr id="471" name="CaixaDeTexto 470"/>
          <p:cNvSpPr txBox="1"/>
          <p:nvPr/>
        </p:nvSpPr>
        <p:spPr>
          <a:xfrm>
            <a:off x="3429000" y="2214346"/>
            <a:ext cx="95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Agência de fomento</a:t>
            </a:r>
            <a:endParaRPr lang="pt-B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2" name="CaixaDeTexto 471"/>
          <p:cNvSpPr txBox="1"/>
          <p:nvPr/>
        </p:nvSpPr>
        <p:spPr>
          <a:xfrm>
            <a:off x="5044344" y="289885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1</a:t>
            </a:r>
            <a:endParaRPr lang="pt-BR" sz="1200" dirty="0"/>
          </a:p>
        </p:txBody>
      </p:sp>
      <p:sp>
        <p:nvSpPr>
          <p:cNvPr id="473" name="CaixaDeTexto 472"/>
          <p:cNvSpPr txBox="1"/>
          <p:nvPr/>
        </p:nvSpPr>
        <p:spPr>
          <a:xfrm>
            <a:off x="5013176" y="267863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6</a:t>
            </a:r>
            <a:endParaRPr lang="pt-BR" sz="1200" dirty="0"/>
          </a:p>
        </p:txBody>
      </p:sp>
      <p:sp>
        <p:nvSpPr>
          <p:cNvPr id="474" name="CaixaDeTexto 473"/>
          <p:cNvSpPr txBox="1"/>
          <p:nvPr/>
        </p:nvSpPr>
        <p:spPr>
          <a:xfrm>
            <a:off x="4790802" y="276753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2</a:t>
            </a:r>
          </a:p>
        </p:txBody>
      </p:sp>
      <p:sp>
        <p:nvSpPr>
          <p:cNvPr id="475" name="Elipse 474"/>
          <p:cNvSpPr/>
          <p:nvPr/>
        </p:nvSpPr>
        <p:spPr>
          <a:xfrm>
            <a:off x="6223010" y="2591916"/>
            <a:ext cx="246614" cy="246640"/>
          </a:xfrm>
          <a:prstGeom prst="ellipse">
            <a:avLst/>
          </a:prstGeom>
          <a:solidFill>
            <a:schemeClr val="bg1">
              <a:lumMod val="65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6" name="CaixaDeTexto 475"/>
          <p:cNvSpPr txBox="1"/>
          <p:nvPr/>
        </p:nvSpPr>
        <p:spPr>
          <a:xfrm>
            <a:off x="5951265" y="2144688"/>
            <a:ext cx="790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/>
              <a:t>Pessoa</a:t>
            </a:r>
          </a:p>
          <a:p>
            <a:pPr algn="ctr"/>
            <a:r>
              <a:rPr lang="pt-BR" sz="1200" b="1"/>
              <a:t>física</a:t>
            </a:r>
            <a:endParaRPr lang="pt-BR" sz="1200" b="1" dirty="0"/>
          </a:p>
        </p:txBody>
      </p:sp>
      <p:sp>
        <p:nvSpPr>
          <p:cNvPr id="477" name="CaixaDeTexto 476"/>
          <p:cNvSpPr txBox="1"/>
          <p:nvPr/>
        </p:nvSpPr>
        <p:spPr>
          <a:xfrm>
            <a:off x="6224030" y="257673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3</a:t>
            </a:r>
            <a:endParaRPr lang="pt-BR" sz="1200" dirty="0"/>
          </a:p>
        </p:txBody>
      </p:sp>
      <p:sp>
        <p:nvSpPr>
          <p:cNvPr id="478" name="Elipse 477"/>
          <p:cNvSpPr/>
          <p:nvPr/>
        </p:nvSpPr>
        <p:spPr>
          <a:xfrm>
            <a:off x="1354892" y="4341032"/>
            <a:ext cx="900000" cy="900000"/>
          </a:xfrm>
          <a:prstGeom prst="ellipse">
            <a:avLst/>
          </a:prstGeom>
          <a:solidFill>
            <a:srgbClr val="CC99FF">
              <a:alpha val="30196"/>
            </a:srgbClr>
          </a:solidFill>
          <a:ln>
            <a:solidFill>
              <a:srgbClr val="604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9" name="Elipse 478"/>
          <p:cNvSpPr/>
          <p:nvPr/>
        </p:nvSpPr>
        <p:spPr>
          <a:xfrm>
            <a:off x="1066932" y="4016896"/>
            <a:ext cx="648000" cy="648000"/>
          </a:xfrm>
          <a:prstGeom prst="ellipse">
            <a:avLst/>
          </a:prstGeom>
          <a:solidFill>
            <a:srgbClr val="C68DB9">
              <a:alpha val="30196"/>
            </a:srgbClr>
          </a:solidFill>
          <a:ln>
            <a:solidFill>
              <a:srgbClr val="604578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0" name="Elipse 479"/>
          <p:cNvSpPr/>
          <p:nvPr/>
        </p:nvSpPr>
        <p:spPr>
          <a:xfrm>
            <a:off x="1221418" y="4880992"/>
            <a:ext cx="356359" cy="356359"/>
          </a:xfrm>
          <a:prstGeom prst="ellipse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solidFill>
              <a:srgbClr val="A15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1" name="CaixaDeTexto 480"/>
          <p:cNvSpPr txBox="1"/>
          <p:nvPr/>
        </p:nvSpPr>
        <p:spPr>
          <a:xfrm>
            <a:off x="340430" y="5128766"/>
            <a:ext cx="1051626" cy="23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rgbClr val="A1518E"/>
                </a:solidFill>
              </a:rPr>
              <a:t>Instituição de pesquisa</a:t>
            </a:r>
            <a:endParaRPr lang="pt-BR" sz="1200" b="1" dirty="0">
              <a:solidFill>
                <a:srgbClr val="A1518E"/>
              </a:solidFill>
            </a:endParaRPr>
          </a:p>
        </p:txBody>
      </p:sp>
      <p:sp>
        <p:nvSpPr>
          <p:cNvPr id="482" name="CaixaDeTexto 481"/>
          <p:cNvSpPr txBox="1"/>
          <p:nvPr/>
        </p:nvSpPr>
        <p:spPr>
          <a:xfrm>
            <a:off x="91232" y="3934713"/>
            <a:ext cx="1051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rgbClr val="A587A1"/>
                </a:solidFill>
              </a:rPr>
              <a:t>Universidade</a:t>
            </a:r>
            <a:endParaRPr lang="pt-BR" sz="1200" b="1" dirty="0">
              <a:solidFill>
                <a:srgbClr val="A587A1"/>
              </a:solidFill>
            </a:endParaRPr>
          </a:p>
        </p:txBody>
      </p:sp>
      <p:sp>
        <p:nvSpPr>
          <p:cNvPr id="483" name="CaixaDeTexto 482"/>
          <p:cNvSpPr txBox="1"/>
          <p:nvPr/>
        </p:nvSpPr>
        <p:spPr>
          <a:xfrm>
            <a:off x="1903398" y="5129257"/>
            <a:ext cx="790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rgbClr val="604578"/>
                </a:solidFill>
              </a:rPr>
              <a:t>Empresa</a:t>
            </a:r>
            <a:endParaRPr lang="pt-BR" sz="1200" b="1" dirty="0">
              <a:solidFill>
                <a:srgbClr val="604578"/>
              </a:solidFill>
            </a:endParaRPr>
          </a:p>
        </p:txBody>
      </p:sp>
      <p:sp>
        <p:nvSpPr>
          <p:cNvPr id="484" name="CaixaDeTexto 483"/>
          <p:cNvSpPr txBox="1"/>
          <p:nvPr/>
        </p:nvSpPr>
        <p:spPr>
          <a:xfrm>
            <a:off x="1710410" y="466330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22</a:t>
            </a:r>
            <a:endParaRPr lang="pt-BR" sz="1200" dirty="0"/>
          </a:p>
        </p:txBody>
      </p:sp>
      <p:sp>
        <p:nvSpPr>
          <p:cNvPr id="485" name="CaixaDeTexto 484"/>
          <p:cNvSpPr txBox="1"/>
          <p:nvPr/>
        </p:nvSpPr>
        <p:spPr>
          <a:xfrm>
            <a:off x="1354892" y="485380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1</a:t>
            </a:r>
            <a:endParaRPr lang="pt-BR" sz="1200" dirty="0"/>
          </a:p>
        </p:txBody>
      </p:sp>
      <p:sp>
        <p:nvSpPr>
          <p:cNvPr id="486" name="CaixaDeTexto 485"/>
          <p:cNvSpPr txBox="1"/>
          <p:nvPr/>
        </p:nvSpPr>
        <p:spPr>
          <a:xfrm>
            <a:off x="1426900" y="437693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3</a:t>
            </a:r>
            <a:endParaRPr lang="pt-BR" sz="1200" dirty="0"/>
          </a:p>
        </p:txBody>
      </p:sp>
      <p:sp>
        <p:nvSpPr>
          <p:cNvPr id="487" name="CaixaDeTexto 486"/>
          <p:cNvSpPr txBox="1"/>
          <p:nvPr/>
        </p:nvSpPr>
        <p:spPr>
          <a:xfrm>
            <a:off x="1235694" y="416091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8</a:t>
            </a:r>
            <a:endParaRPr lang="pt-BR" sz="1200" dirty="0"/>
          </a:p>
        </p:txBody>
      </p:sp>
      <p:sp>
        <p:nvSpPr>
          <p:cNvPr id="488" name="CaixaDeTexto 487"/>
          <p:cNvSpPr txBox="1"/>
          <p:nvPr/>
        </p:nvSpPr>
        <p:spPr>
          <a:xfrm>
            <a:off x="1210876" y="496403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2</a:t>
            </a:r>
            <a:endParaRPr lang="pt-BR" sz="1200" dirty="0"/>
          </a:p>
        </p:txBody>
      </p:sp>
      <p:sp>
        <p:nvSpPr>
          <p:cNvPr id="489" name="Elipse 488"/>
          <p:cNvSpPr/>
          <p:nvPr/>
        </p:nvSpPr>
        <p:spPr>
          <a:xfrm>
            <a:off x="2678654" y="4409417"/>
            <a:ext cx="441177" cy="441226"/>
          </a:xfrm>
          <a:prstGeom prst="ellipse">
            <a:avLst/>
          </a:prstGeom>
          <a:solidFill>
            <a:schemeClr val="bg1">
              <a:lumMod val="65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0" name="CaixaDeTexto 489"/>
          <p:cNvSpPr txBox="1"/>
          <p:nvPr/>
        </p:nvSpPr>
        <p:spPr>
          <a:xfrm>
            <a:off x="2504191" y="3972887"/>
            <a:ext cx="790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/>
              <a:t>Pessoa</a:t>
            </a:r>
          </a:p>
          <a:p>
            <a:pPr algn="ctr"/>
            <a:r>
              <a:rPr lang="pt-BR" sz="1200" b="1"/>
              <a:t>física</a:t>
            </a:r>
            <a:endParaRPr lang="pt-BR" sz="1200" b="1" dirty="0"/>
          </a:p>
        </p:txBody>
      </p:sp>
      <p:sp>
        <p:nvSpPr>
          <p:cNvPr id="491" name="CaixaDeTexto 490"/>
          <p:cNvSpPr txBox="1"/>
          <p:nvPr/>
        </p:nvSpPr>
        <p:spPr>
          <a:xfrm>
            <a:off x="2767646" y="449153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8</a:t>
            </a:r>
            <a:endParaRPr lang="pt-BR" sz="1200" dirty="0"/>
          </a:p>
        </p:txBody>
      </p:sp>
      <p:sp>
        <p:nvSpPr>
          <p:cNvPr id="492" name="Elipse 491"/>
          <p:cNvSpPr/>
          <p:nvPr/>
        </p:nvSpPr>
        <p:spPr>
          <a:xfrm>
            <a:off x="3594613" y="4195510"/>
            <a:ext cx="900000" cy="900000"/>
          </a:xfrm>
          <a:prstGeom prst="ellipse">
            <a:avLst/>
          </a:prstGeom>
          <a:solidFill>
            <a:srgbClr val="C68DB9">
              <a:alpha val="30196"/>
            </a:srgbClr>
          </a:solidFill>
          <a:ln>
            <a:solidFill>
              <a:srgbClr val="604578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3" name="Elipse 492"/>
          <p:cNvSpPr/>
          <p:nvPr/>
        </p:nvSpPr>
        <p:spPr>
          <a:xfrm>
            <a:off x="4235588" y="4570892"/>
            <a:ext cx="633572" cy="633572"/>
          </a:xfrm>
          <a:prstGeom prst="ellipse">
            <a:avLst/>
          </a:prstGeom>
          <a:solidFill>
            <a:srgbClr val="CC99FF">
              <a:alpha val="30196"/>
            </a:srgbClr>
          </a:solidFill>
          <a:ln>
            <a:solidFill>
              <a:srgbClr val="604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4" name="Elipse 493"/>
          <p:cNvSpPr/>
          <p:nvPr/>
        </p:nvSpPr>
        <p:spPr>
          <a:xfrm>
            <a:off x="3596162" y="5169638"/>
            <a:ext cx="180000" cy="180000"/>
          </a:xfrm>
          <a:prstGeom prst="ellipse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solidFill>
              <a:srgbClr val="A15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5" name="Elipse 494"/>
          <p:cNvSpPr/>
          <p:nvPr/>
        </p:nvSpPr>
        <p:spPr>
          <a:xfrm>
            <a:off x="4586343" y="4627466"/>
            <a:ext cx="204848" cy="206918"/>
          </a:xfrm>
          <a:prstGeom prst="ellipse">
            <a:avLst/>
          </a:prstGeom>
          <a:solidFill>
            <a:schemeClr val="bg1">
              <a:lumMod val="65000"/>
              <a:alpha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6" name="CaixaDeTexto 495"/>
          <p:cNvSpPr txBox="1"/>
          <p:nvPr/>
        </p:nvSpPr>
        <p:spPr>
          <a:xfrm>
            <a:off x="3479010" y="3968067"/>
            <a:ext cx="1051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rgbClr val="A587A1"/>
                </a:solidFill>
              </a:rPr>
              <a:t>Universidade</a:t>
            </a:r>
            <a:endParaRPr lang="pt-BR" sz="1200" b="1" dirty="0">
              <a:solidFill>
                <a:srgbClr val="A587A1"/>
              </a:solidFill>
            </a:endParaRPr>
          </a:p>
        </p:txBody>
      </p:sp>
      <p:sp>
        <p:nvSpPr>
          <p:cNvPr id="497" name="CaixaDeTexto 496"/>
          <p:cNvSpPr txBox="1"/>
          <p:nvPr/>
        </p:nvSpPr>
        <p:spPr>
          <a:xfrm>
            <a:off x="3468961" y="5332416"/>
            <a:ext cx="1693656" cy="23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rgbClr val="A1518E"/>
                </a:solidFill>
              </a:rPr>
              <a:t>Instituição de pesquisa</a:t>
            </a:r>
            <a:endParaRPr lang="pt-BR" sz="1200" b="1" dirty="0">
              <a:solidFill>
                <a:srgbClr val="A1518E"/>
              </a:solidFill>
            </a:endParaRPr>
          </a:p>
        </p:txBody>
      </p:sp>
      <p:sp>
        <p:nvSpPr>
          <p:cNvPr id="498" name="CaixaDeTexto 497"/>
          <p:cNvSpPr txBox="1"/>
          <p:nvPr/>
        </p:nvSpPr>
        <p:spPr>
          <a:xfrm>
            <a:off x="4653136" y="4360988"/>
            <a:ext cx="95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Agência de fomento</a:t>
            </a:r>
            <a:endParaRPr lang="pt-B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99" name="CaixaDeTexto 498"/>
          <p:cNvSpPr txBox="1"/>
          <p:nvPr/>
        </p:nvSpPr>
        <p:spPr>
          <a:xfrm>
            <a:off x="4678536" y="5057249"/>
            <a:ext cx="790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rgbClr val="604578"/>
                </a:solidFill>
              </a:rPr>
              <a:t>Empresa</a:t>
            </a:r>
            <a:endParaRPr lang="pt-BR" sz="1200" b="1" dirty="0">
              <a:solidFill>
                <a:srgbClr val="604578"/>
              </a:solidFill>
            </a:endParaRPr>
          </a:p>
        </p:txBody>
      </p:sp>
      <p:sp>
        <p:nvSpPr>
          <p:cNvPr id="500" name="CaixaDeTexto 499"/>
          <p:cNvSpPr txBox="1"/>
          <p:nvPr/>
        </p:nvSpPr>
        <p:spPr>
          <a:xfrm>
            <a:off x="3864621" y="446236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28</a:t>
            </a:r>
            <a:endParaRPr lang="pt-BR" sz="1200" dirty="0"/>
          </a:p>
        </p:txBody>
      </p:sp>
      <p:sp>
        <p:nvSpPr>
          <p:cNvPr id="501" name="CaixaDeTexto 500"/>
          <p:cNvSpPr txBox="1"/>
          <p:nvPr/>
        </p:nvSpPr>
        <p:spPr>
          <a:xfrm>
            <a:off x="4417292" y="486337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11</a:t>
            </a:r>
            <a:endParaRPr lang="pt-BR" sz="1200" dirty="0"/>
          </a:p>
        </p:txBody>
      </p:sp>
      <p:sp>
        <p:nvSpPr>
          <p:cNvPr id="502" name="CaixaDeTexto 501"/>
          <p:cNvSpPr txBox="1"/>
          <p:nvPr/>
        </p:nvSpPr>
        <p:spPr>
          <a:xfrm>
            <a:off x="4569692" y="458971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2</a:t>
            </a:r>
            <a:endParaRPr lang="pt-BR" sz="1200" dirty="0"/>
          </a:p>
        </p:txBody>
      </p:sp>
      <p:sp>
        <p:nvSpPr>
          <p:cNvPr id="503" name="CaixaDeTexto 502"/>
          <p:cNvSpPr txBox="1"/>
          <p:nvPr/>
        </p:nvSpPr>
        <p:spPr>
          <a:xfrm>
            <a:off x="4240138" y="464902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1</a:t>
            </a:r>
            <a:endParaRPr lang="pt-BR" sz="1200" dirty="0"/>
          </a:p>
        </p:txBody>
      </p:sp>
      <p:sp>
        <p:nvSpPr>
          <p:cNvPr id="504" name="CaixaDeTexto 503"/>
          <p:cNvSpPr txBox="1"/>
          <p:nvPr/>
        </p:nvSpPr>
        <p:spPr>
          <a:xfrm>
            <a:off x="3563491" y="512667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1</a:t>
            </a:r>
            <a:endParaRPr lang="pt-BR" sz="1200" dirty="0"/>
          </a:p>
        </p:txBody>
      </p:sp>
      <p:sp>
        <p:nvSpPr>
          <p:cNvPr id="505" name="Elipse 504"/>
          <p:cNvSpPr/>
          <p:nvPr/>
        </p:nvSpPr>
        <p:spPr>
          <a:xfrm>
            <a:off x="5861768" y="4563882"/>
            <a:ext cx="533078" cy="533134"/>
          </a:xfrm>
          <a:prstGeom prst="ellipse">
            <a:avLst/>
          </a:prstGeom>
          <a:solidFill>
            <a:schemeClr val="bg1">
              <a:lumMod val="65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6" name="CaixaDeTexto 505"/>
          <p:cNvSpPr txBox="1"/>
          <p:nvPr/>
        </p:nvSpPr>
        <p:spPr>
          <a:xfrm>
            <a:off x="5733256" y="4088904"/>
            <a:ext cx="790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/>
              <a:t>Pessoa</a:t>
            </a:r>
          </a:p>
          <a:p>
            <a:pPr algn="ctr"/>
            <a:r>
              <a:rPr lang="pt-BR" sz="1200" b="1"/>
              <a:t>física</a:t>
            </a:r>
            <a:endParaRPr lang="pt-BR" sz="1200" b="1" dirty="0"/>
          </a:p>
        </p:txBody>
      </p:sp>
      <p:sp>
        <p:nvSpPr>
          <p:cNvPr id="507" name="CaixaDeTexto 506"/>
          <p:cNvSpPr txBox="1"/>
          <p:nvPr/>
        </p:nvSpPr>
        <p:spPr>
          <a:xfrm>
            <a:off x="5957427" y="469664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11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04092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4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5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6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7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8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9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289</Words>
  <Application>Microsoft Office PowerPoint</Application>
  <PresentationFormat>Papel A4 (210 x 297 mm)</PresentationFormat>
  <Paragraphs>125</Paragraphs>
  <Slides>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8</vt:i4>
      </vt:variant>
      <vt:variant>
        <vt:lpstr>Títulos de slides</vt:lpstr>
      </vt:variant>
      <vt:variant>
        <vt:i4>2</vt:i4>
      </vt:variant>
    </vt:vector>
  </HeadingPairs>
  <TitlesOfParts>
    <vt:vector size="10" baseType="lpstr">
      <vt:lpstr>12_Tema do Office</vt:lpstr>
      <vt:lpstr>13_Tema do Office</vt:lpstr>
      <vt:lpstr>14_Tema do Office</vt:lpstr>
      <vt:lpstr>15_Tema do Office</vt:lpstr>
      <vt:lpstr>16_Tema do Office</vt:lpstr>
      <vt:lpstr>17_Tema do Office</vt:lpstr>
      <vt:lpstr>18_Tema do Office</vt:lpstr>
      <vt:lpstr>19_Tema do Office</vt:lpstr>
      <vt:lpstr>Apresentação do PowerPoint</vt:lpstr>
      <vt:lpstr>Apresentação do PowerPoint</vt:lpstr>
    </vt:vector>
  </TitlesOfParts>
  <Company>INPI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root</dc:creator>
  <cp:lastModifiedBy>root</cp:lastModifiedBy>
  <cp:revision>97</cp:revision>
  <cp:lastPrinted>2014-12-04T11:47:25Z</cp:lastPrinted>
  <dcterms:created xsi:type="dcterms:W3CDTF">2014-06-09T15:42:51Z</dcterms:created>
  <dcterms:modified xsi:type="dcterms:W3CDTF">2015-09-25T17:25:48Z</dcterms:modified>
</cp:coreProperties>
</file>