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  <p:sldMasterId id="2147483852" r:id="rId6"/>
    <p:sldMasterId id="2147483864" r:id="rId7"/>
    <p:sldMasterId id="2147483876" r:id="rId8"/>
  </p:sldMasterIdLst>
  <p:notesMasterIdLst>
    <p:notesMasterId r:id="rId11"/>
  </p:notesMasterIdLst>
  <p:sldIdLst>
    <p:sldId id="267" r:id="rId9"/>
    <p:sldId id="266" r:id="rId10"/>
  </p:sldIdLst>
  <p:sldSz cx="6858000" cy="9906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2A5"/>
    <a:srgbClr val="688BBB"/>
    <a:srgbClr val="3F48CC"/>
    <a:srgbClr val="99D9EA"/>
    <a:srgbClr val="5C83B6"/>
    <a:srgbClr val="7092BE"/>
    <a:srgbClr val="3F6092"/>
    <a:srgbClr val="0C2844"/>
    <a:srgbClr val="469CD5"/>
    <a:srgbClr val="3D4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42" autoAdjust="0"/>
  </p:normalViewPr>
  <p:slideViewPr>
    <p:cSldViewPr>
      <p:cViewPr>
        <p:scale>
          <a:sx n="110" d="100"/>
          <a:sy n="110" d="100"/>
        </p:scale>
        <p:origin x="-2670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omano\Desktop\A01NP%20-%20rad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omano\Desktop\A01NP%20-%20rad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509388681875149E-2"/>
          <c:y val="5.8228330702359686E-2"/>
          <c:w val="0.89560201655735217"/>
          <c:h val="0.783620062198107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A01N_DEP!$B$1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A01N_DEP!$A$2:$A$11</c:f>
              <c:strCache>
                <c:ptCount val="10"/>
                <c:pt idx="0">
                  <c:v>BAYER</c:v>
                </c:pt>
                <c:pt idx="1">
                  <c:v>BASF</c:v>
                </c:pt>
                <c:pt idx="2">
                  <c:v>SUMITOMO</c:v>
                </c:pt>
                <c:pt idx="3">
                  <c:v>SYNGENTA</c:v>
                </c:pt>
                <c:pt idx="4">
                  <c:v>DOW</c:v>
                </c:pt>
                <c:pt idx="5">
                  <c:v>SHENZHEN NOPOSION</c:v>
                </c:pt>
                <c:pt idx="6">
                  <c:v>SHAANXI WEIERQI CROP PROT</c:v>
                </c:pt>
                <c:pt idx="7">
                  <c:v>UNIV ZHEJIANG</c:v>
                </c:pt>
                <c:pt idx="8">
                  <c:v>SHAANXI MEIBANG PESTICIDE</c:v>
                </c:pt>
                <c:pt idx="9">
                  <c:v>GUANGDONG ZHONGXUN AGRI TECH</c:v>
                </c:pt>
              </c:strCache>
            </c:strRef>
          </c:cat>
          <c:val>
            <c:numRef>
              <c:f>A01N_DEP!$B$2:$B$11</c:f>
              <c:numCache>
                <c:formatCode>General</c:formatCode>
                <c:ptCount val="10"/>
                <c:pt idx="0">
                  <c:v>1290</c:v>
                </c:pt>
                <c:pt idx="1">
                  <c:v>1100</c:v>
                </c:pt>
                <c:pt idx="2">
                  <c:v>859</c:v>
                </c:pt>
                <c:pt idx="3">
                  <c:v>853</c:v>
                </c:pt>
                <c:pt idx="4">
                  <c:v>450</c:v>
                </c:pt>
                <c:pt idx="5">
                  <c:v>283</c:v>
                </c:pt>
                <c:pt idx="6">
                  <c:v>254</c:v>
                </c:pt>
                <c:pt idx="7">
                  <c:v>265</c:v>
                </c:pt>
                <c:pt idx="8">
                  <c:v>240</c:v>
                </c:pt>
                <c:pt idx="9">
                  <c:v>218</c:v>
                </c:pt>
              </c:numCache>
            </c:numRef>
          </c:val>
        </c:ser>
        <c:ser>
          <c:idx val="0"/>
          <c:order val="1"/>
          <c:tx>
            <c:strRef>
              <c:f>A01N_DEP!$C$1</c:f>
              <c:strCache>
                <c:ptCount val="1"/>
              </c:strCache>
            </c:strRef>
          </c:tx>
          <c:spPr>
            <a:solidFill>
              <a:srgbClr val="A1C98A"/>
            </a:solidFill>
          </c:spPr>
          <c:invertIfNegative val="0"/>
          <c:cat>
            <c:strRef>
              <c:f>A01N_DEP!$A$2:$A$11</c:f>
              <c:strCache>
                <c:ptCount val="10"/>
                <c:pt idx="0">
                  <c:v>BAYER</c:v>
                </c:pt>
                <c:pt idx="1">
                  <c:v>BASF</c:v>
                </c:pt>
                <c:pt idx="2">
                  <c:v>SUMITOMO</c:v>
                </c:pt>
                <c:pt idx="3">
                  <c:v>SYNGENTA</c:v>
                </c:pt>
                <c:pt idx="4">
                  <c:v>DOW</c:v>
                </c:pt>
                <c:pt idx="5">
                  <c:v>SHENZHEN NOPOSION</c:v>
                </c:pt>
                <c:pt idx="6">
                  <c:v>SHAANXI WEIERQI CROP PROT</c:v>
                </c:pt>
                <c:pt idx="7">
                  <c:v>UNIV ZHEJIANG</c:v>
                </c:pt>
                <c:pt idx="8">
                  <c:v>SHAANXI MEIBANG PESTICIDE</c:v>
                </c:pt>
                <c:pt idx="9">
                  <c:v>GUANGDONG ZHONGXUN AGRI TECH</c:v>
                </c:pt>
              </c:strCache>
            </c:strRef>
          </c:cat>
          <c:val>
            <c:numRef>
              <c:f>A01N_DEP!$C$2:$C$11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598784"/>
        <c:axId val="61142912"/>
      </c:barChart>
      <c:catAx>
        <c:axId val="4259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0"/>
            </a:pPr>
            <a:endParaRPr lang="pt-BR"/>
          </a:p>
        </c:txPr>
        <c:crossAx val="61142912"/>
        <c:crosses val="autoZero"/>
        <c:auto val="1"/>
        <c:lblAlgn val="ctr"/>
        <c:lblOffset val="100"/>
        <c:noMultiLvlLbl val="0"/>
      </c:catAx>
      <c:valAx>
        <c:axId val="611429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4259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09388681875149E-2"/>
          <c:y val="0.14300116813043506"/>
          <c:w val="0.88312218292202893"/>
          <c:h val="0.6988470738023572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A01N_DEP_BR!$B$1</c:f>
              <c:strCache>
                <c:ptCount val="1"/>
                <c:pt idx="0">
                  <c:v>Único depositante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A01N_DEP_BR!$A$2:$A$11</c:f>
              <c:strCache>
                <c:ptCount val="10"/>
                <c:pt idx="0">
                  <c:v>BAYER</c:v>
                </c:pt>
                <c:pt idx="1">
                  <c:v>BASF</c:v>
                </c:pt>
                <c:pt idx="2">
                  <c:v>SYNGENTA</c:v>
                </c:pt>
                <c:pt idx="3">
                  <c:v>SUMITOMO</c:v>
                </c:pt>
                <c:pt idx="4">
                  <c:v>DOW</c:v>
                </c:pt>
                <c:pt idx="5">
                  <c:v>DU PONT</c:v>
                </c:pt>
                <c:pt idx="6">
                  <c:v>ROHM &amp; HAAS</c:v>
                </c:pt>
                <c:pt idx="7">
                  <c:v>ISHIHARA KAISHA</c:v>
                </c:pt>
                <c:pt idx="8">
                  <c:v>MONSANTO</c:v>
                </c:pt>
                <c:pt idx="9">
                  <c:v>GLAXOSMITHKLINE</c:v>
                </c:pt>
              </c:strCache>
            </c:strRef>
          </c:cat>
          <c:val>
            <c:numRef>
              <c:f>A01N_DEP_BR!$B$2:$B$11</c:f>
              <c:numCache>
                <c:formatCode>General</c:formatCode>
                <c:ptCount val="10"/>
                <c:pt idx="0">
                  <c:v>444</c:v>
                </c:pt>
                <c:pt idx="1">
                  <c:v>354</c:v>
                </c:pt>
                <c:pt idx="2">
                  <c:v>240</c:v>
                </c:pt>
                <c:pt idx="3">
                  <c:v>184</c:v>
                </c:pt>
                <c:pt idx="4">
                  <c:v>169</c:v>
                </c:pt>
                <c:pt idx="5">
                  <c:v>55</c:v>
                </c:pt>
                <c:pt idx="6">
                  <c:v>50</c:v>
                </c:pt>
                <c:pt idx="7">
                  <c:v>38</c:v>
                </c:pt>
                <c:pt idx="8">
                  <c:v>33</c:v>
                </c:pt>
                <c:pt idx="9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7104640"/>
        <c:axId val="77106176"/>
      </c:barChart>
      <c:catAx>
        <c:axId val="7710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30" b="0" baseline="0"/>
            </a:pPr>
            <a:endParaRPr lang="pt-BR"/>
          </a:p>
        </c:txPr>
        <c:crossAx val="77106176"/>
        <c:crosses val="autoZero"/>
        <c:auto val="1"/>
        <c:lblAlgn val="ctr"/>
        <c:lblOffset val="100"/>
        <c:noMultiLvlLbl val="0"/>
      </c:catAx>
      <c:valAx>
        <c:axId val="77106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7710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66842-0FFB-40E6-B804-5A0AA78B812B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44784-1766-4BE7-B608-621BE7647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18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4784-1766-4BE7-B608-621BE76472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49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38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45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52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48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06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85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36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7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77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12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58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09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576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98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71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43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68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7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18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55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399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10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55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668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88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77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2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210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5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732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81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17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184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415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142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91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82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92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25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671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84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29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84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897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024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413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060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61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8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53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867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930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4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45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213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892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54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568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705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87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3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3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01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68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830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56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172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62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231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578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562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6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06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71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24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812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23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89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196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416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7693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674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68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31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22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99626"/>
            <a:ext cx="6624732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99626"/>
            <a:ext cx="6624732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" y="99626"/>
            <a:ext cx="6624728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" y="99626"/>
            <a:ext cx="6624728" cy="13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" y="99626"/>
            <a:ext cx="6624723" cy="13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" y="99626"/>
            <a:ext cx="6624723" cy="13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" y="99626"/>
            <a:ext cx="6624718" cy="13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" y="99626"/>
            <a:ext cx="6624718" cy="13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i.gov.br/" TargetMode="External"/><Relationship Id="rId7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radartecnologico@inpi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Gráfico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969307"/>
              </p:ext>
            </p:extLst>
          </p:nvPr>
        </p:nvGraphicFramePr>
        <p:xfrm>
          <a:off x="212787" y="5004200"/>
          <a:ext cx="6888621" cy="451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3" name="Grupo 52"/>
          <p:cNvGrpSpPr/>
          <p:nvPr/>
        </p:nvGrpSpPr>
        <p:grpSpPr>
          <a:xfrm>
            <a:off x="6002630" y="1938093"/>
            <a:ext cx="720080" cy="966110"/>
            <a:chOff x="5733256" y="4202914"/>
            <a:chExt cx="720080" cy="966110"/>
          </a:xfrm>
        </p:grpSpPr>
        <p:sp>
          <p:nvSpPr>
            <p:cNvPr id="115" name="Triângulo isósceles 114"/>
            <p:cNvSpPr/>
            <p:nvPr/>
          </p:nvSpPr>
          <p:spPr>
            <a:xfrm>
              <a:off x="5733256" y="4448944"/>
              <a:ext cx="720080" cy="7200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16" name="Retângulo 115"/>
            <p:cNvSpPr/>
            <p:nvPr/>
          </p:nvSpPr>
          <p:spPr>
            <a:xfrm>
              <a:off x="5984804" y="4202914"/>
              <a:ext cx="216024" cy="72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17" name="Triângulo isósceles 116"/>
            <p:cNvSpPr/>
            <p:nvPr/>
          </p:nvSpPr>
          <p:spPr>
            <a:xfrm>
              <a:off x="5804376" y="4561664"/>
              <a:ext cx="576000" cy="576000"/>
            </a:xfrm>
            <a:prstGeom prst="triangl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62000">
                  <a:schemeClr val="accent3">
                    <a:shade val="67500"/>
                    <a:satMod val="115000"/>
                    <a:lumMod val="75000"/>
                    <a:lumOff val="2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18" name="Retângulo 117"/>
            <p:cNvSpPr/>
            <p:nvPr/>
          </p:nvSpPr>
          <p:spPr>
            <a:xfrm>
              <a:off x="6030598" y="4242212"/>
              <a:ext cx="124437" cy="4227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55" name="CaixaDeTexto 12"/>
          <p:cNvSpPr txBox="1"/>
          <p:nvPr/>
        </p:nvSpPr>
        <p:spPr>
          <a:xfrm>
            <a:off x="1800457" y="72581"/>
            <a:ext cx="2739157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rgbClr val="3D433F"/>
                </a:solidFill>
              </a:rPr>
              <a:t>Nº 11         Ano 2016       </a:t>
            </a:r>
            <a:endParaRPr lang="pt-BR" sz="1200" dirty="0">
              <a:solidFill>
                <a:srgbClr val="3D433F"/>
              </a:solidFill>
            </a:endParaRPr>
          </a:p>
        </p:txBody>
      </p:sp>
      <p:sp>
        <p:nvSpPr>
          <p:cNvPr id="56" name="CaixaDeTexto 11"/>
          <p:cNvSpPr txBox="1"/>
          <p:nvPr/>
        </p:nvSpPr>
        <p:spPr>
          <a:xfrm>
            <a:off x="1648557" y="445343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>
                <a:solidFill>
                  <a:schemeClr val="bg1"/>
                </a:solidFill>
              </a:rPr>
              <a:t>CONTROLE DE </a:t>
            </a:r>
            <a:r>
              <a:rPr lang="pt-BR" sz="1600" b="1" dirty="0" smtClean="0">
                <a:solidFill>
                  <a:schemeClr val="bg1"/>
                </a:solidFill>
              </a:rPr>
              <a:t>PRAGAS 3 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57" name="CaixaDeTexto 13"/>
          <p:cNvSpPr txBox="1"/>
          <p:nvPr/>
        </p:nvSpPr>
        <p:spPr>
          <a:xfrm>
            <a:off x="1709889" y="75679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smtClean="0">
                <a:solidFill>
                  <a:schemeClr val="bg1"/>
                </a:solidFill>
              </a:rPr>
              <a:t>Formulação : </a:t>
            </a:r>
            <a:r>
              <a:rPr lang="pt-BR" sz="1400" b="1" dirty="0" smtClean="0">
                <a:solidFill>
                  <a:schemeClr val="bg1"/>
                </a:solidFill>
              </a:rPr>
              <a:t>2009-2013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8" name="CaixaDeTexto 16"/>
          <p:cNvSpPr txBox="1"/>
          <p:nvPr/>
        </p:nvSpPr>
        <p:spPr>
          <a:xfrm>
            <a:off x="-5106" y="1344688"/>
            <a:ext cx="685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Recorrência das áreas tecnológicas nos documentos de patente</a:t>
            </a:r>
          </a:p>
        </p:txBody>
      </p:sp>
      <p:sp>
        <p:nvSpPr>
          <p:cNvPr id="59" name="CaixaDeTexto 17"/>
          <p:cNvSpPr txBox="1"/>
          <p:nvPr/>
        </p:nvSpPr>
        <p:spPr>
          <a:xfrm>
            <a:off x="2560401" y="1704728"/>
            <a:ext cx="1726983" cy="253916"/>
          </a:xfrm>
          <a:prstGeom prst="rect">
            <a:avLst/>
          </a:prstGeom>
          <a:noFill/>
          <a:ln w="31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/>
              <a:t>Total de inventos = 36.228 </a:t>
            </a:r>
            <a:endParaRPr lang="pt-BR" sz="1000" b="1" dirty="0"/>
          </a:p>
        </p:txBody>
      </p:sp>
      <p:sp>
        <p:nvSpPr>
          <p:cNvPr id="60" name="CaixaDeTexto 52"/>
          <p:cNvSpPr txBox="1"/>
          <p:nvPr/>
        </p:nvSpPr>
        <p:spPr>
          <a:xfrm>
            <a:off x="15672" y="5306264"/>
            <a:ext cx="684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Principais depositantes</a:t>
            </a:r>
            <a:endParaRPr lang="pt-B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1" name="Grupo 60"/>
          <p:cNvGrpSpPr/>
          <p:nvPr/>
        </p:nvGrpSpPr>
        <p:grpSpPr>
          <a:xfrm>
            <a:off x="4031372" y="5728608"/>
            <a:ext cx="2718285" cy="1440160"/>
            <a:chOff x="4008569" y="6124178"/>
            <a:chExt cx="2718285" cy="1440160"/>
          </a:xfrm>
          <a:solidFill>
            <a:schemeClr val="bg1">
              <a:lumMod val="95000"/>
            </a:schemeClr>
          </a:solidFill>
        </p:grpSpPr>
        <p:sp>
          <p:nvSpPr>
            <p:cNvPr id="113" name="Retângulo de cantos arredondados 112"/>
            <p:cNvSpPr/>
            <p:nvPr/>
          </p:nvSpPr>
          <p:spPr>
            <a:xfrm>
              <a:off x="4292492" y="6124178"/>
              <a:ext cx="2434362" cy="1440160"/>
            </a:xfrm>
            <a:prstGeom prst="roundRect">
              <a:avLst>
                <a:gd name="adj" fmla="val 2496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Os principais depositantes juntos detêm 16% do total de documentos de patente relacionados a formulação para controle de pragas</a:t>
              </a:r>
              <a:endParaRPr lang="pt-BR" sz="1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4" name="Triângulo retângulo 113"/>
            <p:cNvSpPr/>
            <p:nvPr/>
          </p:nvSpPr>
          <p:spPr>
            <a:xfrm flipH="1">
              <a:off x="4008569" y="6566113"/>
              <a:ext cx="350730" cy="36004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62" name="CaixaDeTexto 56"/>
          <p:cNvSpPr txBox="1"/>
          <p:nvPr/>
        </p:nvSpPr>
        <p:spPr>
          <a:xfrm>
            <a:off x="25517" y="9125101"/>
            <a:ext cx="685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smtClean="0"/>
              <a:t>Principais depositantes</a:t>
            </a:r>
            <a:endParaRPr lang="pt-BR" sz="1200" b="1"/>
          </a:p>
        </p:txBody>
      </p:sp>
      <p:sp>
        <p:nvSpPr>
          <p:cNvPr id="63" name="CaixaDeTexto 57"/>
          <p:cNvSpPr txBox="1"/>
          <p:nvPr/>
        </p:nvSpPr>
        <p:spPr>
          <a:xfrm rot="16200000">
            <a:off x="-1248658" y="6994264"/>
            <a:ext cx="280831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smtClean="0"/>
              <a:t>Número de inventos</a:t>
            </a:r>
            <a:endParaRPr lang="pt-BR" sz="1200" b="1"/>
          </a:p>
        </p:txBody>
      </p:sp>
      <p:sp>
        <p:nvSpPr>
          <p:cNvPr id="64" name="CaixaDeTexto 13"/>
          <p:cNvSpPr txBox="1"/>
          <p:nvPr/>
        </p:nvSpPr>
        <p:spPr>
          <a:xfrm>
            <a:off x="39516" y="9488125"/>
            <a:ext cx="6767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900" dirty="0"/>
              <a:t>Para </a:t>
            </a:r>
            <a:r>
              <a:rPr lang="pt-BR" sz="900" dirty="0" smtClean="0"/>
              <a:t>mais informações, acesse o portal do INPI  </a:t>
            </a:r>
            <a:r>
              <a:rPr lang="pt-BR" sz="900" dirty="0" smtClean="0">
                <a:hlinkClick r:id="rId3"/>
              </a:rPr>
              <a:t>www.inpi.gov.br</a:t>
            </a:r>
            <a:r>
              <a:rPr lang="pt-BR" sz="900" dirty="0" smtClean="0"/>
              <a:t> (radar estendido)  ou entre em contato através do e-mail </a:t>
            </a:r>
            <a:r>
              <a:rPr lang="pt-BR" sz="900" dirty="0" smtClean="0">
                <a:hlinkClick r:id="rId4"/>
              </a:rPr>
              <a:t>radartecnologico@inpi.gov.br</a:t>
            </a:r>
            <a:r>
              <a:rPr lang="pt-BR" sz="900" dirty="0" smtClean="0"/>
              <a:t>.</a:t>
            </a:r>
            <a:endParaRPr lang="pt-BR" sz="900" dirty="0" smtClean="0">
              <a:solidFill>
                <a:srgbClr val="7D1A0C"/>
              </a:solidFill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6351766" y="1928378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1" name="Elipse 80"/>
          <p:cNvSpPr/>
          <p:nvPr/>
        </p:nvSpPr>
        <p:spPr>
          <a:xfrm>
            <a:off x="6283726" y="1776736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2" name="Elipse 81"/>
          <p:cNvSpPr/>
          <p:nvPr/>
        </p:nvSpPr>
        <p:spPr>
          <a:xfrm>
            <a:off x="6127067" y="1848744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3" name="Elipse 82"/>
          <p:cNvSpPr/>
          <p:nvPr/>
        </p:nvSpPr>
        <p:spPr>
          <a:xfrm>
            <a:off x="6050890" y="1968737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4" name="Elipse 83"/>
          <p:cNvSpPr/>
          <p:nvPr/>
        </p:nvSpPr>
        <p:spPr>
          <a:xfrm>
            <a:off x="5872163" y="1945876"/>
            <a:ext cx="72000" cy="7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5" name="Elipse 84"/>
          <p:cNvSpPr/>
          <p:nvPr/>
        </p:nvSpPr>
        <p:spPr>
          <a:xfrm>
            <a:off x="6007421" y="1887012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0" name="Elipse 89"/>
          <p:cNvSpPr/>
          <p:nvPr/>
        </p:nvSpPr>
        <p:spPr>
          <a:xfrm>
            <a:off x="6258493" y="1860174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2" name="Elipse 91"/>
          <p:cNvSpPr/>
          <p:nvPr/>
        </p:nvSpPr>
        <p:spPr>
          <a:xfrm>
            <a:off x="6375333" y="1817376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1" name="Elipse 100"/>
          <p:cNvSpPr/>
          <p:nvPr/>
        </p:nvSpPr>
        <p:spPr>
          <a:xfrm>
            <a:off x="6160196" y="1947041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232437" y="2041908"/>
            <a:ext cx="6224255" cy="2759164"/>
            <a:chOff x="232437" y="2041908"/>
            <a:chExt cx="6224255" cy="2759164"/>
          </a:xfrm>
        </p:grpSpPr>
        <p:sp>
          <p:nvSpPr>
            <p:cNvPr id="49" name="CaixaDeTexto 194"/>
            <p:cNvSpPr txBox="1"/>
            <p:nvPr/>
          </p:nvSpPr>
          <p:spPr>
            <a:xfrm>
              <a:off x="1052019" y="3878231"/>
              <a:ext cx="2620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200" dirty="0" smtClean="0">
                  <a:solidFill>
                    <a:schemeClr val="accent3">
                      <a:lumMod val="50000"/>
                    </a:schemeClr>
                  </a:solidFill>
                </a:rPr>
                <a:t>Biocidas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200" dirty="0" smtClean="0">
                  <a:solidFill>
                    <a:schemeClr val="accent3">
                      <a:lumMod val="50000"/>
                    </a:schemeClr>
                  </a:solidFill>
                </a:rPr>
                <a:t>Repelentes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200" dirty="0" smtClean="0">
                  <a:solidFill>
                    <a:schemeClr val="accent3">
                      <a:lumMod val="50000"/>
                    </a:schemeClr>
                  </a:solidFill>
                </a:rPr>
                <a:t>Atrativos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200" dirty="0" smtClean="0">
                  <a:solidFill>
                    <a:schemeClr val="accent3">
                      <a:lumMod val="50000"/>
                    </a:schemeClr>
                  </a:solidFill>
                </a:rPr>
                <a:t>Controle de crescimento  de plantas</a:t>
              </a:r>
              <a:endParaRPr lang="pt-BR" sz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29" y="2280792"/>
              <a:ext cx="2257317" cy="1457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688" y="3357208"/>
              <a:ext cx="2233737" cy="1443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CaixaDeTexto 83"/>
            <p:cNvSpPr txBox="1"/>
            <p:nvPr/>
          </p:nvSpPr>
          <p:spPr>
            <a:xfrm>
              <a:off x="232437" y="2188769"/>
              <a:ext cx="974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>
                  <a:solidFill>
                    <a:schemeClr val="bg1">
                      <a:lumMod val="50000"/>
                    </a:schemeClr>
                  </a:solidFill>
                </a:rPr>
                <a:t>Mundo</a:t>
              </a:r>
              <a:endParaRPr lang="pt-B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CaixaDeTexto 80"/>
            <p:cNvSpPr txBox="1"/>
            <p:nvPr/>
          </p:nvSpPr>
          <p:spPr>
            <a:xfrm>
              <a:off x="4119072" y="3916386"/>
              <a:ext cx="692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 smtClean="0">
                  <a:solidFill>
                    <a:schemeClr val="accent3">
                      <a:lumMod val="50000"/>
                    </a:schemeClr>
                  </a:solidFill>
                </a:rPr>
                <a:t>98,7%</a:t>
              </a:r>
              <a:endParaRPr lang="pt-BR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6" name="CaixaDeTexto 81"/>
            <p:cNvSpPr txBox="1"/>
            <p:nvPr/>
          </p:nvSpPr>
          <p:spPr>
            <a:xfrm>
              <a:off x="1364267" y="2866575"/>
              <a:ext cx="692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97%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CaixaDeTexto 82"/>
            <p:cNvSpPr txBox="1"/>
            <p:nvPr/>
          </p:nvSpPr>
          <p:spPr>
            <a:xfrm>
              <a:off x="3007239" y="3440832"/>
              <a:ext cx="98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>
                  <a:solidFill>
                    <a:schemeClr val="accent3">
                      <a:lumMod val="75000"/>
                    </a:schemeClr>
                  </a:solidFill>
                </a:rPr>
                <a:t>Brasil</a:t>
              </a:r>
              <a:endParaRPr lang="pt-B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8" name="CaixaDeTexto 100"/>
            <p:cNvSpPr txBox="1"/>
            <p:nvPr/>
          </p:nvSpPr>
          <p:spPr>
            <a:xfrm>
              <a:off x="2937069" y="2882791"/>
              <a:ext cx="692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3%</a:t>
              </a:r>
              <a:endParaRPr lang="pt-BR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9" name="CaixaDeTexto 101"/>
            <p:cNvSpPr txBox="1"/>
            <p:nvPr/>
          </p:nvSpPr>
          <p:spPr>
            <a:xfrm>
              <a:off x="5705629" y="3935871"/>
              <a:ext cx="692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1,3%</a:t>
              </a:r>
              <a:endParaRPr lang="pt-BR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0" name="Elipse 69"/>
            <p:cNvSpPr/>
            <p:nvPr/>
          </p:nvSpPr>
          <p:spPr>
            <a:xfrm>
              <a:off x="6339810" y="2249222"/>
              <a:ext cx="45719" cy="4571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1" name="Elipse 70"/>
            <p:cNvSpPr/>
            <p:nvPr/>
          </p:nvSpPr>
          <p:spPr>
            <a:xfrm>
              <a:off x="6365108" y="2133456"/>
              <a:ext cx="45719" cy="4571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3" name="Elipse 72"/>
            <p:cNvSpPr/>
            <p:nvPr/>
          </p:nvSpPr>
          <p:spPr>
            <a:xfrm>
              <a:off x="6316031" y="2041908"/>
              <a:ext cx="45719" cy="4571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0" name="Elipse 79"/>
            <p:cNvSpPr/>
            <p:nvPr/>
          </p:nvSpPr>
          <p:spPr>
            <a:xfrm>
              <a:off x="6329549" y="2354428"/>
              <a:ext cx="45719" cy="4571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6" name="Elipse 85"/>
            <p:cNvSpPr/>
            <p:nvPr/>
          </p:nvSpPr>
          <p:spPr>
            <a:xfrm>
              <a:off x="5941307" y="2064655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7" name="Elipse 86"/>
            <p:cNvSpPr/>
            <p:nvPr/>
          </p:nvSpPr>
          <p:spPr>
            <a:xfrm>
              <a:off x="5800155" y="2280791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8" name="Elipse 87"/>
            <p:cNvSpPr/>
            <p:nvPr/>
          </p:nvSpPr>
          <p:spPr>
            <a:xfrm>
              <a:off x="5584131" y="2208783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9" name="Elipse 88"/>
            <p:cNvSpPr/>
            <p:nvPr/>
          </p:nvSpPr>
          <p:spPr>
            <a:xfrm>
              <a:off x="5800156" y="211392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91" name="Elipse 90"/>
            <p:cNvSpPr/>
            <p:nvPr/>
          </p:nvSpPr>
          <p:spPr>
            <a:xfrm>
              <a:off x="5656140" y="2044448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93" name="Elipse 92"/>
            <p:cNvSpPr/>
            <p:nvPr/>
          </p:nvSpPr>
          <p:spPr>
            <a:xfrm>
              <a:off x="5388476" y="2148683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94" name="Elipse 93"/>
            <p:cNvSpPr/>
            <p:nvPr/>
          </p:nvSpPr>
          <p:spPr>
            <a:xfrm>
              <a:off x="5540876" y="2301083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95" name="Elipse 94"/>
            <p:cNvSpPr/>
            <p:nvPr/>
          </p:nvSpPr>
          <p:spPr>
            <a:xfrm>
              <a:off x="6311832" y="2172336"/>
              <a:ext cx="45719" cy="4571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96" name="Elipse 95"/>
            <p:cNvSpPr/>
            <p:nvPr/>
          </p:nvSpPr>
          <p:spPr>
            <a:xfrm>
              <a:off x="4792044" y="2249222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97" name="Elipse 96"/>
            <p:cNvSpPr/>
            <p:nvPr/>
          </p:nvSpPr>
          <p:spPr>
            <a:xfrm>
              <a:off x="5100476" y="2533864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98" name="Elipse 97"/>
            <p:cNvSpPr/>
            <p:nvPr/>
          </p:nvSpPr>
          <p:spPr>
            <a:xfrm>
              <a:off x="5213416" y="2292683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99" name="Elipse 98"/>
            <p:cNvSpPr/>
            <p:nvPr/>
          </p:nvSpPr>
          <p:spPr>
            <a:xfrm>
              <a:off x="4864044" y="2877394"/>
              <a:ext cx="432000" cy="432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00" name="Elipse 99"/>
            <p:cNvSpPr/>
            <p:nvPr/>
          </p:nvSpPr>
          <p:spPr>
            <a:xfrm>
              <a:off x="5368108" y="2424808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02" name="Elipse 101"/>
            <p:cNvSpPr/>
            <p:nvPr/>
          </p:nvSpPr>
          <p:spPr>
            <a:xfrm>
              <a:off x="4936044" y="2544163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03" name="Elipse 102"/>
            <p:cNvSpPr/>
            <p:nvPr/>
          </p:nvSpPr>
          <p:spPr>
            <a:xfrm>
              <a:off x="4654488" y="2598414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04" name="Elipse 103"/>
            <p:cNvSpPr/>
            <p:nvPr/>
          </p:nvSpPr>
          <p:spPr>
            <a:xfrm>
              <a:off x="4535219" y="2764843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05" name="CaixaDeTexto 7"/>
            <p:cNvSpPr txBox="1"/>
            <p:nvPr/>
          </p:nvSpPr>
          <p:spPr>
            <a:xfrm>
              <a:off x="5332584" y="4293730"/>
              <a:ext cx="96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smtClean="0">
                  <a:solidFill>
                    <a:schemeClr val="accent3">
                      <a:lumMod val="50000"/>
                    </a:schemeClr>
                  </a:solidFill>
                </a:rPr>
                <a:t>Outros</a:t>
              </a:r>
              <a:endParaRPr lang="pt-BR" sz="12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6" name="CaixaDeTexto 145"/>
            <p:cNvSpPr txBox="1"/>
            <p:nvPr/>
          </p:nvSpPr>
          <p:spPr>
            <a:xfrm>
              <a:off x="2557717" y="3252657"/>
              <a:ext cx="96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smtClean="0">
                  <a:solidFill>
                    <a:schemeClr val="accent3">
                      <a:lumMod val="50000"/>
                    </a:schemeClr>
                  </a:solidFill>
                </a:rPr>
                <a:t>Outros</a:t>
              </a:r>
              <a:endParaRPr lang="pt-BR" sz="12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7" name="Elipse 106"/>
            <p:cNvSpPr/>
            <p:nvPr/>
          </p:nvSpPr>
          <p:spPr>
            <a:xfrm>
              <a:off x="4432036" y="2334808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08" name="Elipse 107"/>
            <p:cNvSpPr/>
            <p:nvPr/>
          </p:nvSpPr>
          <p:spPr>
            <a:xfrm>
              <a:off x="4469848" y="2904203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09" name="Elipse 108"/>
            <p:cNvSpPr/>
            <p:nvPr/>
          </p:nvSpPr>
          <p:spPr>
            <a:xfrm>
              <a:off x="5658635" y="2422512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10" name="Elipse 109"/>
            <p:cNvSpPr/>
            <p:nvPr/>
          </p:nvSpPr>
          <p:spPr>
            <a:xfrm>
              <a:off x="4031372" y="2466336"/>
              <a:ext cx="432000" cy="432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11" name="Elipse 110"/>
            <p:cNvSpPr/>
            <p:nvPr/>
          </p:nvSpPr>
          <p:spPr>
            <a:xfrm>
              <a:off x="3639916" y="2784904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112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433" y="2578093"/>
              <a:ext cx="201259" cy="22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eta em curva para a direita 3"/>
          <p:cNvSpPr/>
          <p:nvPr/>
        </p:nvSpPr>
        <p:spPr>
          <a:xfrm>
            <a:off x="476673" y="3192203"/>
            <a:ext cx="575346" cy="1378526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4" name="Seta em curva para a direita 73"/>
          <p:cNvSpPr/>
          <p:nvPr/>
        </p:nvSpPr>
        <p:spPr>
          <a:xfrm rot="5400000" flipH="1">
            <a:off x="3282102" y="4136046"/>
            <a:ext cx="458583" cy="1604948"/>
          </a:xfrm>
          <a:prstGeom prst="curvedRightArrow">
            <a:avLst>
              <a:gd name="adj1" fmla="val 50000"/>
              <a:gd name="adj2" fmla="val 80377"/>
              <a:gd name="adj3" fmla="val 5443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ráfico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422581"/>
              </p:ext>
            </p:extLst>
          </p:nvPr>
        </p:nvGraphicFramePr>
        <p:xfrm>
          <a:off x="121908" y="5398025"/>
          <a:ext cx="7123516" cy="40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CaixaDeTexto 57"/>
          <p:cNvSpPr txBox="1"/>
          <p:nvPr/>
        </p:nvSpPr>
        <p:spPr>
          <a:xfrm>
            <a:off x="898747" y="5550550"/>
            <a:ext cx="4919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Principais depositantes no Brasil</a:t>
            </a:r>
            <a:endParaRPr lang="pt-B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CaixaDeTexto 58"/>
          <p:cNvSpPr txBox="1"/>
          <p:nvPr/>
        </p:nvSpPr>
        <p:spPr>
          <a:xfrm>
            <a:off x="12475" y="1302078"/>
            <a:ext cx="685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Liberdade de operação no Brasil</a:t>
            </a:r>
            <a:endParaRPr lang="pt-B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5" name="CaixaDeTexto 59"/>
          <p:cNvSpPr txBox="1"/>
          <p:nvPr/>
        </p:nvSpPr>
        <p:spPr>
          <a:xfrm>
            <a:off x="121908" y="4686211"/>
            <a:ext cx="6610222" cy="698837"/>
          </a:xfrm>
          <a:prstGeom prst="roundRect">
            <a:avLst>
              <a:gd name="adj" fmla="val 2443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</a:t>
            </a:r>
            <a:r>
              <a:rPr lang="pt-BR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36.228 invenções  - em torno de 76% das invenções estão livres para serem exploradas no Brasil.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dados utilizados para este Radar Tecnológico estão atualizados até </a:t>
            </a:r>
            <a:r>
              <a:rPr lang="pt-BR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21/10/2014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Nº da RPI: </a:t>
            </a:r>
            <a:r>
              <a:rPr lang="pt-BR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2285.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121908" y="9250336"/>
            <a:ext cx="660338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900"/>
              <a:t>*A quantidade de documentos que podem vir a ser depositados no Brasil é estimada, levando-se em consideração os pedidos que entraram via Acordo Tratado de Cooperação de Patentes (PCT, </a:t>
            </a:r>
            <a:r>
              <a:rPr lang="pt-BR" sz="900" i="1"/>
              <a:t>Patent Cooperation Treaty</a:t>
            </a:r>
            <a:r>
              <a:rPr lang="pt-BR" sz="900"/>
              <a:t>). Este acordo internacional, administrado pela Organização Mundial da Propriedade Intelectual  (WIPO/OMPI),  facilita o depósito em diversos países, envolvendo  redução nos custos e prazo mais longo para entrada na fase nacional em cada um dos países nos quais se almeja a proteção.</a:t>
            </a:r>
            <a:endParaRPr lang="pt-BR" sz="900" dirty="0"/>
          </a:p>
        </p:txBody>
      </p:sp>
      <p:sp>
        <p:nvSpPr>
          <p:cNvPr id="59" name="CaixaDeTexto 2"/>
          <p:cNvSpPr txBox="1"/>
          <p:nvPr/>
        </p:nvSpPr>
        <p:spPr>
          <a:xfrm>
            <a:off x="-22108" y="8973598"/>
            <a:ext cx="685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smtClean="0"/>
              <a:t>Principais depositantes</a:t>
            </a:r>
            <a:endParaRPr lang="pt-BR" sz="1200" b="1"/>
          </a:p>
        </p:txBody>
      </p:sp>
      <p:sp>
        <p:nvSpPr>
          <p:cNvPr id="60" name="CaixaDeTexto 7"/>
          <p:cNvSpPr txBox="1"/>
          <p:nvPr/>
        </p:nvSpPr>
        <p:spPr>
          <a:xfrm rot="16200000">
            <a:off x="-1832835" y="7170027"/>
            <a:ext cx="3898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smtClean="0"/>
              <a:t>Número de inventos</a:t>
            </a:r>
            <a:endParaRPr lang="pt-BR" sz="1200" b="1"/>
          </a:p>
        </p:txBody>
      </p:sp>
      <p:sp>
        <p:nvSpPr>
          <p:cNvPr id="63" name="CaixaDeTexto 143"/>
          <p:cNvSpPr txBox="1"/>
          <p:nvPr/>
        </p:nvSpPr>
        <p:spPr>
          <a:xfrm>
            <a:off x="5568899" y="4368537"/>
            <a:ext cx="63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97%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57" name="CaixaDeTexto 91"/>
          <p:cNvSpPr txBox="1"/>
          <p:nvPr/>
        </p:nvSpPr>
        <p:spPr>
          <a:xfrm>
            <a:off x="242531" y="1832255"/>
            <a:ext cx="848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smtClean="0">
                <a:solidFill>
                  <a:schemeClr val="accent3">
                    <a:lumMod val="75000"/>
                  </a:schemeClr>
                </a:solidFill>
              </a:rPr>
              <a:t>Mundo</a:t>
            </a:r>
            <a:endParaRPr lang="pt-BR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CaixaDeTexto 92"/>
          <p:cNvSpPr txBox="1"/>
          <p:nvPr/>
        </p:nvSpPr>
        <p:spPr>
          <a:xfrm>
            <a:off x="4874436" y="18286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smtClean="0">
                <a:solidFill>
                  <a:schemeClr val="accent3">
                    <a:lumMod val="75000"/>
                  </a:schemeClr>
                </a:solidFill>
              </a:rPr>
              <a:t>Depositados no Brasil</a:t>
            </a:r>
            <a:endParaRPr lang="pt-BR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5" y="1482380"/>
            <a:ext cx="5214736" cy="316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CaixaDeTexto 142"/>
          <p:cNvSpPr txBox="1"/>
          <p:nvPr/>
        </p:nvSpPr>
        <p:spPr>
          <a:xfrm>
            <a:off x="5522508" y="4152042"/>
            <a:ext cx="163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smtClean="0">
                <a:solidFill>
                  <a:schemeClr val="accent3">
                    <a:lumMod val="50000"/>
                  </a:schemeClr>
                </a:solidFill>
              </a:rPr>
              <a:t>Em andamento</a:t>
            </a:r>
            <a:endParaRPr lang="pt-BR" sz="1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CaixaDeTexto 144"/>
          <p:cNvSpPr txBox="1"/>
          <p:nvPr/>
        </p:nvSpPr>
        <p:spPr>
          <a:xfrm>
            <a:off x="5516560" y="3173233"/>
            <a:ext cx="63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1%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65" name="CaixaDeTexto 145"/>
          <p:cNvSpPr txBox="1"/>
          <p:nvPr/>
        </p:nvSpPr>
        <p:spPr>
          <a:xfrm>
            <a:off x="4710100" y="3015114"/>
            <a:ext cx="163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smtClean="0">
                <a:solidFill>
                  <a:schemeClr val="accent3">
                    <a:lumMod val="50000"/>
                  </a:schemeClr>
                </a:solidFill>
              </a:rPr>
              <a:t>Protegidos</a:t>
            </a:r>
            <a:endParaRPr lang="pt-BR" sz="1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CaixaDeTexto 146"/>
          <p:cNvSpPr txBox="1"/>
          <p:nvPr/>
        </p:nvSpPr>
        <p:spPr>
          <a:xfrm>
            <a:off x="4226364" y="3320364"/>
            <a:ext cx="63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>
                <a:solidFill>
                  <a:srgbClr val="FF0000"/>
                </a:solidFill>
              </a:rPr>
              <a:t>2</a:t>
            </a:r>
            <a:r>
              <a:rPr lang="pt-BR" sz="1200" smtClean="0">
                <a:solidFill>
                  <a:srgbClr val="FF0000"/>
                </a:solidFill>
              </a:rPr>
              <a:t>%</a:t>
            </a:r>
            <a:endParaRPr lang="pt-BR" sz="1200">
              <a:solidFill>
                <a:srgbClr val="FF0000"/>
              </a:solidFill>
            </a:endParaRPr>
          </a:p>
        </p:txBody>
      </p:sp>
      <p:sp>
        <p:nvSpPr>
          <p:cNvPr id="67" name="CaixaDeTexto 147"/>
          <p:cNvSpPr txBox="1"/>
          <p:nvPr/>
        </p:nvSpPr>
        <p:spPr>
          <a:xfrm>
            <a:off x="3794316" y="3176145"/>
            <a:ext cx="163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smtClean="0">
                <a:solidFill>
                  <a:schemeClr val="accent3">
                    <a:lumMod val="50000"/>
                  </a:schemeClr>
                </a:solidFill>
              </a:rPr>
              <a:t>Livres</a:t>
            </a:r>
            <a:endParaRPr lang="pt-BR" sz="1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CaixaDeTexto 148"/>
          <p:cNvSpPr txBox="1"/>
          <p:nvPr/>
        </p:nvSpPr>
        <p:spPr>
          <a:xfrm>
            <a:off x="1395783" y="2504728"/>
            <a:ext cx="63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76%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69" name="CaixaDeTexto 149"/>
          <p:cNvSpPr txBox="1"/>
          <p:nvPr/>
        </p:nvSpPr>
        <p:spPr>
          <a:xfrm>
            <a:off x="2680671" y="3361004"/>
            <a:ext cx="63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smtClean="0">
                <a:solidFill>
                  <a:srgbClr val="FF0000"/>
                </a:solidFill>
              </a:rPr>
              <a:t>12%</a:t>
            </a:r>
            <a:endParaRPr lang="pt-BR" sz="1200">
              <a:solidFill>
                <a:srgbClr val="FF0000"/>
              </a:solidFill>
            </a:endParaRPr>
          </a:p>
        </p:txBody>
      </p:sp>
      <p:sp>
        <p:nvSpPr>
          <p:cNvPr id="70" name="CaixaDeTexto 150"/>
          <p:cNvSpPr txBox="1"/>
          <p:nvPr/>
        </p:nvSpPr>
        <p:spPr>
          <a:xfrm>
            <a:off x="1869032" y="4015063"/>
            <a:ext cx="63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smtClean="0">
                <a:solidFill>
                  <a:srgbClr val="FF0000"/>
                </a:solidFill>
              </a:rPr>
              <a:t>12%</a:t>
            </a:r>
            <a:endParaRPr lang="pt-BR" sz="1200">
              <a:solidFill>
                <a:srgbClr val="FF0000"/>
              </a:solidFill>
            </a:endParaRPr>
          </a:p>
        </p:txBody>
      </p:sp>
      <p:sp>
        <p:nvSpPr>
          <p:cNvPr id="71" name="CaixaDeTexto 151"/>
          <p:cNvSpPr txBox="1"/>
          <p:nvPr/>
        </p:nvSpPr>
        <p:spPr>
          <a:xfrm>
            <a:off x="1634076" y="1828694"/>
            <a:ext cx="228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smtClean="0">
                <a:solidFill>
                  <a:schemeClr val="accent3">
                    <a:lumMod val="75000"/>
                  </a:schemeClr>
                </a:solidFill>
              </a:rPr>
              <a:t>Não depositados </a:t>
            </a:r>
          </a:p>
          <a:p>
            <a:pPr algn="ctr"/>
            <a:r>
              <a:rPr lang="pt-BR" sz="1200" smtClean="0">
                <a:solidFill>
                  <a:schemeClr val="accent3">
                    <a:lumMod val="75000"/>
                  </a:schemeClr>
                </a:solidFill>
              </a:rPr>
              <a:t>no Brasil</a:t>
            </a:r>
            <a:endParaRPr lang="pt-BR" sz="12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CaixaDeTexto 152"/>
          <p:cNvSpPr txBox="1"/>
          <p:nvPr/>
        </p:nvSpPr>
        <p:spPr>
          <a:xfrm>
            <a:off x="3164150" y="3260039"/>
            <a:ext cx="16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pt-BR" sz="1200" smtClean="0">
                <a:solidFill>
                  <a:schemeClr val="accent3">
                    <a:lumMod val="75000"/>
                  </a:schemeClr>
                </a:solidFill>
              </a:rPr>
              <a:t>epositados </a:t>
            </a:r>
          </a:p>
          <a:p>
            <a:r>
              <a:rPr lang="pt-BR" sz="1200" smtClean="0">
                <a:solidFill>
                  <a:schemeClr val="accent3">
                    <a:lumMod val="75000"/>
                  </a:schemeClr>
                </a:solidFill>
              </a:rPr>
              <a:t>no Brasil</a:t>
            </a:r>
            <a:endParaRPr lang="pt-BR" sz="12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" name="CaixaDeTexto 153"/>
          <p:cNvSpPr txBox="1"/>
          <p:nvPr/>
        </p:nvSpPr>
        <p:spPr>
          <a:xfrm>
            <a:off x="2134886" y="4061229"/>
            <a:ext cx="16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accent3">
                    <a:lumMod val="75000"/>
                  </a:schemeClr>
                </a:solidFill>
              </a:rPr>
              <a:t>Podem vir a ser depositados*</a:t>
            </a:r>
          </a:p>
        </p:txBody>
      </p:sp>
      <p:sp>
        <p:nvSpPr>
          <p:cNvPr id="27" name="CaixaDeTexto 12"/>
          <p:cNvSpPr txBox="1"/>
          <p:nvPr/>
        </p:nvSpPr>
        <p:spPr>
          <a:xfrm>
            <a:off x="1800457" y="72581"/>
            <a:ext cx="2739157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smtClean="0">
                <a:solidFill>
                  <a:srgbClr val="3D433F"/>
                </a:solidFill>
              </a:rPr>
              <a:t>Nº 11         Ano 2016       </a:t>
            </a:r>
            <a:endParaRPr lang="pt-BR" sz="1200" dirty="0">
              <a:solidFill>
                <a:srgbClr val="3D433F"/>
              </a:solidFill>
            </a:endParaRPr>
          </a:p>
        </p:txBody>
      </p:sp>
      <p:sp>
        <p:nvSpPr>
          <p:cNvPr id="28" name="CaixaDeTexto 11"/>
          <p:cNvSpPr txBox="1"/>
          <p:nvPr/>
        </p:nvSpPr>
        <p:spPr>
          <a:xfrm>
            <a:off x="1648557" y="445343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>
                <a:solidFill>
                  <a:schemeClr val="bg1"/>
                </a:solidFill>
              </a:rPr>
              <a:t>CONTROLE DE </a:t>
            </a:r>
            <a:r>
              <a:rPr lang="pt-BR" sz="1600" b="1" dirty="0" smtClean="0">
                <a:solidFill>
                  <a:schemeClr val="bg1"/>
                </a:solidFill>
              </a:rPr>
              <a:t>PRAGAS 3 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9" name="CaixaDeTexto 13"/>
          <p:cNvSpPr txBox="1"/>
          <p:nvPr/>
        </p:nvSpPr>
        <p:spPr>
          <a:xfrm>
            <a:off x="1709889" y="75679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smtClean="0">
                <a:solidFill>
                  <a:schemeClr val="bg1"/>
                </a:solidFill>
              </a:rPr>
              <a:t>Formulação : </a:t>
            </a:r>
            <a:r>
              <a:rPr lang="pt-BR" sz="1400" b="1" dirty="0" smtClean="0">
                <a:solidFill>
                  <a:schemeClr val="bg1"/>
                </a:solidFill>
              </a:rPr>
              <a:t>2009-2013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274</Words>
  <Application>Microsoft Office PowerPoint</Application>
  <PresentationFormat>Papel A4 (210 x 297 mm)</PresentationFormat>
  <Paragraphs>49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12_Tema do Office</vt:lpstr>
      <vt:lpstr>13_Tema do Office</vt:lpstr>
      <vt:lpstr>14_Tema do Office</vt:lpstr>
      <vt:lpstr>15_Tema do Office</vt:lpstr>
      <vt:lpstr>16_Tema do Office</vt:lpstr>
      <vt:lpstr>17_Tema do Office</vt:lpstr>
      <vt:lpstr>18_Tema do Office</vt:lpstr>
      <vt:lpstr>19_Tema do Office</vt:lpstr>
      <vt:lpstr>Apresentação do PowerPoint</vt:lpstr>
      <vt:lpstr>Apresentação do PowerPoint</vt:lpstr>
    </vt:vector>
  </TitlesOfParts>
  <Company>INPI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root</dc:creator>
  <cp:lastModifiedBy>root</cp:lastModifiedBy>
  <cp:revision>108</cp:revision>
  <cp:lastPrinted>2014-12-04T11:47:25Z</cp:lastPrinted>
  <dcterms:created xsi:type="dcterms:W3CDTF">2014-06-09T15:42:51Z</dcterms:created>
  <dcterms:modified xsi:type="dcterms:W3CDTF">2016-09-16T14:14:52Z</dcterms:modified>
</cp:coreProperties>
</file>