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14"/>
  </p:notesMasterIdLst>
  <p:sldIdLst>
    <p:sldId id="271" r:id="rId12"/>
    <p:sldId id="272" r:id="rId13"/>
  </p:sldIdLst>
  <p:sldSz cx="6858000" cy="9906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50B84"/>
    <a:srgbClr val="000000"/>
    <a:srgbClr val="C3C3BC"/>
    <a:srgbClr val="F11BC3"/>
    <a:srgbClr val="FAC6F8"/>
    <a:srgbClr val="FBD5F9"/>
    <a:srgbClr val="F896E3"/>
    <a:srgbClr val="A0A096"/>
    <a:srgbClr val="DDD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0488" autoAdjust="0"/>
  </p:normalViewPr>
  <p:slideViewPr>
    <p:cSldViewPr>
      <p:cViewPr>
        <p:scale>
          <a:sx n="90" d="100"/>
          <a:sy n="90" d="100"/>
        </p:scale>
        <p:origin x="-3762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omano\Desktop\A01NP%20-%20rad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omano\Desktop\A01NP%20-%20rad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09388681875149E-2"/>
          <c:y val="5.8228330702359686E-2"/>
          <c:w val="0.89560201655735217"/>
          <c:h val="0.783620062198107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A01P_DEP!$B$1</c:f>
              <c:strCache>
                <c:ptCount val="1"/>
                <c:pt idx="0">
                  <c:v>Único depositante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794276260088836E-3"/>
                  <c:y val="-0.35375416197698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77206958704157E-3"/>
                  <c:y val="-0.2996820822838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794276260088836E-3"/>
                  <c:y val="-0.25154465675836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511643252396211E-3"/>
                  <c:y val="-0.20289651173469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17366992307375E-4"/>
                  <c:y val="-0.13475701956529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255821626198105E-3"/>
                  <c:y val="-0.11356777802219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077206958703456E-3"/>
                  <c:y val="-0.10797369141108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8511643252396211E-3"/>
                  <c:y val="-0.11034738492227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7305919512485046E-3"/>
                  <c:y val="-0.10034635977848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717366992307375E-4"/>
                  <c:y val="-0.10373680928267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A01P_DEP!$A$2:$A$11</c:f>
              <c:strCache>
                <c:ptCount val="10"/>
                <c:pt idx="0">
                  <c:v>BAYER</c:v>
                </c:pt>
                <c:pt idx="1">
                  <c:v>SUMITOMO</c:v>
                </c:pt>
                <c:pt idx="2">
                  <c:v>BASF</c:v>
                </c:pt>
                <c:pt idx="3">
                  <c:v>SYNGENTA</c:v>
                </c:pt>
                <c:pt idx="4">
                  <c:v>DOW</c:v>
                </c:pt>
                <c:pt idx="5">
                  <c:v>SHAANXI WEIERQI CROP PROT</c:v>
                </c:pt>
                <c:pt idx="6">
                  <c:v>SHAANXI MEIBANG PESTICIDE</c:v>
                </c:pt>
                <c:pt idx="7">
                  <c:v>UNIV ZHEJIANG</c:v>
                </c:pt>
                <c:pt idx="8">
                  <c:v>GUANGDONG ZHONGXUN AGRI TECH</c:v>
                </c:pt>
                <c:pt idx="9">
                  <c:v>NANJING HUAZHOU</c:v>
                </c:pt>
              </c:strCache>
            </c:strRef>
          </c:cat>
          <c:val>
            <c:numRef>
              <c:f>A01P_DEP!$B$2:$B$11</c:f>
              <c:numCache>
                <c:formatCode>General</c:formatCode>
                <c:ptCount val="10"/>
                <c:pt idx="0">
                  <c:v>863</c:v>
                </c:pt>
                <c:pt idx="1">
                  <c:v>682</c:v>
                </c:pt>
                <c:pt idx="2">
                  <c:v>572</c:v>
                </c:pt>
                <c:pt idx="3">
                  <c:v>472</c:v>
                </c:pt>
                <c:pt idx="4">
                  <c:v>279</c:v>
                </c:pt>
                <c:pt idx="5">
                  <c:v>246</c:v>
                </c:pt>
                <c:pt idx="6">
                  <c:v>240</c:v>
                </c:pt>
                <c:pt idx="7">
                  <c:v>238</c:v>
                </c:pt>
                <c:pt idx="8">
                  <c:v>214</c:v>
                </c:pt>
                <c:pt idx="9">
                  <c:v>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306560"/>
        <c:axId val="60308096"/>
      </c:barChart>
      <c:catAx>
        <c:axId val="60306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/>
            </a:pPr>
            <a:endParaRPr lang="pt-BR"/>
          </a:p>
        </c:txPr>
        <c:crossAx val="60308096"/>
        <c:crosses val="autoZero"/>
        <c:auto val="1"/>
        <c:lblAlgn val="ctr"/>
        <c:lblOffset val="100"/>
        <c:noMultiLvlLbl val="0"/>
      </c:catAx>
      <c:valAx>
        <c:axId val="60308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030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09388681875149E-2"/>
          <c:y val="5.8228330702359686E-2"/>
          <c:w val="0.89560201655735217"/>
          <c:h val="0.783620062198107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A01P_DEP_BR!$B$1</c:f>
              <c:strCache>
                <c:ptCount val="1"/>
                <c:pt idx="0">
                  <c:v>Único depositante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8592355168862594E-3"/>
                  <c:y val="-0.34842903263354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3634340827138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533537521188662E-4"/>
                  <c:y val="-0.1761427288060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533537521188662E-4"/>
                  <c:y val="-0.14938687126587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533537521188662E-4"/>
                  <c:y val="-0.14715721647086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067075042377324E-3"/>
                  <c:y val="-5.351171508031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533537521188662E-4"/>
                  <c:y val="-4.459309590026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533537521188662E-4"/>
                  <c:y val="-4.459309590026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533537521188662E-4"/>
                  <c:y val="-3.1215167130183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533537521188662E-4"/>
                  <c:y val="-2.8985512335170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A01P_DEP_BR!$A$2:$A$11</c:f>
              <c:strCache>
                <c:ptCount val="10"/>
                <c:pt idx="0">
                  <c:v>BAYER</c:v>
                </c:pt>
                <c:pt idx="1">
                  <c:v>BASF</c:v>
                </c:pt>
                <c:pt idx="2">
                  <c:v>SYNGENTA</c:v>
                </c:pt>
                <c:pt idx="3">
                  <c:v>SUMITOMO</c:v>
                </c:pt>
                <c:pt idx="4">
                  <c:v>DOW</c:v>
                </c:pt>
                <c:pt idx="5">
                  <c:v>DU PONT</c:v>
                </c:pt>
                <c:pt idx="6">
                  <c:v>ROHM &amp; HAAS</c:v>
                </c:pt>
                <c:pt idx="7">
                  <c:v>ISHIHARA KAISHA</c:v>
                </c:pt>
                <c:pt idx="8">
                  <c:v>MONSANTO</c:v>
                </c:pt>
                <c:pt idx="9">
                  <c:v>FISCHER REINER</c:v>
                </c:pt>
              </c:strCache>
            </c:strRef>
          </c:cat>
          <c:val>
            <c:numRef>
              <c:f>A01P_DEP_BR!$B$2:$B$11</c:f>
              <c:numCache>
                <c:formatCode>General</c:formatCode>
                <c:ptCount val="10"/>
                <c:pt idx="0">
                  <c:v>381</c:v>
                </c:pt>
                <c:pt idx="1">
                  <c:v>254</c:v>
                </c:pt>
                <c:pt idx="2">
                  <c:v>184</c:v>
                </c:pt>
                <c:pt idx="3">
                  <c:v>155</c:v>
                </c:pt>
                <c:pt idx="4">
                  <c:v>146</c:v>
                </c:pt>
                <c:pt idx="5">
                  <c:v>44</c:v>
                </c:pt>
                <c:pt idx="6">
                  <c:v>37</c:v>
                </c:pt>
                <c:pt idx="7">
                  <c:v>36</c:v>
                </c:pt>
                <c:pt idx="8">
                  <c:v>21</c:v>
                </c:pt>
                <c:pt idx="9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3074816"/>
        <c:axId val="103518976"/>
      </c:barChart>
      <c:catAx>
        <c:axId val="103074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3518976"/>
        <c:crosses val="autoZero"/>
        <c:auto val="1"/>
        <c:lblAlgn val="ctr"/>
        <c:lblOffset val="100"/>
        <c:noMultiLvlLbl val="0"/>
      </c:catAx>
      <c:valAx>
        <c:axId val="1035189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0307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66842-0FFB-40E6-B804-5A0AA78B812B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44784-1766-4BE7-B608-621BE7647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18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4784-1766-4BE7-B608-621BE76472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49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4784-1766-4BE7-B608-621BE76472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49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28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04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0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2831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3911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78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8490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0694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5694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0421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9946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16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91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92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34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667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7893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8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661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5103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0078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5496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27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23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9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13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99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09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2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72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3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56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67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06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672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9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57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3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809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85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18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838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5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5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789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727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955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40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5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91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833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323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14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397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00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26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73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78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085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37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11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5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839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811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56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12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951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82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538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848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045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14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57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6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818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46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29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783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498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9275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090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165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9524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11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18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60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081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19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9544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67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115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5375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6807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368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592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54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70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72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61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1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202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5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929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4727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593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7753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522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57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47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86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954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2465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0047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22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8936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9187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2775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3741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2501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55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D354D201-E63F-454F-B0FF-149D50D2C338}" type="datetimeFigureOut">
              <a:rPr lang="pt-BR" smtClean="0"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/>
          <a:lstStyle/>
          <a:p>
            <a:fld id="{A62E8872-EDF3-4203-A4B2-76044523E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20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99054"/>
            <a:ext cx="6624736" cy="13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8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0" y="108238"/>
            <a:ext cx="6436718" cy="13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9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3" y="108238"/>
            <a:ext cx="6407851" cy="13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0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" y="99054"/>
            <a:ext cx="6624000" cy="13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" y="102129"/>
            <a:ext cx="6624000" cy="13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2" y="102129"/>
            <a:ext cx="6623996" cy="13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7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4" y="102129"/>
            <a:ext cx="6594292" cy="13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4" y="105190"/>
            <a:ext cx="6594292" cy="13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9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9" y="105190"/>
            <a:ext cx="6564721" cy="13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3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2" y="105190"/>
            <a:ext cx="6535414" cy="13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2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0" y="105190"/>
            <a:ext cx="6436718" cy="13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hyperlink" Target="mailto:radartecnologico@inpi.gov.br" TargetMode="External"/><Relationship Id="rId5" Type="http://schemas.openxmlformats.org/officeDocument/2006/relationships/hyperlink" Target="http://www.inpi.gov.br/" TargetMode="Externa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9" y="113260"/>
            <a:ext cx="6561841" cy="1351446"/>
          </a:xfrm>
          <a:prstGeom prst="rect">
            <a:avLst/>
          </a:prstGeom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363198"/>
              </p:ext>
            </p:extLst>
          </p:nvPr>
        </p:nvGraphicFramePr>
        <p:xfrm>
          <a:off x="322084" y="5554546"/>
          <a:ext cx="6595408" cy="374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924716" y="128464"/>
            <a:ext cx="2739157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3D433F"/>
                </a:solidFill>
              </a:rPr>
              <a:t>Nº 10         Ano 2016       </a:t>
            </a:r>
            <a:endParaRPr lang="pt-BR" sz="1200" dirty="0">
              <a:solidFill>
                <a:srgbClr val="3D433F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72816" y="43798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CONTROLE DE </a:t>
            </a:r>
            <a:r>
              <a:rPr lang="pt-BR" sz="1600" b="1" dirty="0" smtClean="0">
                <a:solidFill>
                  <a:schemeClr val="bg1"/>
                </a:solidFill>
              </a:rPr>
              <a:t>PRAGAS 2 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34148" y="7494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mtClean="0">
                <a:solidFill>
                  <a:schemeClr val="bg1"/>
                </a:solidFill>
              </a:rPr>
              <a:t>Aplicação: </a:t>
            </a:r>
            <a:r>
              <a:rPr lang="pt-BR" sz="1400" b="1" dirty="0" smtClean="0">
                <a:solidFill>
                  <a:schemeClr val="bg1"/>
                </a:solidFill>
              </a:rPr>
              <a:t>2009-2013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" y="1424608"/>
            <a:ext cx="685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2">
                    <a:lumMod val="75000"/>
                  </a:schemeClr>
                </a:solidFill>
              </a:rPr>
              <a:t>Recorrência das áreas tecnológicas nos documentos de patente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565509" y="1784648"/>
            <a:ext cx="1726983" cy="253916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Total de inventos = 23.860</a:t>
            </a:r>
            <a:endParaRPr lang="pt-BR" sz="1000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-6245" y="5385048"/>
            <a:ext cx="684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Principais depositantes no mundo</a:t>
            </a:r>
            <a:endParaRPr lang="pt-B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3968587" y="5808528"/>
            <a:ext cx="2786178" cy="1440160"/>
            <a:chOff x="3940676" y="6124178"/>
            <a:chExt cx="2786178" cy="1440160"/>
          </a:xfrm>
          <a:solidFill>
            <a:srgbClr val="C3C3BC"/>
          </a:solidFill>
        </p:grpSpPr>
        <p:sp>
          <p:nvSpPr>
            <p:cNvPr id="55" name="Retângulo de cantos arredondados 54"/>
            <p:cNvSpPr/>
            <p:nvPr/>
          </p:nvSpPr>
          <p:spPr>
            <a:xfrm>
              <a:off x="4292492" y="6124178"/>
              <a:ext cx="2434362" cy="1440160"/>
            </a:xfrm>
            <a:prstGeom prst="roundRect">
              <a:avLst>
                <a:gd name="adj" fmla="val 249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chemeClr val="tx1"/>
                  </a:solidFill>
                </a:rPr>
                <a:t>Os principais depositantes juntos detêm cerca de 17% do total de documentos de patente relacionados a aplicação para controle de pragas</a:t>
              </a:r>
              <a:endParaRPr lang="pt-B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Triângulo retângulo 55"/>
            <p:cNvSpPr/>
            <p:nvPr/>
          </p:nvSpPr>
          <p:spPr>
            <a:xfrm flipH="1">
              <a:off x="3940676" y="6579086"/>
              <a:ext cx="350730" cy="3600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57" name="CaixaDeTexto 56"/>
          <p:cNvSpPr txBox="1"/>
          <p:nvPr/>
        </p:nvSpPr>
        <p:spPr>
          <a:xfrm>
            <a:off x="30625" y="9181871"/>
            <a:ext cx="685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Principais depositantes</a:t>
            </a:r>
            <a:endParaRPr lang="pt-BR" sz="1200" b="1" dirty="0"/>
          </a:p>
        </p:txBody>
      </p:sp>
      <p:sp>
        <p:nvSpPr>
          <p:cNvPr id="58" name="CaixaDeTexto 57"/>
          <p:cNvSpPr txBox="1"/>
          <p:nvPr/>
        </p:nvSpPr>
        <p:spPr>
          <a:xfrm rot="16200000">
            <a:off x="-1208825" y="7074184"/>
            <a:ext cx="280831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smtClean="0"/>
              <a:t>Número de inventos</a:t>
            </a:r>
            <a:endParaRPr lang="pt-BR" sz="1200" b="1"/>
          </a:p>
        </p:txBody>
      </p:sp>
      <p:sp>
        <p:nvSpPr>
          <p:cNvPr id="59" name="CaixaDeTexto 13"/>
          <p:cNvSpPr txBox="1"/>
          <p:nvPr/>
        </p:nvSpPr>
        <p:spPr>
          <a:xfrm>
            <a:off x="44624" y="9489504"/>
            <a:ext cx="6767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900" dirty="0"/>
              <a:t>Para </a:t>
            </a:r>
            <a:r>
              <a:rPr lang="pt-BR" sz="900" dirty="0" smtClean="0"/>
              <a:t>mais informações, acesse o portal do INPI  </a:t>
            </a:r>
            <a:r>
              <a:rPr lang="pt-BR" sz="900" dirty="0" smtClean="0">
                <a:hlinkClick r:id="rId5"/>
              </a:rPr>
              <a:t>www.inpi.gov.br</a:t>
            </a:r>
            <a:r>
              <a:rPr lang="pt-BR" sz="900" dirty="0" smtClean="0"/>
              <a:t> (Radar estendido)  ou entre em contato pelo e-mail </a:t>
            </a:r>
            <a:r>
              <a:rPr lang="pt-BR" sz="900" dirty="0" smtClean="0">
                <a:hlinkClick r:id="rId6"/>
              </a:rPr>
              <a:t>radartecnologico@inpi.gov.br</a:t>
            </a:r>
            <a:r>
              <a:rPr lang="pt-BR" sz="900" dirty="0" smtClean="0"/>
              <a:t>.</a:t>
            </a:r>
            <a:endParaRPr lang="pt-BR" sz="900" dirty="0" smtClean="0">
              <a:solidFill>
                <a:srgbClr val="7D1A0C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3277169" y="3368824"/>
            <a:ext cx="418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50" dirty="0" smtClean="0">
                <a:solidFill>
                  <a:schemeClr val="accent2">
                    <a:lumMod val="75000"/>
                  </a:schemeClr>
                </a:solidFill>
              </a:rPr>
              <a:t>28%</a:t>
            </a:r>
            <a:endParaRPr lang="pt-BR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" y="2341456"/>
            <a:ext cx="674846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CaixaDeTexto 66"/>
          <p:cNvSpPr txBox="1"/>
          <p:nvPr/>
        </p:nvSpPr>
        <p:spPr>
          <a:xfrm>
            <a:off x="1663194" y="2640421"/>
            <a:ext cx="1071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accent2">
                    <a:lumMod val="75000"/>
                  </a:schemeClr>
                </a:solidFill>
              </a:rPr>
              <a:t>26%</a:t>
            </a:r>
            <a:endParaRPr lang="pt-BR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923827" y="2754161"/>
            <a:ext cx="1071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 smtClean="0">
                <a:solidFill>
                  <a:srgbClr val="545454"/>
                </a:solidFill>
              </a:rPr>
              <a:t>Artropodicidas</a:t>
            </a:r>
            <a:endParaRPr lang="pt-BR" sz="1000" dirty="0" smtClean="0">
              <a:solidFill>
                <a:srgbClr val="545454"/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56830" y="2300975"/>
            <a:ext cx="1257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545454"/>
                </a:solidFill>
              </a:rPr>
              <a:t>Herbicidas/</a:t>
            </a:r>
            <a:r>
              <a:rPr lang="pt-BR" sz="1000" dirty="0" err="1" smtClean="0">
                <a:solidFill>
                  <a:srgbClr val="545454"/>
                </a:solidFill>
              </a:rPr>
              <a:t>Algicidas</a:t>
            </a:r>
            <a:endParaRPr lang="pt-BR" sz="1000" dirty="0" smtClean="0">
              <a:solidFill>
                <a:srgbClr val="545454"/>
              </a:solidFill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2811408" y="4558496"/>
            <a:ext cx="418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50" dirty="0" smtClean="0">
                <a:solidFill>
                  <a:schemeClr val="accent2">
                    <a:lumMod val="75000"/>
                  </a:schemeClr>
                </a:solidFill>
              </a:rPr>
              <a:t>17%</a:t>
            </a:r>
            <a:endParaRPr lang="pt-BR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3320638" y="4685454"/>
            <a:ext cx="107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545454"/>
                </a:solidFill>
              </a:rPr>
              <a:t>Desinfetantes/ Antimicrobianos</a:t>
            </a:r>
          </a:p>
        </p:txBody>
      </p:sp>
      <p:sp>
        <p:nvSpPr>
          <p:cNvPr id="73" name="Retângulo 72"/>
          <p:cNvSpPr/>
          <p:nvPr/>
        </p:nvSpPr>
        <p:spPr>
          <a:xfrm>
            <a:off x="620688" y="2682652"/>
            <a:ext cx="418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50" dirty="0" smtClean="0">
                <a:solidFill>
                  <a:schemeClr val="accent2">
                    <a:lumMod val="75000"/>
                  </a:schemeClr>
                </a:solidFill>
              </a:rPr>
              <a:t>12%</a:t>
            </a:r>
            <a:endParaRPr lang="pt-BR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3881373" y="4100829"/>
            <a:ext cx="107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545454"/>
                </a:solidFill>
              </a:rPr>
              <a:t>Reguladores do crescimento de plantas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3618736" y="4269814"/>
            <a:ext cx="3497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50" dirty="0" smtClean="0">
                <a:solidFill>
                  <a:schemeClr val="accent2">
                    <a:lumMod val="75000"/>
                  </a:schemeClr>
                </a:solidFill>
              </a:rPr>
              <a:t>7%</a:t>
            </a:r>
            <a:endParaRPr lang="pt-BR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-25075" y="3307436"/>
            <a:ext cx="1071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rgbClr val="545454"/>
                </a:solidFill>
              </a:rPr>
              <a:t>Outros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129976" y="3546956"/>
            <a:ext cx="418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50" dirty="0" smtClean="0">
                <a:solidFill>
                  <a:schemeClr val="accent2">
                    <a:lumMod val="75000"/>
                  </a:schemeClr>
                </a:solidFill>
              </a:rPr>
              <a:t>10%</a:t>
            </a:r>
            <a:endParaRPr lang="pt-BR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29973" y="2148285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1000" dirty="0">
                <a:solidFill>
                  <a:srgbClr val="545454"/>
                </a:solidFill>
              </a:rPr>
              <a:t>Fungicidas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371309" y="3373442"/>
            <a:ext cx="41338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050" kern="1200">
                <a:solidFill>
                  <a:srgbClr val="953735"/>
                </a:solidFill>
                <a:effectLst/>
                <a:latin typeface="Calibri"/>
                <a:ea typeface="Times New Roman"/>
                <a:cs typeface="Times New Roman"/>
              </a:rPr>
              <a:t>28%</a:t>
            </a:r>
            <a:endParaRPr lang="pt-BR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84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9" y="113260"/>
            <a:ext cx="6561841" cy="1351446"/>
          </a:xfrm>
          <a:prstGeom prst="rect">
            <a:avLst/>
          </a:prstGeom>
        </p:spPr>
      </p:pic>
      <p:graphicFrame>
        <p:nvGraphicFramePr>
          <p:cNvPr id="665" name="Gráfico 6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947637"/>
              </p:ext>
            </p:extLst>
          </p:nvPr>
        </p:nvGraphicFramePr>
        <p:xfrm>
          <a:off x="153239" y="5337395"/>
          <a:ext cx="691268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924716" y="128464"/>
            <a:ext cx="2739157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3D433F"/>
                </a:solidFill>
              </a:rPr>
              <a:t>Nº 10         Ano 2016       </a:t>
            </a:r>
            <a:endParaRPr lang="pt-BR" sz="1200" dirty="0">
              <a:solidFill>
                <a:srgbClr val="3D433F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72816" y="43798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CONTROLE DE </a:t>
            </a:r>
            <a:r>
              <a:rPr lang="pt-BR" sz="1600" b="1" dirty="0" smtClean="0">
                <a:solidFill>
                  <a:schemeClr val="bg1"/>
                </a:solidFill>
              </a:rPr>
              <a:t>PRAGAS 2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34148" y="74943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mtClean="0">
                <a:solidFill>
                  <a:schemeClr val="bg1"/>
                </a:solidFill>
              </a:rPr>
              <a:t>Aplicação: </a:t>
            </a:r>
            <a:r>
              <a:rPr lang="pt-BR" sz="1400" b="1" dirty="0">
                <a:solidFill>
                  <a:schemeClr val="bg1"/>
                </a:solidFill>
              </a:rPr>
              <a:t>2009-2013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893471" y="5190510"/>
            <a:ext cx="4919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Principais depositantes no Brasil</a:t>
            </a:r>
            <a:endParaRPr lang="pt-B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" y="1280592"/>
            <a:ext cx="685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Liberdade de operação no Brasil</a:t>
            </a:r>
            <a:endParaRPr lang="pt-B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116632" y="9118170"/>
            <a:ext cx="66033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*A </a:t>
            </a:r>
            <a:r>
              <a:rPr lang="pt-BR" sz="900" dirty="0"/>
              <a:t>quantidade de </a:t>
            </a:r>
            <a:r>
              <a:rPr lang="pt-BR" sz="900" dirty="0" smtClean="0"/>
              <a:t>documentos que podem vir a ser depositados no </a:t>
            </a:r>
            <a:r>
              <a:rPr lang="pt-BR" sz="900" dirty="0"/>
              <a:t>Brasil </a:t>
            </a:r>
            <a:r>
              <a:rPr lang="pt-BR" sz="900"/>
              <a:t>é </a:t>
            </a:r>
            <a:r>
              <a:rPr lang="pt-BR" sz="900" smtClean="0"/>
              <a:t>estimada, </a:t>
            </a:r>
            <a:r>
              <a:rPr lang="pt-BR" sz="900" dirty="0"/>
              <a:t>levando-se em consideração os pedidos que </a:t>
            </a:r>
            <a:r>
              <a:rPr lang="pt-BR" sz="900"/>
              <a:t>entraram </a:t>
            </a:r>
            <a:r>
              <a:rPr lang="pt-BR" sz="900" smtClean="0"/>
              <a:t>via Acordo </a:t>
            </a:r>
            <a:r>
              <a:rPr lang="pt-BR" sz="900"/>
              <a:t>Tratado de Cooperação de Patentes</a:t>
            </a:r>
            <a:r>
              <a:rPr lang="pt-BR" sz="900" smtClean="0"/>
              <a:t> (PCT</a:t>
            </a:r>
            <a:r>
              <a:rPr lang="pt-BR" sz="900"/>
              <a:t>, Patent Cooperation </a:t>
            </a:r>
            <a:r>
              <a:rPr lang="pt-BR" sz="900" smtClean="0"/>
              <a:t>Treaty). </a:t>
            </a:r>
            <a:r>
              <a:rPr lang="pt-BR" sz="900" dirty="0" smtClean="0"/>
              <a:t>Este acordo internacional, administrado </a:t>
            </a:r>
            <a:r>
              <a:rPr lang="pt-BR" sz="900" smtClean="0"/>
              <a:t>pela </a:t>
            </a:r>
            <a:r>
              <a:rPr lang="pt-BR" sz="900"/>
              <a:t>Organização Mundial da Propriedade Intelectual </a:t>
            </a:r>
            <a:r>
              <a:rPr lang="pt-BR" sz="900" smtClean="0"/>
              <a:t> (WIPO/OMPI),  </a:t>
            </a:r>
            <a:r>
              <a:rPr lang="pt-BR" sz="900" dirty="0" smtClean="0"/>
              <a:t>facilita o depósito em diversos países, envolvendo  redução nos custos e prazo mais longo para entrada na </a:t>
            </a:r>
            <a:r>
              <a:rPr lang="pt-BR" sz="900" smtClean="0"/>
              <a:t>fase nacional em </a:t>
            </a:r>
            <a:r>
              <a:rPr lang="pt-BR" sz="900" dirty="0" smtClean="0"/>
              <a:t>cada um dos países nos quais se almeja a proteção.</a:t>
            </a:r>
          </a:p>
          <a:p>
            <a:pPr algn="just"/>
            <a:r>
              <a:rPr lang="pt-BR" sz="900" dirty="0" smtClean="0"/>
              <a:t>** </a:t>
            </a:r>
            <a:r>
              <a:rPr lang="pt-BR" sz="900" smtClean="0"/>
              <a:t>Documentos arquivados:  </a:t>
            </a:r>
            <a:r>
              <a:rPr lang="pt-BR" sz="900" dirty="0" smtClean="0"/>
              <a:t>não incluem os arquivados definitivamente (estes estão contabilizados em Livres).</a:t>
            </a:r>
            <a:endParaRPr lang="pt-BR" sz="9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-27384" y="8841432"/>
            <a:ext cx="6857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smtClean="0"/>
              <a:t>Principais depositantes</a:t>
            </a:r>
            <a:endParaRPr lang="pt-BR" sz="1200" b="1"/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838111" y="7150659"/>
            <a:ext cx="3898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smtClean="0"/>
              <a:t>Número de inventos</a:t>
            </a:r>
            <a:endParaRPr lang="pt-BR" sz="1200" b="1"/>
          </a:p>
        </p:txBody>
      </p:sp>
      <p:grpSp>
        <p:nvGrpSpPr>
          <p:cNvPr id="2" name="Grupo 1"/>
          <p:cNvGrpSpPr/>
          <p:nvPr/>
        </p:nvGrpSpPr>
        <p:grpSpPr>
          <a:xfrm>
            <a:off x="-80211" y="1496616"/>
            <a:ext cx="7037603" cy="3008670"/>
            <a:chOff x="-80211" y="1655380"/>
            <a:chExt cx="7037603" cy="300867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9"/>
            <a:stretch/>
          </p:blipFill>
          <p:spPr bwMode="auto">
            <a:xfrm>
              <a:off x="1082328" y="2036232"/>
              <a:ext cx="5775672" cy="2627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CaixaDeTexto 91"/>
            <p:cNvSpPr txBox="1"/>
            <p:nvPr/>
          </p:nvSpPr>
          <p:spPr>
            <a:xfrm>
              <a:off x="603716" y="1655380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smtClean="0"/>
                <a:t>Mundo</a:t>
              </a:r>
              <a:endParaRPr lang="pt-BR" sz="1200" b="1" dirty="0"/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4869160" y="1684678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smtClean="0"/>
                <a:t>Depositados no Brasil</a:t>
              </a:r>
              <a:endParaRPr lang="pt-BR" sz="1200" b="1" dirty="0"/>
            </a:p>
          </p:txBody>
        </p:sp>
        <p:sp>
          <p:nvSpPr>
            <p:cNvPr id="210" name="CaixaDeTexto 209"/>
            <p:cNvSpPr txBox="1"/>
            <p:nvPr/>
          </p:nvSpPr>
          <p:spPr>
            <a:xfrm>
              <a:off x="5919688" y="3274465"/>
              <a:ext cx="89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545454"/>
                  </a:solidFill>
                </a:rPr>
                <a:t>Arquivados**</a:t>
              </a:r>
              <a:endParaRPr lang="pt-BR" sz="1000" dirty="0">
                <a:solidFill>
                  <a:srgbClr val="545454"/>
                </a:solidFill>
              </a:endParaRPr>
            </a:p>
            <a:p>
              <a:pPr algn="ctr"/>
              <a:r>
                <a:rPr lang="pt-BR" sz="1000" dirty="0" smtClean="0">
                  <a:solidFill>
                    <a:srgbClr val="A7018B"/>
                  </a:solidFill>
                </a:rPr>
                <a:t>     </a:t>
              </a:r>
              <a:r>
                <a:rPr lang="pt-BR" sz="1000" dirty="0" smtClean="0">
                  <a:solidFill>
                    <a:schemeClr val="accent2">
                      <a:lumMod val="75000"/>
                    </a:schemeClr>
                  </a:solidFill>
                </a:rPr>
                <a:t>17%</a:t>
              </a:r>
              <a:endParaRPr lang="pt-BR" sz="1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1" name="CaixaDeTexto 210"/>
            <p:cNvSpPr txBox="1"/>
            <p:nvPr/>
          </p:nvSpPr>
          <p:spPr>
            <a:xfrm>
              <a:off x="5085184" y="2938234"/>
              <a:ext cx="1029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solidFill>
                    <a:srgbClr val="545454"/>
                  </a:solidFill>
                </a:rPr>
                <a:t>Protegidos</a:t>
              </a:r>
            </a:p>
            <a:p>
              <a:pPr algn="ctr"/>
              <a:r>
                <a:rPr lang="pt-BR" sz="1000" dirty="0" smtClean="0">
                  <a:solidFill>
                    <a:schemeClr val="accent2">
                      <a:lumMod val="75000"/>
                    </a:schemeClr>
                  </a:solidFill>
                </a:rPr>
                <a:t>6%</a:t>
              </a:r>
              <a:endParaRPr lang="pt-BR" sz="1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5630318" y="2850421"/>
              <a:ext cx="1029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solidFill>
                    <a:srgbClr val="545454"/>
                  </a:solidFill>
                </a:rPr>
                <a:t>Livres </a:t>
              </a:r>
            </a:p>
            <a:p>
              <a:pPr algn="ctr"/>
              <a:r>
                <a:rPr lang="pt-BR" sz="1000" dirty="0" smtClean="0">
                  <a:solidFill>
                    <a:schemeClr val="accent2">
                      <a:lumMod val="75000"/>
                    </a:schemeClr>
                  </a:solidFill>
                </a:rPr>
                <a:t>6%</a:t>
              </a:r>
              <a:endParaRPr lang="pt-BR" sz="1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3" name="CaixaDeTexto 212"/>
            <p:cNvSpPr txBox="1"/>
            <p:nvPr/>
          </p:nvSpPr>
          <p:spPr>
            <a:xfrm>
              <a:off x="4448160" y="3176019"/>
              <a:ext cx="1071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solidFill>
                    <a:srgbClr val="545454"/>
                  </a:solidFill>
                </a:rPr>
                <a:t>Em andamento</a:t>
              </a:r>
            </a:p>
            <a:p>
              <a:pPr algn="ctr"/>
              <a:r>
                <a:rPr lang="pt-BR" sz="1000" dirty="0" smtClean="0">
                  <a:solidFill>
                    <a:schemeClr val="accent2">
                      <a:lumMod val="75000"/>
                    </a:schemeClr>
                  </a:solidFill>
                </a:rPr>
                <a:t>71%</a:t>
              </a:r>
              <a:endParaRPr lang="pt-BR" sz="1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4" name="CaixaDeTexto 213"/>
            <p:cNvSpPr txBox="1"/>
            <p:nvPr/>
          </p:nvSpPr>
          <p:spPr>
            <a:xfrm>
              <a:off x="-80211" y="3239649"/>
              <a:ext cx="13127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solidFill>
                    <a:schemeClr val="accent2">
                      <a:lumMod val="75000"/>
                    </a:schemeClr>
                  </a:solidFill>
                </a:rPr>
                <a:t>Depositados no Brasil</a:t>
              </a:r>
            </a:p>
          </p:txBody>
        </p:sp>
        <p:sp>
          <p:nvSpPr>
            <p:cNvPr id="215" name="CaixaDeTexto 214"/>
            <p:cNvSpPr txBox="1"/>
            <p:nvPr/>
          </p:nvSpPr>
          <p:spPr>
            <a:xfrm>
              <a:off x="-27384" y="3558061"/>
              <a:ext cx="1329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solidFill>
                    <a:schemeClr val="accent2">
                      <a:lumMod val="75000"/>
                    </a:schemeClr>
                  </a:solidFill>
                </a:rPr>
                <a:t>Podem vir a ser depositados* </a:t>
              </a:r>
            </a:p>
          </p:txBody>
        </p:sp>
        <p:sp>
          <p:nvSpPr>
            <p:cNvPr id="216" name="CaixaDeTexto 215"/>
            <p:cNvSpPr txBox="1"/>
            <p:nvPr/>
          </p:nvSpPr>
          <p:spPr>
            <a:xfrm>
              <a:off x="3717032" y="2695101"/>
              <a:ext cx="1071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solidFill>
                    <a:schemeClr val="accent2">
                      <a:lumMod val="75000"/>
                    </a:schemeClr>
                  </a:solidFill>
                </a:rPr>
                <a:t>Depositados no Brasil</a:t>
              </a:r>
              <a:endParaRPr lang="pt-BR" sz="1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50" name="CaixaDeTexto 549"/>
            <p:cNvSpPr txBox="1"/>
            <p:nvPr/>
          </p:nvSpPr>
          <p:spPr>
            <a:xfrm>
              <a:off x="85422" y="2717296"/>
              <a:ext cx="1147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solidFill>
                    <a:schemeClr val="accent2">
                      <a:lumMod val="75000"/>
                    </a:schemeClr>
                  </a:solidFill>
                </a:rPr>
                <a:t>Não depositados  no Brasil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155600" y="3434951"/>
              <a:ext cx="34176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pt-BR" sz="1000" dirty="0">
                  <a:solidFill>
                    <a:schemeClr val="bg1"/>
                  </a:solidFill>
                </a:rPr>
                <a:t>9%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124744" y="2871185"/>
              <a:ext cx="4074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>
                  <a:solidFill>
                    <a:schemeClr val="accent2">
                      <a:lumMod val="75000"/>
                    </a:schemeClr>
                  </a:solidFill>
                </a:rPr>
                <a:t>81%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114293" y="3251954"/>
              <a:ext cx="4363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000" dirty="0">
                  <a:solidFill>
                    <a:schemeClr val="bg1"/>
                  </a:solidFill>
                </a:rPr>
                <a:t>10 %</a:t>
              </a:r>
            </a:p>
          </p:txBody>
        </p:sp>
      </p:grpSp>
      <p:sp>
        <p:nvSpPr>
          <p:cNvPr id="60" name="CaixaDeTexto 59"/>
          <p:cNvSpPr txBox="1"/>
          <p:nvPr/>
        </p:nvSpPr>
        <p:spPr>
          <a:xfrm>
            <a:off x="116632" y="4376936"/>
            <a:ext cx="6610222" cy="698837"/>
          </a:xfrm>
          <a:prstGeom prst="roundRect">
            <a:avLst>
              <a:gd name="adj" fmla="val 24437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Total: 23.860 invenções </a:t>
            </a:r>
            <a:r>
              <a:rPr lang="pt-BR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aproximadamente 6</a:t>
            </a:r>
            <a:r>
              <a:rPr lang="pt-BR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 das invenções estão livres para serem exploradas no Brasil.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dados utilizados para este Radar </a:t>
            </a:r>
            <a:r>
              <a:rPr lang="pt-BR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Tecnológico estão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atualizados até </a:t>
            </a:r>
            <a:r>
              <a:rPr lang="pt-BR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21/10/2014 </a:t>
            </a:r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Nº da RPI: </a:t>
            </a:r>
            <a:r>
              <a:rPr lang="pt-BR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2285.</a:t>
            </a:r>
          </a:p>
        </p:txBody>
      </p:sp>
    </p:spTree>
    <p:extLst>
      <p:ext uri="{BB962C8B-B14F-4D97-AF65-F5344CB8AC3E}">
        <p14:creationId xmlns:p14="http://schemas.microsoft.com/office/powerpoint/2010/main" val="38720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326</Words>
  <Application>Microsoft Office PowerPoint</Application>
  <PresentationFormat>Papel A4 (210 x 297 mm)</PresentationFormat>
  <Paragraphs>73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1_Tema do Office</vt:lpstr>
      <vt:lpstr>2_Tema do Office</vt:lpstr>
      <vt:lpstr>3_Tema do Office</vt:lpstr>
      <vt:lpstr>4_Tema do Office</vt:lpstr>
      <vt:lpstr>5_Tema do Office</vt:lpstr>
      <vt:lpstr>6_Tema do Office</vt:lpstr>
      <vt:lpstr>7_Tema do Office</vt:lpstr>
      <vt:lpstr>8_Tema do Office</vt:lpstr>
      <vt:lpstr>9_Tema do Office</vt:lpstr>
      <vt:lpstr>10_Tema do Office</vt:lpstr>
      <vt:lpstr>11_Tema do Office</vt:lpstr>
      <vt:lpstr>Apresentação do PowerPoint</vt:lpstr>
      <vt:lpstr>Apresentação do PowerPoint</vt:lpstr>
    </vt:vector>
  </TitlesOfParts>
  <Company>INPI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root</dc:creator>
  <cp:lastModifiedBy>root</cp:lastModifiedBy>
  <cp:revision>187</cp:revision>
  <cp:lastPrinted>2015-08-25T14:26:04Z</cp:lastPrinted>
  <dcterms:created xsi:type="dcterms:W3CDTF">2014-06-09T15:42:51Z</dcterms:created>
  <dcterms:modified xsi:type="dcterms:W3CDTF">2016-09-16T14:13:41Z</dcterms:modified>
</cp:coreProperties>
</file>