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  <p:sldMasterId id="2147483816" r:id="rId3"/>
    <p:sldMasterId id="2147483828" r:id="rId4"/>
    <p:sldMasterId id="2147483840" r:id="rId5"/>
    <p:sldMasterId id="2147483852" r:id="rId6"/>
    <p:sldMasterId id="2147483864" r:id="rId7"/>
    <p:sldMasterId id="2147483876" r:id="rId8"/>
  </p:sldMasterIdLst>
  <p:notesMasterIdLst>
    <p:notesMasterId r:id="rId11"/>
  </p:notesMasterIdLst>
  <p:sldIdLst>
    <p:sldId id="266" r:id="rId9"/>
    <p:sldId id="267" r:id="rId10"/>
  </p:sldIdLst>
  <p:sldSz cx="6858000" cy="9906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2A5"/>
    <a:srgbClr val="688BBB"/>
    <a:srgbClr val="3F48CC"/>
    <a:srgbClr val="99D9EA"/>
    <a:srgbClr val="5C83B6"/>
    <a:srgbClr val="7092BE"/>
    <a:srgbClr val="3F6092"/>
    <a:srgbClr val="0C2844"/>
    <a:srgbClr val="469CD5"/>
    <a:srgbClr val="3D4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42" autoAdjust="0"/>
  </p:normalViewPr>
  <p:slideViewPr>
    <p:cSldViewPr>
      <p:cViewPr>
        <p:scale>
          <a:sx n="100" d="100"/>
          <a:sy n="100" d="100"/>
        </p:scale>
        <p:origin x="-1109" y="-5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66842-0FFB-40E6-B804-5A0AA78B812B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44784-1766-4BE7-B608-621BE76472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18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44784-1766-4BE7-B608-621BE764721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490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38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45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523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48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061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859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366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79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772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127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58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095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576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98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712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7431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4687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72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18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550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399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10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556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4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668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0886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17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774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9208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92102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450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732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981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174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1844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4155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91429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918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826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92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3250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6712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8843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294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6841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8974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0245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44130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0609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615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81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538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8675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89306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14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14506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2133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8924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39548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5685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87053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87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53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1838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017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568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8306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9567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1723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6214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2317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45789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5629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12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616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0061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71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4240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8121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233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5895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1967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416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7693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6745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689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8317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1221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4" y="99626"/>
            <a:ext cx="6624732" cy="136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2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4" y="99626"/>
            <a:ext cx="6624732" cy="136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6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6" y="99626"/>
            <a:ext cx="6624728" cy="136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1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6" y="99626"/>
            <a:ext cx="6624728" cy="136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0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8" y="99626"/>
            <a:ext cx="6624723" cy="136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8" y="99626"/>
            <a:ext cx="6624723" cy="13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8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0" y="99626"/>
            <a:ext cx="6624718" cy="13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2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0" y="99626"/>
            <a:ext cx="6624718" cy="136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5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inpi.gov.br/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3" b="2967"/>
          <a:stretch/>
        </p:blipFill>
        <p:spPr bwMode="auto">
          <a:xfrm>
            <a:off x="1999499" y="2360712"/>
            <a:ext cx="2859002" cy="280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"/>
          <a:stretch/>
        </p:blipFill>
        <p:spPr bwMode="auto">
          <a:xfrm>
            <a:off x="171980" y="5673080"/>
            <a:ext cx="6671728" cy="355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1924716" y="128464"/>
            <a:ext cx="2739157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rgbClr val="3D433F"/>
                </a:solidFill>
              </a:rPr>
              <a:t>Nº </a:t>
            </a:r>
            <a:r>
              <a:rPr lang="pt-BR" sz="1200" dirty="0">
                <a:solidFill>
                  <a:srgbClr val="3D433F"/>
                </a:solidFill>
              </a:rPr>
              <a:t>7</a:t>
            </a:r>
            <a:r>
              <a:rPr lang="pt-BR" sz="1200" dirty="0" smtClean="0">
                <a:solidFill>
                  <a:srgbClr val="3D433F"/>
                </a:solidFill>
              </a:rPr>
              <a:t>         Ano 2015       </a:t>
            </a:r>
            <a:endParaRPr lang="pt-BR" sz="1200" dirty="0">
              <a:solidFill>
                <a:srgbClr val="3D433F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772816" y="437982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MÁQUINAS AGRÍCOLAS 3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628799" y="749430"/>
            <a:ext cx="42484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dirty="0" smtClean="0">
                <a:solidFill>
                  <a:schemeClr val="bg1"/>
                </a:solidFill>
              </a:rPr>
              <a:t>(Colheita – A01D):  2009-2013</a:t>
            </a:r>
            <a:endParaRPr lang="pt-BR" sz="1300" b="1" dirty="0">
              <a:solidFill>
                <a:schemeClr val="bg1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254767" y="3902873"/>
            <a:ext cx="5026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/>
              <a:t>59%</a:t>
            </a:r>
            <a:endParaRPr lang="pt-BR" sz="1200" b="1" dirty="0"/>
          </a:p>
        </p:txBody>
      </p:sp>
      <p:sp>
        <p:nvSpPr>
          <p:cNvPr id="22" name="Retângulo 21"/>
          <p:cNvSpPr/>
          <p:nvPr/>
        </p:nvSpPr>
        <p:spPr>
          <a:xfrm>
            <a:off x="2060848" y="3080792"/>
            <a:ext cx="67978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b="1" dirty="0" smtClean="0"/>
              <a:t>20%</a:t>
            </a:r>
            <a:endParaRPr lang="pt-BR" sz="1100" b="1" dirty="0"/>
          </a:p>
        </p:txBody>
      </p:sp>
      <p:sp>
        <p:nvSpPr>
          <p:cNvPr id="24" name="Retângulo 23"/>
          <p:cNvSpPr/>
          <p:nvPr/>
        </p:nvSpPr>
        <p:spPr>
          <a:xfrm>
            <a:off x="2950793" y="2450355"/>
            <a:ext cx="409086" cy="3351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/>
              <a:t>8% 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3349731" y="2433784"/>
            <a:ext cx="3754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b="1" dirty="0"/>
              <a:t>3%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3789040" y="2648744"/>
            <a:ext cx="4892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b="1" dirty="0"/>
              <a:t>10 %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4691236" y="3368824"/>
            <a:ext cx="203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9E9351"/>
                </a:solidFill>
              </a:rPr>
              <a:t>Colheitadeiras ou </a:t>
            </a:r>
            <a:r>
              <a:rPr lang="pt-BR" sz="1200" b="1" dirty="0" smtClean="0">
                <a:solidFill>
                  <a:srgbClr val="9E9351"/>
                </a:solidFill>
              </a:rPr>
              <a:t>cortadores/ceifadeira*</a:t>
            </a:r>
            <a:endParaRPr lang="pt-BR" sz="1200" b="1" dirty="0">
              <a:solidFill>
                <a:srgbClr val="9E9351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44624" y="2936776"/>
            <a:ext cx="2059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pt-BR" sz="1200" b="1" dirty="0">
                <a:solidFill>
                  <a:srgbClr val="9E9351"/>
                </a:solidFill>
              </a:rPr>
              <a:t>Componentes de colheitadeiras ou ceifadeiras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65" y="2144688"/>
            <a:ext cx="3500943" cy="260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9E9351"/>
                </a:solidFill>
              </a:rPr>
              <a:t>Amontoadores de </a:t>
            </a:r>
            <a:r>
              <a:rPr lang="pt-BR" sz="1200" b="1" dirty="0" smtClean="0">
                <a:solidFill>
                  <a:srgbClr val="9E9351"/>
                </a:solidFill>
              </a:rPr>
              <a:t>feno e </a:t>
            </a:r>
            <a:r>
              <a:rPr lang="pt-BR" sz="1200" b="1" dirty="0" err="1" smtClean="0">
                <a:solidFill>
                  <a:srgbClr val="9E9351"/>
                </a:solidFill>
              </a:rPr>
              <a:t>acondicionadores</a:t>
            </a:r>
            <a:endParaRPr lang="pt-BR" sz="1200" b="1" dirty="0">
              <a:solidFill>
                <a:srgbClr val="9E9351"/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3429000" y="2113826"/>
            <a:ext cx="1736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9E9351"/>
                </a:solidFill>
              </a:rPr>
              <a:t>Implementos manuais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4253121" y="2504728"/>
            <a:ext cx="104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9E9351"/>
                </a:solidFill>
              </a:rPr>
              <a:t>Cavadeiras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2" y="1424608"/>
            <a:ext cx="6857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9E9351"/>
                </a:solidFill>
              </a:rPr>
              <a:t>Recorrência das áreas tecnológicas nos documentos de patente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2205469" y="1784648"/>
            <a:ext cx="2807707" cy="246221"/>
          </a:xfrm>
          <a:prstGeom prst="rect">
            <a:avLst/>
          </a:prstGeom>
          <a:noFill/>
          <a:ln w="3175">
            <a:solidFill>
              <a:srgbClr val="9E935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Total </a:t>
            </a:r>
            <a:r>
              <a:rPr lang="pt-BR" sz="1000" b="1" smtClean="0"/>
              <a:t>de documentos de patentes </a:t>
            </a:r>
            <a:r>
              <a:rPr lang="pt-BR" sz="1000" b="1" dirty="0" smtClean="0"/>
              <a:t>= 24.242</a:t>
            </a:r>
            <a:endParaRPr lang="pt-BR" sz="1000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-6245" y="5457056"/>
            <a:ext cx="6849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9E9351"/>
                </a:solidFill>
              </a:rPr>
              <a:t>Principais depositantes</a:t>
            </a:r>
            <a:endParaRPr lang="pt-BR" sz="1600" b="1" dirty="0">
              <a:solidFill>
                <a:srgbClr val="9E9351"/>
              </a:solidFill>
            </a:endParaRPr>
          </a:p>
        </p:txBody>
      </p:sp>
      <p:sp>
        <p:nvSpPr>
          <p:cNvPr id="40" name="Retângulo de cantos arredondados 39"/>
          <p:cNvSpPr/>
          <p:nvPr/>
        </p:nvSpPr>
        <p:spPr>
          <a:xfrm>
            <a:off x="116633" y="3440832"/>
            <a:ext cx="1876954" cy="1944216"/>
          </a:xfrm>
          <a:prstGeom prst="roundRect">
            <a:avLst>
              <a:gd name="adj" fmla="val 12955"/>
            </a:avLst>
          </a:prstGeom>
          <a:solidFill>
            <a:srgbClr val="D2BD1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Destacam-se os mecanismos </a:t>
            </a:r>
            <a:r>
              <a:rPr lang="pt-BR" sz="1400" dirty="0"/>
              <a:t>de propulsão</a:t>
            </a:r>
            <a:endParaRPr lang="pt-BR" sz="1400" b="1" dirty="0">
              <a:solidFill>
                <a:srgbClr val="7F5B35"/>
              </a:solidFill>
            </a:endParaRPr>
          </a:p>
        </p:txBody>
      </p:sp>
      <p:sp>
        <p:nvSpPr>
          <p:cNvPr id="41" name="Retângulo de cantos arredondados 40"/>
          <p:cNvSpPr/>
          <p:nvPr/>
        </p:nvSpPr>
        <p:spPr>
          <a:xfrm>
            <a:off x="4867159" y="3794957"/>
            <a:ext cx="1859695" cy="1662099"/>
          </a:xfrm>
          <a:prstGeom prst="roundRect">
            <a:avLst>
              <a:gd name="adj" fmla="val 12955"/>
            </a:avLst>
          </a:prstGeom>
          <a:solidFill>
            <a:srgbClr val="D2BD1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Destaque para ceifadeiras </a:t>
            </a:r>
            <a:r>
              <a:rPr lang="pt-BR" sz="1400" dirty="0"/>
              <a:t>ou aparelhos de corte para colheitadeiras</a:t>
            </a:r>
            <a:endParaRPr lang="pt-BR" sz="1400" b="1" dirty="0">
              <a:solidFill>
                <a:srgbClr val="7F5B35"/>
              </a:solidFill>
            </a:endParaRPr>
          </a:p>
        </p:txBody>
      </p:sp>
      <p:grpSp>
        <p:nvGrpSpPr>
          <p:cNvPr id="42" name="Grupo 41"/>
          <p:cNvGrpSpPr/>
          <p:nvPr/>
        </p:nvGrpSpPr>
        <p:grpSpPr>
          <a:xfrm>
            <a:off x="3940676" y="5961112"/>
            <a:ext cx="2786178" cy="1440160"/>
            <a:chOff x="3940676" y="6124178"/>
            <a:chExt cx="2786178" cy="1440160"/>
          </a:xfrm>
        </p:grpSpPr>
        <p:sp>
          <p:nvSpPr>
            <p:cNvPr id="43" name="Retângulo de cantos arredondados 42"/>
            <p:cNvSpPr/>
            <p:nvPr/>
          </p:nvSpPr>
          <p:spPr>
            <a:xfrm>
              <a:off x="4292492" y="6124178"/>
              <a:ext cx="2434362" cy="1440160"/>
            </a:xfrm>
            <a:prstGeom prst="roundRect">
              <a:avLst>
                <a:gd name="adj" fmla="val 24969"/>
              </a:avLst>
            </a:prstGeom>
            <a:solidFill>
              <a:srgbClr val="D2BD1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>
                  <a:solidFill>
                    <a:schemeClr val="bg1"/>
                  </a:solidFill>
                </a:rPr>
                <a:t>Esses depositantes juntos detêm mais de 18% do total de documentos de patente </a:t>
              </a:r>
              <a:r>
                <a:rPr lang="pt-BR" sz="1200" smtClean="0">
                  <a:solidFill>
                    <a:schemeClr val="bg1"/>
                  </a:solidFill>
                </a:rPr>
                <a:t>relacionados à colheita</a:t>
              </a:r>
              <a:endParaRPr lang="pt-B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Triângulo retângulo 43"/>
            <p:cNvSpPr/>
            <p:nvPr/>
          </p:nvSpPr>
          <p:spPr>
            <a:xfrm flipH="1">
              <a:off x="3940676" y="6579086"/>
              <a:ext cx="350730" cy="360040"/>
            </a:xfrm>
            <a:prstGeom prst="rtTriangle">
              <a:avLst/>
            </a:prstGeom>
            <a:solidFill>
              <a:srgbClr val="D2BD1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7F5B35"/>
                </a:solidFill>
              </a:endParaRPr>
            </a:p>
          </p:txBody>
        </p:sp>
      </p:grpSp>
      <p:sp>
        <p:nvSpPr>
          <p:cNvPr id="45" name="Retângulo 44"/>
          <p:cNvSpPr/>
          <p:nvPr/>
        </p:nvSpPr>
        <p:spPr>
          <a:xfrm>
            <a:off x="65" y="9377288"/>
            <a:ext cx="660338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900" dirty="0" smtClean="0"/>
              <a:t>* A figura inserida no gráfico está disponível no Microsoft Office.</a:t>
            </a:r>
            <a:endParaRPr lang="pt-BR" sz="900" dirty="0"/>
          </a:p>
        </p:txBody>
      </p:sp>
      <p:sp>
        <p:nvSpPr>
          <p:cNvPr id="46" name="CaixaDeTexto 45"/>
          <p:cNvSpPr txBox="1"/>
          <p:nvPr/>
        </p:nvSpPr>
        <p:spPr>
          <a:xfrm rot="16200000">
            <a:off x="-1542479" y="7293077"/>
            <a:ext cx="3276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smtClean="0"/>
              <a:t>Número de inventos</a:t>
            </a:r>
            <a:endParaRPr lang="pt-BR" sz="1200" b="1"/>
          </a:p>
        </p:txBody>
      </p:sp>
      <p:sp>
        <p:nvSpPr>
          <p:cNvPr id="47" name="CaixaDeTexto 46"/>
          <p:cNvSpPr txBox="1"/>
          <p:nvPr/>
        </p:nvSpPr>
        <p:spPr>
          <a:xfrm>
            <a:off x="1829043" y="9124422"/>
            <a:ext cx="3276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Principais depositantes</a:t>
            </a:r>
            <a:endParaRPr lang="pt-BR" sz="1200" b="1" dirty="0"/>
          </a:p>
        </p:txBody>
      </p:sp>
      <p:sp>
        <p:nvSpPr>
          <p:cNvPr id="48" name="CaixaDeTexto 13"/>
          <p:cNvSpPr txBox="1"/>
          <p:nvPr/>
        </p:nvSpPr>
        <p:spPr>
          <a:xfrm>
            <a:off x="12805" y="9536668"/>
            <a:ext cx="67677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900" dirty="0"/>
              <a:t>Para </a:t>
            </a:r>
            <a:r>
              <a:rPr lang="pt-BR" sz="900" dirty="0" smtClean="0"/>
              <a:t>maiores informações, acesse o portal do INPI  </a:t>
            </a:r>
            <a:r>
              <a:rPr lang="pt-BR" sz="900" dirty="0" smtClean="0">
                <a:hlinkClick r:id="rId5"/>
              </a:rPr>
              <a:t>www.inpi.gov.br</a:t>
            </a:r>
            <a:r>
              <a:rPr lang="pt-BR" sz="900" dirty="0" smtClean="0"/>
              <a:t> (radar estendido)  ou entre em contato através do e-mail radartecnologico@inpi.gov.br.</a:t>
            </a:r>
            <a:endParaRPr lang="pt-BR" sz="900" dirty="0" smtClean="0">
              <a:solidFill>
                <a:srgbClr val="7D1A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27" y="1918448"/>
            <a:ext cx="4741803" cy="24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"/>
          <a:stretch/>
        </p:blipFill>
        <p:spPr bwMode="auto">
          <a:xfrm>
            <a:off x="243649" y="5546249"/>
            <a:ext cx="6608872" cy="340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957645" y="128464"/>
            <a:ext cx="273915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rgbClr val="3D433F"/>
                </a:solidFill>
              </a:rPr>
              <a:t>Nº 7         Ano 2015       </a:t>
            </a:r>
            <a:endParaRPr lang="pt-BR" sz="1100" dirty="0">
              <a:solidFill>
                <a:srgbClr val="3D433F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72816" y="437982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MÁQUINAS AGRÍCOLAS 3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28799" y="749430"/>
            <a:ext cx="42484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dirty="0" smtClean="0">
                <a:solidFill>
                  <a:schemeClr val="bg1"/>
                </a:solidFill>
              </a:rPr>
              <a:t>(Colheita – A01D):  2009-2013</a:t>
            </a:r>
            <a:endParaRPr lang="pt-BR" sz="13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21804" y="5313040"/>
            <a:ext cx="4919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9E9351"/>
                </a:solidFill>
              </a:rPr>
              <a:t>Principais depositantes no Brasil</a:t>
            </a:r>
            <a:endParaRPr lang="pt-BR" sz="1600" b="1" dirty="0">
              <a:solidFill>
                <a:srgbClr val="9E935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16632" y="9231788"/>
            <a:ext cx="6603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900" dirty="0" smtClean="0"/>
              <a:t>**A </a:t>
            </a:r>
            <a:r>
              <a:rPr lang="pt-BR" sz="900" dirty="0"/>
              <a:t>quantidade de </a:t>
            </a:r>
            <a:r>
              <a:rPr lang="pt-BR" sz="900" dirty="0" smtClean="0"/>
              <a:t>documentos </a:t>
            </a:r>
            <a:r>
              <a:rPr lang="pt-BR" sz="900" dirty="0"/>
              <a:t>que podem vir a ser depositados no Brasil é estimada, levando-se em consideração os pedidos que entraram via </a:t>
            </a:r>
            <a:r>
              <a:rPr lang="pt-BR" sz="900" dirty="0" smtClean="0"/>
              <a:t>o acordo PCT. Este acordo internacional, administrado pela WIPO/OMPI,  facilita o depósito em diversos países, envolvendo  redução nos custos e prazo mais longo para entrada na fase nacional de cada um dos países nos quais se almeja a proteção.</a:t>
            </a:r>
          </a:p>
          <a:p>
            <a:pPr algn="just"/>
            <a:r>
              <a:rPr lang="pt-BR" sz="900" dirty="0" smtClean="0"/>
              <a:t>*** Documentos arquivados  não incluem os arquivados definitivamente (estes estão contabilizados </a:t>
            </a:r>
            <a:r>
              <a:rPr lang="pt-BR" sz="900" smtClean="0"/>
              <a:t>em Livres).</a:t>
            </a:r>
            <a:endParaRPr lang="pt-BR" sz="900" dirty="0"/>
          </a:p>
        </p:txBody>
      </p:sp>
      <p:sp>
        <p:nvSpPr>
          <p:cNvPr id="9" name="Divisa 8"/>
          <p:cNvSpPr/>
          <p:nvPr/>
        </p:nvSpPr>
        <p:spPr>
          <a:xfrm rot="5400000">
            <a:off x="4553269" y="7381842"/>
            <a:ext cx="936105" cy="605183"/>
          </a:xfrm>
          <a:prstGeom prst="chevron">
            <a:avLst>
              <a:gd name="adj" fmla="val 27082"/>
            </a:avLst>
          </a:prstGeom>
          <a:solidFill>
            <a:srgbClr val="D2B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511171" y="747479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bg1"/>
                </a:solidFill>
              </a:rPr>
              <a:t>Empresa nacional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006182" y="6849880"/>
            <a:ext cx="2553184" cy="625958"/>
          </a:xfrm>
          <a:prstGeom prst="roundRect">
            <a:avLst>
              <a:gd name="adj" fmla="val 24969"/>
            </a:avLst>
          </a:prstGeom>
          <a:solidFill>
            <a:srgbClr val="D2B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bg1"/>
                </a:solidFill>
              </a:rPr>
              <a:t>A Valtra é controlada pela empresa norte-americana AGCO </a:t>
            </a:r>
            <a:r>
              <a:rPr lang="pt-BR" sz="1200" dirty="0" err="1" smtClean="0">
                <a:solidFill>
                  <a:schemeClr val="bg1"/>
                </a:solidFill>
              </a:rPr>
              <a:t>Corp</a:t>
            </a:r>
            <a:r>
              <a:rPr lang="pt-BR" sz="1200" dirty="0">
                <a:solidFill>
                  <a:schemeClr val="bg1"/>
                </a:solidFill>
              </a:rPr>
              <a:t>.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12" name="Seta para baixo 11"/>
          <p:cNvSpPr/>
          <p:nvPr/>
        </p:nvSpPr>
        <p:spPr>
          <a:xfrm>
            <a:off x="2375310" y="7549137"/>
            <a:ext cx="66491" cy="498002"/>
          </a:xfrm>
          <a:prstGeom prst="downArrow">
            <a:avLst/>
          </a:prstGeom>
          <a:solidFill>
            <a:srgbClr val="D2BD1E"/>
          </a:solidFill>
          <a:ln>
            <a:solidFill>
              <a:srgbClr val="D2BD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baixo 12"/>
          <p:cNvSpPr/>
          <p:nvPr/>
        </p:nvSpPr>
        <p:spPr>
          <a:xfrm>
            <a:off x="4117982" y="7552609"/>
            <a:ext cx="66491" cy="498002"/>
          </a:xfrm>
          <a:prstGeom prst="downArrow">
            <a:avLst/>
          </a:prstGeom>
          <a:solidFill>
            <a:srgbClr val="D2BD1E"/>
          </a:solidFill>
          <a:ln>
            <a:solidFill>
              <a:srgbClr val="D2BD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16632" y="4448944"/>
            <a:ext cx="6610222" cy="698837"/>
          </a:xfrm>
          <a:prstGeom prst="roundRect">
            <a:avLst>
              <a:gd name="adj" fmla="val 24437"/>
            </a:avLst>
          </a:prstGeom>
          <a:solidFill>
            <a:srgbClr val="D2BD1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dirty="0" smtClean="0">
                <a:solidFill>
                  <a:schemeClr val="bg1"/>
                </a:solidFill>
              </a:rPr>
              <a:t>Total: </a:t>
            </a:r>
            <a:r>
              <a:rPr lang="pt-BR" sz="1100" smtClean="0">
                <a:solidFill>
                  <a:schemeClr val="bg1"/>
                </a:solidFill>
              </a:rPr>
              <a:t>24.242 documentos de patente  </a:t>
            </a:r>
            <a:r>
              <a:rPr lang="pt-BR" sz="1100" dirty="0" smtClean="0">
                <a:solidFill>
                  <a:schemeClr val="bg1"/>
                </a:solidFill>
              </a:rPr>
              <a:t>- em torno de </a:t>
            </a:r>
            <a:r>
              <a:rPr lang="pt-BR" sz="1100" dirty="0" smtClean="0">
                <a:solidFill>
                  <a:srgbClr val="FFFFFF"/>
                </a:solidFill>
              </a:rPr>
              <a:t>93</a:t>
            </a:r>
            <a:r>
              <a:rPr lang="pt-BR" sz="1100" smtClean="0">
                <a:solidFill>
                  <a:schemeClr val="bg1"/>
                </a:solidFill>
              </a:rPr>
              <a:t>% desses estão </a:t>
            </a:r>
            <a:r>
              <a:rPr lang="pt-BR" sz="1100" dirty="0" smtClean="0">
                <a:solidFill>
                  <a:schemeClr val="bg1"/>
                </a:solidFill>
              </a:rPr>
              <a:t>livres para serem exploradas no Brasil.</a:t>
            </a:r>
          </a:p>
          <a:p>
            <a:pPr algn="just">
              <a:lnSpc>
                <a:spcPct val="150000"/>
              </a:lnSpc>
            </a:pPr>
            <a:r>
              <a:rPr lang="pt-BR" sz="1100" dirty="0" smtClean="0">
                <a:solidFill>
                  <a:schemeClr val="bg1"/>
                </a:solidFill>
              </a:rPr>
              <a:t>Os </a:t>
            </a:r>
            <a:r>
              <a:rPr lang="pt-BR" sz="1100" dirty="0">
                <a:solidFill>
                  <a:schemeClr val="bg1"/>
                </a:solidFill>
              </a:rPr>
              <a:t>dados utilizados para este Radar Tecnológico estão atualizados até </a:t>
            </a:r>
            <a:r>
              <a:rPr lang="pt-BR" sz="1100" dirty="0" smtClean="0">
                <a:solidFill>
                  <a:schemeClr val="bg1"/>
                </a:solidFill>
              </a:rPr>
              <a:t>21/10/2014 </a:t>
            </a:r>
            <a:r>
              <a:rPr lang="pt-BR" sz="1100" dirty="0">
                <a:solidFill>
                  <a:schemeClr val="bg1"/>
                </a:solidFill>
              </a:rPr>
              <a:t>- Nº da RPI: </a:t>
            </a:r>
            <a:r>
              <a:rPr lang="pt-BR" sz="1100" dirty="0" smtClean="0">
                <a:solidFill>
                  <a:schemeClr val="bg1"/>
                </a:solidFill>
              </a:rPr>
              <a:t>2285.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"/>
          <a:stretch/>
        </p:blipFill>
        <p:spPr bwMode="auto">
          <a:xfrm>
            <a:off x="5060230" y="3024911"/>
            <a:ext cx="1324145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4785574" y="2454954"/>
            <a:ext cx="190331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chemeClr val="accent6">
                    <a:lumMod val="75000"/>
                  </a:schemeClr>
                </a:solidFill>
              </a:rPr>
              <a:t>Depositados </a:t>
            </a:r>
            <a:r>
              <a:rPr lang="pt-BR" sz="1100" b="1" smtClean="0">
                <a:solidFill>
                  <a:schemeClr val="accent6">
                    <a:lumMod val="75000"/>
                  </a:schemeClr>
                </a:solidFill>
              </a:rPr>
              <a:t>no Brasil</a:t>
            </a:r>
          </a:p>
          <a:p>
            <a:pPr algn="ctr"/>
            <a:r>
              <a:rPr lang="pt-BR" sz="800" b="1">
                <a:solidFill>
                  <a:schemeClr val="accent6">
                    <a:lumMod val="75000"/>
                  </a:schemeClr>
                </a:solidFill>
              </a:rPr>
              <a:t>(Documentos de patente)</a:t>
            </a:r>
          </a:p>
          <a:p>
            <a:pPr algn="ctr"/>
            <a:endParaRPr lang="pt-BR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" y="1400224"/>
            <a:ext cx="6857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9E9351"/>
                </a:solidFill>
              </a:rPr>
              <a:t>Liberdade de operação no Brasil</a:t>
            </a:r>
            <a:endParaRPr lang="pt-BR" sz="1600" b="1" dirty="0">
              <a:solidFill>
                <a:srgbClr val="9E935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43522" y="2555222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 smtClean="0"/>
              <a:t>Livres</a:t>
            </a:r>
            <a:endParaRPr lang="pt-BR" sz="8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04664" y="2057219"/>
            <a:ext cx="148241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smtClean="0">
                <a:solidFill>
                  <a:srgbClr val="9E9351"/>
                </a:solidFill>
              </a:rPr>
              <a:t>Mundo</a:t>
            </a:r>
          </a:p>
          <a:p>
            <a:pPr algn="ctr"/>
            <a:r>
              <a:rPr lang="pt-BR" sz="800" b="1" smtClean="0">
                <a:solidFill>
                  <a:srgbClr val="9E9351"/>
                </a:solidFill>
              </a:rPr>
              <a:t>(Documentos de patente)</a:t>
            </a:r>
            <a:endParaRPr lang="pt-BR" sz="800" b="1" dirty="0">
              <a:solidFill>
                <a:srgbClr val="9E935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850573" y="2606017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93%</a:t>
            </a:r>
            <a:endParaRPr lang="pt-BR" sz="12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463084" y="330697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3%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96589" y="314749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4</a:t>
            </a:r>
            <a:r>
              <a:rPr lang="pt-BR" sz="1200" b="1" dirty="0" smtClean="0"/>
              <a:t>%</a:t>
            </a:r>
            <a:endParaRPr lang="pt-BR" sz="12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5378168" y="3014062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 smtClean="0"/>
              <a:t>70%</a:t>
            </a:r>
            <a:endParaRPr lang="pt-BR" sz="800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5699346" y="3013100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 smtClean="0"/>
              <a:t>26%</a:t>
            </a:r>
            <a:endParaRPr lang="pt-BR" sz="800" b="1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6090628" y="3620817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 smtClean="0">
                <a:solidFill>
                  <a:srgbClr val="FFFFFF"/>
                </a:solidFill>
              </a:rPr>
              <a:t>2%</a:t>
            </a:r>
            <a:endParaRPr lang="pt-BR" sz="800" b="1" dirty="0">
              <a:solidFill>
                <a:srgbClr val="FFFFFF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6090628" y="3702306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 smtClean="0"/>
              <a:t>2%</a:t>
            </a:r>
            <a:endParaRPr lang="pt-BR" sz="800" b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4844527" y="2936620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 smtClean="0">
                <a:solidFill>
                  <a:srgbClr val="9E9351"/>
                </a:solidFill>
              </a:rPr>
              <a:t>Andamento</a:t>
            </a:r>
            <a:endParaRPr lang="pt-BR" sz="800" b="1" dirty="0">
              <a:solidFill>
                <a:srgbClr val="9E9351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134444" y="3626913"/>
            <a:ext cx="6833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 smtClean="0">
                <a:solidFill>
                  <a:srgbClr val="7F5B35"/>
                </a:solidFill>
              </a:rPr>
              <a:t>Livres</a:t>
            </a:r>
            <a:endParaRPr lang="pt-BR" sz="800" b="1" dirty="0">
              <a:solidFill>
                <a:srgbClr val="7F5B35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5874695" y="2931686"/>
            <a:ext cx="8681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 smtClean="0">
                <a:solidFill>
                  <a:schemeClr val="accent6">
                    <a:lumMod val="75000"/>
                  </a:schemeClr>
                </a:solidFill>
              </a:rPr>
              <a:t>Arquivados***</a:t>
            </a:r>
            <a:endParaRPr lang="pt-BR" sz="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6224893" y="3724037"/>
            <a:ext cx="6833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 smtClean="0">
                <a:solidFill>
                  <a:srgbClr val="FFC000"/>
                </a:solidFill>
              </a:rPr>
              <a:t>Protegidos</a:t>
            </a:r>
            <a:endParaRPr lang="pt-BR" sz="800" b="1" dirty="0">
              <a:solidFill>
                <a:srgbClr val="FFC000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-411300" y="336834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 smtClean="0">
                <a:solidFill>
                  <a:srgbClr val="7F5B35"/>
                </a:solidFill>
              </a:rPr>
              <a:t>Podem vir </a:t>
            </a:r>
          </a:p>
          <a:p>
            <a:pPr algn="ctr"/>
            <a:r>
              <a:rPr lang="pt-BR" sz="800" b="1" dirty="0" smtClean="0">
                <a:solidFill>
                  <a:srgbClr val="7F5B35"/>
                </a:solidFill>
              </a:rPr>
              <a:t>a ser </a:t>
            </a:r>
          </a:p>
          <a:p>
            <a:pPr algn="ctr"/>
            <a:r>
              <a:rPr lang="pt-BR" sz="800" b="1" dirty="0" smtClean="0">
                <a:solidFill>
                  <a:srgbClr val="7F5B35"/>
                </a:solidFill>
              </a:rPr>
              <a:t>depositados**</a:t>
            </a:r>
            <a:endParaRPr lang="pt-BR" sz="800" b="1" dirty="0">
              <a:solidFill>
                <a:srgbClr val="7F5B35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-411300" y="3018944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 smtClean="0">
                <a:solidFill>
                  <a:schemeClr val="accent6">
                    <a:lumMod val="75000"/>
                  </a:schemeClr>
                </a:solidFill>
              </a:rPr>
              <a:t>Depositados</a:t>
            </a:r>
          </a:p>
          <a:p>
            <a:pPr algn="ctr"/>
            <a:r>
              <a:rPr lang="pt-BR" sz="800" b="1" dirty="0" smtClean="0">
                <a:solidFill>
                  <a:schemeClr val="accent6">
                    <a:lumMod val="75000"/>
                  </a:schemeClr>
                </a:solidFill>
              </a:rPr>
              <a:t>no Brasil</a:t>
            </a:r>
            <a:endParaRPr lang="pt-BR" sz="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 rot="16200000">
            <a:off x="-1487010" y="7024358"/>
            <a:ext cx="3276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smtClean="0"/>
              <a:t>Número de inventos</a:t>
            </a:r>
            <a:endParaRPr lang="pt-BR" sz="1200" b="1"/>
          </a:p>
        </p:txBody>
      </p:sp>
      <p:sp>
        <p:nvSpPr>
          <p:cNvPr id="34" name="CaixaDeTexto 33"/>
          <p:cNvSpPr txBox="1"/>
          <p:nvPr/>
        </p:nvSpPr>
        <p:spPr>
          <a:xfrm>
            <a:off x="1826637" y="8941228"/>
            <a:ext cx="3276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smtClean="0"/>
              <a:t>Principais depositantes</a:t>
            </a:r>
            <a:endParaRPr lang="pt-BR" sz="1200" b="1"/>
          </a:p>
        </p:txBody>
      </p:sp>
    </p:spTree>
    <p:extLst>
      <p:ext uri="{BB962C8B-B14F-4D97-AF65-F5344CB8AC3E}">
        <p14:creationId xmlns:p14="http://schemas.microsoft.com/office/powerpoint/2010/main" val="146764265"/>
      </p:ext>
    </p:extLst>
  </p:cSld>
  <p:clrMapOvr>
    <a:masterClrMapping/>
  </p:clrMapOvr>
</p:sld>
</file>

<file path=ppt/theme/theme1.xml><?xml version="1.0" encoding="utf-8"?>
<a:theme xmlns:a="http://schemas.openxmlformats.org/drawingml/2006/main" name="1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6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7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8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9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333</Words>
  <Application>Microsoft Office PowerPoint</Application>
  <PresentationFormat>Papel A4 (210 x 297 mm)</PresentationFormat>
  <Paragraphs>58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Títulos de slides</vt:lpstr>
      </vt:variant>
      <vt:variant>
        <vt:i4>2</vt:i4>
      </vt:variant>
    </vt:vector>
  </HeadingPairs>
  <TitlesOfParts>
    <vt:vector size="10" baseType="lpstr">
      <vt:lpstr>12_Tema do Office</vt:lpstr>
      <vt:lpstr>13_Tema do Office</vt:lpstr>
      <vt:lpstr>14_Tema do Office</vt:lpstr>
      <vt:lpstr>15_Tema do Office</vt:lpstr>
      <vt:lpstr>16_Tema do Office</vt:lpstr>
      <vt:lpstr>17_Tema do Office</vt:lpstr>
      <vt:lpstr>18_Tema do Office</vt:lpstr>
      <vt:lpstr>19_Tema do Office</vt:lpstr>
      <vt:lpstr>Apresentação do PowerPoint</vt:lpstr>
      <vt:lpstr>Apresentação do PowerPoint</vt:lpstr>
    </vt:vector>
  </TitlesOfParts>
  <Company>INPI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root</dc:creator>
  <cp:lastModifiedBy>root</cp:lastModifiedBy>
  <cp:revision>95</cp:revision>
  <cp:lastPrinted>2014-12-04T11:47:25Z</cp:lastPrinted>
  <dcterms:created xsi:type="dcterms:W3CDTF">2014-06-09T15:42:51Z</dcterms:created>
  <dcterms:modified xsi:type="dcterms:W3CDTF">2015-09-21T16:36:15Z</dcterms:modified>
</cp:coreProperties>
</file>