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04" r:id="rId2"/>
    <p:sldMasterId id="2147483816" r:id="rId3"/>
    <p:sldMasterId id="2147483828" r:id="rId4"/>
    <p:sldMasterId id="2147483840" r:id="rId5"/>
    <p:sldMasterId id="2147483852" r:id="rId6"/>
    <p:sldMasterId id="2147483864" r:id="rId7"/>
    <p:sldMasterId id="2147483876" r:id="rId8"/>
  </p:sldMasterIdLst>
  <p:notesMasterIdLst>
    <p:notesMasterId r:id="rId11"/>
  </p:notesMasterIdLst>
  <p:sldIdLst>
    <p:sldId id="266" r:id="rId9"/>
    <p:sldId id="267" r:id="rId10"/>
  </p:sldIdLst>
  <p:sldSz cx="6858000" cy="9906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72A5"/>
    <a:srgbClr val="688BBB"/>
    <a:srgbClr val="3F48CC"/>
    <a:srgbClr val="99D9EA"/>
    <a:srgbClr val="5C83B6"/>
    <a:srgbClr val="7092BE"/>
    <a:srgbClr val="3F6092"/>
    <a:srgbClr val="0C2844"/>
    <a:srgbClr val="469CD5"/>
    <a:srgbClr val="3D43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42" autoAdjust="0"/>
  </p:normalViewPr>
  <p:slideViewPr>
    <p:cSldViewPr>
      <p:cViewPr>
        <p:scale>
          <a:sx n="125" d="100"/>
          <a:sy n="125" d="100"/>
        </p:scale>
        <p:origin x="-571" y="137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66842-0FFB-40E6-B804-5A0AA78B812B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44784-1766-4BE7-B608-621BE76472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18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44784-1766-4BE7-B608-621BE764721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9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388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451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8523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485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2061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859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36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79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7726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127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582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50959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45760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986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2712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7431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6870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9729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18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75502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43999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10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45562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749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66682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0886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17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774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09208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92102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4505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37328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811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1747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518446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54155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1429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9918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826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7921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3250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6712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8843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9294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68413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8974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02456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41301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0609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6159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481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538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8675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9306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4149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145064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621339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89243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9548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45685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70531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4878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531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1838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10174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568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883064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567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1723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162144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23171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57899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756291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012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616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0061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71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2407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881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338691"/>
            <a:ext cx="2257425" cy="944280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1233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058957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19673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41654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76931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767458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689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6" y="573264"/>
            <a:ext cx="3357563" cy="122082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317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D354D201-E63F-454F-B0FF-149D50D2C338}" type="datetimeFigureOut">
              <a:rPr lang="pt-BR" smtClean="0"/>
              <a:t>21/09/2015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/>
          <a:lstStyle/>
          <a:p>
            <a:fld id="{A62E8872-EDF3-4203-A4B2-76044523E8C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122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4" y="99626"/>
            <a:ext cx="6624732" cy="136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92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4" y="99626"/>
            <a:ext cx="6624732" cy="136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16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6" y="99626"/>
            <a:ext cx="6624728" cy="136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16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6" y="99626"/>
            <a:ext cx="6624728" cy="136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10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8" y="99626"/>
            <a:ext cx="6624723" cy="136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8" y="99626"/>
            <a:ext cx="6624723" cy="136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68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40" y="99626"/>
            <a:ext cx="6624718" cy="1364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62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40" y="99626"/>
            <a:ext cx="6624718" cy="136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456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3.xml"/><Relationship Id="rId5" Type="http://schemas.openxmlformats.org/officeDocument/2006/relationships/hyperlink" Target="http://www.inpi.gov.br/" TargetMode="Externa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3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0" b="5133"/>
          <a:stretch/>
        </p:blipFill>
        <p:spPr bwMode="auto">
          <a:xfrm>
            <a:off x="213360" y="6198623"/>
            <a:ext cx="6444295" cy="291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Imagem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041" y="2289865"/>
            <a:ext cx="2739918" cy="2879159"/>
          </a:xfrm>
          <a:prstGeom prst="rect">
            <a:avLst/>
          </a:prstGeom>
        </p:spPr>
      </p:pic>
      <p:sp>
        <p:nvSpPr>
          <p:cNvPr id="38" name="CaixaDeTexto 37"/>
          <p:cNvSpPr txBox="1"/>
          <p:nvPr/>
        </p:nvSpPr>
        <p:spPr>
          <a:xfrm>
            <a:off x="1924716" y="128464"/>
            <a:ext cx="2739157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3D433F"/>
                </a:solidFill>
              </a:rPr>
              <a:t>Nº 5         Ano 2015       </a:t>
            </a:r>
            <a:endParaRPr lang="pt-BR" sz="1200" dirty="0">
              <a:solidFill>
                <a:srgbClr val="3D433F"/>
              </a:solidFill>
            </a:endParaRPr>
          </a:p>
        </p:txBody>
      </p:sp>
      <p:sp>
        <p:nvSpPr>
          <p:cNvPr id="39" name="CaixaDeTexto 38"/>
          <p:cNvSpPr txBox="1"/>
          <p:nvPr/>
        </p:nvSpPr>
        <p:spPr>
          <a:xfrm>
            <a:off x="1772816" y="437982"/>
            <a:ext cx="3384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MÁQUINAS AGRÍCOLAS 1</a:t>
            </a:r>
            <a:endParaRPr lang="pt-BR" sz="1600" b="1" dirty="0">
              <a:solidFill>
                <a:schemeClr val="bg1"/>
              </a:solidFill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1628799" y="749430"/>
            <a:ext cx="424847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b="1" dirty="0" smtClean="0">
                <a:solidFill>
                  <a:schemeClr val="bg1"/>
                </a:solidFill>
              </a:rPr>
              <a:t>(</a:t>
            </a:r>
            <a:r>
              <a:rPr lang="pt-BR" sz="1300" b="1" dirty="0">
                <a:solidFill>
                  <a:schemeClr val="bg1"/>
                </a:solidFill>
              </a:rPr>
              <a:t>T</a:t>
            </a:r>
            <a:r>
              <a:rPr lang="pt-BR" sz="1300" b="1" dirty="0" smtClean="0">
                <a:solidFill>
                  <a:schemeClr val="bg1"/>
                </a:solidFill>
              </a:rPr>
              <a:t>rabalho do solo):  2009-2013</a:t>
            </a:r>
            <a:endParaRPr lang="pt-BR" sz="1300" b="1" dirty="0">
              <a:solidFill>
                <a:schemeClr val="bg1"/>
              </a:solidFill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4557839" y="3872880"/>
            <a:ext cx="235934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7F5B35"/>
                </a:solidFill>
              </a:rPr>
              <a:t>Máquinas </a:t>
            </a:r>
            <a:r>
              <a:rPr lang="pt-BR" sz="1200" b="1">
                <a:solidFill>
                  <a:srgbClr val="7F5B35"/>
                </a:solidFill>
              </a:rPr>
              <a:t>para </a:t>
            </a:r>
            <a:r>
              <a:rPr lang="pt-BR" sz="1200" b="1" smtClean="0">
                <a:solidFill>
                  <a:srgbClr val="7F5B35"/>
                </a:solidFill>
              </a:rPr>
              <a:t>trabalho </a:t>
            </a:r>
            <a:endParaRPr lang="pt-BR" sz="1200" b="1" dirty="0" smtClean="0">
              <a:solidFill>
                <a:srgbClr val="7F5B35"/>
              </a:solidFill>
            </a:endParaRPr>
          </a:p>
          <a:p>
            <a:pPr algn="ctr"/>
            <a:r>
              <a:rPr lang="pt-BR" sz="1200" b="1" dirty="0" smtClean="0">
                <a:solidFill>
                  <a:srgbClr val="7F5B35"/>
                </a:solidFill>
              </a:rPr>
              <a:t>do solo, excluindo arado </a:t>
            </a:r>
            <a:r>
              <a:rPr lang="pt-BR" sz="1200" b="1" smtClean="0">
                <a:solidFill>
                  <a:srgbClr val="7F5B35"/>
                </a:solidFill>
              </a:rPr>
              <a:t>e grade*</a:t>
            </a:r>
            <a:endParaRPr lang="pt-BR" sz="1200" b="1" dirty="0">
              <a:solidFill>
                <a:srgbClr val="7F5B35"/>
              </a:solidFill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749012" y="2491754"/>
            <a:ext cx="169232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7F5B35"/>
                </a:solidFill>
              </a:rPr>
              <a:t>Peças/acessórios </a:t>
            </a:r>
            <a:r>
              <a:rPr lang="pt-BR" sz="1200" b="1" dirty="0">
                <a:solidFill>
                  <a:srgbClr val="7F5B35"/>
                </a:solidFill>
              </a:rPr>
              <a:t>de </a:t>
            </a:r>
            <a:r>
              <a:rPr lang="pt-BR" sz="1200" b="1" dirty="0" smtClean="0">
                <a:solidFill>
                  <a:srgbClr val="7F5B35"/>
                </a:solidFill>
              </a:rPr>
              <a:t>máq. </a:t>
            </a:r>
            <a:r>
              <a:rPr lang="pt-BR" sz="1200" b="1" dirty="0">
                <a:solidFill>
                  <a:srgbClr val="7F5B35"/>
                </a:solidFill>
              </a:rPr>
              <a:t>ou </a:t>
            </a:r>
            <a:r>
              <a:rPr lang="pt-BR" sz="1200" b="1" dirty="0" smtClean="0">
                <a:solidFill>
                  <a:srgbClr val="7F5B35"/>
                </a:solidFill>
              </a:rPr>
              <a:t>implementos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3760184" y="2181847"/>
            <a:ext cx="173375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7F5B35"/>
                </a:solidFill>
              </a:rPr>
              <a:t>Implementos </a:t>
            </a:r>
            <a:r>
              <a:rPr lang="pt-BR" sz="1200" b="1" dirty="0" smtClean="0">
                <a:solidFill>
                  <a:srgbClr val="7F5B35"/>
                </a:solidFill>
              </a:rPr>
              <a:t>manuais</a:t>
            </a:r>
            <a:endParaRPr lang="pt-BR" sz="1200" b="1" dirty="0">
              <a:solidFill>
                <a:srgbClr val="7F5B35"/>
              </a:solidFill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4335341" y="2645133"/>
            <a:ext cx="87057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7F5B35"/>
                </a:solidFill>
              </a:rPr>
              <a:t>Arado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4521834" y="3182704"/>
            <a:ext cx="111612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solidFill>
                  <a:srgbClr val="7F5B35"/>
                </a:solidFill>
              </a:rPr>
              <a:t>Grades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52353" y="1424608"/>
            <a:ext cx="6761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7F5B35"/>
                </a:solidFill>
              </a:rPr>
              <a:t>Recorrência das áreas tecnológicas nos documentos de patente</a:t>
            </a:r>
            <a:endParaRPr lang="pt-BR" sz="1600" b="1" dirty="0">
              <a:solidFill>
                <a:srgbClr val="7F5B35"/>
              </a:solidFill>
            </a:endParaRPr>
          </a:p>
        </p:txBody>
      </p:sp>
      <p:sp>
        <p:nvSpPr>
          <p:cNvPr id="47" name="CaixaDeTexto 46"/>
          <p:cNvSpPr txBox="1"/>
          <p:nvPr/>
        </p:nvSpPr>
        <p:spPr>
          <a:xfrm>
            <a:off x="2248947" y="1842127"/>
            <a:ext cx="2470998" cy="246221"/>
          </a:xfrm>
          <a:prstGeom prst="rect">
            <a:avLst/>
          </a:prstGeom>
          <a:noFill/>
          <a:ln w="317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000" b="1" dirty="0" smtClean="0">
                <a:solidFill>
                  <a:srgbClr val="7F5B35"/>
                </a:solidFill>
              </a:rPr>
              <a:t>Total </a:t>
            </a:r>
            <a:r>
              <a:rPr lang="pt-BR" sz="1000" b="1" smtClean="0">
                <a:solidFill>
                  <a:srgbClr val="7F5B35"/>
                </a:solidFill>
              </a:rPr>
              <a:t>de </a:t>
            </a:r>
            <a:r>
              <a:rPr lang="pt-BR" sz="1000" b="1" smtClean="0">
                <a:solidFill>
                  <a:srgbClr val="7F5B35"/>
                </a:solidFill>
              </a:rPr>
              <a:t>documentos de patente </a:t>
            </a:r>
            <a:r>
              <a:rPr lang="pt-BR" sz="1000" b="1" dirty="0" smtClean="0">
                <a:solidFill>
                  <a:srgbClr val="7F5B35"/>
                </a:solidFill>
              </a:rPr>
              <a:t>= 17.318</a:t>
            </a:r>
            <a:endParaRPr lang="pt-BR" sz="1000" b="1" dirty="0">
              <a:solidFill>
                <a:srgbClr val="7F5B35"/>
              </a:solidFill>
            </a:endParaRPr>
          </a:p>
        </p:txBody>
      </p:sp>
      <p:sp>
        <p:nvSpPr>
          <p:cNvPr id="48" name="Retângulo 47"/>
          <p:cNvSpPr/>
          <p:nvPr/>
        </p:nvSpPr>
        <p:spPr>
          <a:xfrm>
            <a:off x="2248946" y="3036187"/>
            <a:ext cx="4988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b="1" dirty="0"/>
              <a:t>35%</a:t>
            </a:r>
          </a:p>
        </p:txBody>
      </p:sp>
      <p:sp>
        <p:nvSpPr>
          <p:cNvPr id="78" name="Retângulo 77"/>
          <p:cNvSpPr/>
          <p:nvPr/>
        </p:nvSpPr>
        <p:spPr>
          <a:xfrm>
            <a:off x="4221088" y="3830305"/>
            <a:ext cx="4988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b="1" dirty="0" smtClean="0"/>
              <a:t>42%</a:t>
            </a:r>
            <a:endParaRPr lang="pt-BR" sz="1400" b="1" dirty="0"/>
          </a:p>
        </p:txBody>
      </p:sp>
      <p:sp>
        <p:nvSpPr>
          <p:cNvPr id="79" name="Retângulo 78"/>
          <p:cNvSpPr/>
          <p:nvPr/>
        </p:nvSpPr>
        <p:spPr>
          <a:xfrm>
            <a:off x="4392743" y="3257030"/>
            <a:ext cx="4074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b="1" dirty="0" smtClean="0"/>
              <a:t>3%</a:t>
            </a:r>
            <a:endParaRPr lang="pt-BR" sz="1400" b="1" dirty="0"/>
          </a:p>
        </p:txBody>
      </p:sp>
      <p:sp>
        <p:nvSpPr>
          <p:cNvPr id="80" name="Retângulo 79"/>
          <p:cNvSpPr/>
          <p:nvPr/>
        </p:nvSpPr>
        <p:spPr>
          <a:xfrm>
            <a:off x="4031452" y="2891214"/>
            <a:ext cx="4988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b="1" dirty="0" smtClean="0"/>
              <a:t>11%</a:t>
            </a:r>
            <a:endParaRPr lang="pt-BR" sz="1400" b="1" dirty="0"/>
          </a:p>
        </p:txBody>
      </p:sp>
      <p:sp>
        <p:nvSpPr>
          <p:cNvPr id="81" name="Retângulo 80"/>
          <p:cNvSpPr/>
          <p:nvPr/>
        </p:nvSpPr>
        <p:spPr>
          <a:xfrm>
            <a:off x="3549293" y="2458846"/>
            <a:ext cx="4074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400" b="1" dirty="0" smtClean="0"/>
              <a:t>9%</a:t>
            </a:r>
            <a:endParaRPr lang="pt-BR" sz="1400" b="1" dirty="0"/>
          </a:p>
        </p:txBody>
      </p:sp>
      <p:sp>
        <p:nvSpPr>
          <p:cNvPr id="82" name="CaixaDeTexto 81"/>
          <p:cNvSpPr txBox="1"/>
          <p:nvPr/>
        </p:nvSpPr>
        <p:spPr>
          <a:xfrm>
            <a:off x="931341" y="5601072"/>
            <a:ext cx="4919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smtClean="0">
                <a:solidFill>
                  <a:srgbClr val="7F5B35"/>
                </a:solidFill>
              </a:rPr>
              <a:t>Principais depositantes no mundo</a:t>
            </a:r>
            <a:endParaRPr lang="pt-BR" sz="1600" b="1" dirty="0">
              <a:solidFill>
                <a:srgbClr val="7F5B35"/>
              </a:solidFill>
            </a:endParaRPr>
          </a:p>
        </p:txBody>
      </p:sp>
      <p:sp>
        <p:nvSpPr>
          <p:cNvPr id="83" name="Retângulo de cantos arredondados 82"/>
          <p:cNvSpPr/>
          <p:nvPr/>
        </p:nvSpPr>
        <p:spPr>
          <a:xfrm>
            <a:off x="242367" y="3045102"/>
            <a:ext cx="1818481" cy="1691874"/>
          </a:xfrm>
          <a:prstGeom prst="roundRect">
            <a:avLst>
              <a:gd name="adj" fmla="val 12955"/>
            </a:avLst>
          </a:prstGeom>
          <a:solidFill>
            <a:srgbClr val="C49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smtClean="0"/>
              <a:t>Destacam-se:</a:t>
            </a:r>
            <a:endParaRPr lang="pt-B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 smtClean="0"/>
              <a:t>métodos </a:t>
            </a:r>
            <a:r>
              <a:rPr lang="pt-BR" sz="1200" dirty="0"/>
              <a:t>para preparar o </a:t>
            </a:r>
            <a:r>
              <a:rPr lang="pt-BR" sz="1200" dirty="0" smtClean="0"/>
              <a:t>solo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d</a:t>
            </a:r>
            <a:r>
              <a:rPr lang="pt-BR" sz="1200" dirty="0" smtClean="0"/>
              <a:t>ispositivos para </a:t>
            </a:r>
            <a:r>
              <a:rPr lang="pt-BR" sz="1200" dirty="0"/>
              <a:t>levantamento </a:t>
            </a:r>
            <a:r>
              <a:rPr lang="pt-BR" sz="1200" dirty="0" smtClean="0"/>
              <a:t>ou ajustamento de máquinas</a:t>
            </a:r>
            <a:endParaRPr lang="pt-BR" sz="1200" dirty="0"/>
          </a:p>
        </p:txBody>
      </p:sp>
      <p:sp>
        <p:nvSpPr>
          <p:cNvPr id="84" name="Retângulo de cantos arredondados 83"/>
          <p:cNvSpPr/>
          <p:nvPr/>
        </p:nvSpPr>
        <p:spPr>
          <a:xfrm>
            <a:off x="4513879" y="4515720"/>
            <a:ext cx="2212975" cy="1013344"/>
          </a:xfrm>
          <a:prstGeom prst="roundRect">
            <a:avLst>
              <a:gd name="adj" fmla="val 12955"/>
            </a:avLst>
          </a:prstGeom>
          <a:solidFill>
            <a:srgbClr val="C49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Destaque para máquinas de preparo da terra com implementos rotativos acionados</a:t>
            </a:r>
            <a:endParaRPr lang="pt-BR" sz="1200" dirty="0"/>
          </a:p>
        </p:txBody>
      </p:sp>
      <p:sp>
        <p:nvSpPr>
          <p:cNvPr id="85" name="Retângulo de cantos arredondados 84"/>
          <p:cNvSpPr/>
          <p:nvPr/>
        </p:nvSpPr>
        <p:spPr>
          <a:xfrm>
            <a:off x="4292492" y="5961112"/>
            <a:ext cx="2434362" cy="1440160"/>
          </a:xfrm>
          <a:prstGeom prst="roundRect">
            <a:avLst>
              <a:gd name="adj" fmla="val 24969"/>
            </a:avLst>
          </a:prstGeom>
          <a:solidFill>
            <a:srgbClr val="C49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Esses depositantes juntos detêm em torno de 14% do total de documentos de patente relativos a trabalho do solo</a:t>
            </a:r>
            <a:endParaRPr lang="pt-BR" sz="1200" b="1" dirty="0">
              <a:solidFill>
                <a:schemeClr val="bg1"/>
              </a:solidFill>
            </a:endParaRPr>
          </a:p>
        </p:txBody>
      </p:sp>
      <p:sp>
        <p:nvSpPr>
          <p:cNvPr id="86" name="Triângulo retângulo 85"/>
          <p:cNvSpPr/>
          <p:nvPr/>
        </p:nvSpPr>
        <p:spPr>
          <a:xfrm flipH="1">
            <a:off x="3940676" y="6344012"/>
            <a:ext cx="350730" cy="360040"/>
          </a:xfrm>
          <a:prstGeom prst="rtTriangle">
            <a:avLst/>
          </a:prstGeom>
          <a:solidFill>
            <a:srgbClr val="C49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7" name="Retângulo 86"/>
          <p:cNvSpPr/>
          <p:nvPr/>
        </p:nvSpPr>
        <p:spPr>
          <a:xfrm>
            <a:off x="44624" y="9330680"/>
            <a:ext cx="66033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900" dirty="0" smtClean="0"/>
              <a:t>* A figura inserida no gráfico está disponível no </a:t>
            </a:r>
            <a:r>
              <a:rPr lang="pt-BR" sz="900" smtClean="0"/>
              <a:t>Microsoft Office 2010.</a:t>
            </a:r>
            <a:endParaRPr lang="pt-BR" sz="900" dirty="0"/>
          </a:p>
        </p:txBody>
      </p:sp>
      <p:sp>
        <p:nvSpPr>
          <p:cNvPr id="88" name="CaixaDeTexto 87"/>
          <p:cNvSpPr txBox="1"/>
          <p:nvPr/>
        </p:nvSpPr>
        <p:spPr>
          <a:xfrm>
            <a:off x="44624" y="9079767"/>
            <a:ext cx="68133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smtClean="0"/>
              <a:t>Principais depositantes</a:t>
            </a:r>
            <a:endParaRPr lang="pt-BR" sz="1100" b="1"/>
          </a:p>
        </p:txBody>
      </p:sp>
      <p:sp>
        <p:nvSpPr>
          <p:cNvPr id="89" name="CaixaDeTexto 88"/>
          <p:cNvSpPr txBox="1"/>
          <p:nvPr/>
        </p:nvSpPr>
        <p:spPr>
          <a:xfrm rot="16200000">
            <a:off x="-1325701" y="7505079"/>
            <a:ext cx="28745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smtClean="0"/>
              <a:t>Número de inventos</a:t>
            </a:r>
            <a:endParaRPr lang="pt-BR" sz="1100" b="1"/>
          </a:p>
        </p:txBody>
      </p:sp>
      <p:sp>
        <p:nvSpPr>
          <p:cNvPr id="90" name="CaixaDeTexto 13"/>
          <p:cNvSpPr txBox="1"/>
          <p:nvPr/>
        </p:nvSpPr>
        <p:spPr>
          <a:xfrm>
            <a:off x="8949" y="9536152"/>
            <a:ext cx="676772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900" dirty="0"/>
              <a:t>Para </a:t>
            </a:r>
            <a:r>
              <a:rPr lang="pt-BR" sz="900" dirty="0" smtClean="0"/>
              <a:t>maiores informações, acesse o portal do INPI  </a:t>
            </a:r>
            <a:r>
              <a:rPr lang="pt-BR" sz="900" dirty="0" smtClean="0">
                <a:hlinkClick r:id="rId5"/>
              </a:rPr>
              <a:t>www.inpi.gov.br</a:t>
            </a:r>
            <a:r>
              <a:rPr lang="pt-BR" sz="900" dirty="0" smtClean="0"/>
              <a:t> (radar estendido)  ou entre em contato através do e-mail radartecnologico@inpi.gov.br.</a:t>
            </a:r>
            <a:endParaRPr lang="pt-BR" sz="900" dirty="0" smtClean="0">
              <a:solidFill>
                <a:srgbClr val="7D1A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92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8" b="6672"/>
          <a:stretch/>
        </p:blipFill>
        <p:spPr bwMode="auto">
          <a:xfrm>
            <a:off x="211500" y="5904344"/>
            <a:ext cx="6512899" cy="3020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CaixaDeTexto 35"/>
          <p:cNvSpPr txBox="1"/>
          <p:nvPr/>
        </p:nvSpPr>
        <p:spPr>
          <a:xfrm>
            <a:off x="921804" y="5745088"/>
            <a:ext cx="4919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7F5B35"/>
                </a:solidFill>
              </a:rPr>
              <a:t>Principais depositantes no Brasil</a:t>
            </a:r>
            <a:endParaRPr lang="pt-BR" sz="1600" b="1" dirty="0">
              <a:solidFill>
                <a:srgbClr val="7F5B35"/>
              </a:solidFill>
            </a:endParaRPr>
          </a:p>
        </p:txBody>
      </p:sp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64" y="1904926"/>
            <a:ext cx="3105167" cy="30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CaixaDeTexto 37"/>
          <p:cNvSpPr txBox="1"/>
          <p:nvPr/>
        </p:nvSpPr>
        <p:spPr>
          <a:xfrm>
            <a:off x="652648" y="2545994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bg1"/>
                </a:solidFill>
              </a:rPr>
              <a:t>96%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72" name="CaixaDeTexto 71"/>
          <p:cNvSpPr txBox="1"/>
          <p:nvPr/>
        </p:nvSpPr>
        <p:spPr>
          <a:xfrm>
            <a:off x="2745564" y="3159501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2%</a:t>
            </a:r>
            <a:endParaRPr lang="pt-BR" sz="1200" dirty="0"/>
          </a:p>
        </p:txBody>
      </p:sp>
      <p:pic>
        <p:nvPicPr>
          <p:cNvPr id="7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148" y="2139197"/>
            <a:ext cx="1782528" cy="223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" name="CaixaDeTexto 73"/>
          <p:cNvSpPr txBox="1"/>
          <p:nvPr/>
        </p:nvSpPr>
        <p:spPr>
          <a:xfrm>
            <a:off x="2747995" y="3339470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2%</a:t>
            </a:r>
            <a:endParaRPr lang="pt-BR" sz="1200" dirty="0"/>
          </a:p>
        </p:txBody>
      </p:sp>
      <p:sp>
        <p:nvSpPr>
          <p:cNvPr id="75" name="CaixaDeTexto 74"/>
          <p:cNvSpPr txBox="1"/>
          <p:nvPr/>
        </p:nvSpPr>
        <p:spPr>
          <a:xfrm>
            <a:off x="3090348" y="2875836"/>
            <a:ext cx="1772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6">
                    <a:lumMod val="75000"/>
                  </a:schemeClr>
                </a:solidFill>
              </a:rPr>
              <a:t>Depositados</a:t>
            </a:r>
          </a:p>
          <a:p>
            <a:r>
              <a:rPr lang="pt-BR" sz="1200" b="1" dirty="0" smtClean="0">
                <a:solidFill>
                  <a:schemeClr val="accent6">
                    <a:lumMod val="75000"/>
                  </a:schemeClr>
                </a:solidFill>
              </a:rPr>
              <a:t>no Brasil</a:t>
            </a:r>
            <a:endParaRPr lang="pt-BR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6" name="CaixaDeTexto 75"/>
          <p:cNvSpPr txBox="1"/>
          <p:nvPr/>
        </p:nvSpPr>
        <p:spPr>
          <a:xfrm>
            <a:off x="3044456" y="3413118"/>
            <a:ext cx="119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rgbClr val="7F5B35"/>
                </a:solidFill>
              </a:rPr>
              <a:t>Podem vir a ser depositados no Brasil**</a:t>
            </a:r>
            <a:endParaRPr lang="pt-BR" sz="1200" b="1" dirty="0">
              <a:solidFill>
                <a:srgbClr val="7F5B35"/>
              </a:solidFill>
            </a:endParaRPr>
          </a:p>
        </p:txBody>
      </p:sp>
      <p:sp>
        <p:nvSpPr>
          <p:cNvPr id="77" name="CaixaDeTexto 76"/>
          <p:cNvSpPr txBox="1"/>
          <p:nvPr/>
        </p:nvSpPr>
        <p:spPr>
          <a:xfrm>
            <a:off x="0" y="134498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solidFill>
                  <a:srgbClr val="7F5B35"/>
                </a:solidFill>
              </a:rPr>
              <a:t>Liberdade de operação no Brasil</a:t>
            </a:r>
            <a:endParaRPr lang="pt-BR" sz="1600" b="1" dirty="0">
              <a:solidFill>
                <a:srgbClr val="7F5B35"/>
              </a:solidFill>
            </a:endParaRPr>
          </a:p>
        </p:txBody>
      </p:sp>
      <p:sp>
        <p:nvSpPr>
          <p:cNvPr id="78" name="CaixaDeTexto 77"/>
          <p:cNvSpPr txBox="1"/>
          <p:nvPr/>
        </p:nvSpPr>
        <p:spPr>
          <a:xfrm>
            <a:off x="5937088" y="2241551"/>
            <a:ext cx="8762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>
                <a:solidFill>
                  <a:srgbClr val="00B050"/>
                </a:solidFill>
              </a:rPr>
              <a:t>Livres 1%</a:t>
            </a:r>
            <a:endParaRPr lang="pt-BR" sz="900" b="1" dirty="0">
              <a:solidFill>
                <a:srgbClr val="00B050"/>
              </a:solidFill>
            </a:endParaRPr>
          </a:p>
        </p:txBody>
      </p:sp>
      <p:sp>
        <p:nvSpPr>
          <p:cNvPr id="79" name="CaixaDeTexto 78"/>
          <p:cNvSpPr txBox="1"/>
          <p:nvPr/>
        </p:nvSpPr>
        <p:spPr>
          <a:xfrm>
            <a:off x="5937850" y="2367895"/>
            <a:ext cx="8762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 smtClean="0">
                <a:solidFill>
                  <a:srgbClr val="9E7800"/>
                </a:solidFill>
              </a:rPr>
              <a:t>Protegidos 1%</a:t>
            </a:r>
            <a:endParaRPr lang="pt-BR" sz="900" b="1" dirty="0">
              <a:solidFill>
                <a:srgbClr val="9E7800"/>
              </a:solidFill>
            </a:endParaRPr>
          </a:p>
        </p:txBody>
      </p:sp>
      <p:sp>
        <p:nvSpPr>
          <p:cNvPr id="80" name="CaixaDeTexto 79"/>
          <p:cNvSpPr txBox="1"/>
          <p:nvPr/>
        </p:nvSpPr>
        <p:spPr>
          <a:xfrm>
            <a:off x="5817455" y="2637157"/>
            <a:ext cx="1092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b="1" smtClean="0">
                <a:solidFill>
                  <a:srgbClr val="7F5B35"/>
                </a:solidFill>
              </a:rPr>
              <a:t>Arquivados***</a:t>
            </a:r>
            <a:endParaRPr lang="pt-BR" sz="900" b="1" dirty="0" smtClean="0">
              <a:solidFill>
                <a:srgbClr val="7F5B35"/>
              </a:solidFill>
            </a:endParaRPr>
          </a:p>
          <a:p>
            <a:pPr algn="ctr"/>
            <a:r>
              <a:rPr lang="pt-BR" sz="900" b="1" dirty="0" smtClean="0">
                <a:solidFill>
                  <a:srgbClr val="7F5B35"/>
                </a:solidFill>
              </a:rPr>
              <a:t>29%</a:t>
            </a:r>
            <a:endParaRPr lang="pt-BR" sz="900" b="1" dirty="0">
              <a:solidFill>
                <a:srgbClr val="7F5B35"/>
              </a:solidFill>
            </a:endParaRPr>
          </a:p>
        </p:txBody>
      </p:sp>
      <p:sp>
        <p:nvSpPr>
          <p:cNvPr id="81" name="CaixaDeTexto 80"/>
          <p:cNvSpPr txBox="1"/>
          <p:nvPr/>
        </p:nvSpPr>
        <p:spPr>
          <a:xfrm>
            <a:off x="5773514" y="3455965"/>
            <a:ext cx="1092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b="1" dirty="0" smtClean="0"/>
              <a:t>Andamento </a:t>
            </a:r>
          </a:p>
          <a:p>
            <a:pPr algn="ctr"/>
            <a:r>
              <a:rPr lang="pt-BR" sz="900" b="1" dirty="0" smtClean="0"/>
              <a:t>69 %</a:t>
            </a:r>
            <a:endParaRPr lang="pt-BR" sz="900" b="1" dirty="0"/>
          </a:p>
        </p:txBody>
      </p:sp>
      <p:sp>
        <p:nvSpPr>
          <p:cNvPr id="82" name="Seta para a direita 81"/>
          <p:cNvSpPr/>
          <p:nvPr/>
        </p:nvSpPr>
        <p:spPr>
          <a:xfrm>
            <a:off x="3208930" y="3331526"/>
            <a:ext cx="1152000" cy="77983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3" name="CaixaDeTexto 82"/>
          <p:cNvSpPr txBox="1"/>
          <p:nvPr/>
        </p:nvSpPr>
        <p:spPr>
          <a:xfrm>
            <a:off x="116632" y="4953000"/>
            <a:ext cx="6610222" cy="698837"/>
          </a:xfrm>
          <a:prstGeom prst="roundRect">
            <a:avLst>
              <a:gd name="adj" fmla="val 24437"/>
            </a:avLst>
          </a:prstGeom>
          <a:solidFill>
            <a:srgbClr val="C49D7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100" dirty="0" smtClean="0">
                <a:solidFill>
                  <a:schemeClr val="bg1"/>
                </a:solidFill>
              </a:rPr>
              <a:t>Total: </a:t>
            </a:r>
            <a:r>
              <a:rPr lang="pt-BR" sz="1100" smtClean="0">
                <a:solidFill>
                  <a:schemeClr val="bg1"/>
                </a:solidFill>
              </a:rPr>
              <a:t>17.318 </a:t>
            </a:r>
            <a:r>
              <a:rPr lang="pt-BR" sz="1100" smtClean="0">
                <a:solidFill>
                  <a:schemeClr val="bg1"/>
                </a:solidFill>
              </a:rPr>
              <a:t>documentos de patente  </a:t>
            </a:r>
            <a:r>
              <a:rPr lang="pt-BR" sz="1100" dirty="0" smtClean="0">
                <a:solidFill>
                  <a:schemeClr val="bg1"/>
                </a:solidFill>
              </a:rPr>
              <a:t>- em torno de 96</a:t>
            </a:r>
            <a:r>
              <a:rPr lang="pt-BR" sz="1100" smtClean="0">
                <a:solidFill>
                  <a:schemeClr val="bg1"/>
                </a:solidFill>
              </a:rPr>
              <a:t>% </a:t>
            </a:r>
            <a:r>
              <a:rPr lang="pt-BR" sz="1100" smtClean="0">
                <a:solidFill>
                  <a:schemeClr val="bg1"/>
                </a:solidFill>
              </a:rPr>
              <a:t>desses </a:t>
            </a:r>
            <a:r>
              <a:rPr lang="pt-BR" sz="1100" dirty="0" smtClean="0">
                <a:solidFill>
                  <a:schemeClr val="bg1"/>
                </a:solidFill>
              </a:rPr>
              <a:t>estão livres para serem exploradas no Brasil.</a:t>
            </a:r>
          </a:p>
          <a:p>
            <a:pPr algn="just">
              <a:lnSpc>
                <a:spcPct val="150000"/>
              </a:lnSpc>
            </a:pPr>
            <a:r>
              <a:rPr lang="pt-BR" sz="1100" dirty="0">
                <a:solidFill>
                  <a:schemeClr val="bg1"/>
                </a:solidFill>
              </a:rPr>
              <a:t>Os dados utilizados para este Radar Tecnológico estão atualizados até </a:t>
            </a:r>
            <a:r>
              <a:rPr lang="pt-BR" sz="1100" dirty="0" smtClean="0">
                <a:solidFill>
                  <a:schemeClr val="bg1"/>
                </a:solidFill>
              </a:rPr>
              <a:t>21/10/2014 </a:t>
            </a:r>
            <a:r>
              <a:rPr lang="pt-BR" sz="1100" dirty="0">
                <a:solidFill>
                  <a:schemeClr val="bg1"/>
                </a:solidFill>
              </a:rPr>
              <a:t>- Nº da RPI: </a:t>
            </a:r>
            <a:r>
              <a:rPr lang="pt-BR" sz="1100" dirty="0" smtClean="0">
                <a:solidFill>
                  <a:schemeClr val="bg1"/>
                </a:solidFill>
              </a:rPr>
              <a:t>2285.</a:t>
            </a:r>
          </a:p>
        </p:txBody>
      </p:sp>
      <p:sp>
        <p:nvSpPr>
          <p:cNvPr id="84" name="Retângulo 83"/>
          <p:cNvSpPr/>
          <p:nvPr/>
        </p:nvSpPr>
        <p:spPr>
          <a:xfrm>
            <a:off x="116632" y="9254648"/>
            <a:ext cx="6603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900" dirty="0" smtClean="0"/>
              <a:t>**O número de documentos que ainda podem vir a ser depositados </a:t>
            </a:r>
            <a:r>
              <a:rPr lang="pt-BR" sz="900" dirty="0"/>
              <a:t>no Brasil é </a:t>
            </a:r>
            <a:r>
              <a:rPr lang="pt-BR" sz="900" dirty="0" smtClean="0"/>
              <a:t>estimado, </a:t>
            </a:r>
            <a:r>
              <a:rPr lang="pt-BR" sz="900" dirty="0"/>
              <a:t>levando-se em consideração os pedidos que entraram </a:t>
            </a:r>
            <a:r>
              <a:rPr lang="pt-BR" sz="900" dirty="0" smtClean="0"/>
              <a:t>via acordo PCT. Este acordo internacional, administrado pela WIPO/OMPI,  facilita o depósito em diversos países, com custos reduzidos e prazo mais longo para entrada na fase nacional de cada um dos países nos quais se almeja a proteção.</a:t>
            </a:r>
          </a:p>
          <a:p>
            <a:pPr algn="just"/>
            <a:r>
              <a:rPr lang="pt-BR" sz="900" dirty="0" smtClean="0"/>
              <a:t>*** Documentos arquivados  não incluem os arquivados definitivamente (estes estão contabilizados em Livres).</a:t>
            </a:r>
            <a:endParaRPr lang="pt-BR" sz="900" dirty="0"/>
          </a:p>
        </p:txBody>
      </p:sp>
      <p:sp>
        <p:nvSpPr>
          <p:cNvPr id="85" name="CaixaDeTexto 84"/>
          <p:cNvSpPr txBox="1"/>
          <p:nvPr/>
        </p:nvSpPr>
        <p:spPr>
          <a:xfrm>
            <a:off x="1924716" y="128464"/>
            <a:ext cx="2739157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3D433F"/>
                </a:solidFill>
              </a:rPr>
              <a:t>Nº 5         Ano 2015       </a:t>
            </a:r>
            <a:endParaRPr lang="pt-BR" sz="1200" dirty="0">
              <a:solidFill>
                <a:srgbClr val="3D433F"/>
              </a:solidFill>
            </a:endParaRPr>
          </a:p>
        </p:txBody>
      </p:sp>
      <p:sp>
        <p:nvSpPr>
          <p:cNvPr id="86" name="CaixaDeTexto 85"/>
          <p:cNvSpPr txBox="1"/>
          <p:nvPr/>
        </p:nvSpPr>
        <p:spPr>
          <a:xfrm>
            <a:off x="1772816" y="437982"/>
            <a:ext cx="3384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bg1"/>
                </a:solidFill>
              </a:rPr>
              <a:t>MÁQUINAS AGRÍCOLAS 1</a:t>
            </a:r>
            <a:endParaRPr lang="pt-BR" sz="1600" b="1" dirty="0">
              <a:solidFill>
                <a:schemeClr val="bg1"/>
              </a:solidFill>
            </a:endParaRPr>
          </a:p>
        </p:txBody>
      </p:sp>
      <p:sp>
        <p:nvSpPr>
          <p:cNvPr id="87" name="CaixaDeTexto 86"/>
          <p:cNvSpPr txBox="1"/>
          <p:nvPr/>
        </p:nvSpPr>
        <p:spPr>
          <a:xfrm>
            <a:off x="1628799" y="749430"/>
            <a:ext cx="424847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b="1" dirty="0" smtClean="0">
                <a:solidFill>
                  <a:schemeClr val="bg1"/>
                </a:solidFill>
              </a:rPr>
              <a:t>(</a:t>
            </a:r>
            <a:r>
              <a:rPr lang="pt-BR" sz="1300" b="1" dirty="0">
                <a:solidFill>
                  <a:schemeClr val="bg1"/>
                </a:solidFill>
              </a:rPr>
              <a:t>T</a:t>
            </a:r>
            <a:r>
              <a:rPr lang="pt-BR" sz="1300" b="1" dirty="0" smtClean="0">
                <a:solidFill>
                  <a:schemeClr val="bg1"/>
                </a:solidFill>
              </a:rPr>
              <a:t>rabalho do solo):  2009-2013</a:t>
            </a:r>
            <a:endParaRPr lang="pt-BR" sz="1300" b="1" dirty="0">
              <a:solidFill>
                <a:schemeClr val="bg1"/>
              </a:solidFill>
            </a:endParaRPr>
          </a:p>
        </p:txBody>
      </p:sp>
      <p:sp>
        <p:nvSpPr>
          <p:cNvPr id="88" name="Retângulo de cantos arredondados 87"/>
          <p:cNvSpPr/>
          <p:nvPr/>
        </p:nvSpPr>
        <p:spPr>
          <a:xfrm>
            <a:off x="3238741" y="7119815"/>
            <a:ext cx="1446978" cy="943191"/>
          </a:xfrm>
          <a:prstGeom prst="roundRect">
            <a:avLst>
              <a:gd name="adj" fmla="val 24969"/>
            </a:avLst>
          </a:prstGeom>
          <a:solidFill>
            <a:srgbClr val="C49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A Valtra é controlada pela empresa norte-americana AGCO </a:t>
            </a:r>
            <a:r>
              <a:rPr lang="pt-BR" sz="1200" dirty="0" err="1" smtClean="0">
                <a:solidFill>
                  <a:schemeClr val="bg1"/>
                </a:solidFill>
              </a:rPr>
              <a:t>Corp</a:t>
            </a:r>
            <a:r>
              <a:rPr lang="pt-BR" sz="1200" dirty="0">
                <a:solidFill>
                  <a:schemeClr val="bg1"/>
                </a:solidFill>
              </a:rPr>
              <a:t>.</a:t>
            </a:r>
            <a:endParaRPr lang="pt-BR" sz="1200" b="1" dirty="0">
              <a:solidFill>
                <a:schemeClr val="bg1"/>
              </a:solidFill>
            </a:endParaRPr>
          </a:p>
        </p:txBody>
      </p:sp>
      <p:sp>
        <p:nvSpPr>
          <p:cNvPr id="89" name="Retângulo de cantos arredondados 88"/>
          <p:cNvSpPr/>
          <p:nvPr/>
        </p:nvSpPr>
        <p:spPr>
          <a:xfrm>
            <a:off x="1628135" y="7980605"/>
            <a:ext cx="241939" cy="154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0" name="Retângulo de cantos arredondados 89"/>
          <p:cNvSpPr/>
          <p:nvPr/>
        </p:nvSpPr>
        <p:spPr>
          <a:xfrm>
            <a:off x="5209768" y="8063006"/>
            <a:ext cx="241939" cy="154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1" name="Divisa 90"/>
          <p:cNvSpPr/>
          <p:nvPr/>
        </p:nvSpPr>
        <p:spPr>
          <a:xfrm rot="5400000">
            <a:off x="4853971" y="7547025"/>
            <a:ext cx="875821" cy="702958"/>
          </a:xfrm>
          <a:prstGeom prst="chevron">
            <a:avLst>
              <a:gd name="adj" fmla="val 27082"/>
            </a:avLst>
          </a:prstGeom>
          <a:solidFill>
            <a:srgbClr val="C49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92" name="CaixaDeTexto 91"/>
          <p:cNvSpPr txBox="1"/>
          <p:nvPr/>
        </p:nvSpPr>
        <p:spPr>
          <a:xfrm>
            <a:off x="4796388" y="7688455"/>
            <a:ext cx="967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Empresa nacional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93" name="Retângulo de cantos arredondados 92"/>
          <p:cNvSpPr/>
          <p:nvPr/>
        </p:nvSpPr>
        <p:spPr>
          <a:xfrm>
            <a:off x="1588160" y="7846982"/>
            <a:ext cx="241939" cy="154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4" name="Divisa 93"/>
          <p:cNvSpPr/>
          <p:nvPr/>
        </p:nvSpPr>
        <p:spPr>
          <a:xfrm rot="5400000">
            <a:off x="1331423" y="7331001"/>
            <a:ext cx="875821" cy="702958"/>
          </a:xfrm>
          <a:prstGeom prst="chevron">
            <a:avLst>
              <a:gd name="adj" fmla="val 27082"/>
            </a:avLst>
          </a:prstGeom>
          <a:solidFill>
            <a:srgbClr val="C49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95" name="CaixaDeTexto 94"/>
          <p:cNvSpPr txBox="1"/>
          <p:nvPr/>
        </p:nvSpPr>
        <p:spPr>
          <a:xfrm>
            <a:off x="1273840" y="7472431"/>
            <a:ext cx="967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Empresa nacional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96" name="Seta para baixo 95"/>
          <p:cNvSpPr/>
          <p:nvPr/>
        </p:nvSpPr>
        <p:spPr>
          <a:xfrm>
            <a:off x="3756908" y="8140101"/>
            <a:ext cx="63829" cy="111541"/>
          </a:xfrm>
          <a:prstGeom prst="downArrow">
            <a:avLst/>
          </a:prstGeom>
          <a:solidFill>
            <a:srgbClr val="C49D72"/>
          </a:solidFill>
          <a:ln>
            <a:solidFill>
              <a:srgbClr val="C49D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7" name="Divisa 96"/>
          <p:cNvSpPr/>
          <p:nvPr/>
        </p:nvSpPr>
        <p:spPr>
          <a:xfrm rot="5400000">
            <a:off x="2188319" y="7475016"/>
            <a:ext cx="875821" cy="702958"/>
          </a:xfrm>
          <a:prstGeom prst="chevron">
            <a:avLst>
              <a:gd name="adj" fmla="val 27082"/>
            </a:avLst>
          </a:prstGeom>
          <a:solidFill>
            <a:srgbClr val="C49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98" name="CaixaDeTexto 97"/>
          <p:cNvSpPr txBox="1"/>
          <p:nvPr/>
        </p:nvSpPr>
        <p:spPr>
          <a:xfrm>
            <a:off x="2130736" y="7616446"/>
            <a:ext cx="967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bg1"/>
                </a:solidFill>
              </a:rPr>
              <a:t>Empresa nacional</a:t>
            </a:r>
            <a:endParaRPr lang="pt-BR" sz="1200" dirty="0">
              <a:solidFill>
                <a:schemeClr val="bg1"/>
              </a:solidFill>
            </a:endParaRPr>
          </a:p>
        </p:txBody>
      </p:sp>
      <p:sp>
        <p:nvSpPr>
          <p:cNvPr id="99" name="CaixaDeTexto 98"/>
          <p:cNvSpPr txBox="1"/>
          <p:nvPr/>
        </p:nvSpPr>
        <p:spPr>
          <a:xfrm>
            <a:off x="-27384" y="1830692"/>
            <a:ext cx="1469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smtClean="0">
                <a:solidFill>
                  <a:srgbClr val="7F5B35"/>
                </a:solidFill>
              </a:rPr>
              <a:t>Não depositados </a:t>
            </a:r>
          </a:p>
          <a:p>
            <a:r>
              <a:rPr lang="pt-BR" sz="1200" b="1" smtClean="0">
                <a:solidFill>
                  <a:srgbClr val="7F5B35"/>
                </a:solidFill>
              </a:rPr>
              <a:t>no Brasil</a:t>
            </a:r>
          </a:p>
          <a:p>
            <a:r>
              <a:rPr lang="pt-BR" sz="1200" b="1" smtClean="0">
                <a:solidFill>
                  <a:srgbClr val="7F5B35"/>
                </a:solidFill>
              </a:rPr>
              <a:t>(Livres)</a:t>
            </a:r>
            <a:endParaRPr lang="pt-BR" sz="1200" b="1" dirty="0">
              <a:solidFill>
                <a:srgbClr val="7F5B35"/>
              </a:solidFill>
            </a:endParaRPr>
          </a:p>
        </p:txBody>
      </p:sp>
      <p:sp>
        <p:nvSpPr>
          <p:cNvPr id="100" name="CaixaDeTexto 99"/>
          <p:cNvSpPr txBox="1"/>
          <p:nvPr/>
        </p:nvSpPr>
        <p:spPr>
          <a:xfrm>
            <a:off x="2251179" y="1712640"/>
            <a:ext cx="146585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smtClean="0"/>
              <a:t>Mundo</a:t>
            </a:r>
          </a:p>
          <a:p>
            <a:r>
              <a:rPr lang="pt-BR" sz="900" b="1" smtClean="0"/>
              <a:t>(Documentos de patente)</a:t>
            </a:r>
            <a:endParaRPr lang="pt-BR" sz="900" b="1"/>
          </a:p>
        </p:txBody>
      </p:sp>
      <p:sp>
        <p:nvSpPr>
          <p:cNvPr id="101" name="CaixaDeTexto 100"/>
          <p:cNvSpPr txBox="1"/>
          <p:nvPr/>
        </p:nvSpPr>
        <p:spPr>
          <a:xfrm>
            <a:off x="5451707" y="1683304"/>
            <a:ext cx="1505685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smtClean="0"/>
              <a:t>Brasil</a:t>
            </a:r>
          </a:p>
          <a:p>
            <a:pPr lvl="0"/>
            <a:r>
              <a:rPr lang="pt-BR" sz="900" b="1">
                <a:solidFill>
                  <a:prstClr val="black"/>
                </a:solidFill>
              </a:rPr>
              <a:t>(Documentos de patente)</a:t>
            </a:r>
          </a:p>
          <a:p>
            <a:endParaRPr lang="pt-BR" sz="1400" b="1"/>
          </a:p>
        </p:txBody>
      </p:sp>
      <p:sp>
        <p:nvSpPr>
          <p:cNvPr id="102" name="CaixaDeTexto 101"/>
          <p:cNvSpPr txBox="1"/>
          <p:nvPr/>
        </p:nvSpPr>
        <p:spPr>
          <a:xfrm>
            <a:off x="44624" y="8913440"/>
            <a:ext cx="68133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smtClean="0"/>
              <a:t>Principais depositantes</a:t>
            </a:r>
            <a:endParaRPr lang="pt-BR" sz="1100" b="1"/>
          </a:p>
        </p:txBody>
      </p:sp>
      <p:sp>
        <p:nvSpPr>
          <p:cNvPr id="103" name="CaixaDeTexto 102"/>
          <p:cNvSpPr txBox="1"/>
          <p:nvPr/>
        </p:nvSpPr>
        <p:spPr>
          <a:xfrm rot="16200000">
            <a:off x="-1360761" y="7195562"/>
            <a:ext cx="2874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smtClean="0"/>
              <a:t>Número de inventos</a:t>
            </a:r>
            <a:endParaRPr lang="pt-BR" sz="1100" b="1"/>
          </a:p>
        </p:txBody>
      </p:sp>
      <p:sp>
        <p:nvSpPr>
          <p:cNvPr id="104" name="Seta para baixo 103"/>
          <p:cNvSpPr/>
          <p:nvPr/>
        </p:nvSpPr>
        <p:spPr>
          <a:xfrm>
            <a:off x="4149080" y="8133507"/>
            <a:ext cx="63829" cy="111541"/>
          </a:xfrm>
          <a:prstGeom prst="downArrow">
            <a:avLst/>
          </a:prstGeom>
          <a:solidFill>
            <a:srgbClr val="C49D72"/>
          </a:solidFill>
          <a:ln>
            <a:solidFill>
              <a:srgbClr val="C49D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764265"/>
      </p:ext>
    </p:extLst>
  </p:cSld>
  <p:clrMapOvr>
    <a:masterClrMapping/>
  </p:clrMapOvr>
</p:sld>
</file>

<file path=ppt/theme/theme1.xml><?xml version="1.0" encoding="utf-8"?>
<a:theme xmlns:a="http://schemas.openxmlformats.org/drawingml/2006/main" name="12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3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4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5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6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7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8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9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1361</TotalTime>
  <Words>363</Words>
  <Application>Microsoft Office PowerPoint</Application>
  <PresentationFormat>Papel A4 (210 x 297 mm)</PresentationFormat>
  <Paragraphs>63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8</vt:i4>
      </vt:variant>
      <vt:variant>
        <vt:lpstr>Títulos de slides</vt:lpstr>
      </vt:variant>
      <vt:variant>
        <vt:i4>2</vt:i4>
      </vt:variant>
    </vt:vector>
  </HeadingPairs>
  <TitlesOfParts>
    <vt:vector size="10" baseType="lpstr">
      <vt:lpstr>12_Tema do Office</vt:lpstr>
      <vt:lpstr>13_Tema do Office</vt:lpstr>
      <vt:lpstr>14_Tema do Office</vt:lpstr>
      <vt:lpstr>15_Tema do Office</vt:lpstr>
      <vt:lpstr>16_Tema do Office</vt:lpstr>
      <vt:lpstr>17_Tema do Office</vt:lpstr>
      <vt:lpstr>18_Tema do Office</vt:lpstr>
      <vt:lpstr>19_Tema do Office</vt:lpstr>
      <vt:lpstr>Apresentação do PowerPoint</vt:lpstr>
      <vt:lpstr>Apresentação do PowerPoint</vt:lpstr>
    </vt:vector>
  </TitlesOfParts>
  <Company>INPI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root</dc:creator>
  <cp:lastModifiedBy>root</cp:lastModifiedBy>
  <cp:revision>98</cp:revision>
  <cp:lastPrinted>2014-12-04T11:47:25Z</cp:lastPrinted>
  <dcterms:created xsi:type="dcterms:W3CDTF">2014-06-09T15:42:51Z</dcterms:created>
  <dcterms:modified xsi:type="dcterms:W3CDTF">2015-09-21T14:01:32Z</dcterms:modified>
</cp:coreProperties>
</file>