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</p:sldMasterIdLst>
  <p:notesMasterIdLst>
    <p:notesMasterId r:id="rId10"/>
  </p:notesMasterIdLst>
  <p:sldIdLst>
    <p:sldId id="265" r:id="rId8"/>
    <p:sldId id="264" r:id="rId9"/>
  </p:sldIdLst>
  <p:sldSz cx="6858000" cy="9906000" type="A4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5C3F"/>
    <a:srgbClr val="6C8E52"/>
    <a:srgbClr val="4B72A5"/>
    <a:srgbClr val="688BBB"/>
    <a:srgbClr val="3F48CC"/>
    <a:srgbClr val="99D9EA"/>
    <a:srgbClr val="5C83B6"/>
    <a:srgbClr val="7092BE"/>
    <a:srgbClr val="3F6092"/>
    <a:srgbClr val="0C28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42" autoAdjust="0"/>
  </p:normalViewPr>
  <p:slideViewPr>
    <p:cSldViewPr>
      <p:cViewPr>
        <p:scale>
          <a:sx n="82" d="100"/>
          <a:sy n="82" d="100"/>
        </p:scale>
        <p:origin x="-3276" y="21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66842-0FFB-40E6-B804-5A0AA78B812B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44784-1766-4BE7-B608-621BE76472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218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44784-1766-4BE7-B608-621BE764721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90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44784-1766-4BE7-B608-621BE7647212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90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7283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0040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6916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3231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8993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6096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2923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17238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3363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50563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9676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09069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46728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5984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576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8930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8091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8850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1181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8382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0530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8154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67898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77274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99556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406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8527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1911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08330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532302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1148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33972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3006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1264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17321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1781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30854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9371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1116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56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683945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98115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8565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9126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795159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0823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53880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38487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0450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7148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5576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3369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481811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904683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1295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878355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649872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392755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50905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316581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395242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114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9180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26074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08184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19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495445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0671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511590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653754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968077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336826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59284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3549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5704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471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954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2" y="99054"/>
            <a:ext cx="6624736" cy="136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78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00" y="99054"/>
            <a:ext cx="6624000" cy="1371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95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00" y="102129"/>
            <a:ext cx="6624000" cy="136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89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02" y="102129"/>
            <a:ext cx="6623996" cy="136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677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54" y="102129"/>
            <a:ext cx="6594292" cy="136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28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54" y="105190"/>
            <a:ext cx="6594292" cy="1359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996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39" y="105190"/>
            <a:ext cx="6564721" cy="1359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235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ixaDeTexto 14"/>
          <p:cNvSpPr txBox="1"/>
          <p:nvPr/>
        </p:nvSpPr>
        <p:spPr>
          <a:xfrm>
            <a:off x="1709632" y="56456"/>
            <a:ext cx="3429769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rgbClr val="3D433F"/>
                </a:solidFill>
              </a:rPr>
              <a:t>Nº 3         Ano 2015</a:t>
            </a:r>
            <a:endParaRPr lang="pt-BR" sz="1200" dirty="0">
              <a:solidFill>
                <a:srgbClr val="3D433F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1585731" y="416496"/>
            <a:ext cx="60197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BIOTECNOLOGIA DE BRASILEIROS EM SAÚDE</a:t>
            </a:r>
            <a:endParaRPr lang="pt-BR" sz="2000" b="1" dirty="0">
              <a:solidFill>
                <a:schemeClr val="bg1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1484784" y="828799"/>
            <a:ext cx="47596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bg1"/>
                </a:solidFill>
              </a:rPr>
              <a:t>(Tecnologias desenvolvidas por brasileiros) – 2009 a 2013</a:t>
            </a:r>
            <a:endParaRPr lang="pt-BR" sz="1400" dirty="0">
              <a:solidFill>
                <a:schemeClr val="bg1"/>
              </a:solidFill>
            </a:endParaRPr>
          </a:p>
        </p:txBody>
      </p:sp>
      <p:pic>
        <p:nvPicPr>
          <p:cNvPr id="18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416631" y="411214"/>
            <a:ext cx="1088492" cy="26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Elipse 18"/>
          <p:cNvSpPr/>
          <p:nvPr/>
        </p:nvSpPr>
        <p:spPr>
          <a:xfrm>
            <a:off x="3415903" y="4590972"/>
            <a:ext cx="738000" cy="738000"/>
          </a:xfrm>
          <a:prstGeom prst="ellipse">
            <a:avLst/>
          </a:prstGeom>
          <a:solidFill>
            <a:srgbClr val="A5D1C3"/>
          </a:solidFill>
          <a:ln w="57150">
            <a:solidFill>
              <a:srgbClr val="6C8E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de cantos arredondados 19"/>
          <p:cNvSpPr/>
          <p:nvPr/>
        </p:nvSpPr>
        <p:spPr>
          <a:xfrm rot="2608407" flipH="1">
            <a:off x="2585889" y="4261217"/>
            <a:ext cx="1224000" cy="180000"/>
          </a:xfrm>
          <a:prstGeom prst="roundRect">
            <a:avLst>
              <a:gd name="adj" fmla="val 50000"/>
            </a:avLst>
          </a:prstGeom>
          <a:solidFill>
            <a:srgbClr val="315C3F"/>
          </a:solidFill>
          <a:ln>
            <a:solidFill>
              <a:srgbClr val="3244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Parceria</a:t>
            </a:r>
            <a:endParaRPr lang="pt-BR" sz="1200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110956" y="1419142"/>
            <a:ext cx="66271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315C3F"/>
                </a:solidFill>
              </a:rPr>
              <a:t>Distribuição dos pedidos de patente por perfil de depositante</a:t>
            </a:r>
            <a:endParaRPr lang="pt-BR" dirty="0">
              <a:solidFill>
                <a:srgbClr val="315C3F"/>
              </a:solidFill>
            </a:endParaRPr>
          </a:p>
        </p:txBody>
      </p:sp>
      <p:sp>
        <p:nvSpPr>
          <p:cNvPr id="22" name="Elipse 21"/>
          <p:cNvSpPr/>
          <p:nvPr/>
        </p:nvSpPr>
        <p:spPr>
          <a:xfrm>
            <a:off x="1268363" y="2656356"/>
            <a:ext cx="1800000" cy="1800000"/>
          </a:xfrm>
          <a:prstGeom prst="ellipse">
            <a:avLst/>
          </a:prstGeom>
          <a:solidFill>
            <a:srgbClr val="A5D1C3"/>
          </a:solidFill>
          <a:ln w="57150">
            <a:solidFill>
              <a:srgbClr val="6C8E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etângulo de cantos arredondados 23"/>
          <p:cNvSpPr/>
          <p:nvPr/>
        </p:nvSpPr>
        <p:spPr>
          <a:xfrm rot="18991593">
            <a:off x="536337" y="4261217"/>
            <a:ext cx="1224000" cy="180000"/>
          </a:xfrm>
          <a:prstGeom prst="roundRect">
            <a:avLst>
              <a:gd name="adj" fmla="val 50000"/>
            </a:avLst>
          </a:prstGeom>
          <a:solidFill>
            <a:srgbClr val="315C3F"/>
          </a:solidFill>
          <a:ln>
            <a:solidFill>
              <a:srgbClr val="3244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Parceria</a:t>
            </a:r>
            <a:endParaRPr lang="pt-BR" sz="1200" dirty="0"/>
          </a:p>
        </p:txBody>
      </p:sp>
      <p:sp>
        <p:nvSpPr>
          <p:cNvPr id="25" name="Elipse 24"/>
          <p:cNvSpPr/>
          <p:nvPr/>
        </p:nvSpPr>
        <p:spPr>
          <a:xfrm>
            <a:off x="147241" y="4535585"/>
            <a:ext cx="820800" cy="820800"/>
          </a:xfrm>
          <a:prstGeom prst="ellipse">
            <a:avLst/>
          </a:prstGeom>
          <a:solidFill>
            <a:srgbClr val="A5D1C3"/>
          </a:solidFill>
          <a:ln w="57150">
            <a:solidFill>
              <a:srgbClr val="6C8E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6" name="Conector reto 25"/>
          <p:cNvCxnSpPr>
            <a:stCxn id="25" idx="6"/>
            <a:endCxn id="19" idx="2"/>
          </p:cNvCxnSpPr>
          <p:nvPr/>
        </p:nvCxnSpPr>
        <p:spPr>
          <a:xfrm>
            <a:off x="968041" y="4945985"/>
            <a:ext cx="2447862" cy="13987"/>
          </a:xfrm>
          <a:prstGeom prst="line">
            <a:avLst/>
          </a:prstGeom>
          <a:ln w="57150">
            <a:solidFill>
              <a:srgbClr val="32445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1585831" y="2335613"/>
            <a:ext cx="116506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1400" b="1" dirty="0" smtClean="0"/>
              <a:t>Universidade</a:t>
            </a:r>
            <a:endParaRPr lang="pt-BR" altLang="pt-BR" sz="1400" b="1" dirty="0"/>
          </a:p>
        </p:txBody>
      </p:sp>
      <p:sp>
        <p:nvSpPr>
          <p:cNvPr id="31" name="Text Box 15"/>
          <p:cNvSpPr txBox="1">
            <a:spLocks noChangeArrowheads="1"/>
          </p:cNvSpPr>
          <p:nvPr/>
        </p:nvSpPr>
        <p:spPr bwMode="auto">
          <a:xfrm>
            <a:off x="3380885" y="4221256"/>
            <a:ext cx="82708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1400" b="1" dirty="0" smtClean="0"/>
              <a:t>Empresa</a:t>
            </a:r>
            <a:endParaRPr lang="pt-BR" altLang="pt-BR" sz="1400" b="1" dirty="0"/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-14684" y="3985726"/>
            <a:ext cx="1143830" cy="522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/>
          <a:p>
            <a:pPr algn="ctr"/>
            <a:r>
              <a:rPr lang="pt-BR" altLang="pt-BR" sz="1400" b="1" dirty="0" smtClean="0"/>
              <a:t>Instituto de pesquisa</a:t>
            </a:r>
            <a:endParaRPr lang="pt-BR" altLang="pt-BR" sz="1400" b="1" dirty="0"/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1986581" y="3397444"/>
            <a:ext cx="36740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1400" b="1" dirty="0" smtClean="0"/>
              <a:t>77</a:t>
            </a:r>
            <a:endParaRPr lang="pt-BR" altLang="pt-BR" sz="1400" b="1" dirty="0"/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362690" y="4813377"/>
            <a:ext cx="36740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1400" b="1" dirty="0" smtClean="0"/>
              <a:t>16</a:t>
            </a:r>
            <a:endParaRPr lang="pt-BR" altLang="pt-BR" sz="1400" b="1" dirty="0"/>
          </a:p>
        </p:txBody>
      </p:sp>
      <p:sp>
        <p:nvSpPr>
          <p:cNvPr id="37" name="Text Box 15"/>
          <p:cNvSpPr txBox="1">
            <a:spLocks noChangeArrowheads="1"/>
          </p:cNvSpPr>
          <p:nvPr/>
        </p:nvSpPr>
        <p:spPr bwMode="auto">
          <a:xfrm>
            <a:off x="3601199" y="4806082"/>
            <a:ext cx="36740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1400" b="1" dirty="0" smtClean="0"/>
              <a:t>13</a:t>
            </a:r>
            <a:endParaRPr lang="pt-BR" altLang="pt-BR" sz="1400" b="1" dirty="0"/>
          </a:p>
        </p:txBody>
      </p:sp>
      <p:sp>
        <p:nvSpPr>
          <p:cNvPr id="38" name="Text Box 15"/>
          <p:cNvSpPr txBox="1">
            <a:spLocks noChangeArrowheads="1"/>
          </p:cNvSpPr>
          <p:nvPr/>
        </p:nvSpPr>
        <p:spPr bwMode="auto">
          <a:xfrm>
            <a:off x="2036638" y="4943387"/>
            <a:ext cx="27603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1400" b="1" dirty="0" smtClean="0"/>
              <a:t>1</a:t>
            </a:r>
            <a:endParaRPr lang="pt-BR" altLang="pt-BR" sz="1400" b="1" dirty="0"/>
          </a:p>
        </p:txBody>
      </p:sp>
      <p:sp>
        <p:nvSpPr>
          <p:cNvPr id="39" name="Text Box 15"/>
          <p:cNvSpPr txBox="1">
            <a:spLocks noChangeArrowheads="1"/>
          </p:cNvSpPr>
          <p:nvPr/>
        </p:nvSpPr>
        <p:spPr bwMode="auto">
          <a:xfrm>
            <a:off x="2762494" y="4395682"/>
            <a:ext cx="36740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1400" b="1" dirty="0" smtClean="0"/>
              <a:t>11</a:t>
            </a:r>
            <a:endParaRPr lang="pt-BR" altLang="pt-BR" sz="1400" b="1" dirty="0"/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1148337" y="4395683"/>
            <a:ext cx="36740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1400" b="1" dirty="0" smtClean="0"/>
              <a:t>10</a:t>
            </a:r>
            <a:endParaRPr lang="pt-BR" altLang="pt-BR" sz="1400" b="1" dirty="0"/>
          </a:p>
        </p:txBody>
      </p:sp>
      <p:sp>
        <p:nvSpPr>
          <p:cNvPr id="41" name="AutoShape 4" descr="Quadriculado grande"/>
          <p:cNvSpPr>
            <a:spLocks noChangeArrowheads="1"/>
          </p:cNvSpPr>
          <p:nvPr/>
        </p:nvSpPr>
        <p:spPr bwMode="auto">
          <a:xfrm>
            <a:off x="4515613" y="2205574"/>
            <a:ext cx="939600" cy="939600"/>
          </a:xfrm>
          <a:prstGeom prst="ellipse">
            <a:avLst/>
          </a:prstGeom>
          <a:solidFill>
            <a:srgbClr val="A8EB62"/>
          </a:solidFill>
          <a:ln w="57150">
            <a:solidFill>
              <a:srgbClr val="6C8E52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pt-BR">
              <a:ln>
                <a:solidFill>
                  <a:srgbClr val="3B838B"/>
                </a:solidFill>
              </a:ln>
            </a:endParaRP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4801709" y="2539673"/>
            <a:ext cx="36740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1400" b="1" dirty="0" smtClean="0"/>
              <a:t>21</a:t>
            </a:r>
            <a:endParaRPr lang="pt-BR" altLang="pt-BR" sz="1400" b="1" dirty="0"/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5151167" y="2529387"/>
            <a:ext cx="1746047" cy="295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/>
          <a:p>
            <a:pPr algn="ctr"/>
            <a:r>
              <a:rPr lang="pt-BR" altLang="pt-BR" sz="1400" b="1" smtClean="0"/>
              <a:t>Pessoa física</a:t>
            </a:r>
            <a:endParaRPr lang="pt-BR" altLang="pt-BR" sz="1400" b="1" dirty="0"/>
          </a:p>
        </p:txBody>
      </p:sp>
      <p:sp>
        <p:nvSpPr>
          <p:cNvPr id="44" name="Retângulo 43"/>
          <p:cNvSpPr/>
          <p:nvPr/>
        </p:nvSpPr>
        <p:spPr>
          <a:xfrm>
            <a:off x="4505975" y="3296728"/>
            <a:ext cx="2241268" cy="2088231"/>
          </a:xfrm>
          <a:prstGeom prst="rect">
            <a:avLst/>
          </a:prstGeom>
          <a:solidFill>
            <a:srgbClr val="6C8E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Triângulo isósceles 44"/>
          <p:cNvSpPr/>
          <p:nvPr/>
        </p:nvSpPr>
        <p:spPr>
          <a:xfrm rot="16200000">
            <a:off x="4086846" y="3453662"/>
            <a:ext cx="392341" cy="445919"/>
          </a:xfrm>
          <a:prstGeom prst="triangle">
            <a:avLst>
              <a:gd name="adj" fmla="val 100000"/>
            </a:avLst>
          </a:prstGeom>
          <a:solidFill>
            <a:srgbClr val="6C8E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4608503" y="3489616"/>
            <a:ext cx="2053366" cy="1319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algn="ctr"/>
            <a:r>
              <a:rPr lang="pt-BR" altLang="pt-BR" sz="1400" dirty="0" smtClean="0">
                <a:solidFill>
                  <a:schemeClr val="bg1"/>
                </a:solidFill>
              </a:rPr>
              <a:t>Pelo menos </a:t>
            </a:r>
            <a:r>
              <a:rPr lang="pt-BR" altLang="pt-BR" sz="2000" b="1" dirty="0" smtClean="0">
                <a:solidFill>
                  <a:schemeClr val="bg1"/>
                </a:solidFill>
              </a:rPr>
              <a:t>31%</a:t>
            </a:r>
            <a:r>
              <a:rPr lang="pt-BR" altLang="pt-BR" sz="1600" dirty="0" smtClean="0">
                <a:solidFill>
                  <a:schemeClr val="bg1"/>
                </a:solidFill>
              </a:rPr>
              <a:t> </a:t>
            </a:r>
            <a:r>
              <a:rPr lang="pt-BR" altLang="pt-BR" sz="1400" dirty="0" smtClean="0">
                <a:solidFill>
                  <a:schemeClr val="bg1"/>
                </a:solidFill>
              </a:rPr>
              <a:t>das biotecnologias aplicáveis à saúde desenvolvidas por universidades tiveram apoio de</a:t>
            </a:r>
            <a:endParaRPr lang="pt-BR" altLang="pt-BR" b="1" dirty="0">
              <a:solidFill>
                <a:schemeClr val="bg1"/>
              </a:solidFill>
            </a:endParaRPr>
          </a:p>
        </p:txBody>
      </p:sp>
      <p:sp>
        <p:nvSpPr>
          <p:cNvPr id="47" name="Retângulo 46"/>
          <p:cNvSpPr/>
          <p:nvPr/>
        </p:nvSpPr>
        <p:spPr>
          <a:xfrm>
            <a:off x="4501629" y="4736888"/>
            <a:ext cx="22622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altLang="pt-BR" sz="1600" b="1" dirty="0" smtClean="0">
                <a:solidFill>
                  <a:schemeClr val="bg1"/>
                </a:solidFill>
              </a:rPr>
              <a:t>AGÊNCIAS DE FOMENTO</a:t>
            </a:r>
            <a:endParaRPr lang="pt-BR" altLang="pt-BR" sz="1600" b="1" dirty="0">
              <a:solidFill>
                <a:schemeClr val="bg1"/>
              </a:solidFill>
            </a:endParaRPr>
          </a:p>
        </p:txBody>
      </p:sp>
      <p:sp>
        <p:nvSpPr>
          <p:cNvPr id="48" name="CaixaDeTexto 47"/>
          <p:cNvSpPr txBox="1"/>
          <p:nvPr/>
        </p:nvSpPr>
        <p:spPr>
          <a:xfrm>
            <a:off x="127615" y="5756210"/>
            <a:ext cx="66271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315C3F"/>
                </a:solidFill>
              </a:rPr>
              <a:t>Nuvem das 100 palavras mais recorrentes nos títulos dos pedidos de patente</a:t>
            </a:r>
            <a:endParaRPr lang="pt-BR" dirty="0">
              <a:solidFill>
                <a:srgbClr val="315C3F"/>
              </a:solidFill>
            </a:endParaRPr>
          </a:p>
        </p:txBody>
      </p:sp>
      <p:sp>
        <p:nvSpPr>
          <p:cNvPr id="50" name="CaixaDeTexto 49"/>
          <p:cNvSpPr txBox="1"/>
          <p:nvPr/>
        </p:nvSpPr>
        <p:spPr>
          <a:xfrm>
            <a:off x="876603" y="4699097"/>
            <a:ext cx="255707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Parceria</a:t>
            </a:r>
            <a:endParaRPr lang="pt-BR" sz="1200" dirty="0"/>
          </a:p>
        </p:txBody>
      </p:sp>
      <p:sp>
        <p:nvSpPr>
          <p:cNvPr id="51" name="CaixaDeTexto 50"/>
          <p:cNvSpPr txBox="1"/>
          <p:nvPr/>
        </p:nvSpPr>
        <p:spPr>
          <a:xfrm>
            <a:off x="39215" y="5384959"/>
            <a:ext cx="58206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Obs.: São consideradas como parceria os pedidos de patente depositados em conjunto.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94" y="6408516"/>
            <a:ext cx="6619006" cy="3174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CaixaDeTexto 33"/>
          <p:cNvSpPr txBox="1"/>
          <p:nvPr/>
        </p:nvSpPr>
        <p:spPr>
          <a:xfrm>
            <a:off x="44624" y="9536087"/>
            <a:ext cx="661724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900" dirty="0"/>
              <a:t>Para mais </a:t>
            </a:r>
            <a:r>
              <a:rPr lang="pt-BR" sz="900" dirty="0" smtClean="0"/>
              <a:t>informações, acesse  a versão estendida em www.inpi.gov.br/portal/artigo/radar_tecnologico ou entre em contato através do e-mail radartecnologico@inpi.gov.br.</a:t>
            </a:r>
            <a:endParaRPr lang="pt-BR" sz="900" dirty="0" smtClean="0">
              <a:solidFill>
                <a:srgbClr val="7D1A0C"/>
              </a:solidFill>
            </a:endParaRPr>
          </a:p>
        </p:txBody>
      </p:sp>
      <p:sp>
        <p:nvSpPr>
          <p:cNvPr id="35" name="CaixaDeTexto 34"/>
          <p:cNvSpPr txBox="1"/>
          <p:nvPr/>
        </p:nvSpPr>
        <p:spPr>
          <a:xfrm>
            <a:off x="557641" y="1845377"/>
            <a:ext cx="15510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200" b="1" smtClean="0"/>
              <a:t>Total: 149 invenções  </a:t>
            </a:r>
            <a:endParaRPr lang="pt-BR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16665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aixaDeTexto 61"/>
          <p:cNvSpPr txBox="1"/>
          <p:nvPr/>
        </p:nvSpPr>
        <p:spPr>
          <a:xfrm>
            <a:off x="1585731" y="410979"/>
            <a:ext cx="60197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BIOTECNOLOGIA DE BRASILEIROS EM SAÚDE</a:t>
            </a:r>
            <a:endParaRPr lang="pt-BR" sz="2000" b="1" dirty="0">
              <a:solidFill>
                <a:schemeClr val="bg1"/>
              </a:solidFill>
            </a:endParaRPr>
          </a:p>
        </p:txBody>
      </p:sp>
      <p:pic>
        <p:nvPicPr>
          <p:cNvPr id="64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416631" y="411214"/>
            <a:ext cx="1088492" cy="26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5" name="Grupo 64"/>
          <p:cNvGrpSpPr/>
          <p:nvPr/>
        </p:nvGrpSpPr>
        <p:grpSpPr>
          <a:xfrm>
            <a:off x="101774" y="1756073"/>
            <a:ext cx="2091931" cy="2700238"/>
            <a:chOff x="101774" y="1756073"/>
            <a:chExt cx="2091931" cy="2700238"/>
          </a:xfrm>
        </p:grpSpPr>
        <p:grpSp>
          <p:nvGrpSpPr>
            <p:cNvPr id="67" name="Grupo 66"/>
            <p:cNvGrpSpPr/>
            <p:nvPr/>
          </p:nvGrpSpPr>
          <p:grpSpPr>
            <a:xfrm>
              <a:off x="101774" y="2008039"/>
              <a:ext cx="777603" cy="2448272"/>
              <a:chOff x="3451164" y="3080792"/>
              <a:chExt cx="777603" cy="2448272"/>
            </a:xfrm>
          </p:grpSpPr>
          <p:sp>
            <p:nvSpPr>
              <p:cNvPr id="78" name="Retângulo 77"/>
              <p:cNvSpPr/>
              <p:nvPr/>
            </p:nvSpPr>
            <p:spPr>
              <a:xfrm>
                <a:off x="3475446" y="3728864"/>
                <a:ext cx="720000" cy="327600"/>
              </a:xfrm>
              <a:prstGeom prst="rect">
                <a:avLst/>
              </a:prstGeom>
              <a:solidFill>
                <a:srgbClr val="A8EB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79" name="Retângulo de cantos arredondados 78"/>
              <p:cNvSpPr/>
              <p:nvPr/>
            </p:nvSpPr>
            <p:spPr>
              <a:xfrm>
                <a:off x="3475446" y="4089064"/>
                <a:ext cx="720000" cy="1440000"/>
              </a:xfrm>
              <a:prstGeom prst="roundRect">
                <a:avLst>
                  <a:gd name="adj" fmla="val 50000"/>
                </a:avLst>
              </a:prstGeom>
              <a:solidFill>
                <a:srgbClr val="315C3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80" name="Elipse 79"/>
              <p:cNvSpPr/>
              <p:nvPr/>
            </p:nvSpPr>
            <p:spPr>
              <a:xfrm>
                <a:off x="3475446" y="4396466"/>
                <a:ext cx="720000" cy="162586"/>
              </a:xfrm>
              <a:prstGeom prst="ellipse">
                <a:avLst/>
              </a:prstGeom>
              <a:solidFill>
                <a:srgbClr val="6C8E5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81" name="Retângulo 80"/>
              <p:cNvSpPr/>
              <p:nvPr/>
            </p:nvSpPr>
            <p:spPr>
              <a:xfrm>
                <a:off x="3475446" y="4232920"/>
                <a:ext cx="720000" cy="244800"/>
              </a:xfrm>
              <a:prstGeom prst="rect">
                <a:avLst/>
              </a:prstGeom>
              <a:solidFill>
                <a:srgbClr val="6C8E5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82" name="Elipse 81"/>
              <p:cNvSpPr/>
              <p:nvPr/>
            </p:nvSpPr>
            <p:spPr>
              <a:xfrm>
                <a:off x="3475446" y="4172822"/>
                <a:ext cx="720000" cy="162586"/>
              </a:xfrm>
              <a:prstGeom prst="ellipse">
                <a:avLst/>
              </a:prstGeom>
              <a:solidFill>
                <a:srgbClr val="A5D1C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83" name="Retângulo 82"/>
              <p:cNvSpPr/>
              <p:nvPr/>
            </p:nvSpPr>
            <p:spPr>
              <a:xfrm>
                <a:off x="3475446" y="4086160"/>
                <a:ext cx="720000" cy="162000"/>
              </a:xfrm>
              <a:prstGeom prst="rect">
                <a:avLst/>
              </a:prstGeom>
              <a:solidFill>
                <a:srgbClr val="A5D1C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84" name="Elipse 83"/>
              <p:cNvSpPr/>
              <p:nvPr/>
            </p:nvSpPr>
            <p:spPr>
              <a:xfrm>
                <a:off x="3475446" y="3994036"/>
                <a:ext cx="720000" cy="162586"/>
              </a:xfrm>
              <a:prstGeom prst="ellipse">
                <a:avLst/>
              </a:prstGeom>
              <a:solidFill>
                <a:srgbClr val="A8EB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85" name="Elipse 84"/>
              <p:cNvSpPr/>
              <p:nvPr/>
            </p:nvSpPr>
            <p:spPr>
              <a:xfrm>
                <a:off x="3475446" y="3656856"/>
                <a:ext cx="720000" cy="162586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86" name="Retângulo de cantos arredondados 85"/>
              <p:cNvSpPr/>
              <p:nvPr/>
            </p:nvSpPr>
            <p:spPr>
              <a:xfrm>
                <a:off x="3475446" y="3224648"/>
                <a:ext cx="720000" cy="2304416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rgbClr val="32445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87" name="Retângulo 86"/>
              <p:cNvSpPr/>
              <p:nvPr/>
            </p:nvSpPr>
            <p:spPr>
              <a:xfrm>
                <a:off x="3451164" y="3080792"/>
                <a:ext cx="777603" cy="5040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88" name="Elipse 87"/>
              <p:cNvSpPr/>
              <p:nvPr/>
            </p:nvSpPr>
            <p:spPr>
              <a:xfrm>
                <a:off x="3475446" y="3503555"/>
                <a:ext cx="720000" cy="16258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32445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8" name="CaixaDeTexto 67"/>
            <p:cNvSpPr txBox="1"/>
            <p:nvPr/>
          </p:nvSpPr>
          <p:spPr>
            <a:xfrm>
              <a:off x="821854" y="3677961"/>
              <a:ext cx="7717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Infecções</a:t>
              </a:r>
              <a:endParaRPr lang="pt-BR" sz="1200" dirty="0"/>
            </a:p>
          </p:txBody>
        </p:sp>
        <p:sp>
          <p:nvSpPr>
            <p:cNvPr id="69" name="CaixaDeTexto 68"/>
            <p:cNvSpPr txBox="1"/>
            <p:nvPr/>
          </p:nvSpPr>
          <p:spPr>
            <a:xfrm>
              <a:off x="818417" y="3209002"/>
              <a:ext cx="8627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Neoplasias</a:t>
              </a:r>
              <a:endParaRPr lang="pt-BR" sz="1200" dirty="0"/>
            </a:p>
          </p:txBody>
        </p:sp>
        <p:sp>
          <p:nvSpPr>
            <p:cNvPr id="70" name="CaixaDeTexto 69"/>
            <p:cNvSpPr txBox="1"/>
            <p:nvPr/>
          </p:nvSpPr>
          <p:spPr>
            <a:xfrm>
              <a:off x="818417" y="2949496"/>
              <a:ext cx="1031373" cy="37535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>
                <a:lnSpc>
                  <a:spcPct val="75000"/>
                </a:lnSpc>
              </a:pPr>
              <a:r>
                <a:rPr lang="pt-BR" sz="1200" dirty="0" smtClean="0"/>
                <a:t>Mapeamento</a:t>
              </a:r>
            </a:p>
            <a:p>
              <a:pPr>
                <a:lnSpc>
                  <a:spcPct val="75000"/>
                </a:lnSpc>
              </a:pPr>
              <a:r>
                <a:rPr lang="pt-BR" sz="1200" dirty="0" smtClean="0"/>
                <a:t>genético</a:t>
              </a:r>
              <a:endParaRPr lang="pt-BR" sz="1200" dirty="0"/>
            </a:p>
          </p:txBody>
        </p:sp>
        <p:sp>
          <p:nvSpPr>
            <p:cNvPr id="71" name="CaixaDeTexto 70"/>
            <p:cNvSpPr txBox="1"/>
            <p:nvPr/>
          </p:nvSpPr>
          <p:spPr>
            <a:xfrm>
              <a:off x="818417" y="2729274"/>
              <a:ext cx="61177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Outros</a:t>
              </a:r>
              <a:endParaRPr lang="pt-BR" sz="1200" dirty="0"/>
            </a:p>
          </p:txBody>
        </p:sp>
        <p:sp>
          <p:nvSpPr>
            <p:cNvPr id="72" name="CaixaDeTexto 71"/>
            <p:cNvSpPr txBox="1"/>
            <p:nvPr/>
          </p:nvSpPr>
          <p:spPr>
            <a:xfrm>
              <a:off x="1297335" y="2735447"/>
              <a:ext cx="2760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 smtClean="0"/>
                <a:t>8</a:t>
              </a:r>
              <a:endParaRPr lang="pt-BR" sz="1400" b="1" dirty="0"/>
            </a:p>
          </p:txBody>
        </p:sp>
        <p:sp>
          <p:nvSpPr>
            <p:cNvPr id="73" name="CaixaDeTexto 72"/>
            <p:cNvSpPr txBox="1"/>
            <p:nvPr/>
          </p:nvSpPr>
          <p:spPr>
            <a:xfrm>
              <a:off x="1784810" y="2968234"/>
              <a:ext cx="2760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 smtClean="0"/>
                <a:t>4</a:t>
              </a:r>
              <a:endParaRPr lang="pt-BR" sz="1400" b="1" dirty="0"/>
            </a:p>
          </p:txBody>
        </p:sp>
        <p:sp>
          <p:nvSpPr>
            <p:cNvPr id="74" name="CaixaDeTexto 73"/>
            <p:cNvSpPr txBox="1"/>
            <p:nvPr/>
          </p:nvSpPr>
          <p:spPr>
            <a:xfrm>
              <a:off x="1556792" y="3205213"/>
              <a:ext cx="2760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 smtClean="0"/>
                <a:t>6</a:t>
              </a:r>
              <a:endParaRPr lang="pt-BR" sz="1400" b="1" dirty="0"/>
            </a:p>
          </p:txBody>
        </p:sp>
        <p:sp>
          <p:nvSpPr>
            <p:cNvPr id="75" name="CaixaDeTexto 74"/>
            <p:cNvSpPr txBox="1"/>
            <p:nvPr/>
          </p:nvSpPr>
          <p:spPr>
            <a:xfrm>
              <a:off x="1486941" y="3671551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 smtClean="0"/>
                <a:t>26</a:t>
              </a:r>
              <a:endParaRPr lang="pt-BR" sz="1400" b="1" dirty="0"/>
            </a:p>
          </p:txBody>
        </p:sp>
        <p:sp>
          <p:nvSpPr>
            <p:cNvPr id="76" name="CaixaDeTexto 75"/>
            <p:cNvSpPr txBox="1"/>
            <p:nvPr/>
          </p:nvSpPr>
          <p:spPr>
            <a:xfrm>
              <a:off x="893862" y="1756073"/>
              <a:ext cx="12998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/>
                <a:t>Diagnóstico</a:t>
              </a:r>
              <a:endParaRPr lang="pt-BR" b="1" dirty="0"/>
            </a:p>
          </p:txBody>
        </p:sp>
        <p:sp>
          <p:nvSpPr>
            <p:cNvPr id="77" name="CaixaDeTexto 76"/>
            <p:cNvSpPr txBox="1"/>
            <p:nvPr/>
          </p:nvSpPr>
          <p:spPr>
            <a:xfrm>
              <a:off x="1258679" y="1989338"/>
              <a:ext cx="4796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b="1" dirty="0" smtClean="0"/>
                <a:t>(44)</a:t>
              </a:r>
              <a:endParaRPr lang="pt-BR" sz="1400" b="1" dirty="0"/>
            </a:p>
          </p:txBody>
        </p:sp>
      </p:grpSp>
      <p:grpSp>
        <p:nvGrpSpPr>
          <p:cNvPr id="89" name="Grupo 88"/>
          <p:cNvGrpSpPr/>
          <p:nvPr/>
        </p:nvGrpSpPr>
        <p:grpSpPr>
          <a:xfrm>
            <a:off x="2258116" y="1756073"/>
            <a:ext cx="2911083" cy="2741883"/>
            <a:chOff x="4522807" y="1756073"/>
            <a:chExt cx="2911083" cy="2741883"/>
          </a:xfrm>
        </p:grpSpPr>
        <p:sp>
          <p:nvSpPr>
            <p:cNvPr id="90" name="Retângulo 89"/>
            <p:cNvSpPr/>
            <p:nvPr/>
          </p:nvSpPr>
          <p:spPr>
            <a:xfrm>
              <a:off x="4684174" y="2507244"/>
              <a:ext cx="693234" cy="225028"/>
            </a:xfrm>
            <a:prstGeom prst="rect">
              <a:avLst/>
            </a:prstGeom>
            <a:solidFill>
              <a:srgbClr val="A8EB62"/>
            </a:solidFill>
            <a:ln>
              <a:solidFill>
                <a:srgbClr val="A8EB6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1" name="Retângulo 90"/>
            <p:cNvSpPr/>
            <p:nvPr/>
          </p:nvSpPr>
          <p:spPr>
            <a:xfrm>
              <a:off x="4684174" y="2752598"/>
              <a:ext cx="693234" cy="111600"/>
            </a:xfrm>
            <a:prstGeom prst="rect">
              <a:avLst/>
            </a:prstGeom>
            <a:solidFill>
              <a:srgbClr val="A5D1C3"/>
            </a:solidFill>
            <a:ln>
              <a:solidFill>
                <a:srgbClr val="A5D1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2" name="Retângulo 91"/>
            <p:cNvSpPr/>
            <p:nvPr/>
          </p:nvSpPr>
          <p:spPr>
            <a:xfrm>
              <a:off x="4683671" y="2884835"/>
              <a:ext cx="693234" cy="165600"/>
            </a:xfrm>
            <a:prstGeom prst="rect">
              <a:avLst/>
            </a:prstGeom>
            <a:solidFill>
              <a:srgbClr val="6C8E52"/>
            </a:solidFill>
            <a:ln>
              <a:solidFill>
                <a:srgbClr val="6C8E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3" name="Retângulo 92"/>
            <p:cNvSpPr/>
            <p:nvPr/>
          </p:nvSpPr>
          <p:spPr>
            <a:xfrm>
              <a:off x="4683671" y="3067066"/>
              <a:ext cx="693234" cy="1080000"/>
            </a:xfrm>
            <a:prstGeom prst="rect">
              <a:avLst/>
            </a:prstGeom>
            <a:solidFill>
              <a:srgbClr val="315C3F"/>
            </a:solidFill>
            <a:ln>
              <a:solidFill>
                <a:srgbClr val="315C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4" name="CaixaDeTexto 93"/>
            <p:cNvSpPr txBox="1"/>
            <p:nvPr/>
          </p:nvSpPr>
          <p:spPr>
            <a:xfrm>
              <a:off x="5290049" y="1756073"/>
              <a:ext cx="11793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/>
                <a:t>Prevenção</a:t>
              </a:r>
              <a:endParaRPr lang="pt-BR" b="1" dirty="0"/>
            </a:p>
          </p:txBody>
        </p:sp>
        <p:sp>
          <p:nvSpPr>
            <p:cNvPr id="95" name="Retângulo 94"/>
            <p:cNvSpPr/>
            <p:nvPr/>
          </p:nvSpPr>
          <p:spPr>
            <a:xfrm>
              <a:off x="4683671" y="2495638"/>
              <a:ext cx="693234" cy="1656000"/>
            </a:xfrm>
            <a:prstGeom prst="rect">
              <a:avLst/>
            </a:prstGeom>
            <a:noFill/>
            <a:ln>
              <a:solidFill>
                <a:srgbClr val="234E5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6" name="Retângulo 95"/>
            <p:cNvSpPr/>
            <p:nvPr/>
          </p:nvSpPr>
          <p:spPr>
            <a:xfrm>
              <a:off x="4522807" y="4157284"/>
              <a:ext cx="1014963" cy="127114"/>
            </a:xfrm>
            <a:prstGeom prst="rect">
              <a:avLst/>
            </a:prstGeom>
            <a:noFill/>
            <a:ln>
              <a:solidFill>
                <a:srgbClr val="234E5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7" name="Retângulo 96"/>
            <p:cNvSpPr/>
            <p:nvPr/>
          </p:nvSpPr>
          <p:spPr>
            <a:xfrm>
              <a:off x="4852419" y="2390585"/>
              <a:ext cx="355739" cy="105053"/>
            </a:xfrm>
            <a:prstGeom prst="rect">
              <a:avLst/>
            </a:prstGeom>
            <a:noFill/>
            <a:ln>
              <a:solidFill>
                <a:srgbClr val="234E5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98" name="Conector reto 97"/>
            <p:cNvCxnSpPr/>
            <p:nvPr/>
          </p:nvCxnSpPr>
          <p:spPr>
            <a:xfrm>
              <a:off x="5030288" y="2042141"/>
              <a:ext cx="0" cy="336151"/>
            </a:xfrm>
            <a:prstGeom prst="line">
              <a:avLst/>
            </a:prstGeom>
            <a:ln w="28575">
              <a:solidFill>
                <a:srgbClr val="234E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Retângulo 98"/>
            <p:cNvSpPr/>
            <p:nvPr/>
          </p:nvSpPr>
          <p:spPr>
            <a:xfrm>
              <a:off x="4834632" y="4284631"/>
              <a:ext cx="391313" cy="115558"/>
            </a:xfrm>
            <a:prstGeom prst="rect">
              <a:avLst/>
            </a:prstGeom>
            <a:noFill/>
            <a:ln>
              <a:solidFill>
                <a:srgbClr val="234E5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0" name="Retângulo 99"/>
            <p:cNvSpPr/>
            <p:nvPr/>
          </p:nvSpPr>
          <p:spPr>
            <a:xfrm>
              <a:off x="4610882" y="4402453"/>
              <a:ext cx="838813" cy="95503"/>
            </a:xfrm>
            <a:prstGeom prst="rect">
              <a:avLst/>
            </a:prstGeom>
            <a:noFill/>
            <a:ln>
              <a:solidFill>
                <a:srgbClr val="234E5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1" name="CaixaDeTexto 100"/>
            <p:cNvSpPr txBox="1"/>
            <p:nvPr/>
          </p:nvSpPr>
          <p:spPr>
            <a:xfrm>
              <a:off x="5358524" y="3462267"/>
              <a:ext cx="7717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Infecções</a:t>
              </a:r>
              <a:endParaRPr lang="pt-BR" sz="1200" dirty="0"/>
            </a:p>
          </p:txBody>
        </p:sp>
        <p:sp>
          <p:nvSpPr>
            <p:cNvPr id="102" name="CaixaDeTexto 101"/>
            <p:cNvSpPr txBox="1"/>
            <p:nvPr/>
          </p:nvSpPr>
          <p:spPr>
            <a:xfrm>
              <a:off x="5355087" y="2656186"/>
              <a:ext cx="8627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Neoplasias</a:t>
              </a:r>
              <a:endParaRPr lang="pt-BR" sz="1200" dirty="0"/>
            </a:p>
          </p:txBody>
        </p:sp>
        <p:sp>
          <p:nvSpPr>
            <p:cNvPr id="103" name="CaixaDeTexto 102"/>
            <p:cNvSpPr txBox="1"/>
            <p:nvPr/>
          </p:nvSpPr>
          <p:spPr>
            <a:xfrm>
              <a:off x="5355087" y="2449094"/>
              <a:ext cx="61177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Outros</a:t>
              </a:r>
              <a:endParaRPr lang="pt-BR" sz="1200" dirty="0"/>
            </a:p>
          </p:txBody>
        </p:sp>
        <p:sp>
          <p:nvSpPr>
            <p:cNvPr id="104" name="CaixaDeTexto 103"/>
            <p:cNvSpPr txBox="1"/>
            <p:nvPr/>
          </p:nvSpPr>
          <p:spPr>
            <a:xfrm>
              <a:off x="5812754" y="2445742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 smtClean="0"/>
                <a:t>11</a:t>
              </a:r>
              <a:endParaRPr lang="pt-BR" sz="1400" b="1" dirty="0"/>
            </a:p>
          </p:txBody>
        </p:sp>
        <p:sp>
          <p:nvSpPr>
            <p:cNvPr id="105" name="CaixaDeTexto 104"/>
            <p:cNvSpPr txBox="1"/>
            <p:nvPr/>
          </p:nvSpPr>
          <p:spPr>
            <a:xfrm>
              <a:off x="6093296" y="2656186"/>
              <a:ext cx="25094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 smtClean="0"/>
                <a:t>4</a:t>
              </a:r>
              <a:endParaRPr lang="pt-BR" sz="1400" b="1" dirty="0"/>
            </a:p>
          </p:txBody>
        </p:sp>
        <p:sp>
          <p:nvSpPr>
            <p:cNvPr id="106" name="CaixaDeTexto 105"/>
            <p:cNvSpPr txBox="1"/>
            <p:nvPr/>
          </p:nvSpPr>
          <p:spPr>
            <a:xfrm>
              <a:off x="6451613" y="2840706"/>
              <a:ext cx="276038" cy="2543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 smtClean="0"/>
                <a:t>6</a:t>
              </a:r>
              <a:endParaRPr lang="pt-BR" sz="1400" b="1" dirty="0"/>
            </a:p>
          </p:txBody>
        </p:sp>
        <p:sp>
          <p:nvSpPr>
            <p:cNvPr id="107" name="CaixaDeTexto 106"/>
            <p:cNvSpPr txBox="1"/>
            <p:nvPr/>
          </p:nvSpPr>
          <p:spPr>
            <a:xfrm>
              <a:off x="6011763" y="3465382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 smtClean="0"/>
                <a:t>39</a:t>
              </a:r>
              <a:endParaRPr lang="pt-BR" sz="1400" b="1" dirty="0"/>
            </a:p>
          </p:txBody>
        </p:sp>
        <p:sp>
          <p:nvSpPr>
            <p:cNvPr id="108" name="CaixaDeTexto 107"/>
            <p:cNvSpPr txBox="1"/>
            <p:nvPr/>
          </p:nvSpPr>
          <p:spPr>
            <a:xfrm>
              <a:off x="5364205" y="2835543"/>
              <a:ext cx="20696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/>
                <a:t>Sist. Imunológico</a:t>
              </a:r>
              <a:endParaRPr lang="pt-BR" sz="1200" dirty="0"/>
            </a:p>
          </p:txBody>
        </p:sp>
        <p:sp>
          <p:nvSpPr>
            <p:cNvPr id="109" name="CaixaDeTexto 108"/>
            <p:cNvSpPr txBox="1"/>
            <p:nvPr/>
          </p:nvSpPr>
          <p:spPr>
            <a:xfrm>
              <a:off x="5638876" y="1986949"/>
              <a:ext cx="4796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 smtClean="0"/>
                <a:t>(60)</a:t>
              </a:r>
              <a:endParaRPr lang="pt-BR" sz="1400" b="1" dirty="0"/>
            </a:p>
          </p:txBody>
        </p:sp>
      </p:grpSp>
      <p:grpSp>
        <p:nvGrpSpPr>
          <p:cNvPr id="110" name="Grupo 109"/>
          <p:cNvGrpSpPr/>
          <p:nvPr/>
        </p:nvGrpSpPr>
        <p:grpSpPr>
          <a:xfrm>
            <a:off x="4581128" y="1749487"/>
            <a:ext cx="2175201" cy="2719848"/>
            <a:chOff x="4581128" y="1749487"/>
            <a:chExt cx="2175201" cy="2719848"/>
          </a:xfrm>
        </p:grpSpPr>
        <p:sp>
          <p:nvSpPr>
            <p:cNvPr id="111" name="CaixaDeTexto 110"/>
            <p:cNvSpPr txBox="1"/>
            <p:nvPr/>
          </p:nvSpPr>
          <p:spPr>
            <a:xfrm>
              <a:off x="5338918" y="1749487"/>
              <a:ext cx="12923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/>
                <a:t>Tratamento</a:t>
              </a:r>
              <a:endParaRPr lang="pt-BR" b="1" dirty="0"/>
            </a:p>
          </p:txBody>
        </p:sp>
        <p:grpSp>
          <p:nvGrpSpPr>
            <p:cNvPr id="112" name="Grupo 111"/>
            <p:cNvGrpSpPr/>
            <p:nvPr/>
          </p:nvGrpSpPr>
          <p:grpSpPr>
            <a:xfrm>
              <a:off x="4581128" y="2164919"/>
              <a:ext cx="720000" cy="2304416"/>
              <a:chOff x="2308480" y="4968644"/>
              <a:chExt cx="720000" cy="2304416"/>
            </a:xfrm>
          </p:grpSpPr>
          <p:sp>
            <p:nvSpPr>
              <p:cNvPr id="122" name="Elipse 121"/>
              <p:cNvSpPr/>
              <p:nvPr/>
            </p:nvSpPr>
            <p:spPr>
              <a:xfrm>
                <a:off x="2334514" y="6897216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3" name="Elipse 122"/>
              <p:cNvSpPr/>
              <p:nvPr/>
            </p:nvSpPr>
            <p:spPr>
              <a:xfrm>
                <a:off x="2358406" y="6993039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4" name="Elipse 123"/>
              <p:cNvSpPr/>
              <p:nvPr/>
            </p:nvSpPr>
            <p:spPr>
              <a:xfrm>
                <a:off x="2411370" y="7075144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5" name="Elipse 124"/>
              <p:cNvSpPr/>
              <p:nvPr/>
            </p:nvSpPr>
            <p:spPr>
              <a:xfrm>
                <a:off x="2488134" y="7135245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6" name="Elipse 125"/>
              <p:cNvSpPr/>
              <p:nvPr/>
            </p:nvSpPr>
            <p:spPr>
              <a:xfrm>
                <a:off x="2581576" y="7168587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7" name="Elipse 126"/>
              <p:cNvSpPr/>
              <p:nvPr/>
            </p:nvSpPr>
            <p:spPr>
              <a:xfrm>
                <a:off x="2433317" y="6897256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8" name="Elipse 127"/>
              <p:cNvSpPr/>
              <p:nvPr/>
            </p:nvSpPr>
            <p:spPr>
              <a:xfrm>
                <a:off x="2532120" y="6897216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9" name="Elipse 128"/>
              <p:cNvSpPr/>
              <p:nvPr/>
            </p:nvSpPr>
            <p:spPr>
              <a:xfrm>
                <a:off x="2630923" y="6897216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30" name="Elipse 129"/>
              <p:cNvSpPr/>
              <p:nvPr/>
            </p:nvSpPr>
            <p:spPr>
              <a:xfrm>
                <a:off x="2729726" y="6897256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31" name="Elipse 130"/>
              <p:cNvSpPr/>
              <p:nvPr/>
            </p:nvSpPr>
            <p:spPr>
              <a:xfrm>
                <a:off x="2828529" y="6897216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32" name="Elipse 131"/>
              <p:cNvSpPr/>
              <p:nvPr/>
            </p:nvSpPr>
            <p:spPr>
              <a:xfrm>
                <a:off x="2927333" y="6897224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33" name="Elipse 132"/>
              <p:cNvSpPr/>
              <p:nvPr/>
            </p:nvSpPr>
            <p:spPr>
              <a:xfrm>
                <a:off x="2680348" y="7166208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34" name="Elipse 133"/>
              <p:cNvSpPr/>
              <p:nvPr/>
            </p:nvSpPr>
            <p:spPr>
              <a:xfrm>
                <a:off x="2773785" y="7137050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35" name="Elipse 134"/>
              <p:cNvSpPr/>
              <p:nvPr/>
            </p:nvSpPr>
            <p:spPr>
              <a:xfrm>
                <a:off x="2850555" y="7077533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36" name="Elipse 135"/>
              <p:cNvSpPr/>
              <p:nvPr/>
            </p:nvSpPr>
            <p:spPr>
              <a:xfrm>
                <a:off x="2905318" y="6993034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37" name="Elipse 136"/>
              <p:cNvSpPr/>
              <p:nvPr/>
            </p:nvSpPr>
            <p:spPr>
              <a:xfrm>
                <a:off x="2489289" y="6988272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38" name="Elipse 137"/>
              <p:cNvSpPr/>
              <p:nvPr/>
            </p:nvSpPr>
            <p:spPr>
              <a:xfrm>
                <a:off x="2561289" y="7065050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39" name="Elipse 138"/>
              <p:cNvSpPr/>
              <p:nvPr/>
            </p:nvSpPr>
            <p:spPr>
              <a:xfrm>
                <a:off x="2709735" y="7060272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40" name="Elipse 139"/>
              <p:cNvSpPr/>
              <p:nvPr/>
            </p:nvSpPr>
            <p:spPr>
              <a:xfrm>
                <a:off x="2778555" y="6988272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41" name="Elipse 140"/>
              <p:cNvSpPr/>
              <p:nvPr/>
            </p:nvSpPr>
            <p:spPr>
              <a:xfrm>
                <a:off x="2632826" y="6996733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42" name="Elipse 141"/>
              <p:cNvSpPr/>
              <p:nvPr/>
            </p:nvSpPr>
            <p:spPr>
              <a:xfrm>
                <a:off x="2334514" y="6798439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43" name="Elipse 142"/>
              <p:cNvSpPr/>
              <p:nvPr/>
            </p:nvSpPr>
            <p:spPr>
              <a:xfrm>
                <a:off x="2433317" y="6798479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44" name="Elipse 143"/>
              <p:cNvSpPr/>
              <p:nvPr/>
            </p:nvSpPr>
            <p:spPr>
              <a:xfrm>
                <a:off x="2532120" y="6798439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45" name="Elipse 144"/>
              <p:cNvSpPr/>
              <p:nvPr/>
            </p:nvSpPr>
            <p:spPr>
              <a:xfrm>
                <a:off x="2630923" y="6798439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46" name="Elipse 145"/>
              <p:cNvSpPr/>
              <p:nvPr/>
            </p:nvSpPr>
            <p:spPr>
              <a:xfrm>
                <a:off x="2729726" y="6798479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47" name="Elipse 146"/>
              <p:cNvSpPr/>
              <p:nvPr/>
            </p:nvSpPr>
            <p:spPr>
              <a:xfrm>
                <a:off x="2828529" y="6798439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48" name="Elipse 147"/>
              <p:cNvSpPr/>
              <p:nvPr/>
            </p:nvSpPr>
            <p:spPr>
              <a:xfrm>
                <a:off x="2927333" y="6798447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49" name="Elipse 148"/>
              <p:cNvSpPr/>
              <p:nvPr/>
            </p:nvSpPr>
            <p:spPr>
              <a:xfrm>
                <a:off x="2332133" y="6698437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0" name="Elipse 149"/>
              <p:cNvSpPr/>
              <p:nvPr/>
            </p:nvSpPr>
            <p:spPr>
              <a:xfrm>
                <a:off x="2430936" y="6698477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1" name="Elipse 150"/>
              <p:cNvSpPr/>
              <p:nvPr/>
            </p:nvSpPr>
            <p:spPr>
              <a:xfrm>
                <a:off x="2529739" y="6698437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2" name="Elipse 151"/>
              <p:cNvSpPr/>
              <p:nvPr/>
            </p:nvSpPr>
            <p:spPr>
              <a:xfrm>
                <a:off x="2628542" y="6698437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3" name="Elipse 152"/>
              <p:cNvSpPr/>
              <p:nvPr/>
            </p:nvSpPr>
            <p:spPr>
              <a:xfrm>
                <a:off x="2727345" y="6698477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4" name="Elipse 153"/>
              <p:cNvSpPr/>
              <p:nvPr/>
            </p:nvSpPr>
            <p:spPr>
              <a:xfrm>
                <a:off x="2826148" y="6698437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5" name="Elipse 154"/>
              <p:cNvSpPr/>
              <p:nvPr/>
            </p:nvSpPr>
            <p:spPr>
              <a:xfrm>
                <a:off x="2924952" y="6698445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6" name="Elipse 155"/>
              <p:cNvSpPr/>
              <p:nvPr/>
            </p:nvSpPr>
            <p:spPr>
              <a:xfrm>
                <a:off x="2332133" y="6599660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7" name="Elipse 156"/>
              <p:cNvSpPr/>
              <p:nvPr/>
            </p:nvSpPr>
            <p:spPr>
              <a:xfrm>
                <a:off x="2430936" y="6599700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8" name="Elipse 157"/>
              <p:cNvSpPr/>
              <p:nvPr/>
            </p:nvSpPr>
            <p:spPr>
              <a:xfrm>
                <a:off x="2529739" y="6599660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9" name="Elipse 158"/>
              <p:cNvSpPr/>
              <p:nvPr/>
            </p:nvSpPr>
            <p:spPr>
              <a:xfrm>
                <a:off x="2628542" y="6599660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60" name="Elipse 159"/>
              <p:cNvSpPr/>
              <p:nvPr/>
            </p:nvSpPr>
            <p:spPr>
              <a:xfrm>
                <a:off x="2727345" y="6599700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61" name="Elipse 160"/>
              <p:cNvSpPr/>
              <p:nvPr/>
            </p:nvSpPr>
            <p:spPr>
              <a:xfrm>
                <a:off x="2826148" y="6599660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62" name="Elipse 161"/>
              <p:cNvSpPr/>
              <p:nvPr/>
            </p:nvSpPr>
            <p:spPr>
              <a:xfrm>
                <a:off x="2924952" y="6599668"/>
                <a:ext cx="72000" cy="72000"/>
              </a:xfrm>
              <a:prstGeom prst="ellipse">
                <a:avLst/>
              </a:prstGeom>
              <a:solidFill>
                <a:srgbClr val="315C3F"/>
              </a:solidFill>
              <a:ln>
                <a:solidFill>
                  <a:srgbClr val="315C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63" name="Elipse 162"/>
              <p:cNvSpPr/>
              <p:nvPr/>
            </p:nvSpPr>
            <p:spPr>
              <a:xfrm>
                <a:off x="2336895" y="6488183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64" name="Elipse 163"/>
              <p:cNvSpPr/>
              <p:nvPr/>
            </p:nvSpPr>
            <p:spPr>
              <a:xfrm>
                <a:off x="2435698" y="6488223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65" name="Elipse 164"/>
              <p:cNvSpPr/>
              <p:nvPr/>
            </p:nvSpPr>
            <p:spPr>
              <a:xfrm>
                <a:off x="2534501" y="6488183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66" name="Elipse 165"/>
              <p:cNvSpPr/>
              <p:nvPr/>
            </p:nvSpPr>
            <p:spPr>
              <a:xfrm>
                <a:off x="2633304" y="6488183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67" name="Elipse 166"/>
              <p:cNvSpPr/>
              <p:nvPr/>
            </p:nvSpPr>
            <p:spPr>
              <a:xfrm>
                <a:off x="2732107" y="6488223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68" name="Elipse 167"/>
              <p:cNvSpPr/>
              <p:nvPr/>
            </p:nvSpPr>
            <p:spPr>
              <a:xfrm>
                <a:off x="2830910" y="6488183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69" name="Elipse 168"/>
              <p:cNvSpPr/>
              <p:nvPr/>
            </p:nvSpPr>
            <p:spPr>
              <a:xfrm>
                <a:off x="2929714" y="6488191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0" name="Elipse 169"/>
              <p:cNvSpPr/>
              <p:nvPr/>
            </p:nvSpPr>
            <p:spPr>
              <a:xfrm>
                <a:off x="2334514" y="6388181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1" name="Elipse 170"/>
              <p:cNvSpPr/>
              <p:nvPr/>
            </p:nvSpPr>
            <p:spPr>
              <a:xfrm>
                <a:off x="2433317" y="6388221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2" name="Elipse 171"/>
              <p:cNvSpPr/>
              <p:nvPr/>
            </p:nvSpPr>
            <p:spPr>
              <a:xfrm>
                <a:off x="2532120" y="6388181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3" name="Elipse 172"/>
              <p:cNvSpPr/>
              <p:nvPr/>
            </p:nvSpPr>
            <p:spPr>
              <a:xfrm>
                <a:off x="2630923" y="6388181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4" name="Elipse 173"/>
              <p:cNvSpPr/>
              <p:nvPr/>
            </p:nvSpPr>
            <p:spPr>
              <a:xfrm>
                <a:off x="2729726" y="6388221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5" name="Elipse 174"/>
              <p:cNvSpPr/>
              <p:nvPr/>
            </p:nvSpPr>
            <p:spPr>
              <a:xfrm>
                <a:off x="2828529" y="6388181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6" name="Elipse 175"/>
              <p:cNvSpPr/>
              <p:nvPr/>
            </p:nvSpPr>
            <p:spPr>
              <a:xfrm>
                <a:off x="2927333" y="6388189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7" name="Elipse 176"/>
              <p:cNvSpPr/>
              <p:nvPr/>
            </p:nvSpPr>
            <p:spPr>
              <a:xfrm>
                <a:off x="2334514" y="6289404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8" name="Elipse 177"/>
              <p:cNvSpPr/>
              <p:nvPr/>
            </p:nvSpPr>
            <p:spPr>
              <a:xfrm>
                <a:off x="2433317" y="6289444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9" name="Elipse 178"/>
              <p:cNvSpPr/>
              <p:nvPr/>
            </p:nvSpPr>
            <p:spPr>
              <a:xfrm>
                <a:off x="2532120" y="6289404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0" name="Elipse 179"/>
              <p:cNvSpPr/>
              <p:nvPr/>
            </p:nvSpPr>
            <p:spPr>
              <a:xfrm>
                <a:off x="2630923" y="6289404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1" name="Elipse 180"/>
              <p:cNvSpPr/>
              <p:nvPr/>
            </p:nvSpPr>
            <p:spPr>
              <a:xfrm>
                <a:off x="2729726" y="6289444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2" name="Elipse 181"/>
              <p:cNvSpPr/>
              <p:nvPr/>
            </p:nvSpPr>
            <p:spPr>
              <a:xfrm>
                <a:off x="2828529" y="6289404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3" name="Elipse 182"/>
              <p:cNvSpPr/>
              <p:nvPr/>
            </p:nvSpPr>
            <p:spPr>
              <a:xfrm>
                <a:off x="2927333" y="6289412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4" name="Elipse 183"/>
              <p:cNvSpPr/>
              <p:nvPr/>
            </p:nvSpPr>
            <p:spPr>
              <a:xfrm>
                <a:off x="2334594" y="6190627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5" name="Elipse 184"/>
              <p:cNvSpPr/>
              <p:nvPr/>
            </p:nvSpPr>
            <p:spPr>
              <a:xfrm>
                <a:off x="2433397" y="6190667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6" name="Elipse 185"/>
              <p:cNvSpPr/>
              <p:nvPr/>
            </p:nvSpPr>
            <p:spPr>
              <a:xfrm>
                <a:off x="2532200" y="6190627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7" name="Elipse 186"/>
              <p:cNvSpPr/>
              <p:nvPr/>
            </p:nvSpPr>
            <p:spPr>
              <a:xfrm>
                <a:off x="2631003" y="6190627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8" name="Elipse 187"/>
              <p:cNvSpPr/>
              <p:nvPr/>
            </p:nvSpPr>
            <p:spPr>
              <a:xfrm>
                <a:off x="2729806" y="6190667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9" name="Elipse 188"/>
              <p:cNvSpPr/>
              <p:nvPr/>
            </p:nvSpPr>
            <p:spPr>
              <a:xfrm>
                <a:off x="2828609" y="6190627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90" name="Elipse 189"/>
              <p:cNvSpPr/>
              <p:nvPr/>
            </p:nvSpPr>
            <p:spPr>
              <a:xfrm>
                <a:off x="2927413" y="6190635"/>
                <a:ext cx="72000" cy="72000"/>
              </a:xfrm>
              <a:prstGeom prst="ellipse">
                <a:avLst/>
              </a:prstGeom>
              <a:solidFill>
                <a:srgbClr val="6C8E52"/>
              </a:solidFill>
              <a:ln>
                <a:solidFill>
                  <a:srgbClr val="6C8E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91" name="Elipse 190"/>
              <p:cNvSpPr/>
              <p:nvPr/>
            </p:nvSpPr>
            <p:spPr>
              <a:xfrm>
                <a:off x="2336180" y="6082871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92" name="Elipse 191"/>
              <p:cNvSpPr/>
              <p:nvPr/>
            </p:nvSpPr>
            <p:spPr>
              <a:xfrm>
                <a:off x="2434983" y="6082911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93" name="Elipse 192"/>
              <p:cNvSpPr/>
              <p:nvPr/>
            </p:nvSpPr>
            <p:spPr>
              <a:xfrm>
                <a:off x="2533786" y="6082871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94" name="Elipse 193"/>
              <p:cNvSpPr/>
              <p:nvPr/>
            </p:nvSpPr>
            <p:spPr>
              <a:xfrm>
                <a:off x="2632589" y="6082871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95" name="Elipse 194"/>
              <p:cNvSpPr/>
              <p:nvPr/>
            </p:nvSpPr>
            <p:spPr>
              <a:xfrm>
                <a:off x="2731392" y="6082911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96" name="Elipse 195"/>
              <p:cNvSpPr/>
              <p:nvPr/>
            </p:nvSpPr>
            <p:spPr>
              <a:xfrm>
                <a:off x="2830195" y="6082871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97" name="Elipse 196"/>
              <p:cNvSpPr/>
              <p:nvPr/>
            </p:nvSpPr>
            <p:spPr>
              <a:xfrm>
                <a:off x="2928999" y="6082879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98" name="Elipse 197"/>
              <p:cNvSpPr/>
              <p:nvPr/>
            </p:nvSpPr>
            <p:spPr>
              <a:xfrm>
                <a:off x="2336180" y="5984094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99" name="Elipse 198"/>
              <p:cNvSpPr/>
              <p:nvPr/>
            </p:nvSpPr>
            <p:spPr>
              <a:xfrm>
                <a:off x="2434983" y="5984134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00" name="Elipse 199"/>
              <p:cNvSpPr/>
              <p:nvPr/>
            </p:nvSpPr>
            <p:spPr>
              <a:xfrm>
                <a:off x="2533786" y="5984094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01" name="Elipse 200"/>
              <p:cNvSpPr/>
              <p:nvPr/>
            </p:nvSpPr>
            <p:spPr>
              <a:xfrm>
                <a:off x="2632589" y="5984094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02" name="Elipse 201"/>
              <p:cNvSpPr/>
              <p:nvPr/>
            </p:nvSpPr>
            <p:spPr>
              <a:xfrm>
                <a:off x="2731392" y="5984134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03" name="Elipse 202"/>
              <p:cNvSpPr/>
              <p:nvPr/>
            </p:nvSpPr>
            <p:spPr>
              <a:xfrm>
                <a:off x="2830195" y="5984094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04" name="Elipse 203"/>
              <p:cNvSpPr/>
              <p:nvPr/>
            </p:nvSpPr>
            <p:spPr>
              <a:xfrm>
                <a:off x="2928999" y="5984102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05" name="Elipse 204"/>
              <p:cNvSpPr/>
              <p:nvPr/>
            </p:nvSpPr>
            <p:spPr>
              <a:xfrm>
                <a:off x="2336260" y="5885317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06" name="Elipse 205"/>
              <p:cNvSpPr/>
              <p:nvPr/>
            </p:nvSpPr>
            <p:spPr>
              <a:xfrm>
                <a:off x="2435063" y="5885357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07" name="Elipse 206"/>
              <p:cNvSpPr/>
              <p:nvPr/>
            </p:nvSpPr>
            <p:spPr>
              <a:xfrm>
                <a:off x="2533866" y="5885317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08" name="Elipse 207"/>
              <p:cNvSpPr/>
              <p:nvPr/>
            </p:nvSpPr>
            <p:spPr>
              <a:xfrm>
                <a:off x="2632669" y="5885317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09" name="Elipse 208"/>
              <p:cNvSpPr/>
              <p:nvPr/>
            </p:nvSpPr>
            <p:spPr>
              <a:xfrm>
                <a:off x="2731472" y="5885357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10" name="Elipse 209"/>
              <p:cNvSpPr/>
              <p:nvPr/>
            </p:nvSpPr>
            <p:spPr>
              <a:xfrm>
                <a:off x="2830275" y="5885317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11" name="Elipse 210"/>
              <p:cNvSpPr/>
              <p:nvPr/>
            </p:nvSpPr>
            <p:spPr>
              <a:xfrm>
                <a:off x="2929079" y="5885325"/>
                <a:ext cx="72000" cy="72000"/>
              </a:xfrm>
              <a:prstGeom prst="ellipse">
                <a:avLst/>
              </a:prstGeom>
              <a:solidFill>
                <a:srgbClr val="A5D1C3"/>
              </a:solidFill>
              <a:ln>
                <a:solidFill>
                  <a:srgbClr val="A5D1C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12" name="Elipse 211"/>
              <p:cNvSpPr/>
              <p:nvPr/>
            </p:nvSpPr>
            <p:spPr>
              <a:xfrm>
                <a:off x="2335386" y="5773631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13" name="Elipse 212"/>
              <p:cNvSpPr/>
              <p:nvPr/>
            </p:nvSpPr>
            <p:spPr>
              <a:xfrm>
                <a:off x="2434189" y="5773671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14" name="Elipse 213"/>
              <p:cNvSpPr/>
              <p:nvPr/>
            </p:nvSpPr>
            <p:spPr>
              <a:xfrm>
                <a:off x="2532992" y="5773631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15" name="Elipse 214"/>
              <p:cNvSpPr/>
              <p:nvPr/>
            </p:nvSpPr>
            <p:spPr>
              <a:xfrm>
                <a:off x="2631795" y="5773631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16" name="Elipse 215"/>
              <p:cNvSpPr/>
              <p:nvPr/>
            </p:nvSpPr>
            <p:spPr>
              <a:xfrm>
                <a:off x="2730598" y="5773671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17" name="Elipse 216"/>
              <p:cNvSpPr/>
              <p:nvPr/>
            </p:nvSpPr>
            <p:spPr>
              <a:xfrm>
                <a:off x="2829401" y="5773631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18" name="Elipse 217"/>
              <p:cNvSpPr/>
              <p:nvPr/>
            </p:nvSpPr>
            <p:spPr>
              <a:xfrm>
                <a:off x="2928205" y="5773639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19" name="Elipse 218"/>
              <p:cNvSpPr/>
              <p:nvPr/>
            </p:nvSpPr>
            <p:spPr>
              <a:xfrm>
                <a:off x="2333005" y="5673629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0" name="Elipse 219"/>
              <p:cNvSpPr/>
              <p:nvPr/>
            </p:nvSpPr>
            <p:spPr>
              <a:xfrm>
                <a:off x="2431808" y="5673669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1" name="Elipse 220"/>
              <p:cNvSpPr/>
              <p:nvPr/>
            </p:nvSpPr>
            <p:spPr>
              <a:xfrm>
                <a:off x="2530611" y="5673629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2" name="Elipse 221"/>
              <p:cNvSpPr/>
              <p:nvPr/>
            </p:nvSpPr>
            <p:spPr>
              <a:xfrm>
                <a:off x="2629414" y="5673629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3" name="Elipse 222"/>
              <p:cNvSpPr/>
              <p:nvPr/>
            </p:nvSpPr>
            <p:spPr>
              <a:xfrm>
                <a:off x="2728217" y="5673669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4" name="Elipse 223"/>
              <p:cNvSpPr/>
              <p:nvPr/>
            </p:nvSpPr>
            <p:spPr>
              <a:xfrm>
                <a:off x="2827020" y="5673629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5" name="Elipse 224"/>
              <p:cNvSpPr/>
              <p:nvPr/>
            </p:nvSpPr>
            <p:spPr>
              <a:xfrm>
                <a:off x="2925824" y="5673637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6" name="Elipse 225"/>
              <p:cNvSpPr/>
              <p:nvPr/>
            </p:nvSpPr>
            <p:spPr>
              <a:xfrm>
                <a:off x="2333005" y="5574852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7" name="Elipse 226"/>
              <p:cNvSpPr/>
              <p:nvPr/>
            </p:nvSpPr>
            <p:spPr>
              <a:xfrm>
                <a:off x="2431808" y="5574892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8" name="Elipse 227"/>
              <p:cNvSpPr/>
              <p:nvPr/>
            </p:nvSpPr>
            <p:spPr>
              <a:xfrm>
                <a:off x="2530611" y="5574852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9" name="Elipse 228"/>
              <p:cNvSpPr/>
              <p:nvPr/>
            </p:nvSpPr>
            <p:spPr>
              <a:xfrm>
                <a:off x="2629414" y="5574852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0" name="Elipse 229"/>
              <p:cNvSpPr/>
              <p:nvPr/>
            </p:nvSpPr>
            <p:spPr>
              <a:xfrm>
                <a:off x="2728217" y="5574892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1" name="Elipse 230"/>
              <p:cNvSpPr/>
              <p:nvPr/>
            </p:nvSpPr>
            <p:spPr>
              <a:xfrm>
                <a:off x="2827020" y="5574852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2" name="Elipse 231"/>
              <p:cNvSpPr/>
              <p:nvPr/>
            </p:nvSpPr>
            <p:spPr>
              <a:xfrm>
                <a:off x="2925824" y="5574860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3" name="Elipse 232"/>
              <p:cNvSpPr/>
              <p:nvPr/>
            </p:nvSpPr>
            <p:spPr>
              <a:xfrm>
                <a:off x="2333085" y="5476075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4" name="Elipse 233"/>
              <p:cNvSpPr/>
              <p:nvPr/>
            </p:nvSpPr>
            <p:spPr>
              <a:xfrm>
                <a:off x="2431888" y="5476115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5" name="Elipse 234"/>
              <p:cNvSpPr/>
              <p:nvPr/>
            </p:nvSpPr>
            <p:spPr>
              <a:xfrm>
                <a:off x="2530691" y="5476075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6" name="Elipse 235"/>
              <p:cNvSpPr/>
              <p:nvPr/>
            </p:nvSpPr>
            <p:spPr>
              <a:xfrm>
                <a:off x="2629494" y="5476075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7" name="Elipse 236"/>
              <p:cNvSpPr/>
              <p:nvPr/>
            </p:nvSpPr>
            <p:spPr>
              <a:xfrm>
                <a:off x="2728297" y="5476115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8" name="Elipse 237"/>
              <p:cNvSpPr/>
              <p:nvPr/>
            </p:nvSpPr>
            <p:spPr>
              <a:xfrm>
                <a:off x="2827100" y="5476075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9" name="Elipse 238"/>
              <p:cNvSpPr/>
              <p:nvPr/>
            </p:nvSpPr>
            <p:spPr>
              <a:xfrm>
                <a:off x="2925904" y="5476083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0" name="Elipse 239"/>
              <p:cNvSpPr/>
              <p:nvPr/>
            </p:nvSpPr>
            <p:spPr>
              <a:xfrm>
                <a:off x="2334671" y="5374669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1" name="Elipse 240"/>
              <p:cNvSpPr/>
              <p:nvPr/>
            </p:nvSpPr>
            <p:spPr>
              <a:xfrm>
                <a:off x="2433474" y="5374709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2" name="Elipse 241"/>
              <p:cNvSpPr/>
              <p:nvPr/>
            </p:nvSpPr>
            <p:spPr>
              <a:xfrm>
                <a:off x="2532277" y="5374669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3" name="Elipse 242"/>
              <p:cNvSpPr/>
              <p:nvPr/>
            </p:nvSpPr>
            <p:spPr>
              <a:xfrm>
                <a:off x="2631080" y="5374669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4" name="Elipse 243"/>
              <p:cNvSpPr/>
              <p:nvPr/>
            </p:nvSpPr>
            <p:spPr>
              <a:xfrm>
                <a:off x="2729883" y="5374709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5" name="Elipse 244"/>
              <p:cNvSpPr/>
              <p:nvPr/>
            </p:nvSpPr>
            <p:spPr>
              <a:xfrm>
                <a:off x="2828686" y="5374669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6" name="Elipse 245"/>
              <p:cNvSpPr/>
              <p:nvPr/>
            </p:nvSpPr>
            <p:spPr>
              <a:xfrm>
                <a:off x="2927490" y="5374677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7" name="Elipse 246"/>
              <p:cNvSpPr/>
              <p:nvPr/>
            </p:nvSpPr>
            <p:spPr>
              <a:xfrm>
                <a:off x="2334671" y="5275892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8" name="Elipse 247"/>
              <p:cNvSpPr/>
              <p:nvPr/>
            </p:nvSpPr>
            <p:spPr>
              <a:xfrm>
                <a:off x="2433474" y="5275932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9" name="Elipse 248"/>
              <p:cNvSpPr/>
              <p:nvPr/>
            </p:nvSpPr>
            <p:spPr>
              <a:xfrm>
                <a:off x="2532277" y="5275892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50" name="Elipse 249"/>
              <p:cNvSpPr/>
              <p:nvPr/>
            </p:nvSpPr>
            <p:spPr>
              <a:xfrm>
                <a:off x="2631080" y="5275892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51" name="Elipse 250"/>
              <p:cNvSpPr/>
              <p:nvPr/>
            </p:nvSpPr>
            <p:spPr>
              <a:xfrm>
                <a:off x="2729883" y="5275932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52" name="Elipse 251"/>
              <p:cNvSpPr/>
              <p:nvPr/>
            </p:nvSpPr>
            <p:spPr>
              <a:xfrm>
                <a:off x="2828686" y="5275892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53" name="Elipse 252"/>
              <p:cNvSpPr/>
              <p:nvPr/>
            </p:nvSpPr>
            <p:spPr>
              <a:xfrm>
                <a:off x="2927490" y="5275900"/>
                <a:ext cx="72000" cy="72000"/>
              </a:xfrm>
              <a:prstGeom prst="ellipse">
                <a:avLst/>
              </a:prstGeom>
              <a:solidFill>
                <a:srgbClr val="A8EB62"/>
              </a:solidFill>
              <a:ln>
                <a:solidFill>
                  <a:srgbClr val="A8EB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254" name="Grupo 253"/>
              <p:cNvGrpSpPr/>
              <p:nvPr/>
            </p:nvGrpSpPr>
            <p:grpSpPr>
              <a:xfrm flipV="1">
                <a:off x="2355371" y="5000811"/>
                <a:ext cx="618912" cy="252315"/>
                <a:chOff x="3492640" y="5217446"/>
                <a:chExt cx="618912" cy="252315"/>
              </a:xfrm>
              <a:solidFill>
                <a:srgbClr val="A8EB62"/>
              </a:solidFill>
            </p:grpSpPr>
            <p:sp>
              <p:nvSpPr>
                <p:cNvPr id="256" name="Elipse 255"/>
                <p:cNvSpPr/>
                <p:nvPr/>
              </p:nvSpPr>
              <p:spPr>
                <a:xfrm>
                  <a:off x="3492640" y="5222213"/>
                  <a:ext cx="72000" cy="72000"/>
                </a:xfrm>
                <a:prstGeom prst="ellipse">
                  <a:avLst/>
                </a:prstGeom>
                <a:grpFill/>
                <a:ln>
                  <a:solidFill>
                    <a:srgbClr val="A8EB6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57" name="Elipse 256"/>
                <p:cNvSpPr/>
                <p:nvPr/>
              </p:nvSpPr>
              <p:spPr>
                <a:xfrm>
                  <a:off x="3545604" y="5304318"/>
                  <a:ext cx="72000" cy="72000"/>
                </a:xfrm>
                <a:prstGeom prst="ellipse">
                  <a:avLst/>
                </a:prstGeom>
                <a:grpFill/>
                <a:ln>
                  <a:solidFill>
                    <a:srgbClr val="A8EB6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58" name="Elipse 257"/>
                <p:cNvSpPr/>
                <p:nvPr/>
              </p:nvSpPr>
              <p:spPr>
                <a:xfrm>
                  <a:off x="3622368" y="5364419"/>
                  <a:ext cx="72000" cy="72000"/>
                </a:xfrm>
                <a:prstGeom prst="ellipse">
                  <a:avLst/>
                </a:prstGeom>
                <a:grpFill/>
                <a:ln>
                  <a:solidFill>
                    <a:srgbClr val="A8EB6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59" name="Elipse 258"/>
                <p:cNvSpPr/>
                <p:nvPr/>
              </p:nvSpPr>
              <p:spPr>
                <a:xfrm>
                  <a:off x="3715810" y="5397761"/>
                  <a:ext cx="72000" cy="72000"/>
                </a:xfrm>
                <a:prstGeom prst="ellipse">
                  <a:avLst/>
                </a:prstGeom>
                <a:grpFill/>
                <a:ln>
                  <a:solidFill>
                    <a:srgbClr val="A8EB6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60" name="Elipse 259"/>
                <p:cNvSpPr/>
                <p:nvPr/>
              </p:nvSpPr>
              <p:spPr>
                <a:xfrm>
                  <a:off x="3814582" y="5395382"/>
                  <a:ext cx="72000" cy="72000"/>
                </a:xfrm>
                <a:prstGeom prst="ellipse">
                  <a:avLst/>
                </a:prstGeom>
                <a:grpFill/>
                <a:ln>
                  <a:solidFill>
                    <a:srgbClr val="A8EB6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61" name="Elipse 260"/>
                <p:cNvSpPr/>
                <p:nvPr/>
              </p:nvSpPr>
              <p:spPr>
                <a:xfrm>
                  <a:off x="3908019" y="5366224"/>
                  <a:ext cx="72000" cy="72000"/>
                </a:xfrm>
                <a:prstGeom prst="ellipse">
                  <a:avLst/>
                </a:prstGeom>
                <a:grpFill/>
                <a:ln>
                  <a:solidFill>
                    <a:srgbClr val="A8EB6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62" name="Elipse 261"/>
                <p:cNvSpPr/>
                <p:nvPr/>
              </p:nvSpPr>
              <p:spPr>
                <a:xfrm>
                  <a:off x="3984789" y="5306707"/>
                  <a:ext cx="72000" cy="72000"/>
                </a:xfrm>
                <a:prstGeom prst="ellipse">
                  <a:avLst/>
                </a:prstGeom>
                <a:grpFill/>
                <a:ln>
                  <a:solidFill>
                    <a:srgbClr val="A8EB6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63" name="Elipse 262"/>
                <p:cNvSpPr/>
                <p:nvPr/>
              </p:nvSpPr>
              <p:spPr>
                <a:xfrm>
                  <a:off x="4039552" y="5222208"/>
                  <a:ext cx="72000" cy="72000"/>
                </a:xfrm>
                <a:prstGeom prst="ellipse">
                  <a:avLst/>
                </a:prstGeom>
                <a:grpFill/>
                <a:ln>
                  <a:solidFill>
                    <a:srgbClr val="A8EB6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64" name="Elipse 263"/>
                <p:cNvSpPr/>
                <p:nvPr/>
              </p:nvSpPr>
              <p:spPr>
                <a:xfrm>
                  <a:off x="3623523" y="5217446"/>
                  <a:ext cx="72000" cy="72000"/>
                </a:xfrm>
                <a:prstGeom prst="ellipse">
                  <a:avLst/>
                </a:prstGeom>
                <a:grpFill/>
                <a:ln>
                  <a:solidFill>
                    <a:srgbClr val="A8EB6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65" name="Elipse 264"/>
                <p:cNvSpPr/>
                <p:nvPr/>
              </p:nvSpPr>
              <p:spPr>
                <a:xfrm>
                  <a:off x="3695523" y="5294224"/>
                  <a:ext cx="72000" cy="72000"/>
                </a:xfrm>
                <a:prstGeom prst="ellipse">
                  <a:avLst/>
                </a:prstGeom>
                <a:grpFill/>
                <a:ln>
                  <a:solidFill>
                    <a:srgbClr val="A8EB6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66" name="Elipse 265"/>
                <p:cNvSpPr/>
                <p:nvPr/>
              </p:nvSpPr>
              <p:spPr>
                <a:xfrm>
                  <a:off x="3843969" y="5289446"/>
                  <a:ext cx="72000" cy="72000"/>
                </a:xfrm>
                <a:prstGeom prst="ellipse">
                  <a:avLst/>
                </a:prstGeom>
                <a:grpFill/>
                <a:ln>
                  <a:solidFill>
                    <a:srgbClr val="A8EB6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67" name="Elipse 266"/>
                <p:cNvSpPr/>
                <p:nvPr/>
              </p:nvSpPr>
              <p:spPr>
                <a:xfrm>
                  <a:off x="3912789" y="5217446"/>
                  <a:ext cx="72000" cy="72000"/>
                </a:xfrm>
                <a:prstGeom prst="ellipse">
                  <a:avLst/>
                </a:prstGeom>
                <a:grpFill/>
                <a:ln>
                  <a:solidFill>
                    <a:srgbClr val="A8EB6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68" name="Elipse 267"/>
                <p:cNvSpPr/>
                <p:nvPr/>
              </p:nvSpPr>
              <p:spPr>
                <a:xfrm>
                  <a:off x="3767060" y="5225907"/>
                  <a:ext cx="72000" cy="72000"/>
                </a:xfrm>
                <a:prstGeom prst="ellipse">
                  <a:avLst/>
                </a:prstGeom>
                <a:grpFill/>
                <a:ln>
                  <a:solidFill>
                    <a:srgbClr val="A8EB6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55" name="Retângulo de cantos arredondados 254"/>
              <p:cNvSpPr/>
              <p:nvPr/>
            </p:nvSpPr>
            <p:spPr>
              <a:xfrm>
                <a:off x="2308480" y="4968644"/>
                <a:ext cx="720000" cy="2304416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rgbClr val="32445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13" name="CaixaDeTexto 112"/>
            <p:cNvSpPr txBox="1"/>
            <p:nvPr/>
          </p:nvSpPr>
          <p:spPr>
            <a:xfrm>
              <a:off x="5282261" y="3873661"/>
              <a:ext cx="7717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Infecções</a:t>
              </a:r>
              <a:endParaRPr lang="pt-BR" sz="1200" dirty="0"/>
            </a:p>
          </p:txBody>
        </p:sp>
        <p:sp>
          <p:nvSpPr>
            <p:cNvPr id="114" name="CaixaDeTexto 113"/>
            <p:cNvSpPr txBox="1"/>
            <p:nvPr/>
          </p:nvSpPr>
          <p:spPr>
            <a:xfrm>
              <a:off x="5278824" y="3454006"/>
              <a:ext cx="8627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Neoplasias</a:t>
              </a:r>
              <a:endParaRPr lang="pt-BR" sz="1200" dirty="0"/>
            </a:p>
          </p:txBody>
        </p:sp>
        <p:sp>
          <p:nvSpPr>
            <p:cNvPr id="115" name="CaixaDeTexto 114"/>
            <p:cNvSpPr txBox="1"/>
            <p:nvPr/>
          </p:nvSpPr>
          <p:spPr>
            <a:xfrm>
              <a:off x="5277894" y="3092606"/>
              <a:ext cx="14784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/>
                <a:t>Sist. Imunológico</a:t>
              </a:r>
              <a:endParaRPr lang="pt-BR" sz="1200" dirty="0"/>
            </a:p>
          </p:txBody>
        </p:sp>
        <p:sp>
          <p:nvSpPr>
            <p:cNvPr id="116" name="CaixaDeTexto 115"/>
            <p:cNvSpPr txBox="1"/>
            <p:nvPr/>
          </p:nvSpPr>
          <p:spPr>
            <a:xfrm>
              <a:off x="5278824" y="2513358"/>
              <a:ext cx="61177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Outros</a:t>
              </a:r>
              <a:endParaRPr lang="pt-BR" sz="1200" dirty="0"/>
            </a:p>
          </p:txBody>
        </p:sp>
        <p:sp>
          <p:nvSpPr>
            <p:cNvPr id="117" name="CaixaDeTexto 116"/>
            <p:cNvSpPr txBox="1"/>
            <p:nvPr/>
          </p:nvSpPr>
          <p:spPr>
            <a:xfrm>
              <a:off x="5801384" y="2505548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 smtClean="0"/>
                <a:t>33</a:t>
              </a:r>
              <a:endParaRPr lang="pt-BR" sz="1400" b="1" dirty="0"/>
            </a:p>
          </p:txBody>
        </p:sp>
        <p:sp>
          <p:nvSpPr>
            <p:cNvPr id="118" name="CaixaDeTexto 117"/>
            <p:cNvSpPr txBox="1"/>
            <p:nvPr/>
          </p:nvSpPr>
          <p:spPr>
            <a:xfrm>
              <a:off x="6479836" y="3085081"/>
              <a:ext cx="2760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 smtClean="0"/>
                <a:t>9</a:t>
              </a:r>
              <a:endParaRPr lang="pt-BR" sz="1400" b="1" dirty="0"/>
            </a:p>
          </p:txBody>
        </p:sp>
        <p:sp>
          <p:nvSpPr>
            <p:cNvPr id="119" name="CaixaDeTexto 118"/>
            <p:cNvSpPr txBox="1"/>
            <p:nvPr/>
          </p:nvSpPr>
          <p:spPr>
            <a:xfrm>
              <a:off x="6076558" y="3446591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 smtClean="0"/>
                <a:t>12</a:t>
              </a:r>
              <a:endParaRPr lang="pt-BR" sz="1400" b="1" dirty="0"/>
            </a:p>
          </p:txBody>
        </p:sp>
        <p:sp>
          <p:nvSpPr>
            <p:cNvPr id="120" name="CaixaDeTexto 119"/>
            <p:cNvSpPr txBox="1"/>
            <p:nvPr/>
          </p:nvSpPr>
          <p:spPr>
            <a:xfrm>
              <a:off x="5957857" y="3857461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 smtClean="0"/>
                <a:t>21</a:t>
              </a:r>
              <a:endParaRPr lang="pt-BR" sz="1400" b="1" dirty="0"/>
            </a:p>
          </p:txBody>
        </p:sp>
        <p:sp>
          <p:nvSpPr>
            <p:cNvPr id="121" name="CaixaDeTexto 120"/>
            <p:cNvSpPr txBox="1"/>
            <p:nvPr/>
          </p:nvSpPr>
          <p:spPr>
            <a:xfrm>
              <a:off x="5744234" y="1980363"/>
              <a:ext cx="4796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 smtClean="0"/>
                <a:t>(75)</a:t>
              </a:r>
              <a:endParaRPr lang="pt-BR" sz="1400" b="1" dirty="0"/>
            </a:p>
          </p:txBody>
        </p:sp>
      </p:grpSp>
      <p:sp>
        <p:nvSpPr>
          <p:cNvPr id="269" name="CaixaDeTexto 268"/>
          <p:cNvSpPr txBox="1"/>
          <p:nvPr/>
        </p:nvSpPr>
        <p:spPr>
          <a:xfrm>
            <a:off x="127615" y="1313359"/>
            <a:ext cx="66271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315C3F"/>
                </a:solidFill>
              </a:rPr>
              <a:t>Distribuição dos pedidos de patente por uso*</a:t>
            </a:r>
            <a:endParaRPr lang="pt-BR" dirty="0">
              <a:solidFill>
                <a:srgbClr val="315C3F"/>
              </a:solidFill>
            </a:endParaRPr>
          </a:p>
        </p:txBody>
      </p:sp>
      <p:sp>
        <p:nvSpPr>
          <p:cNvPr id="270" name="Retângulo 269"/>
          <p:cNvSpPr/>
          <p:nvPr/>
        </p:nvSpPr>
        <p:spPr>
          <a:xfrm>
            <a:off x="360120" y="5564246"/>
            <a:ext cx="527076" cy="3334500"/>
          </a:xfrm>
          <a:prstGeom prst="rect">
            <a:avLst/>
          </a:prstGeom>
          <a:solidFill>
            <a:srgbClr val="6C8E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1" name="CaixaDeTexto 270"/>
          <p:cNvSpPr txBox="1"/>
          <p:nvPr/>
        </p:nvSpPr>
        <p:spPr>
          <a:xfrm>
            <a:off x="407276" y="51796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29</a:t>
            </a:r>
            <a:endParaRPr lang="pt-BR" dirty="0"/>
          </a:p>
        </p:txBody>
      </p:sp>
      <p:sp>
        <p:nvSpPr>
          <p:cNvPr id="272" name="Retângulo 271"/>
          <p:cNvSpPr/>
          <p:nvPr/>
        </p:nvSpPr>
        <p:spPr>
          <a:xfrm>
            <a:off x="1052736" y="6419246"/>
            <a:ext cx="527076" cy="2479500"/>
          </a:xfrm>
          <a:prstGeom prst="rect">
            <a:avLst/>
          </a:prstGeom>
          <a:solidFill>
            <a:srgbClr val="6C8E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3" name="CaixaDeTexto 272"/>
          <p:cNvSpPr txBox="1"/>
          <p:nvPr/>
        </p:nvSpPr>
        <p:spPr>
          <a:xfrm>
            <a:off x="1100043" y="604375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22</a:t>
            </a:r>
            <a:endParaRPr lang="pt-BR" dirty="0"/>
          </a:p>
        </p:txBody>
      </p:sp>
      <p:sp>
        <p:nvSpPr>
          <p:cNvPr id="274" name="Retângulo 273"/>
          <p:cNvSpPr/>
          <p:nvPr/>
        </p:nvSpPr>
        <p:spPr>
          <a:xfrm>
            <a:off x="1759459" y="7487996"/>
            <a:ext cx="527076" cy="1410750"/>
          </a:xfrm>
          <a:prstGeom prst="rect">
            <a:avLst/>
          </a:prstGeom>
          <a:solidFill>
            <a:srgbClr val="6C8E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5" name="CaixaDeTexto 274"/>
          <p:cNvSpPr txBox="1"/>
          <p:nvPr/>
        </p:nvSpPr>
        <p:spPr>
          <a:xfrm>
            <a:off x="1807408" y="711461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12</a:t>
            </a:r>
            <a:endParaRPr lang="pt-BR" dirty="0"/>
          </a:p>
        </p:txBody>
      </p:sp>
      <p:sp>
        <p:nvSpPr>
          <p:cNvPr id="276" name="Retângulo 275"/>
          <p:cNvSpPr/>
          <p:nvPr/>
        </p:nvSpPr>
        <p:spPr>
          <a:xfrm>
            <a:off x="2451097" y="8086496"/>
            <a:ext cx="527076" cy="812250"/>
          </a:xfrm>
          <a:prstGeom prst="rect">
            <a:avLst/>
          </a:prstGeom>
          <a:solidFill>
            <a:srgbClr val="6C8E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7" name="CaixaDeTexto 276"/>
          <p:cNvSpPr txBox="1"/>
          <p:nvPr/>
        </p:nvSpPr>
        <p:spPr>
          <a:xfrm>
            <a:off x="2573521" y="769067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7</a:t>
            </a:r>
            <a:endParaRPr lang="pt-BR" dirty="0"/>
          </a:p>
        </p:txBody>
      </p:sp>
      <p:sp>
        <p:nvSpPr>
          <p:cNvPr id="278" name="Retângulo 277"/>
          <p:cNvSpPr/>
          <p:nvPr/>
        </p:nvSpPr>
        <p:spPr>
          <a:xfrm>
            <a:off x="3170177" y="8300246"/>
            <a:ext cx="527076" cy="598500"/>
          </a:xfrm>
          <a:prstGeom prst="rect">
            <a:avLst/>
          </a:prstGeom>
          <a:solidFill>
            <a:srgbClr val="6C8E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9" name="CaixaDeTexto 278"/>
          <p:cNvSpPr txBox="1"/>
          <p:nvPr/>
        </p:nvSpPr>
        <p:spPr>
          <a:xfrm>
            <a:off x="3270306" y="790670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5</a:t>
            </a:r>
            <a:endParaRPr lang="pt-BR" dirty="0"/>
          </a:p>
        </p:txBody>
      </p:sp>
      <p:sp>
        <p:nvSpPr>
          <p:cNvPr id="280" name="CaixaDeTexto 279"/>
          <p:cNvSpPr txBox="1"/>
          <p:nvPr/>
        </p:nvSpPr>
        <p:spPr>
          <a:xfrm>
            <a:off x="-6603" y="4953000"/>
            <a:ext cx="68646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315C3F"/>
                </a:solidFill>
              </a:rPr>
              <a:t>Principais depositantes</a:t>
            </a:r>
            <a:endParaRPr lang="pt-BR" dirty="0">
              <a:solidFill>
                <a:srgbClr val="315C3F"/>
              </a:solidFill>
            </a:endParaRPr>
          </a:p>
        </p:txBody>
      </p:sp>
      <p:sp>
        <p:nvSpPr>
          <p:cNvPr id="281" name="Retângulo 280"/>
          <p:cNvSpPr/>
          <p:nvPr/>
        </p:nvSpPr>
        <p:spPr>
          <a:xfrm>
            <a:off x="4632598" y="8556746"/>
            <a:ext cx="527076" cy="342000"/>
          </a:xfrm>
          <a:prstGeom prst="rect">
            <a:avLst/>
          </a:prstGeom>
          <a:solidFill>
            <a:srgbClr val="6C8E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2" name="CaixaDeTexto 281"/>
          <p:cNvSpPr txBox="1"/>
          <p:nvPr/>
        </p:nvSpPr>
        <p:spPr>
          <a:xfrm>
            <a:off x="4722908" y="811391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3</a:t>
            </a:r>
            <a:endParaRPr lang="pt-BR" dirty="0"/>
          </a:p>
        </p:txBody>
      </p:sp>
      <p:sp>
        <p:nvSpPr>
          <p:cNvPr id="283" name="Retângulo 282"/>
          <p:cNvSpPr/>
          <p:nvPr/>
        </p:nvSpPr>
        <p:spPr>
          <a:xfrm>
            <a:off x="5327336" y="8556746"/>
            <a:ext cx="527076" cy="342000"/>
          </a:xfrm>
          <a:prstGeom prst="rect">
            <a:avLst/>
          </a:prstGeom>
          <a:solidFill>
            <a:srgbClr val="6C8E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4" name="Retângulo 283"/>
          <p:cNvSpPr/>
          <p:nvPr/>
        </p:nvSpPr>
        <p:spPr>
          <a:xfrm>
            <a:off x="6013976" y="8556746"/>
            <a:ext cx="527076" cy="342000"/>
          </a:xfrm>
          <a:prstGeom prst="rect">
            <a:avLst/>
          </a:prstGeom>
          <a:solidFill>
            <a:srgbClr val="6C8E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5" name="CaixaDeTexto 284"/>
          <p:cNvSpPr txBox="1"/>
          <p:nvPr/>
        </p:nvSpPr>
        <p:spPr>
          <a:xfrm>
            <a:off x="5424325" y="81227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3</a:t>
            </a:r>
            <a:endParaRPr lang="pt-BR" dirty="0"/>
          </a:p>
        </p:txBody>
      </p:sp>
      <p:sp>
        <p:nvSpPr>
          <p:cNvPr id="286" name="CaixaDeTexto 285"/>
          <p:cNvSpPr txBox="1"/>
          <p:nvPr/>
        </p:nvSpPr>
        <p:spPr>
          <a:xfrm>
            <a:off x="6126671" y="81227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3</a:t>
            </a:r>
            <a:endParaRPr lang="pt-BR" dirty="0"/>
          </a:p>
        </p:txBody>
      </p:sp>
      <p:sp>
        <p:nvSpPr>
          <p:cNvPr id="287" name="CaixaDeTexto 286"/>
          <p:cNvSpPr txBox="1"/>
          <p:nvPr/>
        </p:nvSpPr>
        <p:spPr>
          <a:xfrm>
            <a:off x="328032" y="8894489"/>
            <a:ext cx="583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200" dirty="0" smtClean="0"/>
              <a:t>UFMG</a:t>
            </a:r>
          </a:p>
          <a:p>
            <a:pPr algn="ctr"/>
            <a:r>
              <a:rPr lang="pt-BR" sz="1200" dirty="0" smtClean="0"/>
              <a:t>(MG)</a:t>
            </a:r>
            <a:endParaRPr lang="pt-BR" sz="1200" dirty="0"/>
          </a:p>
        </p:txBody>
      </p:sp>
      <p:sp>
        <p:nvSpPr>
          <p:cNvPr id="288" name="CaixaDeTexto 287"/>
          <p:cNvSpPr txBox="1"/>
          <p:nvPr/>
        </p:nvSpPr>
        <p:spPr>
          <a:xfrm>
            <a:off x="1092028" y="8894489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USP</a:t>
            </a:r>
          </a:p>
          <a:p>
            <a:r>
              <a:rPr lang="pt-BR" sz="1200" dirty="0" smtClean="0"/>
              <a:t>(SP)</a:t>
            </a:r>
            <a:endParaRPr lang="pt-BR" sz="1200" dirty="0"/>
          </a:p>
        </p:txBody>
      </p:sp>
      <p:sp>
        <p:nvSpPr>
          <p:cNvPr id="289" name="CaixaDeTexto 288"/>
          <p:cNvSpPr txBox="1"/>
          <p:nvPr/>
        </p:nvSpPr>
        <p:spPr>
          <a:xfrm>
            <a:off x="1700808" y="8894489"/>
            <a:ext cx="631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200" dirty="0" smtClean="0"/>
              <a:t>Fiocruz</a:t>
            </a:r>
          </a:p>
          <a:p>
            <a:pPr algn="ctr"/>
            <a:r>
              <a:rPr lang="pt-BR" sz="1200" dirty="0" smtClean="0"/>
              <a:t>(RJ)</a:t>
            </a:r>
            <a:endParaRPr lang="pt-BR" sz="1200" dirty="0"/>
          </a:p>
        </p:txBody>
      </p:sp>
      <p:sp>
        <p:nvSpPr>
          <p:cNvPr id="290" name="CaixaDeTexto 289"/>
          <p:cNvSpPr txBox="1"/>
          <p:nvPr/>
        </p:nvSpPr>
        <p:spPr>
          <a:xfrm>
            <a:off x="2472683" y="8894489"/>
            <a:ext cx="4876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200" dirty="0" smtClean="0"/>
              <a:t>UFRJ</a:t>
            </a:r>
          </a:p>
          <a:p>
            <a:pPr algn="ctr"/>
            <a:r>
              <a:rPr lang="pt-BR" sz="1200" dirty="0" smtClean="0"/>
              <a:t>(RJ)</a:t>
            </a:r>
            <a:endParaRPr lang="pt-BR" sz="1200" dirty="0"/>
          </a:p>
        </p:txBody>
      </p:sp>
      <p:sp>
        <p:nvSpPr>
          <p:cNvPr id="291" name="CaixaDeTexto 290"/>
          <p:cNvSpPr txBox="1"/>
          <p:nvPr/>
        </p:nvSpPr>
        <p:spPr>
          <a:xfrm>
            <a:off x="3068960" y="8894489"/>
            <a:ext cx="7412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200" dirty="0" smtClean="0"/>
              <a:t>Unicamp</a:t>
            </a:r>
          </a:p>
          <a:p>
            <a:pPr algn="ctr"/>
            <a:r>
              <a:rPr lang="pt-BR" sz="1200" dirty="0" smtClean="0"/>
              <a:t>(SP)</a:t>
            </a:r>
            <a:endParaRPr lang="pt-BR" sz="1200" dirty="0"/>
          </a:p>
        </p:txBody>
      </p:sp>
      <p:sp>
        <p:nvSpPr>
          <p:cNvPr id="292" name="CaixaDeTexto 291"/>
          <p:cNvSpPr txBox="1"/>
          <p:nvPr/>
        </p:nvSpPr>
        <p:spPr>
          <a:xfrm>
            <a:off x="5362638" y="8894489"/>
            <a:ext cx="466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200" dirty="0" smtClean="0"/>
              <a:t>UNB</a:t>
            </a:r>
          </a:p>
          <a:p>
            <a:pPr algn="ctr"/>
            <a:r>
              <a:rPr lang="pt-BR" sz="1200" dirty="0" smtClean="0"/>
              <a:t>(DF)</a:t>
            </a:r>
            <a:endParaRPr lang="pt-BR" sz="1200" dirty="0"/>
          </a:p>
        </p:txBody>
      </p:sp>
      <p:sp>
        <p:nvSpPr>
          <p:cNvPr id="293" name="CaixaDeTexto 292"/>
          <p:cNvSpPr txBox="1"/>
          <p:nvPr/>
        </p:nvSpPr>
        <p:spPr>
          <a:xfrm>
            <a:off x="4373916" y="8894489"/>
            <a:ext cx="1037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200" dirty="0" smtClean="0"/>
              <a:t>Farmacore</a:t>
            </a:r>
          </a:p>
          <a:p>
            <a:pPr algn="ctr"/>
            <a:r>
              <a:rPr lang="pt-BR" sz="1200" dirty="0" smtClean="0"/>
              <a:t>Biotecnologia</a:t>
            </a:r>
          </a:p>
          <a:p>
            <a:pPr algn="ctr"/>
            <a:r>
              <a:rPr lang="pt-BR" sz="1200" dirty="0" smtClean="0"/>
              <a:t>(SP)</a:t>
            </a:r>
            <a:endParaRPr lang="pt-BR" sz="1200" dirty="0"/>
          </a:p>
        </p:txBody>
      </p:sp>
      <p:sp>
        <p:nvSpPr>
          <p:cNvPr id="294" name="CaixaDeTexto 293"/>
          <p:cNvSpPr txBox="1"/>
          <p:nvPr/>
        </p:nvSpPr>
        <p:spPr>
          <a:xfrm>
            <a:off x="5761730" y="8894489"/>
            <a:ext cx="1037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200" dirty="0" smtClean="0"/>
              <a:t>Genoa</a:t>
            </a:r>
            <a:endParaRPr lang="pt-BR" sz="1200" dirty="0"/>
          </a:p>
          <a:p>
            <a:pPr algn="ctr"/>
            <a:r>
              <a:rPr lang="pt-BR" sz="1200" dirty="0" smtClean="0"/>
              <a:t>Biotecnologia</a:t>
            </a:r>
          </a:p>
          <a:p>
            <a:pPr algn="ctr"/>
            <a:r>
              <a:rPr lang="pt-BR" sz="1200" dirty="0" smtClean="0"/>
              <a:t>(SP)</a:t>
            </a:r>
            <a:endParaRPr lang="pt-BR" sz="1200" dirty="0"/>
          </a:p>
        </p:txBody>
      </p:sp>
      <p:sp>
        <p:nvSpPr>
          <p:cNvPr id="295" name="Retângulo 294"/>
          <p:cNvSpPr/>
          <p:nvPr/>
        </p:nvSpPr>
        <p:spPr>
          <a:xfrm>
            <a:off x="3889053" y="8300246"/>
            <a:ext cx="527076" cy="598500"/>
          </a:xfrm>
          <a:prstGeom prst="rect">
            <a:avLst/>
          </a:prstGeom>
          <a:solidFill>
            <a:srgbClr val="6C8E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6" name="CaixaDeTexto 295"/>
          <p:cNvSpPr txBox="1"/>
          <p:nvPr/>
        </p:nvSpPr>
        <p:spPr>
          <a:xfrm>
            <a:off x="3990386" y="791599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5</a:t>
            </a:r>
            <a:endParaRPr lang="pt-BR" dirty="0"/>
          </a:p>
        </p:txBody>
      </p:sp>
      <p:sp>
        <p:nvSpPr>
          <p:cNvPr id="297" name="CaixaDeTexto 296"/>
          <p:cNvSpPr txBox="1"/>
          <p:nvPr/>
        </p:nvSpPr>
        <p:spPr>
          <a:xfrm>
            <a:off x="3926374" y="8922965"/>
            <a:ext cx="506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200" dirty="0" smtClean="0"/>
              <a:t>UFU</a:t>
            </a:r>
          </a:p>
          <a:p>
            <a:pPr algn="ctr"/>
            <a:r>
              <a:rPr lang="pt-BR" sz="1200" dirty="0" smtClean="0"/>
              <a:t>(MG)</a:t>
            </a:r>
            <a:endParaRPr lang="pt-BR" sz="1200" dirty="0"/>
          </a:p>
        </p:txBody>
      </p:sp>
      <p:sp>
        <p:nvSpPr>
          <p:cNvPr id="298" name="Retângulo 297"/>
          <p:cNvSpPr/>
          <p:nvPr/>
        </p:nvSpPr>
        <p:spPr>
          <a:xfrm>
            <a:off x="1763796" y="5395714"/>
            <a:ext cx="2241268" cy="1051491"/>
          </a:xfrm>
          <a:prstGeom prst="rect">
            <a:avLst/>
          </a:prstGeom>
          <a:solidFill>
            <a:srgbClr val="5FB2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9" name="Triângulo isósceles 298"/>
          <p:cNvSpPr/>
          <p:nvPr/>
        </p:nvSpPr>
        <p:spPr>
          <a:xfrm rot="16200000">
            <a:off x="1344667" y="5552648"/>
            <a:ext cx="392341" cy="445919"/>
          </a:xfrm>
          <a:prstGeom prst="triangle">
            <a:avLst>
              <a:gd name="adj" fmla="val 100000"/>
            </a:avLst>
          </a:prstGeom>
          <a:solidFill>
            <a:srgbClr val="6C8E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0" name="Text Box 15"/>
          <p:cNvSpPr txBox="1">
            <a:spLocks noChangeArrowheads="1"/>
          </p:cNvSpPr>
          <p:nvPr/>
        </p:nvSpPr>
        <p:spPr bwMode="auto">
          <a:xfrm>
            <a:off x="1763797" y="5398826"/>
            <a:ext cx="2226589" cy="1048379"/>
          </a:xfrm>
          <a:prstGeom prst="rect">
            <a:avLst/>
          </a:prstGeom>
          <a:solidFill>
            <a:srgbClr val="6C8E52"/>
          </a:solidFill>
          <a:ln>
            <a:noFill/>
          </a:ln>
          <a:effectLst/>
          <a:extLst/>
        </p:spPr>
        <p:txBody>
          <a:bodyPr wrap="square" anchor="ctr">
            <a:noAutofit/>
          </a:bodyPr>
          <a:lstStyle/>
          <a:p>
            <a:pPr algn="ctr"/>
            <a:r>
              <a:rPr lang="pt-BR" altLang="pt-BR" sz="1400" dirty="0" smtClean="0">
                <a:solidFill>
                  <a:schemeClr val="bg1"/>
                </a:solidFill>
              </a:rPr>
              <a:t>Cerca de </a:t>
            </a:r>
            <a:r>
              <a:rPr lang="pt-BR" altLang="pt-BR" b="1" dirty="0" smtClean="0">
                <a:solidFill>
                  <a:schemeClr val="bg1"/>
                </a:solidFill>
              </a:rPr>
              <a:t>60%</a:t>
            </a:r>
            <a:r>
              <a:rPr lang="pt-BR" altLang="pt-BR" sz="1600" dirty="0" smtClean="0">
                <a:solidFill>
                  <a:schemeClr val="bg1"/>
                </a:solidFill>
              </a:rPr>
              <a:t> </a:t>
            </a:r>
            <a:r>
              <a:rPr lang="pt-BR" altLang="pt-BR" sz="1400" dirty="0" smtClean="0">
                <a:solidFill>
                  <a:schemeClr val="bg1"/>
                </a:solidFill>
              </a:rPr>
              <a:t>dos documentos da UFMG são relativos à </a:t>
            </a:r>
            <a:r>
              <a:rPr lang="pt-BR" altLang="pt-BR" b="1" dirty="0" smtClean="0">
                <a:solidFill>
                  <a:schemeClr val="bg1"/>
                </a:solidFill>
              </a:rPr>
              <a:t>prevenção</a:t>
            </a:r>
            <a:r>
              <a:rPr lang="pt-BR" altLang="pt-BR" sz="1400" dirty="0" smtClean="0">
                <a:solidFill>
                  <a:schemeClr val="bg1"/>
                </a:solidFill>
              </a:rPr>
              <a:t> de doenças</a:t>
            </a:r>
            <a:endParaRPr lang="pt-BR" altLang="pt-BR" b="1" dirty="0">
              <a:solidFill>
                <a:schemeClr val="bg1"/>
              </a:solidFill>
            </a:endParaRPr>
          </a:p>
        </p:txBody>
      </p:sp>
      <p:sp>
        <p:nvSpPr>
          <p:cNvPr id="301" name="Retângulo 300"/>
          <p:cNvSpPr/>
          <p:nvPr/>
        </p:nvSpPr>
        <p:spPr>
          <a:xfrm>
            <a:off x="2848108" y="6651553"/>
            <a:ext cx="2241268" cy="1051491"/>
          </a:xfrm>
          <a:prstGeom prst="rect">
            <a:avLst/>
          </a:prstGeom>
          <a:solidFill>
            <a:srgbClr val="6C8E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2" name="Triângulo isósceles 301"/>
          <p:cNvSpPr/>
          <p:nvPr/>
        </p:nvSpPr>
        <p:spPr>
          <a:xfrm rot="16200000">
            <a:off x="2428979" y="7052584"/>
            <a:ext cx="392341" cy="445919"/>
          </a:xfrm>
          <a:prstGeom prst="triangle">
            <a:avLst>
              <a:gd name="adj" fmla="val 0"/>
            </a:avLst>
          </a:prstGeom>
          <a:solidFill>
            <a:srgbClr val="6C8E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3" name="Text Box 15"/>
          <p:cNvSpPr txBox="1">
            <a:spLocks noChangeArrowheads="1"/>
          </p:cNvSpPr>
          <p:nvPr/>
        </p:nvSpPr>
        <p:spPr bwMode="auto">
          <a:xfrm>
            <a:off x="2933696" y="6654665"/>
            <a:ext cx="2090898" cy="1048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algn="ctr"/>
            <a:r>
              <a:rPr lang="pt-BR" altLang="pt-BR" b="1" dirty="0" smtClean="0">
                <a:solidFill>
                  <a:schemeClr val="bg1"/>
                </a:solidFill>
              </a:rPr>
              <a:t>83%</a:t>
            </a:r>
            <a:r>
              <a:rPr lang="pt-BR" altLang="pt-BR" sz="1600" dirty="0" smtClean="0">
                <a:solidFill>
                  <a:schemeClr val="bg1"/>
                </a:solidFill>
              </a:rPr>
              <a:t> </a:t>
            </a:r>
            <a:r>
              <a:rPr lang="pt-BR" altLang="pt-BR" sz="1400" dirty="0" smtClean="0">
                <a:solidFill>
                  <a:schemeClr val="bg1"/>
                </a:solidFill>
              </a:rPr>
              <a:t>dos documentos da Fiocruz tratam de </a:t>
            </a:r>
            <a:r>
              <a:rPr lang="pt-BR" altLang="pt-BR" b="1" dirty="0" smtClean="0">
                <a:solidFill>
                  <a:schemeClr val="bg1"/>
                </a:solidFill>
              </a:rPr>
              <a:t>Vacinas</a:t>
            </a:r>
            <a:endParaRPr lang="pt-BR" altLang="pt-BR" b="1" dirty="0">
              <a:solidFill>
                <a:schemeClr val="bg1"/>
              </a:solidFill>
            </a:endParaRPr>
          </a:p>
        </p:txBody>
      </p:sp>
      <p:sp>
        <p:nvSpPr>
          <p:cNvPr id="304" name="CaixaDeTexto 303"/>
          <p:cNvSpPr txBox="1"/>
          <p:nvPr/>
        </p:nvSpPr>
        <p:spPr>
          <a:xfrm>
            <a:off x="1484784" y="828799"/>
            <a:ext cx="47596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bg1"/>
                </a:solidFill>
              </a:rPr>
              <a:t>(Tecnologias desenvolvidas por brasileiros) – 2009 a 2013</a:t>
            </a:r>
            <a:endParaRPr lang="pt-BR" sz="1400" dirty="0">
              <a:solidFill>
                <a:schemeClr val="bg1"/>
              </a:solidFill>
            </a:endParaRPr>
          </a:p>
        </p:txBody>
      </p:sp>
      <p:sp>
        <p:nvSpPr>
          <p:cNvPr id="305" name="CaixaDeTexto 304"/>
          <p:cNvSpPr txBox="1"/>
          <p:nvPr/>
        </p:nvSpPr>
        <p:spPr>
          <a:xfrm>
            <a:off x="39215" y="4627793"/>
            <a:ext cx="68218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*Há pedidos de patente cuja tecnologia aplica-se a mais de um uso (diagnóstico, tratamento e prevenção).</a:t>
            </a:r>
          </a:p>
        </p:txBody>
      </p:sp>
      <p:sp>
        <p:nvSpPr>
          <p:cNvPr id="306" name="Retângulo 305"/>
          <p:cNvSpPr/>
          <p:nvPr/>
        </p:nvSpPr>
        <p:spPr>
          <a:xfrm>
            <a:off x="360120" y="8556746"/>
            <a:ext cx="527076" cy="342000"/>
          </a:xfrm>
          <a:prstGeom prst="rect">
            <a:avLst/>
          </a:prstGeom>
          <a:solidFill>
            <a:srgbClr val="A8E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7" name="Retângulo 306"/>
          <p:cNvSpPr/>
          <p:nvPr/>
        </p:nvSpPr>
        <p:spPr>
          <a:xfrm>
            <a:off x="1052736" y="8300246"/>
            <a:ext cx="527076" cy="598500"/>
          </a:xfrm>
          <a:prstGeom prst="rect">
            <a:avLst/>
          </a:prstGeom>
          <a:solidFill>
            <a:srgbClr val="A8E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8" name="Retângulo 307"/>
          <p:cNvSpPr/>
          <p:nvPr/>
        </p:nvSpPr>
        <p:spPr>
          <a:xfrm>
            <a:off x="1759459" y="8556746"/>
            <a:ext cx="527076" cy="342000"/>
          </a:xfrm>
          <a:prstGeom prst="rect">
            <a:avLst/>
          </a:prstGeom>
          <a:solidFill>
            <a:srgbClr val="A8E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9" name="Retângulo 308"/>
          <p:cNvSpPr/>
          <p:nvPr/>
        </p:nvSpPr>
        <p:spPr>
          <a:xfrm>
            <a:off x="2451097" y="8790746"/>
            <a:ext cx="527076" cy="108000"/>
          </a:xfrm>
          <a:prstGeom prst="rect">
            <a:avLst/>
          </a:prstGeom>
          <a:solidFill>
            <a:srgbClr val="A8E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0" name="Retângulo 309"/>
          <p:cNvSpPr/>
          <p:nvPr/>
        </p:nvSpPr>
        <p:spPr>
          <a:xfrm>
            <a:off x="3170177" y="8790746"/>
            <a:ext cx="527076" cy="108000"/>
          </a:xfrm>
          <a:prstGeom prst="rect">
            <a:avLst/>
          </a:prstGeom>
          <a:solidFill>
            <a:srgbClr val="A8E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1" name="Retângulo 310"/>
          <p:cNvSpPr/>
          <p:nvPr/>
        </p:nvSpPr>
        <p:spPr>
          <a:xfrm>
            <a:off x="3889053" y="8430746"/>
            <a:ext cx="527076" cy="468000"/>
          </a:xfrm>
          <a:prstGeom prst="rect">
            <a:avLst/>
          </a:prstGeom>
          <a:solidFill>
            <a:srgbClr val="A8E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2" name="Retângulo 311"/>
          <p:cNvSpPr/>
          <p:nvPr/>
        </p:nvSpPr>
        <p:spPr>
          <a:xfrm>
            <a:off x="4632598" y="8790746"/>
            <a:ext cx="527076" cy="108000"/>
          </a:xfrm>
          <a:prstGeom prst="rect">
            <a:avLst/>
          </a:prstGeom>
          <a:solidFill>
            <a:srgbClr val="A8E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3" name="Retângulo 312"/>
          <p:cNvSpPr/>
          <p:nvPr/>
        </p:nvSpPr>
        <p:spPr>
          <a:xfrm>
            <a:off x="189781" y="9561512"/>
            <a:ext cx="180000" cy="180000"/>
          </a:xfrm>
          <a:prstGeom prst="rect">
            <a:avLst/>
          </a:prstGeom>
          <a:solidFill>
            <a:srgbClr val="A8E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4" name="CaixaDeTexto 313"/>
          <p:cNvSpPr txBox="1"/>
          <p:nvPr/>
        </p:nvSpPr>
        <p:spPr>
          <a:xfrm>
            <a:off x="379634" y="9527604"/>
            <a:ext cx="24220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Pedidos de patente com codepósito</a:t>
            </a:r>
            <a:endParaRPr lang="pt-BR" sz="1200" dirty="0"/>
          </a:p>
        </p:txBody>
      </p:sp>
      <p:sp>
        <p:nvSpPr>
          <p:cNvPr id="315" name="Retângulo 314"/>
          <p:cNvSpPr/>
          <p:nvPr/>
        </p:nvSpPr>
        <p:spPr>
          <a:xfrm>
            <a:off x="4201513" y="9561512"/>
            <a:ext cx="180000" cy="180000"/>
          </a:xfrm>
          <a:prstGeom prst="rect">
            <a:avLst/>
          </a:prstGeom>
          <a:solidFill>
            <a:srgbClr val="6C8E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6" name="CaixaDeTexto 315"/>
          <p:cNvSpPr txBox="1"/>
          <p:nvPr/>
        </p:nvSpPr>
        <p:spPr>
          <a:xfrm>
            <a:off x="4391366" y="9527604"/>
            <a:ext cx="24136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Pedidos de patente sem codepósito</a:t>
            </a:r>
            <a:endParaRPr lang="pt-BR" sz="1200" dirty="0"/>
          </a:p>
        </p:txBody>
      </p:sp>
      <p:cxnSp>
        <p:nvCxnSpPr>
          <p:cNvPr id="317" name="Conector reto 316"/>
          <p:cNvCxnSpPr/>
          <p:nvPr/>
        </p:nvCxnSpPr>
        <p:spPr>
          <a:xfrm rot="10800000">
            <a:off x="189360" y="8913986"/>
            <a:ext cx="6480000" cy="0"/>
          </a:xfrm>
          <a:prstGeom prst="line">
            <a:avLst/>
          </a:prstGeom>
          <a:ln w="38100">
            <a:solidFill>
              <a:srgbClr val="3244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8" name="CaixaDeTexto 317"/>
          <p:cNvSpPr txBox="1"/>
          <p:nvPr/>
        </p:nvSpPr>
        <p:spPr>
          <a:xfrm>
            <a:off x="484835" y="871010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3</a:t>
            </a:r>
            <a:endParaRPr lang="pt-BR" sz="1200" dirty="0"/>
          </a:p>
        </p:txBody>
      </p:sp>
      <p:sp>
        <p:nvSpPr>
          <p:cNvPr id="319" name="CaixaDeTexto 318"/>
          <p:cNvSpPr txBox="1"/>
          <p:nvPr/>
        </p:nvSpPr>
        <p:spPr>
          <a:xfrm>
            <a:off x="1897667" y="871010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3</a:t>
            </a:r>
            <a:endParaRPr lang="pt-BR" sz="1200" dirty="0"/>
          </a:p>
        </p:txBody>
      </p:sp>
      <p:sp>
        <p:nvSpPr>
          <p:cNvPr id="320" name="CaixaDeTexto 319"/>
          <p:cNvSpPr txBox="1"/>
          <p:nvPr/>
        </p:nvSpPr>
        <p:spPr>
          <a:xfrm>
            <a:off x="1158552" y="871010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4</a:t>
            </a:r>
            <a:endParaRPr lang="pt-BR" sz="1200" dirty="0"/>
          </a:p>
        </p:txBody>
      </p:sp>
      <p:sp>
        <p:nvSpPr>
          <p:cNvPr id="321" name="CaixaDeTexto 320"/>
          <p:cNvSpPr txBox="1"/>
          <p:nvPr/>
        </p:nvSpPr>
        <p:spPr>
          <a:xfrm>
            <a:off x="4022136" y="871010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4</a:t>
            </a:r>
            <a:endParaRPr lang="pt-BR" sz="1200" dirty="0"/>
          </a:p>
        </p:txBody>
      </p:sp>
      <p:sp>
        <p:nvSpPr>
          <p:cNvPr id="322" name="CaixaDeTexto 321"/>
          <p:cNvSpPr txBox="1"/>
          <p:nvPr/>
        </p:nvSpPr>
        <p:spPr>
          <a:xfrm>
            <a:off x="2567511" y="871010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1</a:t>
            </a:r>
            <a:endParaRPr lang="pt-BR" sz="1200" dirty="0"/>
          </a:p>
        </p:txBody>
      </p:sp>
      <p:sp>
        <p:nvSpPr>
          <p:cNvPr id="323" name="CaixaDeTexto 322"/>
          <p:cNvSpPr txBox="1"/>
          <p:nvPr/>
        </p:nvSpPr>
        <p:spPr>
          <a:xfrm>
            <a:off x="3297102" y="871010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1</a:t>
            </a:r>
            <a:endParaRPr lang="pt-BR" sz="1200" dirty="0"/>
          </a:p>
        </p:txBody>
      </p:sp>
      <p:sp>
        <p:nvSpPr>
          <p:cNvPr id="324" name="CaixaDeTexto 323"/>
          <p:cNvSpPr txBox="1"/>
          <p:nvPr/>
        </p:nvSpPr>
        <p:spPr>
          <a:xfrm>
            <a:off x="4756894" y="851482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</a:rPr>
              <a:t>2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325" name="CaixaDeTexto 324"/>
          <p:cNvSpPr txBox="1"/>
          <p:nvPr/>
        </p:nvSpPr>
        <p:spPr>
          <a:xfrm>
            <a:off x="4763244" y="871010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1</a:t>
            </a:r>
            <a:endParaRPr lang="pt-BR" sz="1200" dirty="0"/>
          </a:p>
        </p:txBody>
      </p:sp>
      <p:sp>
        <p:nvSpPr>
          <p:cNvPr id="326" name="CaixaDeTexto 325"/>
          <p:cNvSpPr txBox="1"/>
          <p:nvPr/>
        </p:nvSpPr>
        <p:spPr>
          <a:xfrm>
            <a:off x="4020984" y="823112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</a:rPr>
              <a:t>1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327" name="CaixaDeTexto 326"/>
          <p:cNvSpPr txBox="1"/>
          <p:nvPr/>
        </p:nvSpPr>
        <p:spPr>
          <a:xfrm>
            <a:off x="3284402" y="8245644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</a:rPr>
              <a:t>4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328" name="CaixaDeTexto 327"/>
          <p:cNvSpPr txBox="1"/>
          <p:nvPr/>
        </p:nvSpPr>
        <p:spPr>
          <a:xfrm>
            <a:off x="2573188" y="809262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</a:rPr>
              <a:t>6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329" name="CaixaDeTexto 328"/>
          <p:cNvSpPr txBox="1"/>
          <p:nvPr/>
        </p:nvSpPr>
        <p:spPr>
          <a:xfrm>
            <a:off x="1885153" y="748958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</a:rPr>
              <a:t>9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330" name="CaixaDeTexto 329"/>
          <p:cNvSpPr txBox="1"/>
          <p:nvPr/>
        </p:nvSpPr>
        <p:spPr>
          <a:xfrm>
            <a:off x="1158552" y="6419246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</a:rPr>
              <a:t>18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331" name="CaixaDeTexto 330"/>
          <p:cNvSpPr txBox="1"/>
          <p:nvPr/>
        </p:nvSpPr>
        <p:spPr>
          <a:xfrm>
            <a:off x="445562" y="5582782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</a:rPr>
              <a:t>26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332" name="CaixaDeTexto 331"/>
          <p:cNvSpPr txBox="1"/>
          <p:nvPr/>
        </p:nvSpPr>
        <p:spPr>
          <a:xfrm>
            <a:off x="1709632" y="56456"/>
            <a:ext cx="3429769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rgbClr val="3D433F"/>
                </a:solidFill>
              </a:rPr>
              <a:t>Nº 3         Ano 2015</a:t>
            </a:r>
            <a:endParaRPr lang="pt-BR" sz="1200" dirty="0">
              <a:solidFill>
                <a:srgbClr val="3D43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44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7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1493</TotalTime>
  <Words>298</Words>
  <Application>Microsoft Office PowerPoint</Application>
  <PresentationFormat>Papel A4 (210 x 297 mm)</PresentationFormat>
  <Paragraphs>110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7</vt:i4>
      </vt:variant>
      <vt:variant>
        <vt:lpstr>Títulos de slides</vt:lpstr>
      </vt:variant>
      <vt:variant>
        <vt:i4>2</vt:i4>
      </vt:variant>
    </vt:vector>
  </HeadingPairs>
  <TitlesOfParts>
    <vt:vector size="9" baseType="lpstr">
      <vt:lpstr>1_Tema do Office</vt:lpstr>
      <vt:lpstr>2_Tema do Office</vt:lpstr>
      <vt:lpstr>3_Tema do Office</vt:lpstr>
      <vt:lpstr>4_Tema do Office</vt:lpstr>
      <vt:lpstr>5_Tema do Office</vt:lpstr>
      <vt:lpstr>6_Tema do Office</vt:lpstr>
      <vt:lpstr>7_Tema do Office</vt:lpstr>
      <vt:lpstr>Apresentação do PowerPoint</vt:lpstr>
      <vt:lpstr>Apresentação do PowerPoint</vt:lpstr>
    </vt:vector>
  </TitlesOfParts>
  <Company>INPI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root</dc:creator>
  <cp:lastModifiedBy>root</cp:lastModifiedBy>
  <cp:revision>102</cp:revision>
  <cp:lastPrinted>2014-12-04T11:47:25Z</cp:lastPrinted>
  <dcterms:created xsi:type="dcterms:W3CDTF">2014-06-09T15:42:51Z</dcterms:created>
  <dcterms:modified xsi:type="dcterms:W3CDTF">2015-07-07T21:18:08Z</dcterms:modified>
</cp:coreProperties>
</file>