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 id="2147483828" r:id="rId4"/>
    <p:sldMasterId id="2147483840" r:id="rId5"/>
    <p:sldMasterId id="2147483852" r:id="rId6"/>
    <p:sldMasterId id="2147483864" r:id="rId7"/>
    <p:sldMasterId id="2147483876" r:id="rId8"/>
  </p:sldMasterIdLst>
  <p:notesMasterIdLst>
    <p:notesMasterId r:id="rId11"/>
  </p:notesMasterIdLst>
  <p:sldIdLst>
    <p:sldId id="266" r:id="rId9"/>
    <p:sldId id="267" r:id="rId10"/>
  </p:sldIdLst>
  <p:sldSz cx="6858000" cy="9906000" type="A4"/>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2A5"/>
    <a:srgbClr val="688BBB"/>
    <a:srgbClr val="3F48CC"/>
    <a:srgbClr val="99D9EA"/>
    <a:srgbClr val="5C83B6"/>
    <a:srgbClr val="7092BE"/>
    <a:srgbClr val="3F6092"/>
    <a:srgbClr val="0C2844"/>
    <a:srgbClr val="469CD5"/>
    <a:srgbClr val="3D4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33" autoAdjust="0"/>
  </p:normalViewPr>
  <p:slideViewPr>
    <p:cSldViewPr>
      <p:cViewPr>
        <p:scale>
          <a:sx n="200" d="100"/>
          <a:sy n="200" d="100"/>
        </p:scale>
        <p:origin x="-12" y="8100"/>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8766842-0FFB-40E6-B804-5A0AA78B812B}" type="datetimeFigureOut">
              <a:rPr lang="pt-BR" smtClean="0"/>
              <a:t>19/08/2015</a:t>
            </a:fld>
            <a:endParaRPr lang="pt-BR"/>
          </a:p>
        </p:txBody>
      </p:sp>
      <p:sp>
        <p:nvSpPr>
          <p:cNvPr id="4" name="Espaço Reservado para Imagem de Slide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B44784-1766-4BE7-B608-621BE7647212}" type="slidenum">
              <a:rPr lang="pt-BR" smtClean="0"/>
              <a:t>‹nº›</a:t>
            </a:fld>
            <a:endParaRPr lang="pt-BR"/>
          </a:p>
        </p:txBody>
      </p:sp>
    </p:spTree>
    <p:extLst>
      <p:ext uri="{BB962C8B-B14F-4D97-AF65-F5344CB8AC3E}">
        <p14:creationId xmlns:p14="http://schemas.microsoft.com/office/powerpoint/2010/main" val="212218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3B44784-1766-4BE7-B608-621BE7647212}" type="slidenum">
              <a:rPr lang="pt-BR" smtClean="0"/>
              <a:t>1</a:t>
            </a:fld>
            <a:endParaRPr lang="pt-BR"/>
          </a:p>
        </p:txBody>
      </p:sp>
    </p:spTree>
    <p:extLst>
      <p:ext uri="{BB962C8B-B14F-4D97-AF65-F5344CB8AC3E}">
        <p14:creationId xmlns:p14="http://schemas.microsoft.com/office/powerpoint/2010/main" val="262649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5043884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9734517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1385236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9774850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712061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80785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4373668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69079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40377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04512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52858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33509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90457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217986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5827129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0574311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79468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57972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2761871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87550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934399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15210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77455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657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276668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3008866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537175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5807741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710920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459210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9945057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183732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89981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6001747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575184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955415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809142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72991895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668268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17792162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389325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889671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3188438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71929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405684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267897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356024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564413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378060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9496159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3348163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2475381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083867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68930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841492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551450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516213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042892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083954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854568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778705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05487808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58053139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1018388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30101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21568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088830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1595674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753172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1716214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366231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724578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877562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9901273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5561688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3077283"/>
            <a:ext cx="5829300" cy="2123369"/>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87006176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342900" y="2311402"/>
            <a:ext cx="6172200" cy="653750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64971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98424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735" y="419858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538812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257176"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2628901" y="3338691"/>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5312332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1"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1"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8" name="Espaço Reservado para Rodapé 7"/>
          <p:cNvSpPr>
            <a:spLocks noGrp="1"/>
          </p:cNvSpPr>
          <p:nvPr>
            <p:ph type="ftr" sz="quarter" idx="11"/>
          </p:nvPr>
        </p:nvSpPr>
        <p:spPr>
          <a:xfrm>
            <a:off x="2343150" y="9181397"/>
            <a:ext cx="2171700" cy="527403"/>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40505895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4" name="Espaço Reservado para Rodapé 3"/>
          <p:cNvSpPr>
            <a:spLocks noGrp="1"/>
          </p:cNvSpPr>
          <p:nvPr>
            <p:ph type="ftr" sz="quarter" idx="11"/>
          </p:nvPr>
        </p:nvSpPr>
        <p:spPr>
          <a:xfrm>
            <a:off x="2343150" y="9181397"/>
            <a:ext cx="2171700" cy="527403"/>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5801967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3" name="Espaço Reservado para Rodapé 2"/>
          <p:cNvSpPr>
            <a:spLocks noGrp="1"/>
          </p:cNvSpPr>
          <p:nvPr>
            <p:ph type="ftr" sz="quarter" idx="11"/>
          </p:nvPr>
        </p:nvSpPr>
        <p:spPr>
          <a:xfrm>
            <a:off x="2343150" y="9181397"/>
            <a:ext cx="2171700" cy="527403"/>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775416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94405"/>
            <a:ext cx="2256235" cy="1678517"/>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94408"/>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1"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9617693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3276745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96699"/>
            <a:ext cx="6172200" cy="1651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2311402"/>
            <a:ext cx="6172200" cy="653750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314368953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573264"/>
            <a:ext cx="1157288" cy="1220822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257176" y="573264"/>
            <a:ext cx="3357563" cy="1220822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5" name="Espaço Reservado para Rodapé 4"/>
          <p:cNvSpPr>
            <a:spLocks noGrp="1"/>
          </p:cNvSpPr>
          <p:nvPr>
            <p:ph type="ftr" sz="quarter" idx="11"/>
          </p:nvPr>
        </p:nvSpPr>
        <p:spPr>
          <a:xfrm>
            <a:off x="2343150" y="9181397"/>
            <a:ext cx="2171700" cy="527403"/>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10983175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934200"/>
            <a:ext cx="4114800" cy="818622"/>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342900" y="9181397"/>
            <a:ext cx="1600200" cy="527403"/>
          </a:xfrm>
          <a:prstGeom prst="rect">
            <a:avLst/>
          </a:prstGeom>
        </p:spPr>
        <p:txBody>
          <a:bodyPr/>
          <a:lstStyle/>
          <a:p>
            <a:fld id="{D354D201-E63F-454F-B0FF-149D50D2C338}" type="datetimeFigureOut">
              <a:rPr lang="pt-BR" smtClean="0"/>
              <a:t>19/08/2015</a:t>
            </a:fld>
            <a:endParaRPr lang="pt-BR"/>
          </a:p>
        </p:txBody>
      </p:sp>
      <p:sp>
        <p:nvSpPr>
          <p:cNvPr id="6" name="Espaço Reservado para Rodapé 5"/>
          <p:cNvSpPr>
            <a:spLocks noGrp="1"/>
          </p:cNvSpPr>
          <p:nvPr>
            <p:ph type="ftr" sz="quarter" idx="11"/>
          </p:nvPr>
        </p:nvSpPr>
        <p:spPr>
          <a:xfrm>
            <a:off x="2343150" y="9181397"/>
            <a:ext cx="2171700" cy="527403"/>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4914900" y="9181397"/>
            <a:ext cx="1600200" cy="527403"/>
          </a:xfrm>
          <a:prstGeom prst="rect">
            <a:avLst/>
          </a:prstGeom>
        </p:spPr>
        <p:txBody>
          <a:bodyPr/>
          <a:lstStyle/>
          <a:p>
            <a:fld id="{A62E8872-EDF3-4203-A4B2-76044523E8CB}" type="slidenum">
              <a:rPr lang="pt-BR" smtClean="0"/>
              <a:t>‹nº›</a:t>
            </a:fld>
            <a:endParaRPr lang="pt-BR"/>
          </a:p>
        </p:txBody>
      </p:sp>
    </p:spTree>
    <p:extLst>
      <p:ext uri="{BB962C8B-B14F-4D97-AF65-F5344CB8AC3E}">
        <p14:creationId xmlns:p14="http://schemas.microsoft.com/office/powerpoint/2010/main" val="280122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34" y="99626"/>
            <a:ext cx="6624732" cy="1364398"/>
          </a:xfrm>
          <a:prstGeom prst="rect">
            <a:avLst/>
          </a:prstGeom>
        </p:spPr>
      </p:pic>
    </p:spTree>
    <p:extLst>
      <p:ext uri="{BB962C8B-B14F-4D97-AF65-F5344CB8AC3E}">
        <p14:creationId xmlns:p14="http://schemas.microsoft.com/office/powerpoint/2010/main" val="36029295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34" y="99626"/>
            <a:ext cx="6624732" cy="1364398"/>
          </a:xfrm>
          <a:prstGeom prst="rect">
            <a:avLst/>
          </a:prstGeom>
        </p:spPr>
      </p:pic>
    </p:spTree>
    <p:extLst>
      <p:ext uri="{BB962C8B-B14F-4D97-AF65-F5344CB8AC3E}">
        <p14:creationId xmlns:p14="http://schemas.microsoft.com/office/powerpoint/2010/main" val="398316523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36" y="99626"/>
            <a:ext cx="6624728" cy="1364398"/>
          </a:xfrm>
          <a:prstGeom prst="rect">
            <a:avLst/>
          </a:prstGeom>
        </p:spPr>
      </p:pic>
    </p:spTree>
    <p:extLst>
      <p:ext uri="{BB962C8B-B14F-4D97-AF65-F5344CB8AC3E}">
        <p14:creationId xmlns:p14="http://schemas.microsoft.com/office/powerpoint/2010/main" val="154381600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36" y="99626"/>
            <a:ext cx="6624728" cy="1364397"/>
          </a:xfrm>
          <a:prstGeom prst="rect">
            <a:avLst/>
          </a:prstGeom>
        </p:spPr>
      </p:pic>
    </p:spTree>
    <p:extLst>
      <p:ext uri="{BB962C8B-B14F-4D97-AF65-F5344CB8AC3E}">
        <p14:creationId xmlns:p14="http://schemas.microsoft.com/office/powerpoint/2010/main" val="38421089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38" y="99626"/>
            <a:ext cx="6624723" cy="1364397"/>
          </a:xfrm>
          <a:prstGeom prst="rect">
            <a:avLst/>
          </a:prstGeom>
        </p:spPr>
      </p:pic>
    </p:spTree>
    <p:extLst>
      <p:ext uri="{BB962C8B-B14F-4D97-AF65-F5344CB8AC3E}">
        <p14:creationId xmlns:p14="http://schemas.microsoft.com/office/powerpoint/2010/main" val="71987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38" y="99626"/>
            <a:ext cx="6624723" cy="1364396"/>
          </a:xfrm>
          <a:prstGeom prst="rect">
            <a:avLst/>
          </a:prstGeom>
        </p:spPr>
      </p:pic>
    </p:spTree>
    <p:extLst>
      <p:ext uri="{BB962C8B-B14F-4D97-AF65-F5344CB8AC3E}">
        <p14:creationId xmlns:p14="http://schemas.microsoft.com/office/powerpoint/2010/main" val="36606821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40" y="99626"/>
            <a:ext cx="6624718" cy="1364396"/>
          </a:xfrm>
          <a:prstGeom prst="rect">
            <a:avLst/>
          </a:prstGeom>
        </p:spPr>
      </p:pic>
    </p:spTree>
    <p:extLst>
      <p:ext uri="{BB962C8B-B14F-4D97-AF65-F5344CB8AC3E}">
        <p14:creationId xmlns:p14="http://schemas.microsoft.com/office/powerpoint/2010/main" val="394662920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640" y="99626"/>
            <a:ext cx="6624718" cy="1364395"/>
          </a:xfrm>
          <a:prstGeom prst="rect">
            <a:avLst/>
          </a:prstGeom>
        </p:spPr>
      </p:pic>
    </p:spTree>
    <p:extLst>
      <p:ext uri="{BB962C8B-B14F-4D97-AF65-F5344CB8AC3E}">
        <p14:creationId xmlns:p14="http://schemas.microsoft.com/office/powerpoint/2010/main" val="396245640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183" b="2967"/>
          <a:stretch/>
        </p:blipFill>
        <p:spPr bwMode="auto">
          <a:xfrm>
            <a:off x="1999499" y="2360712"/>
            <a:ext cx="2859002" cy="280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79" y="5673080"/>
            <a:ext cx="6713405" cy="355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ixaDeTexto 17"/>
          <p:cNvSpPr txBox="1"/>
          <p:nvPr/>
        </p:nvSpPr>
        <p:spPr>
          <a:xfrm>
            <a:off x="1924716" y="128464"/>
            <a:ext cx="2739157" cy="276999"/>
          </a:xfrm>
          <a:prstGeom prst="rect">
            <a:avLst/>
          </a:prstGeom>
          <a:noFill/>
        </p:spPr>
        <p:txBody>
          <a:bodyPr vert="horz" wrap="square" rtlCol="0">
            <a:spAutoFit/>
          </a:bodyPr>
          <a:lstStyle/>
          <a:p>
            <a:pPr algn="ctr"/>
            <a:r>
              <a:rPr lang="pt-BR" sz="1200" b="1" dirty="0" smtClean="0">
                <a:solidFill>
                  <a:srgbClr val="3D433F"/>
                </a:solidFill>
              </a:rPr>
              <a:t>Nº </a:t>
            </a:r>
            <a:r>
              <a:rPr lang="pt-BR" sz="1200" b="1" dirty="0">
                <a:solidFill>
                  <a:srgbClr val="3D433F"/>
                </a:solidFill>
              </a:rPr>
              <a:t>7</a:t>
            </a:r>
            <a:r>
              <a:rPr lang="pt-BR" sz="1200" b="1" dirty="0" smtClean="0">
                <a:solidFill>
                  <a:srgbClr val="3D433F"/>
                </a:solidFill>
              </a:rPr>
              <a:t>         </a:t>
            </a:r>
            <a:r>
              <a:rPr lang="pt-BR" sz="1200" b="1" dirty="0" err="1" smtClean="0">
                <a:solidFill>
                  <a:srgbClr val="3D433F"/>
                </a:solidFill>
              </a:rPr>
              <a:t>Year</a:t>
            </a:r>
            <a:r>
              <a:rPr lang="pt-BR" sz="1200" b="1" dirty="0" smtClean="0">
                <a:solidFill>
                  <a:srgbClr val="3D433F"/>
                </a:solidFill>
              </a:rPr>
              <a:t> </a:t>
            </a:r>
            <a:r>
              <a:rPr lang="pt-BR" sz="1200" b="1" dirty="0" smtClean="0">
                <a:solidFill>
                  <a:srgbClr val="3D433F"/>
                </a:solidFill>
              </a:rPr>
              <a:t>2015       </a:t>
            </a:r>
            <a:endParaRPr lang="pt-BR" sz="1200" b="1" dirty="0">
              <a:solidFill>
                <a:srgbClr val="3D433F"/>
              </a:solidFill>
            </a:endParaRPr>
          </a:p>
        </p:txBody>
      </p:sp>
      <p:sp>
        <p:nvSpPr>
          <p:cNvPr id="19" name="CaixaDeTexto 18"/>
          <p:cNvSpPr txBox="1"/>
          <p:nvPr/>
        </p:nvSpPr>
        <p:spPr>
          <a:xfrm>
            <a:off x="1679269" y="437982"/>
            <a:ext cx="3384376" cy="338554"/>
          </a:xfrm>
          <a:prstGeom prst="rect">
            <a:avLst/>
          </a:prstGeom>
          <a:noFill/>
        </p:spPr>
        <p:txBody>
          <a:bodyPr wrap="square" rtlCol="0">
            <a:spAutoFit/>
          </a:bodyPr>
          <a:lstStyle/>
          <a:p>
            <a:r>
              <a:rPr lang="pt-BR" altLang="en-US" sz="1600" b="1" dirty="0">
                <a:solidFill>
                  <a:schemeClr val="bg1"/>
                </a:solidFill>
                <a:latin typeface="Calibri" pitchFamily="34" charset="0"/>
              </a:rPr>
              <a:t>AGRICULTURAL MACHINERY </a:t>
            </a:r>
            <a:r>
              <a:rPr lang="pt-BR" sz="1600" b="1" dirty="0" smtClean="0">
                <a:solidFill>
                  <a:schemeClr val="bg1"/>
                </a:solidFill>
              </a:rPr>
              <a:t>3</a:t>
            </a:r>
            <a:endParaRPr lang="pt-BR" sz="1600" b="1" dirty="0">
              <a:solidFill>
                <a:schemeClr val="bg1"/>
              </a:solidFill>
            </a:endParaRPr>
          </a:p>
        </p:txBody>
      </p:sp>
      <p:sp>
        <p:nvSpPr>
          <p:cNvPr id="20" name="CaixaDeTexto 19"/>
          <p:cNvSpPr txBox="1"/>
          <p:nvPr/>
        </p:nvSpPr>
        <p:spPr>
          <a:xfrm>
            <a:off x="1628799" y="749430"/>
            <a:ext cx="4248473" cy="292388"/>
          </a:xfrm>
          <a:prstGeom prst="rect">
            <a:avLst/>
          </a:prstGeom>
          <a:noFill/>
        </p:spPr>
        <p:txBody>
          <a:bodyPr wrap="square" rtlCol="0">
            <a:spAutoFit/>
          </a:bodyPr>
          <a:lstStyle/>
          <a:p>
            <a:r>
              <a:rPr lang="pt-BR" sz="1300" b="1" dirty="0" smtClean="0">
                <a:solidFill>
                  <a:schemeClr val="bg1"/>
                </a:solidFill>
              </a:rPr>
              <a:t>(</a:t>
            </a:r>
            <a:r>
              <a:rPr lang="pt-BR" sz="1300" b="1" dirty="0" err="1" smtClean="0">
                <a:solidFill>
                  <a:schemeClr val="bg1"/>
                </a:solidFill>
              </a:rPr>
              <a:t>Harvesting</a:t>
            </a:r>
            <a:r>
              <a:rPr lang="pt-BR" sz="1300" b="1" dirty="0" smtClean="0">
                <a:solidFill>
                  <a:schemeClr val="bg1"/>
                </a:solidFill>
              </a:rPr>
              <a:t> </a:t>
            </a:r>
            <a:r>
              <a:rPr lang="pt-BR" sz="1300" b="1" dirty="0" smtClean="0">
                <a:solidFill>
                  <a:schemeClr val="bg1"/>
                </a:solidFill>
              </a:rPr>
              <a:t>– A01D):  2009-2013</a:t>
            </a:r>
            <a:endParaRPr lang="pt-BR" sz="1300" b="1" dirty="0">
              <a:solidFill>
                <a:schemeClr val="bg1"/>
              </a:solidFill>
            </a:endParaRPr>
          </a:p>
        </p:txBody>
      </p:sp>
      <p:sp>
        <p:nvSpPr>
          <p:cNvPr id="21" name="Retângulo 20"/>
          <p:cNvSpPr/>
          <p:nvPr/>
        </p:nvSpPr>
        <p:spPr>
          <a:xfrm>
            <a:off x="4254767" y="3902873"/>
            <a:ext cx="502662" cy="276999"/>
          </a:xfrm>
          <a:prstGeom prst="rect">
            <a:avLst/>
          </a:prstGeom>
          <a:noFill/>
        </p:spPr>
        <p:txBody>
          <a:bodyPr wrap="square">
            <a:spAutoFit/>
          </a:bodyPr>
          <a:lstStyle/>
          <a:p>
            <a:pPr algn="ctr"/>
            <a:r>
              <a:rPr lang="pt-BR" sz="1200" b="1" dirty="0" smtClean="0"/>
              <a:t>59%</a:t>
            </a:r>
            <a:endParaRPr lang="pt-BR" sz="1200" b="1" dirty="0"/>
          </a:p>
        </p:txBody>
      </p:sp>
      <p:sp>
        <p:nvSpPr>
          <p:cNvPr id="22" name="Retângulo 21"/>
          <p:cNvSpPr/>
          <p:nvPr/>
        </p:nvSpPr>
        <p:spPr>
          <a:xfrm>
            <a:off x="2060848" y="3080792"/>
            <a:ext cx="679786" cy="261610"/>
          </a:xfrm>
          <a:prstGeom prst="rect">
            <a:avLst/>
          </a:prstGeom>
        </p:spPr>
        <p:txBody>
          <a:bodyPr wrap="square">
            <a:spAutoFit/>
          </a:bodyPr>
          <a:lstStyle/>
          <a:p>
            <a:pPr algn="ctr"/>
            <a:r>
              <a:rPr lang="pt-BR" sz="1100" b="1" dirty="0" smtClean="0"/>
              <a:t>20%</a:t>
            </a:r>
            <a:endParaRPr lang="pt-BR" sz="1100" b="1" dirty="0"/>
          </a:p>
        </p:txBody>
      </p:sp>
      <p:sp>
        <p:nvSpPr>
          <p:cNvPr id="24" name="Retângulo 23"/>
          <p:cNvSpPr/>
          <p:nvPr/>
        </p:nvSpPr>
        <p:spPr>
          <a:xfrm>
            <a:off x="2950793" y="2450355"/>
            <a:ext cx="409086" cy="335169"/>
          </a:xfrm>
          <a:prstGeom prst="rect">
            <a:avLst/>
          </a:prstGeom>
        </p:spPr>
        <p:txBody>
          <a:bodyPr wrap="none">
            <a:spAutoFit/>
          </a:bodyPr>
          <a:lstStyle/>
          <a:p>
            <a:r>
              <a:rPr lang="pt-BR" sz="1200" b="1" dirty="0"/>
              <a:t>8% </a:t>
            </a:r>
          </a:p>
        </p:txBody>
      </p:sp>
      <p:sp>
        <p:nvSpPr>
          <p:cNvPr id="25" name="Retângulo 24"/>
          <p:cNvSpPr/>
          <p:nvPr/>
        </p:nvSpPr>
        <p:spPr>
          <a:xfrm>
            <a:off x="3349731" y="2433784"/>
            <a:ext cx="375423" cy="276999"/>
          </a:xfrm>
          <a:prstGeom prst="rect">
            <a:avLst/>
          </a:prstGeom>
        </p:spPr>
        <p:txBody>
          <a:bodyPr wrap="none">
            <a:spAutoFit/>
          </a:bodyPr>
          <a:lstStyle/>
          <a:p>
            <a:pPr algn="ctr"/>
            <a:r>
              <a:rPr lang="pt-BR" sz="1200" b="1" dirty="0"/>
              <a:t>3%</a:t>
            </a:r>
          </a:p>
        </p:txBody>
      </p:sp>
      <p:sp>
        <p:nvSpPr>
          <p:cNvPr id="26" name="Retângulo 25"/>
          <p:cNvSpPr/>
          <p:nvPr/>
        </p:nvSpPr>
        <p:spPr>
          <a:xfrm>
            <a:off x="3789040" y="2648744"/>
            <a:ext cx="489236" cy="276999"/>
          </a:xfrm>
          <a:prstGeom prst="rect">
            <a:avLst/>
          </a:prstGeom>
        </p:spPr>
        <p:txBody>
          <a:bodyPr wrap="none">
            <a:spAutoFit/>
          </a:bodyPr>
          <a:lstStyle/>
          <a:p>
            <a:pPr algn="ctr"/>
            <a:r>
              <a:rPr lang="pt-BR" sz="1200" b="1" dirty="0"/>
              <a:t>10 %</a:t>
            </a:r>
          </a:p>
        </p:txBody>
      </p:sp>
      <p:sp>
        <p:nvSpPr>
          <p:cNvPr id="30" name="CaixaDeTexto 29"/>
          <p:cNvSpPr txBox="1"/>
          <p:nvPr/>
        </p:nvSpPr>
        <p:spPr>
          <a:xfrm>
            <a:off x="4781646" y="3303982"/>
            <a:ext cx="2030720" cy="461665"/>
          </a:xfrm>
          <a:prstGeom prst="rect">
            <a:avLst/>
          </a:prstGeom>
          <a:noFill/>
        </p:spPr>
        <p:txBody>
          <a:bodyPr wrap="square" rtlCol="0">
            <a:spAutoFit/>
          </a:bodyPr>
          <a:lstStyle/>
          <a:p>
            <a:pPr algn="ctr"/>
            <a:r>
              <a:rPr lang="pt-BR" sz="1200" b="1" dirty="0" err="1">
                <a:solidFill>
                  <a:srgbClr val="9E9351"/>
                </a:solidFill>
              </a:rPr>
              <a:t>Harvesters</a:t>
            </a:r>
            <a:r>
              <a:rPr lang="pt-BR" sz="1200" b="1" dirty="0">
                <a:solidFill>
                  <a:srgbClr val="9E9351"/>
                </a:solidFill>
              </a:rPr>
              <a:t> </a:t>
            </a:r>
            <a:r>
              <a:rPr lang="pt-BR" sz="1200" b="1" dirty="0" err="1">
                <a:solidFill>
                  <a:srgbClr val="9E9351"/>
                </a:solidFill>
              </a:rPr>
              <a:t>or</a:t>
            </a:r>
            <a:r>
              <a:rPr lang="pt-BR" sz="1200" b="1" dirty="0">
                <a:solidFill>
                  <a:srgbClr val="9E9351"/>
                </a:solidFill>
              </a:rPr>
              <a:t> </a:t>
            </a:r>
            <a:r>
              <a:rPr lang="pt-BR" sz="1200" b="1" dirty="0" err="1" smtClean="0">
                <a:solidFill>
                  <a:srgbClr val="9E9351"/>
                </a:solidFill>
              </a:rPr>
              <a:t>cutters</a:t>
            </a:r>
            <a:r>
              <a:rPr lang="pt-BR" sz="1200" b="1" dirty="0" smtClean="0">
                <a:solidFill>
                  <a:srgbClr val="9E9351"/>
                </a:solidFill>
              </a:rPr>
              <a:t>/</a:t>
            </a:r>
            <a:r>
              <a:rPr lang="pt-BR" sz="1200" b="1" dirty="0" err="1" smtClean="0">
                <a:solidFill>
                  <a:srgbClr val="9E9351"/>
                </a:solidFill>
              </a:rPr>
              <a:t>mowers</a:t>
            </a:r>
            <a:r>
              <a:rPr lang="pt-BR" sz="1200" b="1" dirty="0">
                <a:solidFill>
                  <a:srgbClr val="9E9351"/>
                </a:solidFill>
              </a:rPr>
              <a:t>*</a:t>
            </a:r>
            <a:endParaRPr lang="pt-BR" sz="1200" b="1" dirty="0">
              <a:solidFill>
                <a:srgbClr val="9E9351"/>
              </a:solidFill>
            </a:endParaRPr>
          </a:p>
        </p:txBody>
      </p:sp>
      <p:sp>
        <p:nvSpPr>
          <p:cNvPr id="31" name="CaixaDeTexto 30"/>
          <p:cNvSpPr txBox="1"/>
          <p:nvPr/>
        </p:nvSpPr>
        <p:spPr>
          <a:xfrm>
            <a:off x="44624" y="2936776"/>
            <a:ext cx="2059429" cy="461665"/>
          </a:xfrm>
          <a:prstGeom prst="rect">
            <a:avLst/>
          </a:prstGeom>
          <a:noFill/>
        </p:spPr>
        <p:txBody>
          <a:bodyPr wrap="square" rtlCol="0">
            <a:spAutoFit/>
          </a:bodyPr>
          <a:lstStyle/>
          <a:p>
            <a:pPr algn="ctr" fontAlgn="b"/>
            <a:r>
              <a:rPr lang="en-US" sz="1200" b="1" dirty="0">
                <a:solidFill>
                  <a:srgbClr val="9E9351"/>
                </a:solidFill>
              </a:rPr>
              <a:t>Components of harvesters or </a:t>
            </a:r>
            <a:r>
              <a:rPr lang="en-US" sz="1200" b="1" dirty="0" smtClean="0">
                <a:solidFill>
                  <a:srgbClr val="9E9351"/>
                </a:solidFill>
              </a:rPr>
              <a:t>mowers</a:t>
            </a:r>
            <a:endParaRPr lang="pt-BR" sz="1200" b="1" dirty="0">
              <a:solidFill>
                <a:srgbClr val="9E9351"/>
              </a:solidFill>
            </a:endParaRPr>
          </a:p>
        </p:txBody>
      </p:sp>
      <p:sp>
        <p:nvSpPr>
          <p:cNvPr id="32" name="CaixaDeTexto 31"/>
          <p:cNvSpPr txBox="1"/>
          <p:nvPr/>
        </p:nvSpPr>
        <p:spPr>
          <a:xfrm>
            <a:off x="65" y="2144688"/>
            <a:ext cx="3500943" cy="276999"/>
          </a:xfrm>
          <a:prstGeom prst="rect">
            <a:avLst/>
          </a:prstGeom>
          <a:noFill/>
        </p:spPr>
        <p:txBody>
          <a:bodyPr wrap="square" rtlCol="0">
            <a:spAutoFit/>
          </a:bodyPr>
          <a:lstStyle/>
          <a:p>
            <a:pPr algn="ctr"/>
            <a:r>
              <a:rPr lang="pt-BR" sz="1200" b="1" dirty="0" err="1" smtClean="0">
                <a:solidFill>
                  <a:srgbClr val="9E9351"/>
                </a:solidFill>
              </a:rPr>
              <a:t>Haymakers</a:t>
            </a:r>
            <a:r>
              <a:rPr lang="pt-BR" sz="1200" b="1" dirty="0" smtClean="0">
                <a:solidFill>
                  <a:srgbClr val="9E9351"/>
                </a:solidFill>
              </a:rPr>
              <a:t> </a:t>
            </a:r>
            <a:r>
              <a:rPr lang="pt-BR" sz="1200" b="1" dirty="0" err="1" smtClean="0">
                <a:solidFill>
                  <a:srgbClr val="9E9351"/>
                </a:solidFill>
              </a:rPr>
              <a:t>and</a:t>
            </a:r>
            <a:r>
              <a:rPr lang="pt-BR" sz="1200" b="1" dirty="0">
                <a:solidFill>
                  <a:srgbClr val="9E9351"/>
                </a:solidFill>
              </a:rPr>
              <a:t> </a:t>
            </a:r>
            <a:r>
              <a:rPr lang="pt-BR" sz="1200" b="1" dirty="0" err="1" smtClean="0">
                <a:solidFill>
                  <a:srgbClr val="9E9351"/>
                </a:solidFill>
              </a:rPr>
              <a:t>Crop</a:t>
            </a:r>
            <a:r>
              <a:rPr lang="pt-BR" sz="1200" b="1" dirty="0" smtClean="0">
                <a:solidFill>
                  <a:srgbClr val="9E9351"/>
                </a:solidFill>
              </a:rPr>
              <a:t> </a:t>
            </a:r>
            <a:r>
              <a:rPr lang="pt-BR" sz="1200" b="1" dirty="0" err="1">
                <a:solidFill>
                  <a:srgbClr val="9E9351"/>
                </a:solidFill>
              </a:rPr>
              <a:t>conditioners</a:t>
            </a:r>
            <a:endParaRPr lang="pt-BR" sz="1200" b="1" dirty="0">
              <a:solidFill>
                <a:srgbClr val="9E9351"/>
              </a:solidFill>
            </a:endParaRPr>
          </a:p>
        </p:txBody>
      </p:sp>
      <p:sp>
        <p:nvSpPr>
          <p:cNvPr id="33" name="CaixaDeTexto 32"/>
          <p:cNvSpPr txBox="1"/>
          <p:nvPr/>
        </p:nvSpPr>
        <p:spPr>
          <a:xfrm>
            <a:off x="3429000" y="2113826"/>
            <a:ext cx="1736936" cy="276999"/>
          </a:xfrm>
          <a:prstGeom prst="rect">
            <a:avLst/>
          </a:prstGeom>
          <a:noFill/>
        </p:spPr>
        <p:txBody>
          <a:bodyPr wrap="square" rtlCol="0">
            <a:spAutoFit/>
          </a:bodyPr>
          <a:lstStyle/>
          <a:p>
            <a:pPr algn="ctr"/>
            <a:r>
              <a:rPr lang="pt-BR" sz="1200" b="1" dirty="0" err="1">
                <a:solidFill>
                  <a:srgbClr val="9E9351"/>
                </a:solidFill>
              </a:rPr>
              <a:t>Hand</a:t>
            </a:r>
            <a:r>
              <a:rPr lang="pt-BR" sz="1200" b="1" dirty="0">
                <a:solidFill>
                  <a:srgbClr val="9E9351"/>
                </a:solidFill>
              </a:rPr>
              <a:t> </a:t>
            </a:r>
            <a:r>
              <a:rPr lang="pt-BR" sz="1200" b="1" dirty="0" err="1">
                <a:solidFill>
                  <a:srgbClr val="9E9351"/>
                </a:solidFill>
              </a:rPr>
              <a:t>implements</a:t>
            </a:r>
            <a:endParaRPr lang="pt-BR" sz="1200" b="1" dirty="0">
              <a:solidFill>
                <a:srgbClr val="9E9351"/>
              </a:solidFill>
            </a:endParaRPr>
          </a:p>
        </p:txBody>
      </p:sp>
      <p:sp>
        <p:nvSpPr>
          <p:cNvPr id="36" name="CaixaDeTexto 35"/>
          <p:cNvSpPr txBox="1"/>
          <p:nvPr/>
        </p:nvSpPr>
        <p:spPr>
          <a:xfrm>
            <a:off x="4253121" y="2504728"/>
            <a:ext cx="1048087" cy="276999"/>
          </a:xfrm>
          <a:prstGeom prst="rect">
            <a:avLst/>
          </a:prstGeom>
          <a:noFill/>
        </p:spPr>
        <p:txBody>
          <a:bodyPr wrap="square" rtlCol="0">
            <a:spAutoFit/>
          </a:bodyPr>
          <a:lstStyle/>
          <a:p>
            <a:pPr algn="ctr"/>
            <a:r>
              <a:rPr lang="pt-BR" sz="1200" b="1" dirty="0" err="1">
                <a:solidFill>
                  <a:srgbClr val="9E9351"/>
                </a:solidFill>
              </a:rPr>
              <a:t>Diggers</a:t>
            </a:r>
            <a:endParaRPr lang="pt-BR" sz="1200" b="1" dirty="0">
              <a:solidFill>
                <a:srgbClr val="9E9351"/>
              </a:solidFill>
            </a:endParaRPr>
          </a:p>
        </p:txBody>
      </p:sp>
      <p:sp>
        <p:nvSpPr>
          <p:cNvPr id="37" name="CaixaDeTexto 36"/>
          <p:cNvSpPr txBox="1"/>
          <p:nvPr/>
        </p:nvSpPr>
        <p:spPr>
          <a:xfrm>
            <a:off x="2" y="1424608"/>
            <a:ext cx="6857998" cy="338554"/>
          </a:xfrm>
          <a:prstGeom prst="rect">
            <a:avLst/>
          </a:prstGeom>
          <a:noFill/>
        </p:spPr>
        <p:txBody>
          <a:bodyPr wrap="square" rtlCol="0">
            <a:spAutoFit/>
          </a:bodyPr>
          <a:lstStyle/>
          <a:p>
            <a:pPr algn="ctr"/>
            <a:r>
              <a:rPr lang="pt-BR" sz="1600" b="1" dirty="0" err="1">
                <a:solidFill>
                  <a:srgbClr val="9E9351"/>
                </a:solidFill>
              </a:rPr>
              <a:t>Technological</a:t>
            </a:r>
            <a:r>
              <a:rPr lang="pt-BR" sz="1600" b="1" dirty="0">
                <a:solidFill>
                  <a:srgbClr val="9E9351"/>
                </a:solidFill>
              </a:rPr>
              <a:t> </a:t>
            </a:r>
            <a:r>
              <a:rPr lang="pt-BR" sz="1600" b="1" dirty="0" err="1">
                <a:solidFill>
                  <a:srgbClr val="9E9351"/>
                </a:solidFill>
              </a:rPr>
              <a:t>areas</a:t>
            </a:r>
            <a:r>
              <a:rPr lang="pt-BR" sz="1600" b="1" dirty="0">
                <a:solidFill>
                  <a:srgbClr val="9E9351"/>
                </a:solidFill>
              </a:rPr>
              <a:t> in </a:t>
            </a:r>
            <a:r>
              <a:rPr lang="pt-BR" sz="1600" b="1" dirty="0" err="1">
                <a:solidFill>
                  <a:srgbClr val="9E9351"/>
                </a:solidFill>
              </a:rPr>
              <a:t>patent</a:t>
            </a:r>
            <a:r>
              <a:rPr lang="pt-BR" sz="1600" b="1" dirty="0">
                <a:solidFill>
                  <a:srgbClr val="9E9351"/>
                </a:solidFill>
              </a:rPr>
              <a:t> </a:t>
            </a:r>
            <a:r>
              <a:rPr lang="pt-BR" sz="1600" b="1" dirty="0" err="1">
                <a:solidFill>
                  <a:srgbClr val="9E9351"/>
                </a:solidFill>
              </a:rPr>
              <a:t>documents</a:t>
            </a:r>
            <a:endParaRPr lang="pt-BR" sz="1600" b="1" dirty="0">
              <a:solidFill>
                <a:srgbClr val="9E9351"/>
              </a:solidFill>
            </a:endParaRPr>
          </a:p>
        </p:txBody>
      </p:sp>
      <p:sp>
        <p:nvSpPr>
          <p:cNvPr id="38" name="CaixaDeTexto 37"/>
          <p:cNvSpPr txBox="1"/>
          <p:nvPr/>
        </p:nvSpPr>
        <p:spPr>
          <a:xfrm>
            <a:off x="2565509" y="1784648"/>
            <a:ext cx="1726983" cy="253916"/>
          </a:xfrm>
          <a:prstGeom prst="rect">
            <a:avLst/>
          </a:prstGeom>
          <a:noFill/>
          <a:ln w="3175">
            <a:solidFill>
              <a:srgbClr val="9E9351"/>
            </a:solidFill>
          </a:ln>
        </p:spPr>
        <p:txBody>
          <a:bodyPr wrap="square" rtlCol="0">
            <a:spAutoFit/>
          </a:bodyPr>
          <a:lstStyle/>
          <a:p>
            <a:pPr algn="ctr"/>
            <a:r>
              <a:rPr lang="pt-BR" sz="1000" b="1" dirty="0"/>
              <a:t>Total </a:t>
            </a:r>
            <a:r>
              <a:rPr lang="pt-BR" sz="1000" b="1" dirty="0" err="1"/>
              <a:t>of</a:t>
            </a:r>
            <a:r>
              <a:rPr lang="pt-BR" sz="1000" b="1" dirty="0"/>
              <a:t> </a:t>
            </a:r>
            <a:r>
              <a:rPr lang="pt-BR" sz="1000" b="1" dirty="0" err="1" smtClean="0"/>
              <a:t>inventions</a:t>
            </a:r>
            <a:r>
              <a:rPr lang="pt-BR" sz="1000" b="1" dirty="0" smtClean="0"/>
              <a:t> = </a:t>
            </a:r>
            <a:r>
              <a:rPr lang="pt-BR" sz="1000" b="1" dirty="0" smtClean="0"/>
              <a:t>24,242</a:t>
            </a:r>
            <a:endParaRPr lang="pt-BR" sz="1000" b="1" dirty="0"/>
          </a:p>
        </p:txBody>
      </p:sp>
      <p:sp>
        <p:nvSpPr>
          <p:cNvPr id="39" name="CaixaDeTexto 38"/>
          <p:cNvSpPr txBox="1"/>
          <p:nvPr/>
        </p:nvSpPr>
        <p:spPr>
          <a:xfrm>
            <a:off x="-6245" y="5457056"/>
            <a:ext cx="6849952" cy="338554"/>
          </a:xfrm>
          <a:prstGeom prst="rect">
            <a:avLst/>
          </a:prstGeom>
          <a:noFill/>
        </p:spPr>
        <p:txBody>
          <a:bodyPr wrap="square" rtlCol="0">
            <a:spAutoFit/>
          </a:bodyPr>
          <a:lstStyle/>
          <a:p>
            <a:pPr algn="ctr"/>
            <a:r>
              <a:rPr lang="pt-BR" sz="1600" b="1" dirty="0" err="1">
                <a:solidFill>
                  <a:srgbClr val="9E9351"/>
                </a:solidFill>
              </a:rPr>
              <a:t>Main</a:t>
            </a:r>
            <a:r>
              <a:rPr lang="pt-BR" sz="1600" b="1" dirty="0">
                <a:solidFill>
                  <a:srgbClr val="9E9351"/>
                </a:solidFill>
              </a:rPr>
              <a:t> </a:t>
            </a:r>
            <a:r>
              <a:rPr lang="pt-BR" sz="1600" b="1" dirty="0" err="1">
                <a:solidFill>
                  <a:srgbClr val="9E9351"/>
                </a:solidFill>
              </a:rPr>
              <a:t>applicants</a:t>
            </a:r>
            <a:endParaRPr lang="pt-BR" sz="1600" b="1" dirty="0">
              <a:solidFill>
                <a:srgbClr val="9E9351"/>
              </a:solidFill>
            </a:endParaRPr>
          </a:p>
        </p:txBody>
      </p:sp>
      <p:sp>
        <p:nvSpPr>
          <p:cNvPr id="40" name="Retângulo de cantos arredondados 39"/>
          <p:cNvSpPr/>
          <p:nvPr/>
        </p:nvSpPr>
        <p:spPr>
          <a:xfrm>
            <a:off x="68375" y="3381698"/>
            <a:ext cx="1876954" cy="1944216"/>
          </a:xfrm>
          <a:prstGeom prst="roundRect">
            <a:avLst>
              <a:gd name="adj" fmla="val 12955"/>
            </a:avLst>
          </a:prstGeom>
          <a:solidFill>
            <a:srgbClr val="D2B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err="1"/>
              <a:t>Emphasis</a:t>
            </a:r>
            <a:r>
              <a:rPr lang="pt-BR" sz="1400" b="1" dirty="0"/>
              <a:t> </a:t>
            </a:r>
            <a:r>
              <a:rPr lang="pt-BR" sz="1400" b="1" dirty="0" err="1"/>
              <a:t>on</a:t>
            </a:r>
            <a:r>
              <a:rPr lang="pt-BR" sz="1400" b="1" dirty="0"/>
              <a:t> </a:t>
            </a:r>
            <a:r>
              <a:rPr lang="pt-BR" sz="1400" b="1" dirty="0" err="1" smtClean="0"/>
              <a:t>driving</a:t>
            </a:r>
            <a:r>
              <a:rPr lang="pt-BR" sz="1400" b="1" dirty="0" smtClean="0"/>
              <a:t> </a:t>
            </a:r>
            <a:r>
              <a:rPr lang="pt-BR" sz="1400" b="1" dirty="0" err="1"/>
              <a:t>mechanisms</a:t>
            </a:r>
            <a:endParaRPr lang="pt-BR" sz="1400" b="1" dirty="0">
              <a:solidFill>
                <a:srgbClr val="7F5B35"/>
              </a:solidFill>
            </a:endParaRPr>
          </a:p>
        </p:txBody>
      </p:sp>
      <p:sp>
        <p:nvSpPr>
          <p:cNvPr id="41" name="Retângulo de cantos arredondados 40"/>
          <p:cNvSpPr/>
          <p:nvPr/>
        </p:nvSpPr>
        <p:spPr>
          <a:xfrm>
            <a:off x="4867159" y="3794957"/>
            <a:ext cx="1859695" cy="1662099"/>
          </a:xfrm>
          <a:prstGeom prst="roundRect">
            <a:avLst>
              <a:gd name="adj" fmla="val 12955"/>
            </a:avLst>
          </a:prstGeom>
          <a:solidFill>
            <a:srgbClr val="D2B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err="1" smtClean="0"/>
              <a:t>Highlights</a:t>
            </a:r>
            <a:r>
              <a:rPr lang="pt-BR" sz="1400" b="1" dirty="0" smtClean="0"/>
              <a:t>: </a:t>
            </a:r>
          </a:p>
          <a:p>
            <a:pPr algn="ctr"/>
            <a:r>
              <a:rPr lang="pt-BR" sz="1400" b="1" dirty="0" err="1" smtClean="0"/>
              <a:t>Mowers</a:t>
            </a:r>
            <a:r>
              <a:rPr lang="pt-BR" sz="1400" b="1" dirty="0" smtClean="0"/>
              <a:t> </a:t>
            </a:r>
            <a:r>
              <a:rPr lang="pt-BR" sz="1400" b="1" dirty="0" err="1" smtClean="0"/>
              <a:t>or</a:t>
            </a:r>
            <a:r>
              <a:rPr lang="pt-BR" sz="1400" b="1" dirty="0"/>
              <a:t> </a:t>
            </a:r>
            <a:r>
              <a:rPr lang="pt-BR" sz="1400" b="1" dirty="0" err="1" smtClean="0"/>
              <a:t>cutting</a:t>
            </a:r>
            <a:r>
              <a:rPr lang="pt-BR" sz="1400" b="1" dirty="0" smtClean="0"/>
              <a:t> </a:t>
            </a:r>
            <a:r>
              <a:rPr lang="pt-BR" sz="1400" b="1" dirty="0" err="1" smtClean="0"/>
              <a:t>apparatus</a:t>
            </a:r>
            <a:r>
              <a:rPr lang="pt-BR" sz="1400" b="1" dirty="0" smtClean="0"/>
              <a:t> for </a:t>
            </a:r>
            <a:r>
              <a:rPr lang="pt-BR" sz="1400" b="1" dirty="0" err="1" smtClean="0"/>
              <a:t>harvesters</a:t>
            </a:r>
            <a:r>
              <a:rPr lang="pt-BR" sz="1400" b="1" dirty="0" smtClean="0"/>
              <a:t> </a:t>
            </a:r>
            <a:endParaRPr lang="pt-BR" sz="1400" b="1" dirty="0">
              <a:solidFill>
                <a:srgbClr val="7F5B35"/>
              </a:solidFill>
            </a:endParaRPr>
          </a:p>
        </p:txBody>
      </p:sp>
      <p:grpSp>
        <p:nvGrpSpPr>
          <p:cNvPr id="42" name="Grupo 41"/>
          <p:cNvGrpSpPr/>
          <p:nvPr/>
        </p:nvGrpSpPr>
        <p:grpSpPr>
          <a:xfrm>
            <a:off x="3940676" y="5961112"/>
            <a:ext cx="2786178" cy="1440160"/>
            <a:chOff x="3940676" y="6124178"/>
            <a:chExt cx="2786178" cy="1440160"/>
          </a:xfrm>
        </p:grpSpPr>
        <p:sp>
          <p:nvSpPr>
            <p:cNvPr id="43" name="Retângulo de cantos arredondados 42"/>
            <p:cNvSpPr/>
            <p:nvPr/>
          </p:nvSpPr>
          <p:spPr>
            <a:xfrm>
              <a:off x="4292492" y="6124178"/>
              <a:ext cx="2434362" cy="1440160"/>
            </a:xfrm>
            <a:prstGeom prst="roundRect">
              <a:avLst>
                <a:gd name="adj" fmla="val 24969"/>
              </a:avLst>
            </a:prstGeom>
            <a:solidFill>
              <a:srgbClr val="D2B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These applicants together hold </a:t>
              </a:r>
              <a:r>
                <a:rPr lang="en-US" sz="1200" b="1" dirty="0" smtClean="0">
                  <a:solidFill>
                    <a:schemeClr val="bg1"/>
                  </a:solidFill>
                </a:rPr>
                <a:t>more than 18% </a:t>
              </a:r>
              <a:r>
                <a:rPr lang="en-US" sz="1200" b="1" dirty="0">
                  <a:solidFill>
                    <a:schemeClr val="bg1"/>
                  </a:solidFill>
                </a:rPr>
                <a:t>of all patent documents relating to </a:t>
              </a:r>
              <a:r>
                <a:rPr lang="en-US" sz="1200" b="1" dirty="0" smtClean="0">
                  <a:solidFill>
                    <a:schemeClr val="bg1"/>
                  </a:solidFill>
                </a:rPr>
                <a:t>harvesting</a:t>
              </a:r>
              <a:endParaRPr lang="pt-BR" sz="1200" b="1" dirty="0">
                <a:solidFill>
                  <a:schemeClr val="bg1"/>
                </a:solidFill>
              </a:endParaRPr>
            </a:p>
          </p:txBody>
        </p:sp>
        <p:sp>
          <p:nvSpPr>
            <p:cNvPr id="44" name="Triângulo retângulo 43"/>
            <p:cNvSpPr/>
            <p:nvPr/>
          </p:nvSpPr>
          <p:spPr>
            <a:xfrm flipH="1">
              <a:off x="3940676" y="6579086"/>
              <a:ext cx="350730" cy="360040"/>
            </a:xfrm>
            <a:prstGeom prst="rtTriangle">
              <a:avLst/>
            </a:prstGeom>
            <a:solidFill>
              <a:srgbClr val="D2B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F5B35"/>
                </a:solidFill>
              </a:endParaRPr>
            </a:p>
          </p:txBody>
        </p:sp>
      </p:grpSp>
      <p:sp>
        <p:nvSpPr>
          <p:cNvPr id="45" name="Retângulo 44"/>
          <p:cNvSpPr/>
          <p:nvPr/>
        </p:nvSpPr>
        <p:spPr>
          <a:xfrm>
            <a:off x="65" y="9377288"/>
            <a:ext cx="6603385" cy="230832"/>
          </a:xfrm>
          <a:prstGeom prst="rect">
            <a:avLst/>
          </a:prstGeom>
        </p:spPr>
        <p:txBody>
          <a:bodyPr wrap="square">
            <a:spAutoFit/>
          </a:bodyPr>
          <a:lstStyle/>
          <a:p>
            <a:pPr algn="just"/>
            <a:r>
              <a:rPr lang="pt-BR" sz="900" dirty="0" smtClean="0"/>
              <a:t>* </a:t>
            </a:r>
            <a:r>
              <a:rPr lang="en-US" sz="900" dirty="0"/>
              <a:t>The figure inserted in the chart is available in the Microsoft Office 2010.</a:t>
            </a:r>
          </a:p>
        </p:txBody>
      </p:sp>
      <p:sp>
        <p:nvSpPr>
          <p:cNvPr id="46" name="CaixaDeTexto 45"/>
          <p:cNvSpPr txBox="1"/>
          <p:nvPr/>
        </p:nvSpPr>
        <p:spPr>
          <a:xfrm rot="16200000">
            <a:off x="-1542479" y="7293077"/>
            <a:ext cx="3276733" cy="276999"/>
          </a:xfrm>
          <a:prstGeom prst="rect">
            <a:avLst/>
          </a:prstGeom>
          <a:noFill/>
        </p:spPr>
        <p:txBody>
          <a:bodyPr wrap="square" rtlCol="0">
            <a:spAutoFit/>
          </a:bodyPr>
          <a:lstStyle/>
          <a:p>
            <a:pPr algn="ctr"/>
            <a:r>
              <a:rPr lang="pt-BR" sz="1200" b="1" dirty="0" err="1"/>
              <a:t>Number</a:t>
            </a:r>
            <a:r>
              <a:rPr lang="pt-BR" sz="1200" b="1" dirty="0"/>
              <a:t> </a:t>
            </a:r>
            <a:r>
              <a:rPr lang="pt-BR" sz="1200" b="1" dirty="0" err="1"/>
              <a:t>of</a:t>
            </a:r>
            <a:r>
              <a:rPr lang="pt-BR" sz="1200" b="1" dirty="0"/>
              <a:t> </a:t>
            </a:r>
            <a:r>
              <a:rPr lang="pt-BR" sz="1200" b="1" dirty="0" err="1"/>
              <a:t>inventions</a:t>
            </a:r>
            <a:endParaRPr lang="pt-BR" sz="1200" b="1" dirty="0"/>
          </a:p>
        </p:txBody>
      </p:sp>
      <p:sp>
        <p:nvSpPr>
          <p:cNvPr id="47" name="CaixaDeTexto 46"/>
          <p:cNvSpPr txBox="1"/>
          <p:nvPr/>
        </p:nvSpPr>
        <p:spPr>
          <a:xfrm>
            <a:off x="1829043" y="9124422"/>
            <a:ext cx="3276733" cy="276999"/>
          </a:xfrm>
          <a:prstGeom prst="rect">
            <a:avLst/>
          </a:prstGeom>
          <a:noFill/>
        </p:spPr>
        <p:txBody>
          <a:bodyPr wrap="square" rtlCol="0">
            <a:spAutoFit/>
          </a:bodyPr>
          <a:lstStyle/>
          <a:p>
            <a:pPr algn="ctr"/>
            <a:r>
              <a:rPr lang="pt-BR" sz="1200" b="1" dirty="0" err="1"/>
              <a:t>Main</a:t>
            </a:r>
            <a:r>
              <a:rPr lang="pt-BR" sz="1200" b="1" dirty="0"/>
              <a:t> </a:t>
            </a:r>
            <a:r>
              <a:rPr lang="pt-BR" sz="1200" b="1" dirty="0" err="1"/>
              <a:t>applicants</a:t>
            </a:r>
            <a:endParaRPr lang="pt-BR" sz="1200" b="1" dirty="0"/>
          </a:p>
        </p:txBody>
      </p:sp>
      <p:sp>
        <p:nvSpPr>
          <p:cNvPr id="48" name="CaixaDeTexto 13"/>
          <p:cNvSpPr txBox="1"/>
          <p:nvPr/>
        </p:nvSpPr>
        <p:spPr>
          <a:xfrm>
            <a:off x="12805" y="9536668"/>
            <a:ext cx="6767721" cy="230832"/>
          </a:xfrm>
          <a:prstGeom prst="rect">
            <a:avLst/>
          </a:prstGeom>
          <a:noFill/>
          <a:ln>
            <a:noFill/>
          </a:ln>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dirty="0"/>
              <a:t>For more information, visit INPI web site </a:t>
            </a:r>
            <a:r>
              <a:rPr lang="en-US" sz="900" dirty="0" smtClean="0"/>
              <a:t>www.inpi.gov.br </a:t>
            </a:r>
            <a:r>
              <a:rPr lang="en-US" sz="900" dirty="0"/>
              <a:t>(extended radar) or contact by e-mail radartecnologico@inpi.gov.br</a:t>
            </a:r>
            <a:endParaRPr lang="en-US" sz="900" dirty="0"/>
          </a:p>
        </p:txBody>
      </p:sp>
    </p:spTree>
    <p:extLst>
      <p:ext uri="{BB962C8B-B14F-4D97-AF65-F5344CB8AC3E}">
        <p14:creationId xmlns:p14="http://schemas.microsoft.com/office/powerpoint/2010/main" val="304092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249" y="1928663"/>
            <a:ext cx="4633981" cy="244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68"/>
          <a:stretch/>
        </p:blipFill>
        <p:spPr bwMode="auto">
          <a:xfrm>
            <a:off x="243649" y="5546249"/>
            <a:ext cx="6608872" cy="340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957645" y="128464"/>
            <a:ext cx="2739157" cy="261610"/>
          </a:xfrm>
          <a:prstGeom prst="rect">
            <a:avLst/>
          </a:prstGeom>
          <a:noFill/>
        </p:spPr>
        <p:txBody>
          <a:bodyPr vert="horz" wrap="square" rtlCol="0">
            <a:spAutoFit/>
          </a:bodyPr>
          <a:lstStyle/>
          <a:p>
            <a:pPr algn="ctr"/>
            <a:r>
              <a:rPr lang="pt-BR" sz="1100" b="1" dirty="0">
                <a:solidFill>
                  <a:srgbClr val="3D433F"/>
                </a:solidFill>
              </a:rPr>
              <a:t>Nº 7         </a:t>
            </a:r>
            <a:r>
              <a:rPr lang="pt-BR" sz="1100" b="1" dirty="0" err="1">
                <a:solidFill>
                  <a:srgbClr val="3D433F"/>
                </a:solidFill>
              </a:rPr>
              <a:t>Year</a:t>
            </a:r>
            <a:r>
              <a:rPr lang="pt-BR" sz="1100" b="1" dirty="0">
                <a:solidFill>
                  <a:srgbClr val="3D433F"/>
                </a:solidFill>
              </a:rPr>
              <a:t> 2015       </a:t>
            </a:r>
            <a:endParaRPr lang="pt-BR" sz="1100" b="1" dirty="0">
              <a:solidFill>
                <a:srgbClr val="3D433F"/>
              </a:solidFill>
            </a:endParaRPr>
          </a:p>
        </p:txBody>
      </p:sp>
      <p:sp>
        <p:nvSpPr>
          <p:cNvPr id="5" name="CaixaDeTexto 4"/>
          <p:cNvSpPr txBox="1"/>
          <p:nvPr/>
        </p:nvSpPr>
        <p:spPr>
          <a:xfrm>
            <a:off x="1772816" y="437982"/>
            <a:ext cx="3384376" cy="338554"/>
          </a:xfrm>
          <a:prstGeom prst="rect">
            <a:avLst/>
          </a:prstGeom>
          <a:noFill/>
        </p:spPr>
        <p:txBody>
          <a:bodyPr wrap="square" rtlCol="0">
            <a:spAutoFit/>
          </a:bodyPr>
          <a:lstStyle/>
          <a:p>
            <a:r>
              <a:rPr lang="pt-BR" sz="1600" b="1" dirty="0">
                <a:solidFill>
                  <a:schemeClr val="bg1"/>
                </a:solidFill>
              </a:rPr>
              <a:t>AGRICULTURAL MACHINERY 3</a:t>
            </a:r>
          </a:p>
        </p:txBody>
      </p:sp>
      <p:sp>
        <p:nvSpPr>
          <p:cNvPr id="6" name="CaixaDeTexto 5"/>
          <p:cNvSpPr txBox="1"/>
          <p:nvPr/>
        </p:nvSpPr>
        <p:spPr>
          <a:xfrm>
            <a:off x="1628799" y="749430"/>
            <a:ext cx="4248473" cy="292388"/>
          </a:xfrm>
          <a:prstGeom prst="rect">
            <a:avLst/>
          </a:prstGeom>
          <a:noFill/>
        </p:spPr>
        <p:txBody>
          <a:bodyPr wrap="square" rtlCol="0">
            <a:spAutoFit/>
          </a:bodyPr>
          <a:lstStyle/>
          <a:p>
            <a:r>
              <a:rPr lang="pt-BR" sz="1300" b="1" dirty="0">
                <a:solidFill>
                  <a:schemeClr val="bg1"/>
                </a:solidFill>
              </a:rPr>
              <a:t>(</a:t>
            </a:r>
            <a:r>
              <a:rPr lang="pt-BR" sz="1300" b="1" dirty="0" err="1">
                <a:solidFill>
                  <a:schemeClr val="bg1"/>
                </a:solidFill>
              </a:rPr>
              <a:t>Harvesting</a:t>
            </a:r>
            <a:r>
              <a:rPr lang="pt-BR" sz="1300" b="1" dirty="0">
                <a:solidFill>
                  <a:schemeClr val="bg1"/>
                </a:solidFill>
              </a:rPr>
              <a:t> – A01D):  2009-2013</a:t>
            </a:r>
            <a:endParaRPr lang="pt-BR" sz="1300" b="1" dirty="0">
              <a:solidFill>
                <a:schemeClr val="bg1"/>
              </a:solidFill>
            </a:endParaRPr>
          </a:p>
        </p:txBody>
      </p:sp>
      <p:sp>
        <p:nvSpPr>
          <p:cNvPr id="7" name="CaixaDeTexto 6"/>
          <p:cNvSpPr txBox="1"/>
          <p:nvPr/>
        </p:nvSpPr>
        <p:spPr>
          <a:xfrm>
            <a:off x="921804" y="5313040"/>
            <a:ext cx="4919833" cy="338554"/>
          </a:xfrm>
          <a:prstGeom prst="rect">
            <a:avLst/>
          </a:prstGeom>
          <a:noFill/>
        </p:spPr>
        <p:txBody>
          <a:bodyPr wrap="square" rtlCol="0">
            <a:spAutoFit/>
          </a:bodyPr>
          <a:lstStyle/>
          <a:p>
            <a:pPr algn="ctr"/>
            <a:r>
              <a:rPr lang="pt-BR" sz="1600" b="1" dirty="0" err="1">
                <a:solidFill>
                  <a:srgbClr val="9E9351"/>
                </a:solidFill>
              </a:rPr>
              <a:t>Main</a:t>
            </a:r>
            <a:r>
              <a:rPr lang="pt-BR" sz="1600" b="1" dirty="0">
                <a:solidFill>
                  <a:srgbClr val="9E9351"/>
                </a:solidFill>
              </a:rPr>
              <a:t> </a:t>
            </a:r>
            <a:r>
              <a:rPr lang="pt-BR" sz="1600" b="1" dirty="0" err="1">
                <a:solidFill>
                  <a:srgbClr val="9E9351"/>
                </a:solidFill>
              </a:rPr>
              <a:t>applicants</a:t>
            </a:r>
            <a:r>
              <a:rPr lang="pt-BR" sz="1600" b="1" dirty="0">
                <a:solidFill>
                  <a:srgbClr val="9E9351"/>
                </a:solidFill>
              </a:rPr>
              <a:t> in </a:t>
            </a:r>
            <a:r>
              <a:rPr lang="pt-BR" sz="1600" b="1" dirty="0" err="1" smtClean="0">
                <a:solidFill>
                  <a:srgbClr val="9E9351"/>
                </a:solidFill>
              </a:rPr>
              <a:t>Brazil</a:t>
            </a:r>
            <a:endParaRPr lang="pt-BR" sz="1600" b="1" dirty="0">
              <a:solidFill>
                <a:srgbClr val="9E9351"/>
              </a:solidFill>
            </a:endParaRPr>
          </a:p>
        </p:txBody>
      </p:sp>
      <p:sp>
        <p:nvSpPr>
          <p:cNvPr id="8" name="Retângulo 7"/>
          <p:cNvSpPr/>
          <p:nvPr/>
        </p:nvSpPr>
        <p:spPr>
          <a:xfrm>
            <a:off x="97059" y="9187739"/>
            <a:ext cx="6735889" cy="784830"/>
          </a:xfrm>
          <a:prstGeom prst="rect">
            <a:avLst/>
          </a:prstGeom>
        </p:spPr>
        <p:txBody>
          <a:bodyPr wrap="square">
            <a:spAutoFit/>
          </a:bodyPr>
          <a:lstStyle/>
          <a:p>
            <a:pPr algn="just"/>
            <a:r>
              <a:rPr lang="en-US" sz="900" dirty="0"/>
              <a:t>*The amount of documents that can still be filed in Brazil is estimated, taking into account patent applications that may enter national phase in Brazil through the PCT agreement. This international agreement, managed by WIPO, facilitates the procedure of filing patent applications in different countries, reducing costs and extending the period for entering into the national phases in countries where patent protection is aimed.</a:t>
            </a:r>
          </a:p>
          <a:p>
            <a:pPr algn="just"/>
            <a:r>
              <a:rPr lang="en-US" sz="900" dirty="0"/>
              <a:t>**INPI-BR gazette.</a:t>
            </a:r>
          </a:p>
        </p:txBody>
      </p:sp>
      <p:sp>
        <p:nvSpPr>
          <p:cNvPr id="9" name="Divisa 8"/>
          <p:cNvSpPr/>
          <p:nvPr/>
        </p:nvSpPr>
        <p:spPr>
          <a:xfrm rot="5400000">
            <a:off x="4580395" y="7354715"/>
            <a:ext cx="936105" cy="659438"/>
          </a:xfrm>
          <a:prstGeom prst="chevron">
            <a:avLst>
              <a:gd name="adj" fmla="val 27082"/>
            </a:avLst>
          </a:prstGeom>
          <a:solidFill>
            <a:srgbClr val="D2B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10" name="CaixaDeTexto 9"/>
          <p:cNvSpPr txBox="1"/>
          <p:nvPr/>
        </p:nvSpPr>
        <p:spPr>
          <a:xfrm>
            <a:off x="4559366" y="7453601"/>
            <a:ext cx="1008112" cy="461665"/>
          </a:xfrm>
          <a:prstGeom prst="rect">
            <a:avLst/>
          </a:prstGeom>
          <a:noFill/>
        </p:spPr>
        <p:txBody>
          <a:bodyPr wrap="square" rtlCol="0">
            <a:spAutoFit/>
          </a:bodyPr>
          <a:lstStyle/>
          <a:p>
            <a:pPr algn="ctr"/>
            <a:r>
              <a:rPr lang="pt-BR" sz="1200" b="1" dirty="0" err="1">
                <a:solidFill>
                  <a:schemeClr val="bg1"/>
                </a:solidFill>
              </a:rPr>
              <a:t>Brazilian</a:t>
            </a:r>
            <a:r>
              <a:rPr lang="pt-BR" sz="1200" b="1" dirty="0">
                <a:solidFill>
                  <a:schemeClr val="bg1"/>
                </a:solidFill>
              </a:rPr>
              <a:t> </a:t>
            </a:r>
            <a:r>
              <a:rPr lang="pt-BR" sz="1200" b="1" dirty="0" err="1">
                <a:solidFill>
                  <a:schemeClr val="bg1"/>
                </a:solidFill>
              </a:rPr>
              <a:t>Company</a:t>
            </a:r>
            <a:endParaRPr lang="pt-BR" sz="1200" b="1" dirty="0">
              <a:solidFill>
                <a:schemeClr val="bg1"/>
              </a:solidFill>
            </a:endParaRPr>
          </a:p>
        </p:txBody>
      </p:sp>
      <p:sp>
        <p:nvSpPr>
          <p:cNvPr id="11" name="Retângulo de cantos arredondados 10"/>
          <p:cNvSpPr/>
          <p:nvPr/>
        </p:nvSpPr>
        <p:spPr>
          <a:xfrm>
            <a:off x="2006182" y="6849880"/>
            <a:ext cx="2553184" cy="625958"/>
          </a:xfrm>
          <a:prstGeom prst="roundRect">
            <a:avLst>
              <a:gd name="adj" fmla="val 24969"/>
            </a:avLst>
          </a:prstGeom>
          <a:solidFill>
            <a:srgbClr val="D2B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Valtra</a:t>
            </a:r>
            <a:r>
              <a:rPr lang="en-US" sz="1200" b="1" dirty="0">
                <a:solidFill>
                  <a:schemeClr val="bg1"/>
                </a:solidFill>
              </a:rPr>
              <a:t> is managed by the North American company AGCO </a:t>
            </a:r>
            <a:r>
              <a:rPr lang="en-US" sz="1200" b="1" dirty="0" smtClean="0">
                <a:solidFill>
                  <a:schemeClr val="bg1"/>
                </a:solidFill>
              </a:rPr>
              <a:t>Corp</a:t>
            </a:r>
            <a:endParaRPr lang="en-US" sz="1200" b="1" dirty="0">
              <a:solidFill>
                <a:schemeClr val="bg1"/>
              </a:solidFill>
            </a:endParaRPr>
          </a:p>
        </p:txBody>
      </p:sp>
      <p:sp>
        <p:nvSpPr>
          <p:cNvPr id="12" name="Seta para baixo 11"/>
          <p:cNvSpPr/>
          <p:nvPr/>
        </p:nvSpPr>
        <p:spPr>
          <a:xfrm>
            <a:off x="2375310" y="7549137"/>
            <a:ext cx="66491" cy="498002"/>
          </a:xfrm>
          <a:prstGeom prst="downArrow">
            <a:avLst/>
          </a:prstGeom>
          <a:solidFill>
            <a:srgbClr val="D2BD1E"/>
          </a:solidFill>
          <a:ln>
            <a:solidFill>
              <a:srgbClr val="D2B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4117982" y="7552609"/>
            <a:ext cx="66491" cy="498002"/>
          </a:xfrm>
          <a:prstGeom prst="downArrow">
            <a:avLst/>
          </a:prstGeom>
          <a:solidFill>
            <a:srgbClr val="D2BD1E"/>
          </a:solidFill>
          <a:ln>
            <a:solidFill>
              <a:srgbClr val="D2B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116632" y="4448944"/>
            <a:ext cx="6610222" cy="668301"/>
          </a:xfrm>
          <a:prstGeom prst="roundRect">
            <a:avLst>
              <a:gd name="adj" fmla="val 24437"/>
            </a:avLst>
          </a:prstGeom>
          <a:solidFill>
            <a:srgbClr val="D2BD1E"/>
          </a:solidFill>
          <a:ln>
            <a:noFill/>
          </a:ln>
        </p:spPr>
        <p:txBody>
          <a:bodyPr wrap="square" rtlCol="0">
            <a:spAutoFit/>
          </a:bodyPr>
          <a:lstStyle/>
          <a:p>
            <a:pPr algn="just">
              <a:lnSpc>
                <a:spcPct val="150000"/>
              </a:lnSpc>
            </a:pPr>
            <a:r>
              <a:rPr lang="pt-BR" sz="1100" b="1" dirty="0" smtClean="0">
                <a:solidFill>
                  <a:schemeClr val="bg1"/>
                </a:solidFill>
              </a:rPr>
              <a:t>Total: </a:t>
            </a:r>
            <a:r>
              <a:rPr lang="pt-BR" sz="1100" b="1" dirty="0">
                <a:solidFill>
                  <a:schemeClr val="bg1"/>
                </a:solidFill>
              </a:rPr>
              <a:t>24,242 </a:t>
            </a:r>
            <a:r>
              <a:rPr lang="pt-BR" sz="1100" b="1" dirty="0" err="1">
                <a:solidFill>
                  <a:schemeClr val="bg1"/>
                </a:solidFill>
              </a:rPr>
              <a:t>inventions</a:t>
            </a:r>
            <a:r>
              <a:rPr lang="pt-BR" sz="1100" b="1" dirty="0">
                <a:solidFill>
                  <a:schemeClr val="bg1"/>
                </a:solidFill>
              </a:rPr>
              <a:t> - </a:t>
            </a:r>
            <a:r>
              <a:rPr lang="pt-BR" sz="1100" b="1" dirty="0" err="1">
                <a:solidFill>
                  <a:schemeClr val="bg1"/>
                </a:solidFill>
              </a:rPr>
              <a:t>nearly</a:t>
            </a:r>
            <a:r>
              <a:rPr lang="pt-BR" sz="1100" b="1" dirty="0">
                <a:solidFill>
                  <a:schemeClr val="bg1"/>
                </a:solidFill>
              </a:rPr>
              <a:t> </a:t>
            </a:r>
            <a:r>
              <a:rPr lang="pt-BR" sz="1100" b="1" dirty="0" smtClean="0">
                <a:solidFill>
                  <a:srgbClr val="FFFFFF"/>
                </a:solidFill>
              </a:rPr>
              <a:t>93</a:t>
            </a:r>
            <a:r>
              <a:rPr lang="pt-BR" sz="1100" b="1" dirty="0" smtClean="0">
                <a:solidFill>
                  <a:schemeClr val="bg1"/>
                </a:solidFill>
              </a:rPr>
              <a:t>% </a:t>
            </a:r>
            <a:r>
              <a:rPr lang="en-US" sz="1100" b="1" dirty="0">
                <a:solidFill>
                  <a:schemeClr val="bg1"/>
                </a:solidFill>
              </a:rPr>
              <a:t>of the inventions are free to be exploited in </a:t>
            </a:r>
            <a:r>
              <a:rPr lang="en-US" sz="1100" b="1" dirty="0" smtClean="0">
                <a:solidFill>
                  <a:schemeClr val="bg1"/>
                </a:solidFill>
              </a:rPr>
              <a:t>Brazil.</a:t>
            </a:r>
            <a:endParaRPr lang="en-US" sz="1100" b="1" dirty="0">
              <a:solidFill>
                <a:schemeClr val="bg1"/>
              </a:solidFill>
            </a:endParaRPr>
          </a:p>
          <a:p>
            <a:pPr algn="just">
              <a:lnSpc>
                <a:spcPct val="150000"/>
              </a:lnSpc>
            </a:pPr>
            <a:r>
              <a:rPr lang="en-US" sz="1100" b="1" dirty="0">
                <a:solidFill>
                  <a:schemeClr val="bg1"/>
                </a:solidFill>
              </a:rPr>
              <a:t>The data used for this analysis is updated until 21/10/2014 – </a:t>
            </a:r>
            <a:r>
              <a:rPr lang="en-US" sz="1100" b="1" dirty="0" smtClean="0">
                <a:solidFill>
                  <a:schemeClr val="bg1"/>
                </a:solidFill>
              </a:rPr>
              <a:t>RPI** </a:t>
            </a:r>
            <a:r>
              <a:rPr lang="en-US" sz="1100" b="1" dirty="0">
                <a:solidFill>
                  <a:schemeClr val="bg1"/>
                </a:solidFill>
              </a:rPr>
              <a:t>number: </a:t>
            </a:r>
            <a:r>
              <a:rPr lang="en-US" sz="1100" b="1" dirty="0" smtClean="0">
                <a:solidFill>
                  <a:schemeClr val="bg1"/>
                </a:solidFill>
              </a:rPr>
              <a:t>2285.</a:t>
            </a:r>
            <a:endParaRPr lang="en-US" sz="1100" b="1" dirty="0">
              <a:solidFill>
                <a:schemeClr val="bg1"/>
              </a:solidFill>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9"/>
          <a:stretch/>
        </p:blipFill>
        <p:spPr bwMode="auto">
          <a:xfrm>
            <a:off x="5060230" y="3024911"/>
            <a:ext cx="1324145"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aixaDeTexto 15"/>
          <p:cNvSpPr txBox="1"/>
          <p:nvPr/>
        </p:nvSpPr>
        <p:spPr>
          <a:xfrm>
            <a:off x="4785574" y="2454954"/>
            <a:ext cx="1903317" cy="261610"/>
          </a:xfrm>
          <a:prstGeom prst="rect">
            <a:avLst/>
          </a:prstGeom>
          <a:noFill/>
        </p:spPr>
        <p:txBody>
          <a:bodyPr wrap="square" rtlCol="0">
            <a:spAutoFit/>
          </a:bodyPr>
          <a:lstStyle/>
          <a:p>
            <a:pPr algn="ctr"/>
            <a:r>
              <a:rPr lang="pt-BR" sz="1100" b="1" dirty="0" err="1">
                <a:solidFill>
                  <a:schemeClr val="accent6">
                    <a:lumMod val="75000"/>
                  </a:schemeClr>
                </a:solidFill>
              </a:rPr>
              <a:t>Filed</a:t>
            </a:r>
            <a:r>
              <a:rPr lang="pt-BR" sz="1100" b="1" dirty="0">
                <a:solidFill>
                  <a:schemeClr val="accent6">
                    <a:lumMod val="75000"/>
                  </a:schemeClr>
                </a:solidFill>
              </a:rPr>
              <a:t> in </a:t>
            </a:r>
            <a:r>
              <a:rPr lang="pt-BR" sz="1100" b="1" dirty="0" err="1" smtClean="0">
                <a:solidFill>
                  <a:schemeClr val="accent6">
                    <a:lumMod val="75000"/>
                  </a:schemeClr>
                </a:solidFill>
              </a:rPr>
              <a:t>Brazil</a:t>
            </a:r>
            <a:endParaRPr lang="pt-BR" sz="1100" b="1" dirty="0">
              <a:solidFill>
                <a:schemeClr val="accent6">
                  <a:lumMod val="75000"/>
                </a:schemeClr>
              </a:solidFill>
            </a:endParaRPr>
          </a:p>
        </p:txBody>
      </p:sp>
      <p:sp>
        <p:nvSpPr>
          <p:cNvPr id="17" name="CaixaDeTexto 16"/>
          <p:cNvSpPr txBox="1"/>
          <p:nvPr/>
        </p:nvSpPr>
        <p:spPr>
          <a:xfrm>
            <a:off x="2" y="1400224"/>
            <a:ext cx="6857998" cy="338554"/>
          </a:xfrm>
          <a:prstGeom prst="rect">
            <a:avLst/>
          </a:prstGeom>
          <a:noFill/>
        </p:spPr>
        <p:txBody>
          <a:bodyPr wrap="square" rtlCol="0">
            <a:spAutoFit/>
          </a:bodyPr>
          <a:lstStyle/>
          <a:p>
            <a:pPr algn="ctr"/>
            <a:r>
              <a:rPr lang="en-US" sz="1600" b="1" dirty="0">
                <a:solidFill>
                  <a:srgbClr val="9E9351"/>
                </a:solidFill>
              </a:rPr>
              <a:t>Freedom to operate (FTO) in Brazil - </a:t>
            </a:r>
            <a:r>
              <a:rPr lang="en-US" sz="1600" b="1" dirty="0" smtClean="0">
                <a:solidFill>
                  <a:srgbClr val="9E9351"/>
                </a:solidFill>
              </a:rPr>
              <a:t>patents</a:t>
            </a:r>
            <a:endParaRPr lang="pt-BR" sz="1600" b="1" dirty="0">
              <a:solidFill>
                <a:srgbClr val="9E9351"/>
              </a:solidFill>
            </a:endParaRPr>
          </a:p>
        </p:txBody>
      </p:sp>
      <p:sp>
        <p:nvSpPr>
          <p:cNvPr id="18" name="CaixaDeTexto 17"/>
          <p:cNvSpPr txBox="1"/>
          <p:nvPr/>
        </p:nvSpPr>
        <p:spPr>
          <a:xfrm>
            <a:off x="-66570" y="2602444"/>
            <a:ext cx="1017183" cy="338554"/>
          </a:xfrm>
          <a:prstGeom prst="rect">
            <a:avLst/>
          </a:prstGeom>
          <a:noFill/>
        </p:spPr>
        <p:txBody>
          <a:bodyPr wrap="square" rtlCol="0">
            <a:spAutoFit/>
          </a:bodyPr>
          <a:lstStyle/>
          <a:p>
            <a:r>
              <a:rPr lang="en-US" sz="800" b="1" dirty="0"/>
              <a:t>Free</a:t>
            </a:r>
          </a:p>
          <a:p>
            <a:r>
              <a:rPr lang="en-US" sz="800" b="1" dirty="0"/>
              <a:t>(not filed in Brazil)</a:t>
            </a:r>
          </a:p>
        </p:txBody>
      </p:sp>
      <p:sp>
        <p:nvSpPr>
          <p:cNvPr id="19" name="CaixaDeTexto 18"/>
          <p:cNvSpPr txBox="1"/>
          <p:nvPr/>
        </p:nvSpPr>
        <p:spPr>
          <a:xfrm>
            <a:off x="803160" y="2188024"/>
            <a:ext cx="1102937" cy="261610"/>
          </a:xfrm>
          <a:prstGeom prst="rect">
            <a:avLst/>
          </a:prstGeom>
          <a:noFill/>
        </p:spPr>
        <p:txBody>
          <a:bodyPr wrap="square" rtlCol="0">
            <a:spAutoFit/>
          </a:bodyPr>
          <a:lstStyle/>
          <a:p>
            <a:pPr algn="ctr"/>
            <a:r>
              <a:rPr lang="pt-BR" sz="1100" b="1" dirty="0" smtClean="0">
                <a:solidFill>
                  <a:srgbClr val="9E9351"/>
                </a:solidFill>
              </a:rPr>
              <a:t>World</a:t>
            </a:r>
            <a:endParaRPr lang="pt-BR" sz="1100" b="1" dirty="0">
              <a:solidFill>
                <a:srgbClr val="9E9351"/>
              </a:solidFill>
            </a:endParaRPr>
          </a:p>
        </p:txBody>
      </p:sp>
      <p:sp>
        <p:nvSpPr>
          <p:cNvPr id="20" name="CaixaDeTexto 19"/>
          <p:cNvSpPr txBox="1"/>
          <p:nvPr/>
        </p:nvSpPr>
        <p:spPr>
          <a:xfrm>
            <a:off x="815111" y="2710837"/>
            <a:ext cx="504056" cy="276999"/>
          </a:xfrm>
          <a:prstGeom prst="rect">
            <a:avLst/>
          </a:prstGeom>
          <a:noFill/>
        </p:spPr>
        <p:txBody>
          <a:bodyPr wrap="square" rtlCol="0">
            <a:spAutoFit/>
          </a:bodyPr>
          <a:lstStyle/>
          <a:p>
            <a:r>
              <a:rPr lang="pt-BR" sz="1200" b="1" dirty="0" smtClean="0"/>
              <a:t>93%</a:t>
            </a:r>
            <a:endParaRPr lang="pt-BR" sz="1200" b="1" dirty="0"/>
          </a:p>
        </p:txBody>
      </p:sp>
      <p:sp>
        <p:nvSpPr>
          <p:cNvPr id="21" name="CaixaDeTexto 20"/>
          <p:cNvSpPr txBox="1"/>
          <p:nvPr/>
        </p:nvSpPr>
        <p:spPr>
          <a:xfrm>
            <a:off x="598545" y="3285991"/>
            <a:ext cx="504056" cy="276999"/>
          </a:xfrm>
          <a:prstGeom prst="rect">
            <a:avLst/>
          </a:prstGeom>
          <a:noFill/>
        </p:spPr>
        <p:txBody>
          <a:bodyPr wrap="square" rtlCol="0">
            <a:spAutoFit/>
          </a:bodyPr>
          <a:lstStyle/>
          <a:p>
            <a:r>
              <a:rPr lang="pt-BR" sz="1200" b="1" dirty="0" smtClean="0"/>
              <a:t>3%</a:t>
            </a:r>
            <a:endParaRPr lang="pt-BR" sz="1200" b="1" dirty="0"/>
          </a:p>
        </p:txBody>
      </p:sp>
      <p:sp>
        <p:nvSpPr>
          <p:cNvPr id="22" name="CaixaDeTexto 21"/>
          <p:cNvSpPr txBox="1"/>
          <p:nvPr/>
        </p:nvSpPr>
        <p:spPr>
          <a:xfrm>
            <a:off x="598545" y="3147492"/>
            <a:ext cx="504056" cy="276999"/>
          </a:xfrm>
          <a:prstGeom prst="rect">
            <a:avLst/>
          </a:prstGeom>
          <a:noFill/>
        </p:spPr>
        <p:txBody>
          <a:bodyPr wrap="square" rtlCol="0">
            <a:spAutoFit/>
          </a:bodyPr>
          <a:lstStyle/>
          <a:p>
            <a:r>
              <a:rPr lang="pt-BR" sz="1200" b="1" dirty="0"/>
              <a:t>4</a:t>
            </a:r>
            <a:r>
              <a:rPr lang="pt-BR" sz="1200" b="1" dirty="0" smtClean="0"/>
              <a:t>%</a:t>
            </a:r>
            <a:endParaRPr lang="pt-BR" sz="1200" b="1" dirty="0"/>
          </a:p>
        </p:txBody>
      </p:sp>
      <p:sp>
        <p:nvSpPr>
          <p:cNvPr id="23" name="CaixaDeTexto 22"/>
          <p:cNvSpPr txBox="1"/>
          <p:nvPr/>
        </p:nvSpPr>
        <p:spPr>
          <a:xfrm>
            <a:off x="5378168" y="3014062"/>
            <a:ext cx="504056" cy="215444"/>
          </a:xfrm>
          <a:prstGeom prst="rect">
            <a:avLst/>
          </a:prstGeom>
          <a:noFill/>
        </p:spPr>
        <p:txBody>
          <a:bodyPr wrap="square" rtlCol="0">
            <a:spAutoFit/>
          </a:bodyPr>
          <a:lstStyle/>
          <a:p>
            <a:r>
              <a:rPr lang="pt-BR" sz="800" b="1" dirty="0" smtClean="0"/>
              <a:t>70%</a:t>
            </a:r>
            <a:endParaRPr lang="pt-BR" sz="800" b="1" dirty="0"/>
          </a:p>
        </p:txBody>
      </p:sp>
      <p:sp>
        <p:nvSpPr>
          <p:cNvPr id="24" name="CaixaDeTexto 23"/>
          <p:cNvSpPr txBox="1"/>
          <p:nvPr/>
        </p:nvSpPr>
        <p:spPr>
          <a:xfrm>
            <a:off x="5699346" y="3013100"/>
            <a:ext cx="504056" cy="215444"/>
          </a:xfrm>
          <a:prstGeom prst="rect">
            <a:avLst/>
          </a:prstGeom>
          <a:noFill/>
        </p:spPr>
        <p:txBody>
          <a:bodyPr wrap="square" rtlCol="0">
            <a:spAutoFit/>
          </a:bodyPr>
          <a:lstStyle/>
          <a:p>
            <a:r>
              <a:rPr lang="pt-BR" sz="800" b="1" dirty="0" smtClean="0"/>
              <a:t>26%</a:t>
            </a:r>
            <a:endParaRPr lang="pt-BR" sz="800" b="1" dirty="0"/>
          </a:p>
        </p:txBody>
      </p:sp>
      <p:sp>
        <p:nvSpPr>
          <p:cNvPr id="25" name="CaixaDeTexto 24"/>
          <p:cNvSpPr txBox="1"/>
          <p:nvPr/>
        </p:nvSpPr>
        <p:spPr>
          <a:xfrm>
            <a:off x="6090628" y="3620817"/>
            <a:ext cx="504056" cy="215444"/>
          </a:xfrm>
          <a:prstGeom prst="rect">
            <a:avLst/>
          </a:prstGeom>
          <a:noFill/>
        </p:spPr>
        <p:txBody>
          <a:bodyPr wrap="square" rtlCol="0">
            <a:spAutoFit/>
          </a:bodyPr>
          <a:lstStyle/>
          <a:p>
            <a:r>
              <a:rPr lang="pt-BR" sz="800" b="1" dirty="0" smtClean="0">
                <a:solidFill>
                  <a:srgbClr val="FFFFFF"/>
                </a:solidFill>
              </a:rPr>
              <a:t>2%</a:t>
            </a:r>
            <a:endParaRPr lang="pt-BR" sz="800" b="1" dirty="0">
              <a:solidFill>
                <a:srgbClr val="FFFFFF"/>
              </a:solidFill>
            </a:endParaRPr>
          </a:p>
        </p:txBody>
      </p:sp>
      <p:sp>
        <p:nvSpPr>
          <p:cNvPr id="26" name="CaixaDeTexto 25"/>
          <p:cNvSpPr txBox="1"/>
          <p:nvPr/>
        </p:nvSpPr>
        <p:spPr>
          <a:xfrm>
            <a:off x="6090628" y="3728539"/>
            <a:ext cx="357239" cy="215444"/>
          </a:xfrm>
          <a:prstGeom prst="rect">
            <a:avLst/>
          </a:prstGeom>
          <a:noFill/>
        </p:spPr>
        <p:txBody>
          <a:bodyPr wrap="square" rtlCol="0">
            <a:spAutoFit/>
          </a:bodyPr>
          <a:lstStyle/>
          <a:p>
            <a:r>
              <a:rPr lang="pt-BR" sz="800" b="1" dirty="0" smtClean="0"/>
              <a:t>2%</a:t>
            </a:r>
            <a:endParaRPr lang="pt-BR" sz="800" b="1" dirty="0"/>
          </a:p>
        </p:txBody>
      </p:sp>
      <p:sp>
        <p:nvSpPr>
          <p:cNvPr id="27" name="CaixaDeTexto 26"/>
          <p:cNvSpPr txBox="1"/>
          <p:nvPr/>
        </p:nvSpPr>
        <p:spPr>
          <a:xfrm>
            <a:off x="4838108" y="2771721"/>
            <a:ext cx="792088" cy="461665"/>
          </a:xfrm>
          <a:prstGeom prst="rect">
            <a:avLst/>
          </a:prstGeom>
          <a:noFill/>
        </p:spPr>
        <p:txBody>
          <a:bodyPr wrap="square" rtlCol="0">
            <a:spAutoFit/>
          </a:bodyPr>
          <a:lstStyle/>
          <a:p>
            <a:r>
              <a:rPr lang="pt-BR" sz="800" b="1" dirty="0" err="1">
                <a:solidFill>
                  <a:srgbClr val="9E9351"/>
                </a:solidFill>
              </a:rPr>
              <a:t>Under</a:t>
            </a:r>
            <a:r>
              <a:rPr lang="pt-BR" sz="800" b="1" dirty="0">
                <a:solidFill>
                  <a:srgbClr val="9E9351"/>
                </a:solidFill>
              </a:rPr>
              <a:t> </a:t>
            </a:r>
            <a:r>
              <a:rPr lang="pt-BR" sz="800" b="1" dirty="0" err="1">
                <a:solidFill>
                  <a:srgbClr val="9E9351"/>
                </a:solidFill>
              </a:rPr>
              <a:t>examination</a:t>
            </a:r>
            <a:r>
              <a:rPr lang="pt-BR" sz="800" b="1" dirty="0">
                <a:solidFill>
                  <a:srgbClr val="9E9351"/>
                </a:solidFill>
              </a:rPr>
              <a:t> </a:t>
            </a:r>
            <a:r>
              <a:rPr lang="pt-BR" sz="800" b="1" dirty="0" err="1" smtClean="0">
                <a:solidFill>
                  <a:srgbClr val="9E9351"/>
                </a:solidFill>
              </a:rPr>
              <a:t>process</a:t>
            </a:r>
            <a:endParaRPr lang="pt-BR" sz="800" b="1" dirty="0">
              <a:solidFill>
                <a:srgbClr val="9E9351"/>
              </a:solidFill>
            </a:endParaRPr>
          </a:p>
        </p:txBody>
      </p:sp>
      <p:sp>
        <p:nvSpPr>
          <p:cNvPr id="28" name="CaixaDeTexto 27"/>
          <p:cNvSpPr txBox="1"/>
          <p:nvPr/>
        </p:nvSpPr>
        <p:spPr>
          <a:xfrm>
            <a:off x="6149597" y="3616315"/>
            <a:ext cx="683351" cy="215444"/>
          </a:xfrm>
          <a:prstGeom prst="rect">
            <a:avLst/>
          </a:prstGeom>
          <a:noFill/>
        </p:spPr>
        <p:txBody>
          <a:bodyPr wrap="square" rtlCol="0">
            <a:spAutoFit/>
          </a:bodyPr>
          <a:lstStyle/>
          <a:p>
            <a:pPr algn="ctr"/>
            <a:r>
              <a:rPr lang="pt-BR" sz="800" b="1" dirty="0" err="1">
                <a:solidFill>
                  <a:srgbClr val="7F5B35"/>
                </a:solidFill>
              </a:rPr>
              <a:t>Free</a:t>
            </a:r>
            <a:endParaRPr lang="pt-BR" sz="800" b="1" dirty="0">
              <a:solidFill>
                <a:srgbClr val="7F5B35"/>
              </a:solidFill>
            </a:endParaRPr>
          </a:p>
        </p:txBody>
      </p:sp>
      <p:sp>
        <p:nvSpPr>
          <p:cNvPr id="29" name="CaixaDeTexto 28"/>
          <p:cNvSpPr txBox="1"/>
          <p:nvPr/>
        </p:nvSpPr>
        <p:spPr>
          <a:xfrm>
            <a:off x="5908565" y="2787110"/>
            <a:ext cx="868182" cy="338554"/>
          </a:xfrm>
          <a:prstGeom prst="rect">
            <a:avLst/>
          </a:prstGeom>
          <a:noFill/>
        </p:spPr>
        <p:txBody>
          <a:bodyPr wrap="square" rtlCol="0">
            <a:spAutoFit/>
          </a:bodyPr>
          <a:lstStyle/>
          <a:p>
            <a:r>
              <a:rPr lang="pt-BR" sz="800" b="1" dirty="0" err="1">
                <a:solidFill>
                  <a:schemeClr val="accent6">
                    <a:lumMod val="75000"/>
                  </a:schemeClr>
                </a:solidFill>
              </a:rPr>
              <a:t>Abandoned</a:t>
            </a:r>
            <a:r>
              <a:rPr lang="pt-BR" sz="800" b="1" dirty="0">
                <a:solidFill>
                  <a:schemeClr val="accent6">
                    <a:lumMod val="75000"/>
                  </a:schemeClr>
                </a:solidFill>
              </a:rPr>
              <a:t>/</a:t>
            </a:r>
          </a:p>
          <a:p>
            <a:r>
              <a:rPr lang="pt-BR" sz="800" b="1" dirty="0" err="1" smtClean="0">
                <a:solidFill>
                  <a:schemeClr val="accent6">
                    <a:lumMod val="75000"/>
                  </a:schemeClr>
                </a:solidFill>
              </a:rPr>
              <a:t>Withdrawn</a:t>
            </a:r>
            <a:endParaRPr lang="pt-BR" sz="800" b="1" dirty="0">
              <a:solidFill>
                <a:schemeClr val="accent6">
                  <a:lumMod val="75000"/>
                </a:schemeClr>
              </a:solidFill>
            </a:endParaRPr>
          </a:p>
        </p:txBody>
      </p:sp>
      <p:sp>
        <p:nvSpPr>
          <p:cNvPr id="30" name="CaixaDeTexto 29"/>
          <p:cNvSpPr txBox="1"/>
          <p:nvPr/>
        </p:nvSpPr>
        <p:spPr>
          <a:xfrm>
            <a:off x="6203402" y="3797301"/>
            <a:ext cx="683351" cy="215444"/>
          </a:xfrm>
          <a:prstGeom prst="rect">
            <a:avLst/>
          </a:prstGeom>
          <a:noFill/>
        </p:spPr>
        <p:txBody>
          <a:bodyPr wrap="square" rtlCol="0">
            <a:spAutoFit/>
          </a:bodyPr>
          <a:lstStyle/>
          <a:p>
            <a:pPr algn="ctr"/>
            <a:r>
              <a:rPr lang="pt-BR" sz="800" b="1" dirty="0" err="1" smtClean="0">
                <a:solidFill>
                  <a:srgbClr val="FFC000"/>
                </a:solidFill>
              </a:rPr>
              <a:t>Granted</a:t>
            </a:r>
            <a:endParaRPr lang="pt-BR" sz="800" b="1" dirty="0">
              <a:solidFill>
                <a:srgbClr val="FFC000"/>
              </a:solidFill>
            </a:endParaRPr>
          </a:p>
        </p:txBody>
      </p:sp>
      <p:sp>
        <p:nvSpPr>
          <p:cNvPr id="31" name="CaixaDeTexto 30"/>
          <p:cNvSpPr txBox="1"/>
          <p:nvPr/>
        </p:nvSpPr>
        <p:spPr>
          <a:xfrm>
            <a:off x="-75051" y="3385483"/>
            <a:ext cx="890162" cy="338554"/>
          </a:xfrm>
          <a:prstGeom prst="rect">
            <a:avLst/>
          </a:prstGeom>
          <a:noFill/>
        </p:spPr>
        <p:txBody>
          <a:bodyPr wrap="square" rtlCol="0">
            <a:spAutoFit/>
          </a:bodyPr>
          <a:lstStyle/>
          <a:p>
            <a:r>
              <a:rPr lang="en-US" sz="800" b="1" dirty="0">
                <a:solidFill>
                  <a:srgbClr val="7F5B35"/>
                </a:solidFill>
              </a:rPr>
              <a:t>Can still </a:t>
            </a:r>
            <a:r>
              <a:rPr lang="en-US" sz="800" b="1" dirty="0" smtClean="0">
                <a:solidFill>
                  <a:srgbClr val="7F5B35"/>
                </a:solidFill>
              </a:rPr>
              <a:t>be</a:t>
            </a:r>
          </a:p>
          <a:p>
            <a:r>
              <a:rPr lang="en-US" sz="800" b="1" dirty="0" smtClean="0">
                <a:solidFill>
                  <a:srgbClr val="7F5B35"/>
                </a:solidFill>
              </a:rPr>
              <a:t>filed </a:t>
            </a:r>
            <a:r>
              <a:rPr lang="en-US" sz="800" b="1" dirty="0">
                <a:solidFill>
                  <a:srgbClr val="7F5B35"/>
                </a:solidFill>
              </a:rPr>
              <a:t>in Brazil </a:t>
            </a:r>
            <a:r>
              <a:rPr lang="pt-BR" sz="800" b="1" dirty="0" smtClean="0">
                <a:solidFill>
                  <a:srgbClr val="7F5B35"/>
                </a:solidFill>
              </a:rPr>
              <a:t>*</a:t>
            </a:r>
            <a:endParaRPr lang="pt-BR" sz="800" b="1" dirty="0">
              <a:solidFill>
                <a:srgbClr val="7F5B35"/>
              </a:solidFill>
            </a:endParaRPr>
          </a:p>
        </p:txBody>
      </p:sp>
      <p:sp>
        <p:nvSpPr>
          <p:cNvPr id="32" name="CaixaDeTexto 31"/>
          <p:cNvSpPr txBox="1"/>
          <p:nvPr/>
        </p:nvSpPr>
        <p:spPr>
          <a:xfrm>
            <a:off x="-75051" y="3125664"/>
            <a:ext cx="878211" cy="215444"/>
          </a:xfrm>
          <a:prstGeom prst="rect">
            <a:avLst/>
          </a:prstGeom>
          <a:noFill/>
        </p:spPr>
        <p:txBody>
          <a:bodyPr wrap="square" rtlCol="0">
            <a:spAutoFit/>
          </a:bodyPr>
          <a:lstStyle/>
          <a:p>
            <a:r>
              <a:rPr lang="pt-BR" sz="800" b="1" dirty="0" err="1">
                <a:solidFill>
                  <a:schemeClr val="accent6">
                    <a:lumMod val="75000"/>
                  </a:schemeClr>
                </a:solidFill>
              </a:rPr>
              <a:t>Filed</a:t>
            </a:r>
            <a:r>
              <a:rPr lang="pt-BR" sz="800" b="1" dirty="0">
                <a:solidFill>
                  <a:schemeClr val="accent6">
                    <a:lumMod val="75000"/>
                  </a:schemeClr>
                </a:solidFill>
              </a:rPr>
              <a:t> </a:t>
            </a:r>
            <a:r>
              <a:rPr lang="pt-BR" sz="800" b="1" dirty="0" smtClean="0">
                <a:solidFill>
                  <a:schemeClr val="accent6">
                    <a:lumMod val="75000"/>
                  </a:schemeClr>
                </a:solidFill>
              </a:rPr>
              <a:t>in </a:t>
            </a:r>
            <a:r>
              <a:rPr lang="pt-BR" sz="800" b="1" dirty="0" err="1" smtClean="0">
                <a:solidFill>
                  <a:schemeClr val="accent6">
                    <a:lumMod val="75000"/>
                  </a:schemeClr>
                </a:solidFill>
              </a:rPr>
              <a:t>Brazil</a:t>
            </a:r>
            <a:endParaRPr lang="pt-BR" sz="800" b="1" dirty="0">
              <a:solidFill>
                <a:schemeClr val="accent6">
                  <a:lumMod val="75000"/>
                </a:schemeClr>
              </a:solidFill>
            </a:endParaRPr>
          </a:p>
        </p:txBody>
      </p:sp>
      <p:sp>
        <p:nvSpPr>
          <p:cNvPr id="33" name="CaixaDeTexto 32"/>
          <p:cNvSpPr txBox="1"/>
          <p:nvPr/>
        </p:nvSpPr>
        <p:spPr>
          <a:xfrm rot="16200000">
            <a:off x="-1487010" y="7024358"/>
            <a:ext cx="3276733" cy="276999"/>
          </a:xfrm>
          <a:prstGeom prst="rect">
            <a:avLst/>
          </a:prstGeom>
          <a:noFill/>
        </p:spPr>
        <p:txBody>
          <a:bodyPr wrap="square" rtlCol="0">
            <a:spAutoFit/>
          </a:bodyPr>
          <a:lstStyle/>
          <a:p>
            <a:pPr algn="ctr"/>
            <a:r>
              <a:rPr lang="pt-BR" sz="1200" b="1" dirty="0" err="1"/>
              <a:t>Number</a:t>
            </a:r>
            <a:r>
              <a:rPr lang="pt-BR" sz="1200" b="1" dirty="0"/>
              <a:t> </a:t>
            </a:r>
            <a:r>
              <a:rPr lang="pt-BR" sz="1200" b="1" dirty="0" err="1"/>
              <a:t>of</a:t>
            </a:r>
            <a:r>
              <a:rPr lang="pt-BR" sz="1200" b="1" dirty="0"/>
              <a:t> </a:t>
            </a:r>
            <a:r>
              <a:rPr lang="pt-BR" sz="1200" b="1" dirty="0" err="1"/>
              <a:t>inventions</a:t>
            </a:r>
            <a:endParaRPr lang="pt-BR" sz="1200" b="1" dirty="0"/>
          </a:p>
        </p:txBody>
      </p:sp>
      <p:sp>
        <p:nvSpPr>
          <p:cNvPr id="34" name="CaixaDeTexto 33"/>
          <p:cNvSpPr txBox="1"/>
          <p:nvPr/>
        </p:nvSpPr>
        <p:spPr>
          <a:xfrm>
            <a:off x="1826637" y="8913440"/>
            <a:ext cx="3276733" cy="276999"/>
          </a:xfrm>
          <a:prstGeom prst="rect">
            <a:avLst/>
          </a:prstGeom>
          <a:noFill/>
        </p:spPr>
        <p:txBody>
          <a:bodyPr wrap="square" rtlCol="0">
            <a:spAutoFit/>
          </a:bodyPr>
          <a:lstStyle/>
          <a:p>
            <a:pPr algn="ctr"/>
            <a:r>
              <a:rPr lang="pt-BR" sz="1200" b="1" dirty="0" err="1"/>
              <a:t>Main</a:t>
            </a:r>
            <a:r>
              <a:rPr lang="pt-BR" sz="1200" b="1" dirty="0"/>
              <a:t> </a:t>
            </a:r>
            <a:r>
              <a:rPr lang="pt-BR" sz="1200" b="1" dirty="0" err="1" smtClean="0"/>
              <a:t>applicants</a:t>
            </a:r>
            <a:r>
              <a:rPr lang="pt-BR" sz="1200" b="1" dirty="0" smtClean="0"/>
              <a:t> in </a:t>
            </a:r>
            <a:r>
              <a:rPr lang="pt-BR" sz="1200" b="1" dirty="0" err="1" smtClean="0"/>
              <a:t>Brazil</a:t>
            </a:r>
            <a:endParaRPr lang="pt-BR" sz="1200" b="1" dirty="0"/>
          </a:p>
        </p:txBody>
      </p:sp>
    </p:spTree>
    <p:extLst>
      <p:ext uri="{BB962C8B-B14F-4D97-AF65-F5344CB8AC3E}">
        <p14:creationId xmlns:p14="http://schemas.microsoft.com/office/powerpoint/2010/main" val="146764265"/>
      </p:ext>
    </p:extLst>
  </p:cSld>
  <p:clrMapOvr>
    <a:masterClrMapping/>
  </p:clrMapOvr>
</p:sld>
</file>

<file path=ppt/theme/theme1.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317</Words>
  <Application>Microsoft Office PowerPoint</Application>
  <PresentationFormat>Papel A4 (210 x 297 mm)</PresentationFormat>
  <Paragraphs>57</Paragraphs>
  <Slides>2</Slides>
  <Notes>1</Notes>
  <HiddenSlides>0</HiddenSlides>
  <MMClips>0</MMClips>
  <ScaleCrop>false</ScaleCrop>
  <HeadingPairs>
    <vt:vector size="4" baseType="variant">
      <vt:variant>
        <vt:lpstr>Tema</vt:lpstr>
      </vt:variant>
      <vt:variant>
        <vt:i4>8</vt:i4>
      </vt:variant>
      <vt:variant>
        <vt:lpstr>Títulos de slides</vt:lpstr>
      </vt:variant>
      <vt:variant>
        <vt:i4>2</vt:i4>
      </vt:variant>
    </vt:vector>
  </HeadingPairs>
  <TitlesOfParts>
    <vt:vector size="10" baseType="lpstr">
      <vt:lpstr>12_Tema do Office</vt:lpstr>
      <vt:lpstr>13_Tema do Office</vt:lpstr>
      <vt:lpstr>14_Tema do Office</vt:lpstr>
      <vt:lpstr>15_Tema do Office</vt:lpstr>
      <vt:lpstr>16_Tema do Office</vt:lpstr>
      <vt:lpstr>17_Tema do Office</vt:lpstr>
      <vt:lpstr>18_Tema do Office</vt:lpstr>
      <vt:lpstr>19_Tema do Office</vt:lpstr>
      <vt:lpstr>Apresentação do PowerPoint</vt:lpstr>
      <vt:lpstr>Apresentação do PowerPoint</vt:lpstr>
    </vt:vector>
  </TitlesOfParts>
  <Company>INPI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root</dc:creator>
  <cp:lastModifiedBy>root</cp:lastModifiedBy>
  <cp:revision>111</cp:revision>
  <cp:lastPrinted>2014-12-04T11:47:25Z</cp:lastPrinted>
  <dcterms:created xsi:type="dcterms:W3CDTF">2014-06-09T15:42:51Z</dcterms:created>
  <dcterms:modified xsi:type="dcterms:W3CDTF">2015-08-19T20:53:06Z</dcterms:modified>
</cp:coreProperties>
</file>