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46E"/>
    <a:srgbClr val="97B953"/>
    <a:srgbClr val="4F81BD"/>
    <a:srgbClr val="EBF1DE"/>
    <a:srgbClr val="945669"/>
    <a:srgbClr val="000000"/>
    <a:srgbClr val="E6E0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04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82681-4127-451B-8B33-F7CD013D486D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F4A2F-FE3F-48D0-A7B4-54FC53060CA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638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F4A2F-FE3F-48D0-A7B4-54FC53060CA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31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F4A2F-FE3F-48D0-A7B4-54FC53060CA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791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834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30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54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18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2014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99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01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652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413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279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34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85DE-6EE8-468F-A146-0E4C0568ED99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43265-2673-4715-914B-87C16DA558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224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034402" y="6662897"/>
            <a:ext cx="673392" cy="1640197"/>
            <a:chOff x="4487901" y="6725451"/>
            <a:chExt cx="814148" cy="1983038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sp>
          <p:nvSpPr>
            <p:cNvPr id="47" name="Fluxograma: Processo 46"/>
            <p:cNvSpPr/>
            <p:nvPr/>
          </p:nvSpPr>
          <p:spPr>
            <a:xfrm>
              <a:off x="4487901" y="6725451"/>
              <a:ext cx="814148" cy="143576"/>
            </a:xfrm>
            <a:prstGeom prst="flowChartProcess">
              <a:avLst/>
            </a:prstGeom>
            <a:gradFill flip="none" rotWithShape="1">
              <a:gsLst>
                <a:gs pos="0">
                  <a:schemeClr val="accent3">
                    <a:lumMod val="75000"/>
                    <a:shade val="30000"/>
                    <a:satMod val="115000"/>
                  </a:schemeClr>
                </a:gs>
                <a:gs pos="50000">
                  <a:schemeClr val="accent3">
                    <a:lumMod val="75000"/>
                    <a:shade val="67500"/>
                    <a:satMod val="115000"/>
                  </a:schemeClr>
                </a:gs>
                <a:gs pos="100000">
                  <a:schemeClr val="accent3">
                    <a:lumMod val="7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8" name="Fluxograma: Disco magnético 47"/>
            <p:cNvSpPr/>
            <p:nvPr/>
          </p:nvSpPr>
          <p:spPr>
            <a:xfrm>
              <a:off x="4653034" y="8436959"/>
              <a:ext cx="474629" cy="271530"/>
            </a:xfrm>
            <a:prstGeom prst="flowChartMagneticDisk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9" name="Fluxograma: Operação manual 48"/>
            <p:cNvSpPr/>
            <p:nvPr/>
          </p:nvSpPr>
          <p:spPr>
            <a:xfrm>
              <a:off x="4513312" y="6869027"/>
              <a:ext cx="754819" cy="1601873"/>
            </a:xfrm>
            <a:prstGeom prst="flowChartManualOperation">
              <a:avLst/>
            </a:prstGeom>
            <a:solidFill>
              <a:srgbClr val="EBF1DE">
                <a:alpha val="80000"/>
              </a:srgbClr>
            </a:solidFill>
            <a:ln w="3175"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8" name="Fluxograma: Operação manual 57"/>
            <p:cNvSpPr/>
            <p:nvPr/>
          </p:nvSpPr>
          <p:spPr>
            <a:xfrm>
              <a:off x="4620817" y="6906904"/>
              <a:ext cx="562384" cy="1193488"/>
            </a:xfrm>
            <a:prstGeom prst="flowChartManualOperation">
              <a:avLst/>
            </a:prstGeom>
            <a:solidFill>
              <a:schemeClr val="accent3">
                <a:lumMod val="60000"/>
                <a:lumOff val="40000"/>
                <a:alpha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4" name="Fluxograma: Operação manual 53"/>
            <p:cNvSpPr/>
            <p:nvPr/>
          </p:nvSpPr>
          <p:spPr>
            <a:xfrm>
              <a:off x="4647786" y="7164289"/>
              <a:ext cx="505444" cy="1236406"/>
            </a:xfrm>
            <a:prstGeom prst="flowChartManualOperation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 b="1"/>
            </a:p>
          </p:txBody>
        </p:sp>
        <p:sp>
          <p:nvSpPr>
            <p:cNvPr id="6" name="Retângulo 5"/>
            <p:cNvSpPr/>
            <p:nvPr/>
          </p:nvSpPr>
          <p:spPr>
            <a:xfrm>
              <a:off x="4716386" y="6922144"/>
              <a:ext cx="392306" cy="2631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 smtClean="0"/>
                <a:t>MU</a:t>
              </a:r>
              <a:endParaRPr lang="pt-BR" sz="1400" b="1"/>
            </a:p>
          </p:txBody>
        </p:sp>
        <p:sp>
          <p:nvSpPr>
            <p:cNvPr id="9" name="Fluxograma: Processo alternativo 8"/>
            <p:cNvSpPr/>
            <p:nvPr/>
          </p:nvSpPr>
          <p:spPr>
            <a:xfrm>
              <a:off x="4810329" y="8563144"/>
              <a:ext cx="169291" cy="48291"/>
            </a:xfrm>
            <a:prstGeom prst="flowChartAlternateProcess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Menos 11"/>
            <p:cNvSpPr/>
            <p:nvPr/>
          </p:nvSpPr>
          <p:spPr>
            <a:xfrm>
              <a:off x="4628437" y="8542824"/>
              <a:ext cx="532413" cy="45719"/>
            </a:xfrm>
            <a:prstGeom prst="mathMinus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62" name="CaixaDeTexto 161"/>
          <p:cNvSpPr txBox="1"/>
          <p:nvPr/>
        </p:nvSpPr>
        <p:spPr>
          <a:xfrm>
            <a:off x="2996952" y="370915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smtClean="0">
                <a:solidFill>
                  <a:schemeClr val="bg1"/>
                </a:solidFill>
              </a:rPr>
              <a:t>Nanocosmético</a:t>
            </a:r>
            <a:endParaRPr lang="pt-BR" b="1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" y="22096"/>
            <a:ext cx="6858000" cy="1412442"/>
          </a:xfrm>
          <a:prstGeom prst="rect">
            <a:avLst/>
          </a:prstGeom>
        </p:spPr>
      </p:pic>
      <p:sp>
        <p:nvSpPr>
          <p:cNvPr id="276" name="CaixaDeTexto 275"/>
          <p:cNvSpPr txBox="1"/>
          <p:nvPr/>
        </p:nvSpPr>
        <p:spPr>
          <a:xfrm>
            <a:off x="2564904" y="423167"/>
            <a:ext cx="1538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EMBALAGENS</a:t>
            </a:r>
          </a:p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(2002 – 2016)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56" name="CaixaDeTexto 55"/>
          <p:cNvSpPr txBox="1"/>
          <p:nvPr/>
        </p:nvSpPr>
        <p:spPr>
          <a:xfrm>
            <a:off x="1195561" y="6324670"/>
            <a:ext cx="431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2000" b="1"/>
            </a:lvl1pPr>
          </a:lstStyle>
          <a:p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Depósitos no </a:t>
            </a: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Brasil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CaixaDeTexto 65"/>
          <p:cNvSpPr txBox="1"/>
          <p:nvPr/>
        </p:nvSpPr>
        <p:spPr>
          <a:xfrm>
            <a:off x="496436" y="7348799"/>
            <a:ext cx="718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8.310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442244" y="6839060"/>
            <a:ext cx="772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3.566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Retângulo 99"/>
          <p:cNvSpPr/>
          <p:nvPr/>
        </p:nvSpPr>
        <p:spPr>
          <a:xfrm>
            <a:off x="1272180" y="7104969"/>
            <a:ext cx="2800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400" b="1" smtClean="0">
                <a:solidFill>
                  <a:schemeClr val="bg1"/>
                </a:solidFill>
              </a:rPr>
              <a:t>PI</a:t>
            </a:r>
            <a:endParaRPr lang="pt-BR" sz="1400" b="1">
              <a:solidFill>
                <a:schemeClr val="bg1"/>
              </a:solidFill>
            </a:endParaRPr>
          </a:p>
        </p:txBody>
      </p:sp>
      <p:grpSp>
        <p:nvGrpSpPr>
          <p:cNvPr id="220" name="Grupo 219"/>
          <p:cNvGrpSpPr/>
          <p:nvPr/>
        </p:nvGrpSpPr>
        <p:grpSpPr>
          <a:xfrm>
            <a:off x="1028589" y="6649643"/>
            <a:ext cx="673392" cy="1640197"/>
            <a:chOff x="4487901" y="6725451"/>
            <a:chExt cx="814148" cy="1983038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sp>
          <p:nvSpPr>
            <p:cNvPr id="221" name="Fluxograma: Processo 220"/>
            <p:cNvSpPr/>
            <p:nvPr/>
          </p:nvSpPr>
          <p:spPr>
            <a:xfrm>
              <a:off x="4487901" y="6725451"/>
              <a:ext cx="814148" cy="143576"/>
            </a:xfrm>
            <a:prstGeom prst="flowChartProcess">
              <a:avLst/>
            </a:prstGeom>
            <a:gradFill flip="none" rotWithShape="1">
              <a:gsLst>
                <a:gs pos="0">
                  <a:schemeClr val="accent3">
                    <a:lumMod val="75000"/>
                    <a:shade val="30000"/>
                    <a:satMod val="115000"/>
                  </a:schemeClr>
                </a:gs>
                <a:gs pos="50000">
                  <a:schemeClr val="accent3">
                    <a:lumMod val="75000"/>
                    <a:shade val="67500"/>
                    <a:satMod val="115000"/>
                  </a:schemeClr>
                </a:gs>
                <a:gs pos="100000">
                  <a:schemeClr val="accent3">
                    <a:lumMod val="7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1" name="Fluxograma: Disco magnético 230"/>
            <p:cNvSpPr/>
            <p:nvPr/>
          </p:nvSpPr>
          <p:spPr>
            <a:xfrm>
              <a:off x="4653034" y="8436959"/>
              <a:ext cx="474629" cy="271530"/>
            </a:xfrm>
            <a:prstGeom prst="flowChartMagneticDisk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8" name="Fluxograma: Operação manual 237"/>
            <p:cNvSpPr/>
            <p:nvPr/>
          </p:nvSpPr>
          <p:spPr>
            <a:xfrm>
              <a:off x="4513312" y="6869027"/>
              <a:ext cx="754819" cy="1601873"/>
            </a:xfrm>
            <a:prstGeom prst="flowChartManualOperation">
              <a:avLst/>
            </a:prstGeom>
            <a:solidFill>
              <a:srgbClr val="EBF1DE">
                <a:alpha val="80000"/>
              </a:srgbClr>
            </a:solidFill>
            <a:ln w="3175"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9" name="Fluxograma: Operação manual 238"/>
            <p:cNvSpPr/>
            <p:nvPr/>
          </p:nvSpPr>
          <p:spPr>
            <a:xfrm>
              <a:off x="4620817" y="6906904"/>
              <a:ext cx="562384" cy="1193488"/>
            </a:xfrm>
            <a:prstGeom prst="flowChartManualOperation">
              <a:avLst/>
            </a:prstGeom>
            <a:solidFill>
              <a:schemeClr val="accent3">
                <a:lumMod val="60000"/>
                <a:lumOff val="40000"/>
                <a:alpha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1" name="Fluxograma: Operação manual 240"/>
            <p:cNvSpPr/>
            <p:nvPr/>
          </p:nvSpPr>
          <p:spPr>
            <a:xfrm>
              <a:off x="4647786" y="7198969"/>
              <a:ext cx="505444" cy="1201726"/>
            </a:xfrm>
            <a:prstGeom prst="flowChartManualOperation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 b="1"/>
            </a:p>
          </p:txBody>
        </p:sp>
        <p:sp>
          <p:nvSpPr>
            <p:cNvPr id="247" name="Retângulo 246"/>
            <p:cNvSpPr/>
            <p:nvPr/>
          </p:nvSpPr>
          <p:spPr>
            <a:xfrm>
              <a:off x="4619697" y="6922144"/>
              <a:ext cx="585686" cy="372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MU</a:t>
              </a:r>
              <a:endPara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9" name="Fluxograma: Processo alternativo 248"/>
            <p:cNvSpPr/>
            <p:nvPr/>
          </p:nvSpPr>
          <p:spPr>
            <a:xfrm>
              <a:off x="4810329" y="8563144"/>
              <a:ext cx="169291" cy="48291"/>
            </a:xfrm>
            <a:prstGeom prst="flowChartAlternateProcess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4" name="Menos 263"/>
            <p:cNvSpPr/>
            <p:nvPr/>
          </p:nvSpPr>
          <p:spPr>
            <a:xfrm>
              <a:off x="4628437" y="8542824"/>
              <a:ext cx="532413" cy="45719"/>
            </a:xfrm>
            <a:prstGeom prst="mathMinus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7" name="Retângulo 276"/>
            <p:cNvSpPr/>
            <p:nvPr/>
          </p:nvSpPr>
          <p:spPr>
            <a:xfrm>
              <a:off x="4692374" y="7547432"/>
              <a:ext cx="440331" cy="372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pt-BR" sz="1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PI</a:t>
              </a:r>
              <a:endParaRPr lang="pt-BR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7" name="CaixaDeTexto 56"/>
          <p:cNvSpPr txBox="1"/>
          <p:nvPr/>
        </p:nvSpPr>
        <p:spPr>
          <a:xfrm>
            <a:off x="4112287" y="3635896"/>
            <a:ext cx="28451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2000" b="1"/>
            </a:lvl1pPr>
          </a:lstStyle>
          <a:p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Depósitos no </a:t>
            </a: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</a:p>
        </p:txBody>
      </p:sp>
      <p:grpSp>
        <p:nvGrpSpPr>
          <p:cNvPr id="32" name="Grupo 31"/>
          <p:cNvGrpSpPr/>
          <p:nvPr/>
        </p:nvGrpSpPr>
        <p:grpSpPr>
          <a:xfrm rot="6962742">
            <a:off x="4686055" y="3723430"/>
            <a:ext cx="503629" cy="1591669"/>
            <a:chOff x="4437112" y="4568572"/>
            <a:chExt cx="684076" cy="2161954"/>
          </a:xfrm>
          <a:solidFill>
            <a:schemeClr val="accent3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3" name="Retângulo 32"/>
            <p:cNvSpPr/>
            <p:nvPr/>
          </p:nvSpPr>
          <p:spPr>
            <a:xfrm>
              <a:off x="4437112" y="5292080"/>
              <a:ext cx="684076" cy="129614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Fluxograma: Conector 33"/>
            <p:cNvSpPr/>
            <p:nvPr/>
          </p:nvSpPr>
          <p:spPr>
            <a:xfrm>
              <a:off x="4437112" y="6388488"/>
              <a:ext cx="684076" cy="342038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Trapezoide 34"/>
            <p:cNvSpPr/>
            <p:nvPr/>
          </p:nvSpPr>
          <p:spPr>
            <a:xfrm>
              <a:off x="4437112" y="4716016"/>
              <a:ext cx="684076" cy="576064"/>
            </a:xfrm>
            <a:prstGeom prst="trapezoid">
              <a:avLst>
                <a:gd name="adj" fmla="val 3955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Fluxograma: Processo 35"/>
            <p:cNvSpPr/>
            <p:nvPr/>
          </p:nvSpPr>
          <p:spPr>
            <a:xfrm>
              <a:off x="4672186" y="4568572"/>
              <a:ext cx="216024" cy="216024"/>
            </a:xfrm>
            <a:prstGeom prst="flowChart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7" name="Fluxograma: Processo 36"/>
            <p:cNvSpPr/>
            <p:nvPr/>
          </p:nvSpPr>
          <p:spPr>
            <a:xfrm>
              <a:off x="4617132" y="4568572"/>
              <a:ext cx="324036" cy="58100"/>
            </a:xfrm>
            <a:prstGeom prst="flowChartProcess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8" name="Fluxograma: Operação manual 37"/>
          <p:cNvSpPr/>
          <p:nvPr/>
        </p:nvSpPr>
        <p:spPr>
          <a:xfrm>
            <a:off x="5428002" y="5011986"/>
            <a:ext cx="393883" cy="856158"/>
          </a:xfrm>
          <a:prstGeom prst="flowChartManualOperation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Fluxograma: Operação manual 38"/>
          <p:cNvSpPr/>
          <p:nvPr/>
        </p:nvSpPr>
        <p:spPr>
          <a:xfrm>
            <a:off x="5532413" y="5533234"/>
            <a:ext cx="196941" cy="281898"/>
          </a:xfrm>
          <a:prstGeom prst="flowChartManualOperation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40" name="Grupo 39"/>
          <p:cNvGrpSpPr/>
          <p:nvPr/>
        </p:nvGrpSpPr>
        <p:grpSpPr>
          <a:xfrm>
            <a:off x="4332670" y="4240717"/>
            <a:ext cx="1229608" cy="683080"/>
            <a:chOff x="412554" y="6631782"/>
            <a:chExt cx="1670169" cy="927822"/>
          </a:xfrm>
        </p:grpSpPr>
        <p:sp>
          <p:nvSpPr>
            <p:cNvPr id="41" name="Trapezoide 40"/>
            <p:cNvSpPr/>
            <p:nvPr/>
          </p:nvSpPr>
          <p:spPr>
            <a:xfrm rot="6962742">
              <a:off x="1501314" y="6978195"/>
              <a:ext cx="547866" cy="614952"/>
            </a:xfrm>
            <a:prstGeom prst="trapezoid">
              <a:avLst>
                <a:gd name="adj" fmla="val 3955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2" name="Triângulo retângulo 41"/>
            <p:cNvSpPr/>
            <p:nvPr/>
          </p:nvSpPr>
          <p:spPr>
            <a:xfrm rot="1554686" flipH="1">
              <a:off x="412554" y="6631782"/>
              <a:ext cx="1147574" cy="541195"/>
            </a:xfrm>
            <a:prstGeom prst="rtTriangl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5" name="CaixaDeTexto 44"/>
          <p:cNvSpPr txBox="1"/>
          <p:nvPr/>
        </p:nvSpPr>
        <p:spPr>
          <a:xfrm>
            <a:off x="5417630" y="4090344"/>
            <a:ext cx="8671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Mundo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 490.000</a:t>
            </a:r>
            <a:endParaRPr lang="pt-BR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5771560" y="5138734"/>
            <a:ext cx="861713" cy="307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Brasil</a:t>
            </a:r>
            <a:endParaRPr lang="pt-B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luxograma: Conector 7"/>
          <p:cNvSpPr/>
          <p:nvPr/>
        </p:nvSpPr>
        <p:spPr>
          <a:xfrm>
            <a:off x="5563498" y="5515282"/>
            <a:ext cx="173083" cy="47147"/>
          </a:xfrm>
          <a:prstGeom prst="flowChartConnector">
            <a:avLst/>
          </a:prstGeom>
          <a:gradFill flip="none" rotWithShape="1">
            <a:gsLst>
              <a:gs pos="0">
                <a:schemeClr val="accent3">
                  <a:lumMod val="50000"/>
                  <a:shade val="30000"/>
                  <a:satMod val="115000"/>
                </a:schemeClr>
              </a:gs>
              <a:gs pos="50000">
                <a:schemeClr val="accent3">
                  <a:lumMod val="50000"/>
                  <a:shade val="67500"/>
                  <a:satMod val="115000"/>
                </a:schemeClr>
              </a:gs>
              <a:gs pos="100000">
                <a:schemeClr val="accent3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xplosão 1 9"/>
          <p:cNvSpPr/>
          <p:nvPr/>
        </p:nvSpPr>
        <p:spPr>
          <a:xfrm>
            <a:off x="5564889" y="5504309"/>
            <a:ext cx="91063" cy="47492"/>
          </a:xfrm>
          <a:prstGeom prst="irregularSeal1">
            <a:avLst/>
          </a:prstGeom>
          <a:solidFill>
            <a:schemeClr val="accent3">
              <a:lumMod val="7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6" name="Fluxograma: Conector 165"/>
          <p:cNvSpPr/>
          <p:nvPr/>
        </p:nvSpPr>
        <p:spPr>
          <a:xfrm>
            <a:off x="5428774" y="4977709"/>
            <a:ext cx="391990" cy="87678"/>
          </a:xfrm>
          <a:prstGeom prst="flowChartConnector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Triângulo retângulo 43"/>
          <p:cNvSpPr/>
          <p:nvPr/>
        </p:nvSpPr>
        <p:spPr>
          <a:xfrm>
            <a:off x="5625091" y="4834483"/>
            <a:ext cx="44566" cy="689399"/>
          </a:xfrm>
          <a:prstGeom prst="rtTriangl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Fluxograma: Processo 42"/>
          <p:cNvSpPr/>
          <p:nvPr/>
        </p:nvSpPr>
        <p:spPr>
          <a:xfrm rot="6962742">
            <a:off x="5541649" y="4783458"/>
            <a:ext cx="93167" cy="129009"/>
          </a:xfrm>
          <a:prstGeom prst="flowChartProcess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7" name="CaixaDeTexto 216"/>
          <p:cNvSpPr txBox="1"/>
          <p:nvPr/>
        </p:nvSpPr>
        <p:spPr>
          <a:xfrm>
            <a:off x="5860950" y="5380783"/>
            <a:ext cx="6643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11.876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ol 3"/>
          <p:cNvSpPr/>
          <p:nvPr/>
        </p:nvSpPr>
        <p:spPr>
          <a:xfrm>
            <a:off x="5602309" y="5523883"/>
            <a:ext cx="110081" cy="47238"/>
          </a:xfrm>
          <a:prstGeom prst="sun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5" name="Sol 264"/>
          <p:cNvSpPr/>
          <p:nvPr/>
        </p:nvSpPr>
        <p:spPr>
          <a:xfrm>
            <a:off x="5598029" y="5514125"/>
            <a:ext cx="110081" cy="47238"/>
          </a:xfrm>
          <a:prstGeom prst="sun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6" name="Sol 265"/>
          <p:cNvSpPr/>
          <p:nvPr/>
        </p:nvSpPr>
        <p:spPr>
          <a:xfrm>
            <a:off x="5627842" y="5504788"/>
            <a:ext cx="110081" cy="47238"/>
          </a:xfrm>
          <a:prstGeom prst="sun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9" name="Sol 268"/>
          <p:cNvSpPr/>
          <p:nvPr/>
        </p:nvSpPr>
        <p:spPr>
          <a:xfrm>
            <a:off x="5590904" y="5503772"/>
            <a:ext cx="110081" cy="47238"/>
          </a:xfrm>
          <a:prstGeom prst="sun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0" name="Sol 269"/>
          <p:cNvSpPr/>
          <p:nvPr/>
        </p:nvSpPr>
        <p:spPr>
          <a:xfrm>
            <a:off x="5584763" y="5516008"/>
            <a:ext cx="110081" cy="47238"/>
          </a:xfrm>
          <a:prstGeom prst="sun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/>
          <p:cNvSpPr/>
          <p:nvPr/>
        </p:nvSpPr>
        <p:spPr>
          <a:xfrm>
            <a:off x="3284984" y="7111683"/>
            <a:ext cx="166892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B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rincipais países </a:t>
            </a:r>
            <a:r>
              <a: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pt-B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origem dos pedidos BR</a:t>
            </a: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8" name="Retângulo 277"/>
          <p:cNvSpPr/>
          <p:nvPr/>
        </p:nvSpPr>
        <p:spPr>
          <a:xfrm>
            <a:off x="1673927" y="7263655"/>
            <a:ext cx="11720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Natureza do pedido</a:t>
            </a:r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5" name="Grupo 444"/>
          <p:cNvGrpSpPr/>
          <p:nvPr/>
        </p:nvGrpSpPr>
        <p:grpSpPr>
          <a:xfrm>
            <a:off x="4907385" y="6607627"/>
            <a:ext cx="731437" cy="2232335"/>
            <a:chOff x="1690706" y="1979712"/>
            <a:chExt cx="802190" cy="2016224"/>
          </a:xfrm>
        </p:grpSpPr>
        <p:sp>
          <p:nvSpPr>
            <p:cNvPr id="446" name="Cubo 445"/>
            <p:cNvSpPr/>
            <p:nvPr/>
          </p:nvSpPr>
          <p:spPr>
            <a:xfrm>
              <a:off x="1690706" y="1979712"/>
              <a:ext cx="802190" cy="2016224"/>
            </a:xfrm>
            <a:prstGeom prst="cub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47" name="Pentágono 446"/>
            <p:cNvSpPr/>
            <p:nvPr/>
          </p:nvSpPr>
          <p:spPr>
            <a:xfrm rot="4601437">
              <a:off x="2247148" y="2135333"/>
              <a:ext cx="360040" cy="79450"/>
            </a:xfrm>
            <a:prstGeom prst="homePlat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48" name="Elipse 447"/>
            <p:cNvSpPr/>
            <p:nvPr/>
          </p:nvSpPr>
          <p:spPr>
            <a:xfrm rot="191589">
              <a:off x="2148755" y="2113679"/>
              <a:ext cx="135559" cy="72008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175">
              <a:solidFill>
                <a:schemeClr val="accent3">
                  <a:lumMod val="75000"/>
                </a:schemeClr>
              </a:solidFill>
            </a:ln>
            <a:scene3d>
              <a:camera prst="isometricOffAxis1To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49" name="Cubo 448"/>
            <p:cNvSpPr/>
            <p:nvPr/>
          </p:nvSpPr>
          <p:spPr>
            <a:xfrm>
              <a:off x="1763954" y="2029927"/>
              <a:ext cx="629023" cy="72008"/>
            </a:xfrm>
            <a:prstGeom prst="cub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50" name="Grupo 449"/>
          <p:cNvGrpSpPr/>
          <p:nvPr/>
        </p:nvGrpSpPr>
        <p:grpSpPr>
          <a:xfrm>
            <a:off x="4597219" y="7545065"/>
            <a:ext cx="441488" cy="1347415"/>
            <a:chOff x="1690706" y="1979712"/>
            <a:chExt cx="802190" cy="2016224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sp>
          <p:nvSpPr>
            <p:cNvPr id="451" name="Cubo 450"/>
            <p:cNvSpPr/>
            <p:nvPr/>
          </p:nvSpPr>
          <p:spPr>
            <a:xfrm>
              <a:off x="1690706" y="1979712"/>
              <a:ext cx="802190" cy="2016224"/>
            </a:xfrm>
            <a:prstGeom prst="cub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2" name="Pentágono 451"/>
            <p:cNvSpPr/>
            <p:nvPr/>
          </p:nvSpPr>
          <p:spPr>
            <a:xfrm rot="4601437">
              <a:off x="2247148" y="2135333"/>
              <a:ext cx="360040" cy="79450"/>
            </a:xfrm>
            <a:prstGeom prst="homePlat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3" name="Elipse 452"/>
            <p:cNvSpPr/>
            <p:nvPr/>
          </p:nvSpPr>
          <p:spPr>
            <a:xfrm rot="191589">
              <a:off x="2148755" y="2113679"/>
              <a:ext cx="135559" cy="72008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3175">
              <a:solidFill>
                <a:schemeClr val="accent3">
                  <a:lumMod val="75000"/>
                </a:schemeClr>
              </a:solidFill>
            </a:ln>
            <a:scene3d>
              <a:camera prst="isometricOffAxis1To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4" name="Cubo 453"/>
            <p:cNvSpPr/>
            <p:nvPr/>
          </p:nvSpPr>
          <p:spPr>
            <a:xfrm>
              <a:off x="1763954" y="2029927"/>
              <a:ext cx="629023" cy="72008"/>
            </a:xfrm>
            <a:prstGeom prst="cub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60" name="Grupo 459"/>
          <p:cNvGrpSpPr/>
          <p:nvPr/>
        </p:nvGrpSpPr>
        <p:grpSpPr>
          <a:xfrm>
            <a:off x="5903004" y="6824985"/>
            <a:ext cx="513918" cy="1568471"/>
            <a:chOff x="1690706" y="1979712"/>
            <a:chExt cx="802190" cy="2016224"/>
          </a:xfrm>
          <a:solidFill>
            <a:schemeClr val="accent3">
              <a:lumMod val="60000"/>
              <a:lumOff val="40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grpSpPr>
        <p:sp>
          <p:nvSpPr>
            <p:cNvPr id="461" name="Cubo 460"/>
            <p:cNvSpPr/>
            <p:nvPr/>
          </p:nvSpPr>
          <p:spPr>
            <a:xfrm>
              <a:off x="1690706" y="1979712"/>
              <a:ext cx="802190" cy="2016224"/>
            </a:xfrm>
            <a:prstGeom prst="cub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2" name="Pentágono 461"/>
            <p:cNvSpPr/>
            <p:nvPr/>
          </p:nvSpPr>
          <p:spPr>
            <a:xfrm rot="4601437">
              <a:off x="2247148" y="2135333"/>
              <a:ext cx="360040" cy="79450"/>
            </a:xfrm>
            <a:prstGeom prst="homePlat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3" name="Elipse 462"/>
            <p:cNvSpPr/>
            <p:nvPr/>
          </p:nvSpPr>
          <p:spPr>
            <a:xfrm rot="191589">
              <a:off x="2148755" y="2113679"/>
              <a:ext cx="135559" cy="72008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accent3">
                  <a:lumMod val="75000"/>
                </a:schemeClr>
              </a:solidFill>
            </a:ln>
            <a:scene3d>
              <a:camera prst="isometricOffAxis1To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4" name="Cubo 463"/>
            <p:cNvSpPr/>
            <p:nvPr/>
          </p:nvSpPr>
          <p:spPr>
            <a:xfrm>
              <a:off x="1763954" y="2029927"/>
              <a:ext cx="629023" cy="72008"/>
            </a:xfrm>
            <a:prstGeom prst="cub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65" name="Grupo 464"/>
          <p:cNvGrpSpPr/>
          <p:nvPr/>
        </p:nvGrpSpPr>
        <p:grpSpPr>
          <a:xfrm>
            <a:off x="5347617" y="7737055"/>
            <a:ext cx="373308" cy="1139332"/>
            <a:chOff x="1690706" y="1979712"/>
            <a:chExt cx="802190" cy="2016224"/>
          </a:xfr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effectLst/>
        </p:grpSpPr>
        <p:sp>
          <p:nvSpPr>
            <p:cNvPr id="466" name="Cubo 465"/>
            <p:cNvSpPr/>
            <p:nvPr/>
          </p:nvSpPr>
          <p:spPr>
            <a:xfrm>
              <a:off x="1690706" y="1979712"/>
              <a:ext cx="802190" cy="2016224"/>
            </a:xfrm>
            <a:prstGeom prst="cub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7" name="Pentágono 466"/>
            <p:cNvSpPr/>
            <p:nvPr/>
          </p:nvSpPr>
          <p:spPr>
            <a:xfrm rot="4601437">
              <a:off x="2247148" y="2135333"/>
              <a:ext cx="360040" cy="79450"/>
            </a:xfrm>
            <a:prstGeom prst="homePlate">
              <a:avLst/>
            </a:prstGeom>
            <a:grpFill/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8" name="Elipse 467"/>
            <p:cNvSpPr/>
            <p:nvPr/>
          </p:nvSpPr>
          <p:spPr>
            <a:xfrm rot="191589">
              <a:off x="2148755" y="2113679"/>
              <a:ext cx="135559" cy="72008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accent3">
                  <a:lumMod val="75000"/>
                </a:schemeClr>
              </a:solidFill>
            </a:ln>
            <a:scene3d>
              <a:camera prst="isometricOffAxis1To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9" name="Cubo 468"/>
            <p:cNvSpPr/>
            <p:nvPr/>
          </p:nvSpPr>
          <p:spPr>
            <a:xfrm>
              <a:off x="1763954" y="2029927"/>
              <a:ext cx="629023" cy="72008"/>
            </a:xfrm>
            <a:prstGeom prst="cub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55" name="Grupo 454"/>
          <p:cNvGrpSpPr/>
          <p:nvPr/>
        </p:nvGrpSpPr>
        <p:grpSpPr>
          <a:xfrm>
            <a:off x="5773213" y="7761089"/>
            <a:ext cx="360576" cy="1100473"/>
            <a:chOff x="1690706" y="1979712"/>
            <a:chExt cx="802190" cy="2016224"/>
          </a:xfrm>
          <a:solidFill>
            <a:schemeClr val="accent3">
              <a:lumMod val="60000"/>
              <a:lumOff val="40000"/>
            </a:schemeClr>
          </a:solidFill>
          <a:effectLst/>
        </p:grpSpPr>
        <p:sp>
          <p:nvSpPr>
            <p:cNvPr id="456" name="Cubo 455"/>
            <p:cNvSpPr/>
            <p:nvPr/>
          </p:nvSpPr>
          <p:spPr>
            <a:xfrm>
              <a:off x="1690706" y="1979712"/>
              <a:ext cx="802190" cy="2016224"/>
            </a:xfrm>
            <a:prstGeom prst="cub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7" name="Pentágono 456"/>
            <p:cNvSpPr/>
            <p:nvPr/>
          </p:nvSpPr>
          <p:spPr>
            <a:xfrm rot="4601437">
              <a:off x="2247148" y="2135333"/>
              <a:ext cx="360040" cy="79450"/>
            </a:xfrm>
            <a:prstGeom prst="homePlat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8" name="Elipse 457"/>
            <p:cNvSpPr/>
            <p:nvPr/>
          </p:nvSpPr>
          <p:spPr>
            <a:xfrm rot="191589">
              <a:off x="2148755" y="2113679"/>
              <a:ext cx="135559" cy="72008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accent3">
                  <a:lumMod val="75000"/>
                </a:schemeClr>
              </a:solidFill>
            </a:ln>
            <a:scene3d>
              <a:camera prst="isometricOffAxis1To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59" name="Cubo 458"/>
            <p:cNvSpPr/>
            <p:nvPr/>
          </p:nvSpPr>
          <p:spPr>
            <a:xfrm>
              <a:off x="1763954" y="2029927"/>
              <a:ext cx="629023" cy="72008"/>
            </a:xfrm>
            <a:prstGeom prst="cub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72" name="CaixaDeTexto 471"/>
          <p:cNvSpPr txBox="1"/>
          <p:nvPr/>
        </p:nvSpPr>
        <p:spPr>
          <a:xfrm>
            <a:off x="4579100" y="7026213"/>
            <a:ext cx="1188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 </a:t>
            </a: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5.824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3" name="CaixaDeTexto 472"/>
          <p:cNvSpPr txBox="1"/>
          <p:nvPr/>
        </p:nvSpPr>
        <p:spPr>
          <a:xfrm>
            <a:off x="5787167" y="7098144"/>
            <a:ext cx="634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2.500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4" name="CaixaDeTexto 473"/>
          <p:cNvSpPr txBox="1"/>
          <p:nvPr/>
        </p:nvSpPr>
        <p:spPr>
          <a:xfrm>
            <a:off x="4478971" y="7818108"/>
            <a:ext cx="553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 </a:t>
            </a: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813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5" name="CaixaDeTexto 474"/>
          <p:cNvSpPr txBox="1"/>
          <p:nvPr/>
        </p:nvSpPr>
        <p:spPr>
          <a:xfrm>
            <a:off x="5255818" y="8000312"/>
            <a:ext cx="457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575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6" name="CaixaDeTexto 475"/>
          <p:cNvSpPr txBox="1"/>
          <p:nvPr/>
        </p:nvSpPr>
        <p:spPr>
          <a:xfrm>
            <a:off x="5639804" y="8013732"/>
            <a:ext cx="54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GB </a:t>
            </a: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514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5" name="CaixaDeTexto 274"/>
          <p:cNvSpPr txBox="1"/>
          <p:nvPr/>
        </p:nvSpPr>
        <p:spPr>
          <a:xfrm>
            <a:off x="108895" y="3635896"/>
            <a:ext cx="3853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Principais indústrias usuárias no Brasil*</a:t>
            </a:r>
            <a:endParaRPr lang="pt-B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upo 27"/>
          <p:cNvGrpSpPr/>
          <p:nvPr/>
        </p:nvGrpSpPr>
        <p:grpSpPr>
          <a:xfrm>
            <a:off x="830503" y="4390948"/>
            <a:ext cx="826229" cy="777295"/>
            <a:chOff x="3008382" y="4291588"/>
            <a:chExt cx="1072804" cy="868461"/>
          </a:xfr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21" name="Trapezoide 20"/>
            <p:cNvSpPr/>
            <p:nvPr/>
          </p:nvSpPr>
          <p:spPr>
            <a:xfrm>
              <a:off x="3008382" y="4291588"/>
              <a:ext cx="1072804" cy="144016"/>
            </a:xfrm>
            <a:prstGeom prst="trapezoid">
              <a:avLst>
                <a:gd name="adj" fmla="val 56746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Fluxograma: Processo alternativo 26"/>
            <p:cNvSpPr/>
            <p:nvPr/>
          </p:nvSpPr>
          <p:spPr>
            <a:xfrm>
              <a:off x="3012196" y="4336544"/>
              <a:ext cx="1068990" cy="769050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7" name="Trapezoide 166"/>
            <p:cNvSpPr/>
            <p:nvPr/>
          </p:nvSpPr>
          <p:spPr>
            <a:xfrm rot="10800000">
              <a:off x="3014099" y="5016033"/>
              <a:ext cx="1064877" cy="144016"/>
            </a:xfrm>
            <a:prstGeom prst="trapezoid">
              <a:avLst>
                <a:gd name="adj" fmla="val 69974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Fluxograma: Processo 28"/>
          <p:cNvSpPr/>
          <p:nvPr/>
        </p:nvSpPr>
        <p:spPr>
          <a:xfrm>
            <a:off x="888966" y="4353438"/>
            <a:ext cx="709141" cy="40920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Fluxograma: Processo alternativo 30"/>
          <p:cNvSpPr/>
          <p:nvPr/>
        </p:nvSpPr>
        <p:spPr>
          <a:xfrm>
            <a:off x="830503" y="4224540"/>
            <a:ext cx="824527" cy="128898"/>
          </a:xfrm>
          <a:prstGeom prst="flowChartAlternateProcess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8" name="Fluxograma: Processo alternativo 227"/>
          <p:cNvSpPr/>
          <p:nvPr/>
        </p:nvSpPr>
        <p:spPr>
          <a:xfrm>
            <a:off x="953590" y="4582787"/>
            <a:ext cx="597861" cy="322245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b="1"/>
          </a:p>
        </p:txBody>
      </p:sp>
      <p:sp>
        <p:nvSpPr>
          <p:cNvPr id="229" name="Elipse 228"/>
          <p:cNvSpPr/>
          <p:nvPr/>
        </p:nvSpPr>
        <p:spPr>
          <a:xfrm>
            <a:off x="844117" y="4193623"/>
            <a:ext cx="791871" cy="64449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3" name="CaixaDeTexto 232"/>
          <p:cNvSpPr txBox="1"/>
          <p:nvPr/>
        </p:nvSpPr>
        <p:spPr>
          <a:xfrm>
            <a:off x="806067" y="4593699"/>
            <a:ext cx="8964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dirty="0" smtClean="0"/>
              <a:t>Alimentos</a:t>
            </a:r>
            <a:endParaRPr lang="pt-BR" sz="1100" dirty="0"/>
          </a:p>
        </p:txBody>
      </p:sp>
      <p:grpSp>
        <p:nvGrpSpPr>
          <p:cNvPr id="244" name="Grupo 243"/>
          <p:cNvGrpSpPr/>
          <p:nvPr/>
        </p:nvGrpSpPr>
        <p:grpSpPr>
          <a:xfrm>
            <a:off x="1885104" y="4031193"/>
            <a:ext cx="331838" cy="1238358"/>
            <a:chOff x="2052778" y="4291588"/>
            <a:chExt cx="430870" cy="1383600"/>
          </a:xfrm>
        </p:grpSpPr>
        <p:grpSp>
          <p:nvGrpSpPr>
            <p:cNvPr id="168" name="Grupo 167"/>
            <p:cNvGrpSpPr/>
            <p:nvPr/>
          </p:nvGrpSpPr>
          <p:grpSpPr>
            <a:xfrm>
              <a:off x="2052778" y="4313468"/>
              <a:ext cx="430870" cy="1361720"/>
              <a:chOff x="4437112" y="4568572"/>
              <a:chExt cx="684076" cy="2161954"/>
            </a:xfrm>
            <a:solidFill>
              <a:schemeClr val="accent3">
                <a:lumMod val="40000"/>
                <a:lumOff val="60000"/>
              </a:schemeClr>
            </a:solidFill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grpSpPr>
          <p:sp>
            <p:nvSpPr>
              <p:cNvPr id="169" name="Retângulo 168"/>
              <p:cNvSpPr/>
              <p:nvPr/>
            </p:nvSpPr>
            <p:spPr>
              <a:xfrm>
                <a:off x="4437112" y="5292080"/>
                <a:ext cx="684076" cy="129614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0" name="Fluxograma: Conector 169"/>
              <p:cNvSpPr/>
              <p:nvPr/>
            </p:nvSpPr>
            <p:spPr>
              <a:xfrm>
                <a:off x="4437112" y="6388488"/>
                <a:ext cx="684076" cy="342038"/>
              </a:xfrm>
              <a:prstGeom prst="flowChartConnector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1" name="Trapezoide 170"/>
              <p:cNvSpPr/>
              <p:nvPr/>
            </p:nvSpPr>
            <p:spPr>
              <a:xfrm>
                <a:off x="4437112" y="4716016"/>
                <a:ext cx="684076" cy="576064"/>
              </a:xfrm>
              <a:prstGeom prst="trapezoid">
                <a:avLst>
                  <a:gd name="adj" fmla="val 3955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2" name="Fluxograma: Processo 171"/>
              <p:cNvSpPr/>
              <p:nvPr/>
            </p:nvSpPr>
            <p:spPr>
              <a:xfrm>
                <a:off x="4672186" y="4568572"/>
                <a:ext cx="216024" cy="216024"/>
              </a:xfrm>
              <a:prstGeom prst="flowChartProcess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73" name="Fluxograma: Processo 172"/>
              <p:cNvSpPr/>
              <p:nvPr/>
            </p:nvSpPr>
            <p:spPr>
              <a:xfrm>
                <a:off x="4617132" y="4568572"/>
                <a:ext cx="324036" cy="58100"/>
              </a:xfrm>
              <a:prstGeom prst="flowChartProcess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4" name="Elipse 233"/>
            <p:cNvSpPr/>
            <p:nvPr/>
          </p:nvSpPr>
          <p:spPr>
            <a:xfrm>
              <a:off x="2167231" y="4291588"/>
              <a:ext cx="203030" cy="4571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5" name="Fluxograma: Processo alternativo 234"/>
            <p:cNvSpPr/>
            <p:nvPr/>
          </p:nvSpPr>
          <p:spPr>
            <a:xfrm>
              <a:off x="2075615" y="4769174"/>
              <a:ext cx="377616" cy="738930"/>
            </a:xfrm>
            <a:prstGeom prst="flowChartAlternateProcess">
              <a:avLst/>
            </a:prstGeom>
            <a:gradFill flip="none" rotWithShape="1">
              <a:gsLst>
                <a:gs pos="0">
                  <a:schemeClr val="accent3">
                    <a:lumMod val="75000"/>
                    <a:shade val="30000"/>
                    <a:satMod val="115000"/>
                  </a:schemeClr>
                </a:gs>
                <a:gs pos="50000">
                  <a:schemeClr val="accent3">
                    <a:lumMod val="75000"/>
                    <a:shade val="67500"/>
                    <a:satMod val="115000"/>
                  </a:schemeClr>
                </a:gs>
                <a:gs pos="100000">
                  <a:schemeClr val="accent3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bg1"/>
                </a:solidFill>
              </a:endParaRPr>
            </a:p>
          </p:txBody>
        </p:sp>
        <p:sp>
          <p:nvSpPr>
            <p:cNvPr id="236" name="CaixaDeTexto 235"/>
            <p:cNvSpPr txBox="1"/>
            <p:nvPr/>
          </p:nvSpPr>
          <p:spPr>
            <a:xfrm rot="16200000">
              <a:off x="1883740" y="4967226"/>
              <a:ext cx="773691" cy="359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solidFill>
                    <a:schemeClr val="bg1"/>
                  </a:solidFill>
                </a:rPr>
                <a:t>Bebidas</a:t>
              </a:r>
              <a:endParaRPr lang="pt-BR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5" name="Grupo 244"/>
          <p:cNvGrpSpPr/>
          <p:nvPr/>
        </p:nvGrpSpPr>
        <p:grpSpPr>
          <a:xfrm>
            <a:off x="2288550" y="4470239"/>
            <a:ext cx="615078" cy="790375"/>
            <a:chOff x="2852436" y="4702500"/>
            <a:chExt cx="798638" cy="883075"/>
          </a:xfrm>
        </p:grpSpPr>
        <p:grpSp>
          <p:nvGrpSpPr>
            <p:cNvPr id="240" name="Grupo 239"/>
            <p:cNvGrpSpPr/>
            <p:nvPr/>
          </p:nvGrpSpPr>
          <p:grpSpPr>
            <a:xfrm>
              <a:off x="2854706" y="4702500"/>
              <a:ext cx="796368" cy="883075"/>
              <a:chOff x="2866066" y="4599788"/>
              <a:chExt cx="942966" cy="1045630"/>
            </a:xfrm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grpSpPr>
          <p:sp>
            <p:nvSpPr>
              <p:cNvPr id="174" name="Cubo 173"/>
              <p:cNvSpPr/>
              <p:nvPr/>
            </p:nvSpPr>
            <p:spPr>
              <a:xfrm>
                <a:off x="2945394" y="4599788"/>
                <a:ext cx="863638" cy="357054"/>
              </a:xfrm>
              <a:prstGeom prst="cube">
                <a:avLst>
                  <a:gd name="adj" fmla="val 9212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7" name="Cubo 236"/>
              <p:cNvSpPr/>
              <p:nvPr/>
            </p:nvSpPr>
            <p:spPr>
              <a:xfrm>
                <a:off x="2866066" y="4631860"/>
                <a:ext cx="900899" cy="1013558"/>
              </a:xfrm>
              <a:prstGeom prst="cube">
                <a:avLst>
                  <a:gd name="adj" fmla="val 9212"/>
                </a:avLst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42" name="CaixaDeTexto 241"/>
            <p:cNvSpPr txBox="1"/>
            <p:nvPr/>
          </p:nvSpPr>
          <p:spPr>
            <a:xfrm>
              <a:off x="2852436" y="5003691"/>
              <a:ext cx="7204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 smtClean="0">
                  <a:solidFill>
                    <a:schemeClr val="accent3">
                      <a:lumMod val="50000"/>
                    </a:schemeClr>
                  </a:solidFill>
                </a:rPr>
                <a:t>Fumo</a:t>
              </a:r>
              <a:endParaRPr lang="pt-BR" sz="12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177" name="Cubo 176"/>
          <p:cNvSpPr/>
          <p:nvPr/>
        </p:nvSpPr>
        <p:spPr>
          <a:xfrm>
            <a:off x="1348591" y="4940797"/>
            <a:ext cx="545270" cy="572725"/>
          </a:xfrm>
          <a:prstGeom prst="cube">
            <a:avLst>
              <a:gd name="adj" fmla="val 60724"/>
            </a:avLst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6" name="Cubo 175"/>
          <p:cNvSpPr/>
          <p:nvPr/>
        </p:nvSpPr>
        <p:spPr>
          <a:xfrm>
            <a:off x="1305186" y="4897844"/>
            <a:ext cx="626488" cy="416332"/>
          </a:xfrm>
          <a:prstGeom prst="cube">
            <a:avLst>
              <a:gd name="adj" fmla="val 84313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600"/>
          </a:p>
        </p:txBody>
      </p:sp>
      <p:sp>
        <p:nvSpPr>
          <p:cNvPr id="26" name="Cubo 25"/>
          <p:cNvSpPr/>
          <p:nvPr/>
        </p:nvSpPr>
        <p:spPr>
          <a:xfrm>
            <a:off x="2527833" y="5312454"/>
            <a:ext cx="666116" cy="366876"/>
          </a:xfrm>
          <a:prstGeom prst="cube">
            <a:avLst>
              <a:gd name="adj" fmla="val 64658"/>
            </a:avLst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0" name="Retângulo 229"/>
          <p:cNvSpPr/>
          <p:nvPr/>
        </p:nvSpPr>
        <p:spPr>
          <a:xfrm>
            <a:off x="2541616" y="5560706"/>
            <a:ext cx="438098" cy="110099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0"/>
                  <a:shade val="30000"/>
                  <a:satMod val="115000"/>
                </a:schemeClr>
              </a:gs>
              <a:gs pos="50000">
                <a:schemeClr val="accent3">
                  <a:lumMod val="50000"/>
                  <a:shade val="67500"/>
                  <a:satMod val="115000"/>
                </a:schemeClr>
              </a:gs>
              <a:gs pos="100000">
                <a:schemeClr val="accent3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3" name="Retângulo 242"/>
          <p:cNvSpPr/>
          <p:nvPr/>
        </p:nvSpPr>
        <p:spPr>
          <a:xfrm>
            <a:off x="2541145" y="5449828"/>
            <a:ext cx="436435" cy="966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1" name="Retângulo 180"/>
          <p:cNvSpPr/>
          <p:nvPr/>
        </p:nvSpPr>
        <p:spPr>
          <a:xfrm>
            <a:off x="2987292" y="5567419"/>
            <a:ext cx="114858" cy="966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2" name="Retângulo 181"/>
          <p:cNvSpPr/>
          <p:nvPr/>
        </p:nvSpPr>
        <p:spPr>
          <a:xfrm>
            <a:off x="2421109" y="5567419"/>
            <a:ext cx="114858" cy="9667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1" name="Retângulo 250"/>
          <p:cNvSpPr/>
          <p:nvPr/>
        </p:nvSpPr>
        <p:spPr>
          <a:xfrm rot="20691703">
            <a:off x="2460422" y="5555849"/>
            <a:ext cx="443747" cy="47868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4" name="Elipse 193"/>
          <p:cNvSpPr/>
          <p:nvPr/>
        </p:nvSpPr>
        <p:spPr>
          <a:xfrm>
            <a:off x="2186632" y="5819398"/>
            <a:ext cx="89234" cy="82121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7" name="Elipse 196"/>
          <p:cNvSpPr/>
          <p:nvPr/>
        </p:nvSpPr>
        <p:spPr>
          <a:xfrm>
            <a:off x="2327009" y="5860459"/>
            <a:ext cx="89234" cy="82121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8" name="Elipse 197"/>
          <p:cNvSpPr/>
          <p:nvPr/>
        </p:nvSpPr>
        <p:spPr>
          <a:xfrm>
            <a:off x="2560239" y="5729639"/>
            <a:ext cx="89234" cy="82121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9" name="Elipse 198"/>
          <p:cNvSpPr/>
          <p:nvPr/>
        </p:nvSpPr>
        <p:spPr>
          <a:xfrm>
            <a:off x="2690866" y="5767286"/>
            <a:ext cx="89234" cy="82121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0" name="Elipse 199"/>
          <p:cNvSpPr/>
          <p:nvPr/>
        </p:nvSpPr>
        <p:spPr>
          <a:xfrm>
            <a:off x="2646248" y="5636005"/>
            <a:ext cx="89234" cy="82121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1" name="Elipse 200"/>
          <p:cNvSpPr/>
          <p:nvPr/>
        </p:nvSpPr>
        <p:spPr>
          <a:xfrm>
            <a:off x="2771836" y="5672332"/>
            <a:ext cx="89234" cy="82121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2" name="Retângulo 251"/>
          <p:cNvSpPr/>
          <p:nvPr/>
        </p:nvSpPr>
        <p:spPr>
          <a:xfrm rot="1927680">
            <a:off x="2503528" y="5339389"/>
            <a:ext cx="759405" cy="10763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isometricOffAxis2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Fluxograma: Operação manual 18"/>
          <p:cNvSpPr/>
          <p:nvPr/>
        </p:nvSpPr>
        <p:spPr>
          <a:xfrm>
            <a:off x="2339845" y="4552303"/>
            <a:ext cx="462695" cy="92555"/>
          </a:xfrm>
          <a:prstGeom prst="flowChartManualOperati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9" name="Fluxograma: Processo 218"/>
          <p:cNvSpPr/>
          <p:nvPr/>
        </p:nvSpPr>
        <p:spPr>
          <a:xfrm>
            <a:off x="2334872" y="4495664"/>
            <a:ext cx="482787" cy="56638"/>
          </a:xfrm>
          <a:prstGeom prst="flowChartProcess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6" name="Triângulo retângulo 245"/>
          <p:cNvSpPr/>
          <p:nvPr/>
        </p:nvSpPr>
        <p:spPr>
          <a:xfrm rot="1896910">
            <a:off x="2317821" y="4524153"/>
            <a:ext cx="83343" cy="47978"/>
          </a:xfrm>
          <a:prstGeom prst="rtTriangl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8" name="Paralelogramo 247"/>
          <p:cNvSpPr/>
          <p:nvPr/>
        </p:nvSpPr>
        <p:spPr>
          <a:xfrm>
            <a:off x="2768409" y="4495664"/>
            <a:ext cx="68264" cy="63831"/>
          </a:xfrm>
          <a:prstGeom prst="parallelogram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2" name="Cilindro 221"/>
          <p:cNvSpPr/>
          <p:nvPr/>
        </p:nvSpPr>
        <p:spPr>
          <a:xfrm rot="4091804">
            <a:off x="2821863" y="4243516"/>
            <a:ext cx="61292" cy="530435"/>
          </a:xfrm>
          <a:prstGeom prst="ca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3" name="Cilindro 222"/>
          <p:cNvSpPr/>
          <p:nvPr/>
        </p:nvSpPr>
        <p:spPr>
          <a:xfrm rot="4091804">
            <a:off x="2997984" y="4348520"/>
            <a:ext cx="61292" cy="160935"/>
          </a:xfrm>
          <a:prstGeom prst="ca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0" name="Elipse 249"/>
          <p:cNvSpPr/>
          <p:nvPr/>
        </p:nvSpPr>
        <p:spPr>
          <a:xfrm>
            <a:off x="2603877" y="4589776"/>
            <a:ext cx="35211" cy="5090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0"/>
                  <a:tint val="66000"/>
                  <a:satMod val="160000"/>
                </a:schemeClr>
              </a:gs>
              <a:gs pos="50000">
                <a:schemeClr val="accent3">
                  <a:lumMod val="50000"/>
                  <a:tint val="44500"/>
                  <a:satMod val="160000"/>
                </a:schemeClr>
              </a:gs>
              <a:gs pos="100000">
                <a:schemeClr val="accent3">
                  <a:lumMod val="5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3" name="CaixaDeTexto 262"/>
          <p:cNvSpPr txBox="1"/>
          <p:nvPr/>
        </p:nvSpPr>
        <p:spPr>
          <a:xfrm>
            <a:off x="1838876" y="5345260"/>
            <a:ext cx="997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Fármacos</a:t>
            </a:r>
            <a:endParaRPr lang="pt-BR" sz="1200" dirty="0"/>
          </a:p>
        </p:txBody>
      </p:sp>
      <p:sp>
        <p:nvSpPr>
          <p:cNvPr id="262" name="CaixaDeTexto 261"/>
          <p:cNvSpPr txBox="1"/>
          <p:nvPr/>
        </p:nvSpPr>
        <p:spPr>
          <a:xfrm>
            <a:off x="463513" y="5215400"/>
            <a:ext cx="1144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Vestuário e acessórios</a:t>
            </a:r>
            <a:endParaRPr lang="pt-BR" sz="1200" dirty="0"/>
          </a:p>
        </p:txBody>
      </p:sp>
      <p:sp>
        <p:nvSpPr>
          <p:cNvPr id="30" name="CaixaDeTexto 29"/>
          <p:cNvSpPr txBox="1"/>
          <p:nvPr/>
        </p:nvSpPr>
        <p:spPr>
          <a:xfrm rot="10401726">
            <a:off x="2668683" y="5225794"/>
            <a:ext cx="443627" cy="330562"/>
          </a:xfrm>
          <a:prstGeom prst="rect">
            <a:avLst/>
          </a:prstGeom>
          <a:noFill/>
          <a:scene3d>
            <a:camera prst="isometricOffAxis2Top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pt-BR" smtClean="0">
                <a:solidFill>
                  <a:schemeClr val="bg1"/>
                </a:solidFill>
              </a:rPr>
              <a:t>G</a:t>
            </a:r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-19649" y="8507070"/>
            <a:ext cx="23812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accent3">
                    <a:lumMod val="75000"/>
                  </a:schemeClr>
                </a:solidFill>
              </a:rPr>
              <a:t>*Fonte: IBGE (**Dados estimados)</a:t>
            </a:r>
            <a:endParaRPr lang="pt-BR" sz="1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213621" y="1434538"/>
            <a:ext cx="36607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Produção por material da embalagem*</a:t>
            </a:r>
            <a:endParaRPr lang="pt-B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5" name="CaixaDeTexto 284"/>
          <p:cNvSpPr txBox="1"/>
          <p:nvPr/>
        </p:nvSpPr>
        <p:spPr>
          <a:xfrm>
            <a:off x="-27540" y="8743890"/>
            <a:ext cx="4584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solidFill>
                  <a:schemeClr val="accent3">
                    <a:lumMod val="75000"/>
                  </a:schemeClr>
                </a:solidFill>
              </a:rPr>
              <a:t>Fonte: Para depósitos no Brasil, MU e PI, dados extraídos da base do INPI. </a:t>
            </a:r>
          </a:p>
          <a:p>
            <a:r>
              <a:rPr lang="pt-BR" sz="1000" dirty="0" smtClean="0">
                <a:solidFill>
                  <a:schemeClr val="accent3">
                    <a:lumMod val="75000"/>
                  </a:schemeClr>
                </a:solidFill>
              </a:rPr>
              <a:t>Os dados mundiais foram extraídos da base </a:t>
            </a:r>
            <a:r>
              <a:rPr lang="pt-BR" sz="1000" i="1" dirty="0" smtClean="0">
                <a:solidFill>
                  <a:schemeClr val="accent3">
                    <a:lumMod val="75000"/>
                  </a:schemeClr>
                </a:solidFill>
              </a:rPr>
              <a:t>Patentscope</a:t>
            </a:r>
            <a:r>
              <a:rPr lang="pt-BR" sz="1000" dirty="0" smtClean="0">
                <a:solidFill>
                  <a:schemeClr val="accent3">
                    <a:lumMod val="75000"/>
                  </a:schemeClr>
                </a:solidFill>
              </a:rPr>
              <a:t> (WIPO).</a:t>
            </a:r>
            <a:endParaRPr lang="pt-BR" sz="1000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470" name="Grupo 469"/>
          <p:cNvGrpSpPr/>
          <p:nvPr/>
        </p:nvGrpSpPr>
        <p:grpSpPr>
          <a:xfrm>
            <a:off x="57390" y="1378352"/>
            <a:ext cx="3377115" cy="2057231"/>
            <a:chOff x="57390" y="1378352"/>
            <a:chExt cx="3377115" cy="2057231"/>
          </a:xfrm>
        </p:grpSpPr>
        <p:sp>
          <p:nvSpPr>
            <p:cNvPr id="180" name="Fluxograma: Processo alternativo 179"/>
            <p:cNvSpPr/>
            <p:nvPr/>
          </p:nvSpPr>
          <p:spPr>
            <a:xfrm>
              <a:off x="2066336" y="2318416"/>
              <a:ext cx="490187" cy="771927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5" name="Fluxograma: Operação manual 184"/>
            <p:cNvSpPr/>
            <p:nvPr/>
          </p:nvSpPr>
          <p:spPr>
            <a:xfrm rot="10800000">
              <a:off x="2300822" y="2153809"/>
              <a:ext cx="153184" cy="164607"/>
            </a:xfrm>
            <a:prstGeom prst="flowChartManualOperation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6" name="Fluxograma: Processo alternativo 185"/>
            <p:cNvSpPr/>
            <p:nvPr/>
          </p:nvSpPr>
          <p:spPr>
            <a:xfrm>
              <a:off x="2119112" y="2464268"/>
              <a:ext cx="384633" cy="596606"/>
            </a:xfrm>
            <a:prstGeom prst="flowChartAlternateProcess">
              <a:avLst/>
            </a:prstGeom>
            <a:solidFill>
              <a:schemeClr val="accent3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/>
            </a:p>
          </p:txBody>
        </p:sp>
        <p:sp>
          <p:nvSpPr>
            <p:cNvPr id="187" name="Fluxograma: Terminação 186"/>
            <p:cNvSpPr/>
            <p:nvPr/>
          </p:nvSpPr>
          <p:spPr>
            <a:xfrm rot="16200000">
              <a:off x="2037497" y="2463397"/>
              <a:ext cx="274345" cy="94121"/>
            </a:xfrm>
            <a:prstGeom prst="flowChartTerminator">
              <a:avLst/>
            </a:prstGeom>
            <a:solidFill>
              <a:schemeClr val="bg1"/>
            </a:solidFill>
            <a:ln w="571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8" name="Fluxograma: Processo alternativo 187"/>
            <p:cNvSpPr/>
            <p:nvPr/>
          </p:nvSpPr>
          <p:spPr>
            <a:xfrm>
              <a:off x="252300" y="2318416"/>
              <a:ext cx="490187" cy="771927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9" name="Fluxograma: Operação manual 188"/>
            <p:cNvSpPr/>
            <p:nvPr/>
          </p:nvSpPr>
          <p:spPr>
            <a:xfrm rot="10800000">
              <a:off x="486787" y="2153809"/>
              <a:ext cx="153184" cy="164607"/>
            </a:xfrm>
            <a:prstGeom prst="flowChartManualOperation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0" name="Fluxograma: Processo alternativo 189"/>
            <p:cNvSpPr/>
            <p:nvPr/>
          </p:nvSpPr>
          <p:spPr>
            <a:xfrm>
              <a:off x="305077" y="2704380"/>
              <a:ext cx="384633" cy="356493"/>
            </a:xfrm>
            <a:prstGeom prst="flowChartAlternateProcess">
              <a:avLst/>
            </a:prstGeom>
            <a:solidFill>
              <a:schemeClr val="accent3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/>
            </a:p>
          </p:txBody>
        </p:sp>
        <p:sp>
          <p:nvSpPr>
            <p:cNvPr id="191" name="Fluxograma: Terminação 190"/>
            <p:cNvSpPr/>
            <p:nvPr/>
          </p:nvSpPr>
          <p:spPr>
            <a:xfrm rot="16200000">
              <a:off x="223462" y="2463397"/>
              <a:ext cx="274345" cy="94121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4" name="Fluxograma: Processo alternativo 223"/>
            <p:cNvSpPr/>
            <p:nvPr/>
          </p:nvSpPr>
          <p:spPr>
            <a:xfrm>
              <a:off x="863072" y="2318417"/>
              <a:ext cx="490187" cy="771927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5" name="Fluxograma: Operação manual 224"/>
            <p:cNvSpPr/>
            <p:nvPr/>
          </p:nvSpPr>
          <p:spPr>
            <a:xfrm rot="10800000">
              <a:off x="1097559" y="2153810"/>
              <a:ext cx="153184" cy="164607"/>
            </a:xfrm>
            <a:prstGeom prst="flowChartManualOperation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6" name="Fluxograma: Processo alternativo 225"/>
            <p:cNvSpPr/>
            <p:nvPr/>
          </p:nvSpPr>
          <p:spPr>
            <a:xfrm>
              <a:off x="915849" y="2622439"/>
              <a:ext cx="384634" cy="438434"/>
            </a:xfrm>
            <a:prstGeom prst="flowChartAlternateProcess">
              <a:avLst/>
            </a:prstGeom>
            <a:solidFill>
              <a:schemeClr val="accent3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/>
            </a:p>
          </p:txBody>
        </p:sp>
        <p:sp>
          <p:nvSpPr>
            <p:cNvPr id="227" name="Fluxograma: Terminação 226"/>
            <p:cNvSpPr/>
            <p:nvPr/>
          </p:nvSpPr>
          <p:spPr>
            <a:xfrm rot="16200000">
              <a:off x="834233" y="2463397"/>
              <a:ext cx="274345" cy="94121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7" name="Fluxograma: Terminação 266"/>
            <p:cNvSpPr/>
            <p:nvPr/>
          </p:nvSpPr>
          <p:spPr>
            <a:xfrm rot="16200000">
              <a:off x="834233" y="2472076"/>
              <a:ext cx="274345" cy="94121"/>
            </a:xfrm>
            <a:prstGeom prst="flowChartTerminator">
              <a:avLst/>
            </a:prstGeom>
            <a:solidFill>
              <a:schemeClr val="bg1"/>
            </a:solidFill>
            <a:ln w="571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8" name="Fluxograma: Terminação 267"/>
            <p:cNvSpPr/>
            <p:nvPr/>
          </p:nvSpPr>
          <p:spPr>
            <a:xfrm rot="16200000">
              <a:off x="224803" y="2472076"/>
              <a:ext cx="274345" cy="94121"/>
            </a:xfrm>
            <a:prstGeom prst="flowChartTerminator">
              <a:avLst/>
            </a:prstGeom>
            <a:solidFill>
              <a:schemeClr val="bg1"/>
            </a:solidFill>
            <a:ln w="571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1" name="Fluxograma: Processo alternativo 270"/>
            <p:cNvSpPr/>
            <p:nvPr/>
          </p:nvSpPr>
          <p:spPr>
            <a:xfrm>
              <a:off x="1457405" y="2318416"/>
              <a:ext cx="490187" cy="771927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2" name="Fluxograma: Operação manual 271"/>
            <p:cNvSpPr/>
            <p:nvPr/>
          </p:nvSpPr>
          <p:spPr>
            <a:xfrm rot="10800000">
              <a:off x="1691892" y="2153809"/>
              <a:ext cx="153184" cy="164607"/>
            </a:xfrm>
            <a:prstGeom prst="flowChartManualOperation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3" name="Fluxograma: Processo alternativo 272"/>
            <p:cNvSpPr/>
            <p:nvPr/>
          </p:nvSpPr>
          <p:spPr>
            <a:xfrm>
              <a:off x="1510182" y="2547825"/>
              <a:ext cx="384633" cy="513048"/>
            </a:xfrm>
            <a:prstGeom prst="flowChartAlternateProcess">
              <a:avLst/>
            </a:prstGeom>
            <a:solidFill>
              <a:schemeClr val="accent3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/>
            </a:p>
          </p:txBody>
        </p:sp>
        <p:sp>
          <p:nvSpPr>
            <p:cNvPr id="274" name="Fluxograma: Terminação 273"/>
            <p:cNvSpPr/>
            <p:nvPr/>
          </p:nvSpPr>
          <p:spPr>
            <a:xfrm rot="16200000">
              <a:off x="1428567" y="2463397"/>
              <a:ext cx="274345" cy="94121"/>
            </a:xfrm>
            <a:prstGeom prst="flowChartTerminator">
              <a:avLst/>
            </a:prstGeom>
            <a:solidFill>
              <a:schemeClr val="bg1"/>
            </a:solidFill>
            <a:ln w="571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108895" y="1378352"/>
              <a:ext cx="3176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pt-BR"/>
              </a:defPPr>
              <a:lvl1pPr algn="ctr">
                <a:defRPr sz="2000" b="1"/>
              </a:lvl1pPr>
            </a:lstStyle>
            <a:p>
              <a:r>
                <a:rPr lang="pt-BR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Valor bruto da produção </a:t>
              </a:r>
              <a:endPara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pt-B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brasileira </a:t>
              </a:r>
              <a:r>
                <a:rPr lang="pt-BR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 bilhões de </a:t>
              </a:r>
              <a:r>
                <a:rPr lang="pt-BR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Reais*</a:t>
              </a:r>
              <a:endParaRPr lang="pt-BR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CaixaDeTexto 81"/>
            <p:cNvSpPr txBox="1"/>
            <p:nvPr/>
          </p:nvSpPr>
          <p:spPr>
            <a:xfrm>
              <a:off x="57390" y="3113749"/>
              <a:ext cx="90088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2010</a:t>
              </a:r>
              <a:endPara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CaixaDeTexto 82"/>
            <p:cNvSpPr txBox="1"/>
            <p:nvPr/>
          </p:nvSpPr>
          <p:spPr>
            <a:xfrm>
              <a:off x="639971" y="3118172"/>
              <a:ext cx="90088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2012</a:t>
              </a:r>
              <a:endPara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CaixaDeTexto 83"/>
            <p:cNvSpPr txBox="1"/>
            <p:nvPr/>
          </p:nvSpPr>
          <p:spPr>
            <a:xfrm>
              <a:off x="1257246" y="3127806"/>
              <a:ext cx="90088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2014</a:t>
              </a:r>
              <a:endParaRPr lang="pt-B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CaixaDeTexto 84"/>
            <p:cNvSpPr txBox="1"/>
            <p:nvPr/>
          </p:nvSpPr>
          <p:spPr>
            <a:xfrm>
              <a:off x="1954078" y="3127806"/>
              <a:ext cx="8365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2016</a:t>
              </a:r>
              <a:r>
                <a:rPr lang="pt-BR" sz="1400" dirty="0" smtClean="0"/>
                <a:t>**</a:t>
              </a:r>
              <a:endParaRPr lang="pt-BR" sz="1400" dirty="0"/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206132" y="2719696"/>
              <a:ext cx="5806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42,8</a:t>
              </a:r>
              <a:endParaRPr lang="pt-B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0" name="CaixaDeTexto 209"/>
            <p:cNvSpPr txBox="1"/>
            <p:nvPr/>
          </p:nvSpPr>
          <p:spPr>
            <a:xfrm>
              <a:off x="833820" y="2705865"/>
              <a:ext cx="5806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47,2</a:t>
              </a:r>
              <a:endParaRPr lang="pt-B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2" name="CaixaDeTexto 231"/>
            <p:cNvSpPr txBox="1"/>
            <p:nvPr/>
          </p:nvSpPr>
          <p:spPr>
            <a:xfrm>
              <a:off x="1435296" y="2703156"/>
              <a:ext cx="58060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57,7</a:t>
              </a:r>
              <a:endParaRPr lang="pt-B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0" name="CaixaDeTexto 259"/>
            <p:cNvSpPr txBox="1"/>
            <p:nvPr/>
          </p:nvSpPr>
          <p:spPr>
            <a:xfrm>
              <a:off x="2056948" y="2707181"/>
              <a:ext cx="5431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68</a:t>
              </a:r>
              <a:endParaRPr lang="pt-B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2" name="Fluxograma: Processo alternativo 201"/>
            <p:cNvSpPr/>
            <p:nvPr/>
          </p:nvSpPr>
          <p:spPr>
            <a:xfrm>
              <a:off x="2682295" y="2318417"/>
              <a:ext cx="490187" cy="771927"/>
            </a:xfrm>
            <a:prstGeom prst="flowChartAlternateProcess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7" name="Fluxograma: Operação manual 206"/>
            <p:cNvSpPr/>
            <p:nvPr/>
          </p:nvSpPr>
          <p:spPr>
            <a:xfrm rot="10800000">
              <a:off x="2916781" y="2153810"/>
              <a:ext cx="153184" cy="164607"/>
            </a:xfrm>
            <a:prstGeom prst="flowChartManualOperation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8" name="Fluxograma: Processo alternativo 257"/>
            <p:cNvSpPr/>
            <p:nvPr/>
          </p:nvSpPr>
          <p:spPr>
            <a:xfrm>
              <a:off x="2735071" y="2464269"/>
              <a:ext cx="384633" cy="596606"/>
            </a:xfrm>
            <a:prstGeom prst="flowChartAlternateProcess">
              <a:avLst/>
            </a:prstGeom>
            <a:solidFill>
              <a:schemeClr val="accent3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b="1"/>
            </a:p>
          </p:txBody>
        </p:sp>
        <p:sp>
          <p:nvSpPr>
            <p:cNvPr id="261" name="Fluxograma: Terminação 260"/>
            <p:cNvSpPr/>
            <p:nvPr/>
          </p:nvSpPr>
          <p:spPr>
            <a:xfrm rot="16200000">
              <a:off x="2653456" y="2463398"/>
              <a:ext cx="274345" cy="94121"/>
            </a:xfrm>
            <a:prstGeom prst="flowChartTerminator">
              <a:avLst/>
            </a:prstGeom>
            <a:solidFill>
              <a:schemeClr val="bg1"/>
            </a:solidFill>
            <a:ln w="5715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9" name="CaixaDeTexto 278"/>
            <p:cNvSpPr txBox="1"/>
            <p:nvPr/>
          </p:nvSpPr>
          <p:spPr>
            <a:xfrm>
              <a:off x="2672907" y="2707182"/>
              <a:ext cx="5431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71,5</a:t>
              </a:r>
              <a:endParaRPr lang="pt-B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2" name="CaixaDeTexto 281"/>
            <p:cNvSpPr txBox="1"/>
            <p:nvPr/>
          </p:nvSpPr>
          <p:spPr>
            <a:xfrm>
              <a:off x="2597955" y="3119883"/>
              <a:ext cx="8365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2017</a:t>
              </a:r>
              <a:r>
                <a:rPr lang="pt-BR" sz="1400" dirty="0" smtClean="0"/>
                <a:t>**</a:t>
              </a:r>
              <a:endParaRPr lang="pt-BR" sz="1400" dirty="0"/>
            </a:p>
          </p:txBody>
        </p:sp>
      </p:grpSp>
      <p:grpSp>
        <p:nvGrpSpPr>
          <p:cNvPr id="65" name="Grupo 64"/>
          <p:cNvGrpSpPr/>
          <p:nvPr/>
        </p:nvGrpSpPr>
        <p:grpSpPr>
          <a:xfrm>
            <a:off x="3304767" y="1845682"/>
            <a:ext cx="3502887" cy="1630382"/>
            <a:chOff x="3304767" y="1845682"/>
            <a:chExt cx="3502887" cy="1630382"/>
          </a:xfrm>
        </p:grpSpPr>
        <p:grpSp>
          <p:nvGrpSpPr>
            <p:cNvPr id="18" name="Grupo 17"/>
            <p:cNvGrpSpPr/>
            <p:nvPr/>
          </p:nvGrpSpPr>
          <p:grpSpPr>
            <a:xfrm>
              <a:off x="5566887" y="2115420"/>
              <a:ext cx="364387" cy="770850"/>
              <a:chOff x="3654875" y="4228239"/>
              <a:chExt cx="279776" cy="591858"/>
            </a:xfrm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</p:grpSpPr>
          <p:sp>
            <p:nvSpPr>
              <p:cNvPr id="7" name="Fluxograma: Processo 6"/>
              <p:cNvSpPr/>
              <p:nvPr/>
            </p:nvSpPr>
            <p:spPr>
              <a:xfrm>
                <a:off x="3655842" y="4276152"/>
                <a:ext cx="275052" cy="487490"/>
              </a:xfrm>
              <a:prstGeom prst="flowChartProcess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1" name="Fluxograma: Operação manual 10"/>
              <p:cNvSpPr/>
              <p:nvPr/>
            </p:nvSpPr>
            <p:spPr>
              <a:xfrm>
                <a:off x="3658632" y="4763642"/>
                <a:ext cx="276019" cy="56455"/>
              </a:xfrm>
              <a:prstGeom prst="flowChartManualOperatio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65" name="Fluxograma: Operação manual 164"/>
              <p:cNvSpPr/>
              <p:nvPr/>
            </p:nvSpPr>
            <p:spPr>
              <a:xfrm rot="10800000">
                <a:off x="3654875" y="4228239"/>
                <a:ext cx="276019" cy="56455"/>
              </a:xfrm>
              <a:prstGeom prst="flowChartManualOperation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5" name="Elipse 14"/>
            <p:cNvSpPr/>
            <p:nvPr/>
          </p:nvSpPr>
          <p:spPr>
            <a:xfrm>
              <a:off x="5601213" y="2121959"/>
              <a:ext cx="258809" cy="59545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Lágrima 15"/>
            <p:cNvSpPr/>
            <p:nvPr/>
          </p:nvSpPr>
          <p:spPr>
            <a:xfrm>
              <a:off x="5647905" y="2113716"/>
              <a:ext cx="82331" cy="73578"/>
            </a:xfrm>
            <a:prstGeom prst="teardrop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4925">
              <a:noFill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isometricOffAxis2To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5425872" y="1875047"/>
              <a:ext cx="684094" cy="281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Metal</a:t>
              </a:r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Retângulo 50"/>
            <p:cNvSpPr/>
            <p:nvPr/>
          </p:nvSpPr>
          <p:spPr>
            <a:xfrm>
              <a:off x="5488687" y="2199371"/>
              <a:ext cx="658823" cy="26577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t-BR" sz="1100" dirty="0" smtClean="0"/>
                <a:t>18,15%</a:t>
              </a:r>
              <a:endParaRPr lang="pt-BR" sz="1100" dirty="0"/>
            </a:p>
          </p:txBody>
        </p:sp>
        <p:sp>
          <p:nvSpPr>
            <p:cNvPr id="23" name="Rosca 22"/>
            <p:cNvSpPr/>
            <p:nvPr/>
          </p:nvSpPr>
          <p:spPr>
            <a:xfrm rot="171931">
              <a:off x="5603878" y="2066745"/>
              <a:ext cx="278451" cy="168547"/>
            </a:xfrm>
            <a:prstGeom prst="donut">
              <a:avLst>
                <a:gd name="adj" fmla="val 4378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scene3d>
              <a:camera prst="isometricOffAxis1To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88" name="Semicírculos 287"/>
            <p:cNvSpPr/>
            <p:nvPr/>
          </p:nvSpPr>
          <p:spPr>
            <a:xfrm>
              <a:off x="6133789" y="2179461"/>
              <a:ext cx="380589" cy="773493"/>
            </a:xfrm>
            <a:prstGeom prst="blockArc">
              <a:avLst>
                <a:gd name="adj1" fmla="val 11015927"/>
                <a:gd name="adj2" fmla="val 20978980"/>
                <a:gd name="adj3" fmla="val 11278"/>
              </a:avLst>
            </a:prstGeom>
            <a:solidFill>
              <a:schemeClr val="accent3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89" name="Trapezoide 288"/>
            <p:cNvSpPr/>
            <p:nvPr/>
          </p:nvSpPr>
          <p:spPr>
            <a:xfrm>
              <a:off x="6007245" y="2418535"/>
              <a:ext cx="626027" cy="417821"/>
            </a:xfrm>
            <a:prstGeom prst="trapezoid">
              <a:avLst>
                <a:gd name="adj" fmla="val 32402"/>
              </a:avLst>
            </a:prstGeom>
            <a:solidFill>
              <a:srgbClr val="A7C46E"/>
            </a:solidFill>
            <a:ln w="12700">
              <a:solidFill>
                <a:schemeClr val="accent3">
                  <a:lumMod val="50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90" name="Faixa para baixo 289"/>
            <p:cNvSpPr/>
            <p:nvPr/>
          </p:nvSpPr>
          <p:spPr>
            <a:xfrm>
              <a:off x="6196114" y="2510326"/>
              <a:ext cx="235705" cy="66824"/>
            </a:xfrm>
            <a:prstGeom prst="ribbon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9" name="Arredondar Retângulo em um Canto Único 208"/>
            <p:cNvSpPr/>
            <p:nvPr/>
          </p:nvSpPr>
          <p:spPr>
            <a:xfrm>
              <a:off x="5224737" y="2650069"/>
              <a:ext cx="375858" cy="200591"/>
            </a:xfrm>
            <a:prstGeom prst="round1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8" name="CaixaDeTexto 217"/>
            <p:cNvSpPr txBox="1"/>
            <p:nvPr/>
          </p:nvSpPr>
          <p:spPr>
            <a:xfrm>
              <a:off x="4963043" y="2247759"/>
              <a:ext cx="768704" cy="281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Vidro</a:t>
              </a:r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4" name="Grupo 63"/>
            <p:cNvGrpSpPr/>
            <p:nvPr/>
          </p:nvGrpSpPr>
          <p:grpSpPr>
            <a:xfrm>
              <a:off x="3780788" y="1845682"/>
              <a:ext cx="1538657" cy="1069064"/>
              <a:chOff x="3780788" y="1845682"/>
              <a:chExt cx="1538657" cy="1069064"/>
            </a:xfrm>
          </p:grpSpPr>
          <p:sp>
            <p:nvSpPr>
              <p:cNvPr id="253" name="Retângulo 252"/>
              <p:cNvSpPr/>
              <p:nvPr/>
            </p:nvSpPr>
            <p:spPr>
              <a:xfrm>
                <a:off x="4735283" y="2113716"/>
                <a:ext cx="382086" cy="801030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grpSp>
            <p:nvGrpSpPr>
              <p:cNvPr id="63" name="Grupo 62"/>
              <p:cNvGrpSpPr/>
              <p:nvPr/>
            </p:nvGrpSpPr>
            <p:grpSpPr>
              <a:xfrm>
                <a:off x="3780788" y="1845682"/>
                <a:ext cx="1538657" cy="720526"/>
                <a:chOff x="3780788" y="1845682"/>
                <a:chExt cx="1538657" cy="720526"/>
              </a:xfrm>
            </p:grpSpPr>
            <p:sp>
              <p:nvSpPr>
                <p:cNvPr id="254" name="Corda 253"/>
                <p:cNvSpPr/>
                <p:nvPr/>
              </p:nvSpPr>
              <p:spPr>
                <a:xfrm rot="7471629">
                  <a:off x="4745687" y="1933504"/>
                  <a:ext cx="363553" cy="386196"/>
                </a:xfrm>
                <a:prstGeom prst="chord">
                  <a:avLst>
                    <a:gd name="adj1" fmla="val 2307034"/>
                    <a:gd name="adj2" fmla="val 16200000"/>
                  </a:avLst>
                </a:pr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hilly" dir="t">
                    <a:rot lat="0" lon="0" rev="18480000"/>
                  </a:lightRig>
                </a:scene3d>
                <a:sp3d prstMaterial="clear">
                  <a:bevelT h="635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55" name="Trapezoide 254"/>
                <p:cNvSpPr/>
                <p:nvPr/>
              </p:nvSpPr>
              <p:spPr>
                <a:xfrm>
                  <a:off x="4868769" y="1845682"/>
                  <a:ext cx="114350" cy="104875"/>
                </a:xfrm>
                <a:prstGeom prst="trapezoid">
                  <a:avLst/>
                </a:pr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  <a:effectLst/>
                <a:scene3d>
                  <a:camera prst="orthographicFront">
                    <a:rot lat="0" lon="0" rev="0"/>
                  </a:camera>
                  <a:lightRig rig="chilly" dir="t">
                    <a:rot lat="0" lon="0" rev="18480000"/>
                  </a:lightRig>
                </a:scene3d>
                <a:sp3d prstMaterial="clear">
                  <a:bevelT h="635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56" name="Arredondar Retângulo em um Canto Único 255"/>
                <p:cNvSpPr/>
                <p:nvPr/>
              </p:nvSpPr>
              <p:spPr>
                <a:xfrm>
                  <a:off x="4728935" y="2088714"/>
                  <a:ext cx="388432" cy="184844"/>
                </a:xfrm>
                <a:prstGeom prst="round1Rect">
                  <a:avLst/>
                </a:pr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06" name="CaixaDeTexto 205"/>
                <p:cNvSpPr txBox="1"/>
                <p:nvPr/>
              </p:nvSpPr>
              <p:spPr>
                <a:xfrm>
                  <a:off x="3780788" y="1929480"/>
                  <a:ext cx="1022528" cy="28140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pt-B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Plástico</a:t>
                  </a:r>
                  <a:endParaRPr lang="pt-B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83" name="CaixaDeTexto 282"/>
                <p:cNvSpPr txBox="1"/>
                <p:nvPr/>
              </p:nvSpPr>
              <p:spPr>
                <a:xfrm>
                  <a:off x="4457732" y="2300436"/>
                  <a:ext cx="861713" cy="26577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pt-BR" sz="1100" dirty="0" smtClean="0"/>
                    <a:t>38,85%</a:t>
                  </a:r>
                  <a:endParaRPr lang="pt-BR" sz="1100" dirty="0"/>
                </a:p>
              </p:txBody>
            </p:sp>
          </p:grpSp>
        </p:grpSp>
        <p:grpSp>
          <p:nvGrpSpPr>
            <p:cNvPr id="62" name="Grupo 61"/>
            <p:cNvGrpSpPr/>
            <p:nvPr/>
          </p:nvGrpSpPr>
          <p:grpSpPr>
            <a:xfrm>
              <a:off x="3304767" y="2602246"/>
              <a:ext cx="1812600" cy="714683"/>
              <a:chOff x="3304767" y="2602246"/>
              <a:chExt cx="1812600" cy="714683"/>
            </a:xfrm>
          </p:grpSpPr>
          <p:sp>
            <p:nvSpPr>
              <p:cNvPr id="208" name="CaixaDeTexto 207"/>
              <p:cNvSpPr txBox="1"/>
              <p:nvPr/>
            </p:nvSpPr>
            <p:spPr>
              <a:xfrm>
                <a:off x="3304767" y="2602246"/>
                <a:ext cx="1603560" cy="4690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Papel, papelão,</a:t>
                </a:r>
              </a:p>
              <a:p>
                <a:pPr algn="ctr"/>
                <a:r>
                  <a:rPr lang="pt-B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cartolina</a:t>
                </a:r>
                <a:endParaRPr lang="pt-B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77" name="Grupo 476"/>
              <p:cNvGrpSpPr/>
              <p:nvPr/>
            </p:nvGrpSpPr>
            <p:grpSpPr>
              <a:xfrm>
                <a:off x="4449257" y="2836356"/>
                <a:ext cx="668110" cy="480573"/>
                <a:chOff x="4449257" y="2836356"/>
                <a:chExt cx="668110" cy="480573"/>
              </a:xfrm>
            </p:grpSpPr>
            <p:sp>
              <p:nvSpPr>
                <p:cNvPr id="99" name="Retângulo 98"/>
                <p:cNvSpPr/>
                <p:nvPr/>
              </p:nvSpPr>
              <p:spPr>
                <a:xfrm>
                  <a:off x="4452110" y="2843445"/>
                  <a:ext cx="556508" cy="255430"/>
                </a:xfrm>
                <a:prstGeom prst="rect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 w="9525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101" name="Triângulo isósceles 100"/>
                <p:cNvSpPr/>
                <p:nvPr/>
              </p:nvSpPr>
              <p:spPr>
                <a:xfrm rot="10800000">
                  <a:off x="4449257" y="2836356"/>
                  <a:ext cx="556511" cy="157533"/>
                </a:xfrm>
                <a:prstGeom prst="triangle">
                  <a:avLst/>
                </a:prstGeom>
                <a:solidFill>
                  <a:schemeClr val="accent3">
                    <a:lumMod val="60000"/>
                    <a:lumOff val="40000"/>
                  </a:schemeClr>
                </a:solidFill>
                <a:ln w="63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52" name="Retângulo 51"/>
                <p:cNvSpPr/>
                <p:nvPr/>
              </p:nvSpPr>
              <p:spPr>
                <a:xfrm>
                  <a:off x="4465709" y="3051157"/>
                  <a:ext cx="651658" cy="26577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pt-BR" sz="1100" dirty="0" smtClean="0"/>
                    <a:t>34,09%</a:t>
                  </a:r>
                  <a:endParaRPr lang="pt-BR" sz="1100" dirty="0"/>
                </a:p>
              </p:txBody>
            </p:sp>
          </p:grpSp>
        </p:grpSp>
        <p:grpSp>
          <p:nvGrpSpPr>
            <p:cNvPr id="50" name="Grupo 49"/>
            <p:cNvGrpSpPr/>
            <p:nvPr/>
          </p:nvGrpSpPr>
          <p:grpSpPr>
            <a:xfrm>
              <a:off x="5131351" y="2485507"/>
              <a:ext cx="556110" cy="509275"/>
              <a:chOff x="5131351" y="2485507"/>
              <a:chExt cx="556110" cy="509275"/>
            </a:xfrm>
          </p:grpSpPr>
          <p:grpSp>
            <p:nvGrpSpPr>
              <p:cNvPr id="211" name="Grupo 210"/>
              <p:cNvGrpSpPr/>
              <p:nvPr/>
            </p:nvGrpSpPr>
            <p:grpSpPr>
              <a:xfrm>
                <a:off x="5131351" y="2567473"/>
                <a:ext cx="520720" cy="427309"/>
                <a:chOff x="2636377" y="4275363"/>
                <a:chExt cx="1078081" cy="884686"/>
              </a:xfrm>
              <a:effectLst>
                <a:outerShdw blurRad="76200" dir="13500000" sy="23000" kx="12000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</p:grpSpPr>
            <p:sp>
              <p:nvSpPr>
                <p:cNvPr id="212" name="Trapezoide 211"/>
                <p:cNvSpPr/>
                <p:nvPr/>
              </p:nvSpPr>
              <p:spPr>
                <a:xfrm>
                  <a:off x="2636377" y="4275363"/>
                  <a:ext cx="1072804" cy="144017"/>
                </a:xfrm>
                <a:prstGeom prst="trapezoid">
                  <a:avLst>
                    <a:gd name="adj" fmla="val 56746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noFill/>
                </a:ln>
                <a:effectLst/>
                <a:sp3d prstMaterial="metal">
                  <a:bevelT w="88900" h="889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13" name="Fluxograma: Processo alternativo 212"/>
                <p:cNvSpPr/>
                <p:nvPr/>
              </p:nvSpPr>
              <p:spPr>
                <a:xfrm>
                  <a:off x="2645468" y="4336546"/>
                  <a:ext cx="1068990" cy="769052"/>
                </a:xfrm>
                <a:prstGeom prst="flowChartAlternateProcess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noFill/>
                </a:ln>
                <a:effectLst/>
                <a:sp3d prstMaterial="metal">
                  <a:bevelT w="88900" h="889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14" name="Trapezoide 213"/>
                <p:cNvSpPr/>
                <p:nvPr/>
              </p:nvSpPr>
              <p:spPr>
                <a:xfrm rot="10800000">
                  <a:off x="2644305" y="5016032"/>
                  <a:ext cx="1064876" cy="144017"/>
                </a:xfrm>
                <a:prstGeom prst="trapezoid">
                  <a:avLst>
                    <a:gd name="adj" fmla="val 69974"/>
                  </a:avLst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>
                  <a:noFill/>
                </a:ln>
                <a:effectLst/>
                <a:sp3d prstMaterial="metal">
                  <a:bevelT w="88900" h="889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15" name="Fluxograma: Processo 214"/>
              <p:cNvSpPr/>
              <p:nvPr/>
            </p:nvSpPr>
            <p:spPr>
              <a:xfrm>
                <a:off x="5175384" y="2555067"/>
                <a:ext cx="444738" cy="22083"/>
              </a:xfrm>
              <a:prstGeom prst="flowChartProcess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16" name="Fluxograma: Processo alternativo 215"/>
              <p:cNvSpPr/>
              <p:nvPr/>
            </p:nvSpPr>
            <p:spPr>
              <a:xfrm>
                <a:off x="5133901" y="2485507"/>
                <a:ext cx="517102" cy="69560"/>
              </a:xfrm>
              <a:prstGeom prst="flowChartAlternateProcess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55" name="Retângulo 54"/>
              <p:cNvSpPr/>
              <p:nvPr/>
            </p:nvSpPr>
            <p:spPr>
              <a:xfrm>
                <a:off x="5139754" y="2634681"/>
                <a:ext cx="547707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pt-BR" sz="1100" dirty="0" smtClean="0"/>
                  <a:t>4,44%</a:t>
                </a:r>
                <a:endParaRPr lang="pt-BR" sz="1100" dirty="0"/>
              </a:p>
            </p:txBody>
          </p:sp>
        </p:grpSp>
        <p:grpSp>
          <p:nvGrpSpPr>
            <p:cNvPr id="53" name="Grupo 52"/>
            <p:cNvGrpSpPr/>
            <p:nvPr/>
          </p:nvGrpSpPr>
          <p:grpSpPr>
            <a:xfrm>
              <a:off x="5209661" y="2752739"/>
              <a:ext cx="1022528" cy="723325"/>
              <a:chOff x="5209661" y="2752739"/>
              <a:chExt cx="1022528" cy="723325"/>
            </a:xfrm>
          </p:grpSpPr>
          <p:sp>
            <p:nvSpPr>
              <p:cNvPr id="280" name="CaixaDeTexto 279"/>
              <p:cNvSpPr txBox="1"/>
              <p:nvPr/>
            </p:nvSpPr>
            <p:spPr>
              <a:xfrm>
                <a:off x="5209661" y="3194658"/>
                <a:ext cx="1022528" cy="281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Madeira</a:t>
                </a:r>
                <a:endParaRPr lang="pt-BR" sz="1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03" name="Grupo 202"/>
              <p:cNvGrpSpPr/>
              <p:nvPr/>
            </p:nvGrpSpPr>
            <p:grpSpPr>
              <a:xfrm>
                <a:off x="5566387" y="2752739"/>
                <a:ext cx="576916" cy="450714"/>
                <a:chOff x="2245154" y="4412296"/>
                <a:chExt cx="1190353" cy="929960"/>
              </a:xfrm>
            </p:grpSpPr>
            <p:sp>
              <p:nvSpPr>
                <p:cNvPr id="204" name="Cubo 203"/>
                <p:cNvSpPr/>
                <p:nvPr/>
              </p:nvSpPr>
              <p:spPr>
                <a:xfrm>
                  <a:off x="2245154" y="4412296"/>
                  <a:ext cx="1190353" cy="929960"/>
                </a:xfrm>
                <a:prstGeom prst="cube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1270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sp>
              <p:nvSpPr>
                <p:cNvPr id="205" name="Retângulo 204"/>
                <p:cNvSpPr/>
                <p:nvPr/>
              </p:nvSpPr>
              <p:spPr>
                <a:xfrm>
                  <a:off x="2380282" y="4516243"/>
                  <a:ext cx="926015" cy="45719"/>
                </a:xfrm>
                <a:prstGeom prst="rect">
                  <a:avLst/>
                </a:prstGeom>
                <a:solidFill>
                  <a:schemeClr val="accent3">
                    <a:lumMod val="5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81" name="CaixaDeTexto 280"/>
              <p:cNvSpPr txBox="1"/>
              <p:nvPr/>
            </p:nvSpPr>
            <p:spPr>
              <a:xfrm>
                <a:off x="5537701" y="2874348"/>
                <a:ext cx="581952" cy="265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1100" dirty="0" smtClean="0"/>
                  <a:t>1,95%</a:t>
                </a:r>
                <a:endParaRPr lang="pt-BR" sz="1100" dirty="0"/>
              </a:p>
            </p:txBody>
          </p:sp>
        </p:grpSp>
        <p:sp>
          <p:nvSpPr>
            <p:cNvPr id="2" name="CaixaDeTexto 1"/>
            <p:cNvSpPr txBox="1"/>
            <p:nvPr/>
          </p:nvSpPr>
          <p:spPr>
            <a:xfrm>
              <a:off x="6104244" y="2804349"/>
              <a:ext cx="7034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Têxteis</a:t>
              </a:r>
              <a:endPara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CaixaDeTexto 19"/>
            <p:cNvSpPr txBox="1"/>
            <p:nvPr/>
          </p:nvSpPr>
          <p:spPr>
            <a:xfrm>
              <a:off x="6020768" y="2572351"/>
              <a:ext cx="6738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100" dirty="0" smtClean="0"/>
                <a:t>2,53%</a:t>
              </a:r>
              <a:endParaRPr lang="pt-BR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9009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aixaDeTexto 161"/>
          <p:cNvSpPr txBox="1"/>
          <p:nvPr/>
        </p:nvSpPr>
        <p:spPr>
          <a:xfrm>
            <a:off x="2996952" y="370915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smtClean="0">
                <a:solidFill>
                  <a:schemeClr val="bg1"/>
                </a:solidFill>
              </a:rPr>
              <a:t>Nanocosmético</a:t>
            </a:r>
            <a:endParaRPr lang="pt-BR" b="1">
              <a:solidFill>
                <a:schemeClr val="bg1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20" y="22096"/>
            <a:ext cx="6858000" cy="1412442"/>
          </a:xfrm>
          <a:prstGeom prst="rect">
            <a:avLst/>
          </a:prstGeom>
        </p:spPr>
      </p:pic>
      <p:sp>
        <p:nvSpPr>
          <p:cNvPr id="169" name="CaixaDeTexto 168"/>
          <p:cNvSpPr txBox="1"/>
          <p:nvPr/>
        </p:nvSpPr>
        <p:spPr>
          <a:xfrm>
            <a:off x="415383" y="1477196"/>
            <a:ext cx="1487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50000"/>
                  </a:schemeClr>
                </a:solidFill>
              </a:rPr>
              <a:t>Embalagens rígidas ou semirrígidas</a:t>
            </a:r>
            <a:endParaRPr lang="pt-B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6" name="CaixaDeTexto 55"/>
          <p:cNvSpPr txBox="1"/>
          <p:nvPr/>
        </p:nvSpPr>
        <p:spPr>
          <a:xfrm>
            <a:off x="1667732" y="1770308"/>
            <a:ext cx="1116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50000"/>
                  </a:schemeClr>
                </a:solidFill>
              </a:rPr>
              <a:t>Embalagens especiais </a:t>
            </a:r>
            <a:endParaRPr lang="pt-B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2" name="CaixaDeTexto 61"/>
          <p:cNvSpPr txBox="1"/>
          <p:nvPr/>
        </p:nvSpPr>
        <p:spPr>
          <a:xfrm>
            <a:off x="390550" y="1309059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2000" b="1"/>
            </a:lvl1pPr>
          </a:lstStyle>
          <a:p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Categorização por área tecnológica</a:t>
            </a:r>
          </a:p>
        </p:txBody>
      </p:sp>
      <p:sp>
        <p:nvSpPr>
          <p:cNvPr id="69" name="CaixaDeTexto 68"/>
          <p:cNvSpPr txBox="1"/>
          <p:nvPr/>
        </p:nvSpPr>
        <p:spPr>
          <a:xfrm>
            <a:off x="4630" y="3825828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2000" b="1"/>
            </a:lvl1pPr>
          </a:lstStyle>
          <a:p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três áreas tecnológicas com maior </a:t>
            </a: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quantidade de pedidos de patente depositados no INPI - Brasil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Rosca 88"/>
          <p:cNvSpPr/>
          <p:nvPr/>
        </p:nvSpPr>
        <p:spPr>
          <a:xfrm>
            <a:off x="508379" y="6002842"/>
            <a:ext cx="449759" cy="449759"/>
          </a:xfrm>
          <a:prstGeom prst="donu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3" name="Retângulo 62"/>
          <p:cNvSpPr/>
          <p:nvPr/>
        </p:nvSpPr>
        <p:spPr>
          <a:xfrm>
            <a:off x="720167" y="4810276"/>
            <a:ext cx="39275" cy="133135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Cubo 41"/>
          <p:cNvSpPr/>
          <p:nvPr/>
        </p:nvSpPr>
        <p:spPr>
          <a:xfrm>
            <a:off x="454333" y="6096754"/>
            <a:ext cx="1295445" cy="252380"/>
          </a:xfrm>
          <a:prstGeom prst="cube">
            <a:avLst>
              <a:gd name="adj" fmla="val 76328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3" name="Grupo 32"/>
          <p:cNvGrpSpPr/>
          <p:nvPr/>
        </p:nvGrpSpPr>
        <p:grpSpPr>
          <a:xfrm>
            <a:off x="588399" y="5475955"/>
            <a:ext cx="940806" cy="798892"/>
            <a:chOff x="631918" y="6462146"/>
            <a:chExt cx="1095155" cy="929959"/>
          </a:xfrm>
        </p:grpSpPr>
        <p:sp>
          <p:nvSpPr>
            <p:cNvPr id="85" name="Cubo 84"/>
            <p:cNvSpPr/>
            <p:nvPr/>
          </p:nvSpPr>
          <p:spPr>
            <a:xfrm>
              <a:off x="631918" y="6462146"/>
              <a:ext cx="1095155" cy="929959"/>
            </a:xfrm>
            <a:prstGeom prst="cub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6" name="Retângulo 85"/>
            <p:cNvSpPr/>
            <p:nvPr/>
          </p:nvSpPr>
          <p:spPr>
            <a:xfrm>
              <a:off x="750202" y="6560383"/>
              <a:ext cx="851957" cy="45719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7" name="Fluxograma: Documento 86"/>
            <p:cNvSpPr/>
            <p:nvPr/>
          </p:nvSpPr>
          <p:spPr>
            <a:xfrm>
              <a:off x="1562154" y="6574438"/>
              <a:ext cx="72008" cy="144016"/>
            </a:xfrm>
            <a:prstGeom prst="flowChartDocumen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64" name="Retângulo de cantos arredondados 63"/>
          <p:cNvSpPr/>
          <p:nvPr/>
        </p:nvSpPr>
        <p:spPr>
          <a:xfrm rot="1259155">
            <a:off x="497823" y="4752061"/>
            <a:ext cx="266078" cy="3927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ubo 4"/>
          <p:cNvSpPr/>
          <p:nvPr/>
        </p:nvSpPr>
        <p:spPr>
          <a:xfrm>
            <a:off x="557608" y="4862642"/>
            <a:ext cx="940806" cy="798892"/>
          </a:xfrm>
          <a:prstGeom prst="cub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434695" y="4995854"/>
            <a:ext cx="39275" cy="133135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osca 5"/>
          <p:cNvSpPr/>
          <p:nvPr/>
        </p:nvSpPr>
        <p:spPr>
          <a:xfrm>
            <a:off x="209815" y="6124254"/>
            <a:ext cx="449759" cy="449759"/>
          </a:xfrm>
          <a:prstGeom prst="donu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 rot="2617623">
            <a:off x="327498" y="5993726"/>
            <a:ext cx="854015" cy="4357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/>
          <p:cNvSpPr/>
          <p:nvPr/>
        </p:nvSpPr>
        <p:spPr>
          <a:xfrm>
            <a:off x="310588" y="6228075"/>
            <a:ext cx="247437" cy="247437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/>
          <p:cNvCxnSpPr/>
          <p:nvPr/>
        </p:nvCxnSpPr>
        <p:spPr>
          <a:xfrm flipV="1">
            <a:off x="454333" y="5198411"/>
            <a:ext cx="103692" cy="9014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de cantos arredondados 13"/>
          <p:cNvSpPr/>
          <p:nvPr/>
        </p:nvSpPr>
        <p:spPr>
          <a:xfrm rot="1259155">
            <a:off x="210168" y="4937639"/>
            <a:ext cx="266078" cy="3927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6" name="Conector reto 15"/>
          <p:cNvCxnSpPr/>
          <p:nvPr/>
        </p:nvCxnSpPr>
        <p:spPr>
          <a:xfrm>
            <a:off x="662494" y="4955094"/>
            <a:ext cx="74365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upo 28"/>
          <p:cNvGrpSpPr/>
          <p:nvPr/>
        </p:nvGrpSpPr>
        <p:grpSpPr>
          <a:xfrm>
            <a:off x="1335995" y="5187252"/>
            <a:ext cx="119710" cy="202612"/>
            <a:chOff x="2852936" y="5686696"/>
            <a:chExt cx="191110" cy="323458"/>
          </a:xfrm>
          <a:scene3d>
            <a:camera prst="isometricRightUp"/>
            <a:lightRig rig="threePt" dir="t"/>
          </a:scene3d>
        </p:grpSpPr>
        <p:sp>
          <p:nvSpPr>
            <p:cNvPr id="22" name="Retângulo 21"/>
            <p:cNvSpPr/>
            <p:nvPr/>
          </p:nvSpPr>
          <p:spPr>
            <a:xfrm>
              <a:off x="2852936" y="5686696"/>
              <a:ext cx="191110" cy="32345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Fluxograma: Atraso 16"/>
            <p:cNvSpPr/>
            <p:nvPr/>
          </p:nvSpPr>
          <p:spPr>
            <a:xfrm rot="5400000" flipV="1">
              <a:off x="2891142" y="5754063"/>
              <a:ext cx="114698" cy="84147"/>
            </a:xfrm>
            <a:prstGeom prst="flowChartDelay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0" name="Conector reto 19"/>
            <p:cNvCxnSpPr>
              <a:stCxn id="17" idx="3"/>
            </p:cNvCxnSpPr>
            <p:nvPr/>
          </p:nvCxnSpPr>
          <p:spPr>
            <a:xfrm flipH="1">
              <a:off x="2948491" y="5853486"/>
              <a:ext cx="1" cy="91726"/>
            </a:xfrm>
            <a:prstGeom prst="line">
              <a:avLst/>
            </a:prstGeom>
            <a:ln w="12700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Elipse 20"/>
            <p:cNvSpPr/>
            <p:nvPr/>
          </p:nvSpPr>
          <p:spPr>
            <a:xfrm>
              <a:off x="2866623" y="5909091"/>
              <a:ext cx="163737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7" name="Conector reto 26"/>
            <p:cNvCxnSpPr>
              <a:stCxn id="17" idx="3"/>
            </p:cNvCxnSpPr>
            <p:nvPr/>
          </p:nvCxnSpPr>
          <p:spPr>
            <a:xfrm flipH="1">
              <a:off x="2948491" y="5853486"/>
              <a:ext cx="1" cy="66903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tângulo 30"/>
          <p:cNvSpPr/>
          <p:nvPr/>
        </p:nvSpPr>
        <p:spPr>
          <a:xfrm>
            <a:off x="654312" y="4951943"/>
            <a:ext cx="731884" cy="392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Fluxograma: Documento 31"/>
          <p:cNvSpPr/>
          <p:nvPr/>
        </p:nvSpPr>
        <p:spPr>
          <a:xfrm>
            <a:off x="1364921" y="4964017"/>
            <a:ext cx="61859" cy="123719"/>
          </a:xfrm>
          <a:prstGeom prst="flowChartDocument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0" name="Retângulo de cantos arredondados 89"/>
          <p:cNvSpPr/>
          <p:nvPr/>
        </p:nvSpPr>
        <p:spPr>
          <a:xfrm rot="1259155">
            <a:off x="153515" y="4875353"/>
            <a:ext cx="266078" cy="92721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1" name="Retângulo de cantos arredondados 90"/>
          <p:cNvSpPr/>
          <p:nvPr/>
        </p:nvSpPr>
        <p:spPr>
          <a:xfrm rot="1259155">
            <a:off x="401524" y="4688580"/>
            <a:ext cx="266078" cy="92721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5" name="CaixaDeTexto 164"/>
          <p:cNvSpPr txBox="1"/>
          <p:nvPr/>
        </p:nvSpPr>
        <p:spPr>
          <a:xfrm>
            <a:off x="538988" y="4496499"/>
            <a:ext cx="30504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Embalagens rígidas ou semirrígidas</a:t>
            </a:r>
            <a:endParaRPr lang="pt-B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" name="CaixaDeTexto 165"/>
          <p:cNvSpPr txBox="1"/>
          <p:nvPr/>
        </p:nvSpPr>
        <p:spPr>
          <a:xfrm>
            <a:off x="730042" y="6807336"/>
            <a:ext cx="59062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Embalagens ou pacotes de tipos, formas ou materiais com problemas especiais de transporte, armazenamento ou distribuição</a:t>
            </a:r>
            <a:endParaRPr lang="pt-B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1527941" y="4943403"/>
            <a:ext cx="215085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Recipientes feitos em única peça </a:t>
            </a:r>
            <a:r>
              <a:rPr lang="pt-BR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11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exs</a:t>
            </a:r>
            <a:r>
              <a:rPr lang="pt-BR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garrafas , potes, latas, barris, cestas, ampolas, caixas)</a:t>
            </a:r>
            <a:endParaRPr lang="pt-BR" sz="11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8" name="CaixaDeTexto 167"/>
          <p:cNvSpPr txBox="1"/>
          <p:nvPr/>
        </p:nvSpPr>
        <p:spPr>
          <a:xfrm>
            <a:off x="1737080" y="5705124"/>
            <a:ext cx="2058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Recipientes de seção transversal poligonal</a:t>
            </a:r>
          </a:p>
          <a:p>
            <a:r>
              <a:rPr lang="pt-BR" sz="110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(caixas, bandejas em papel)</a:t>
            </a:r>
          </a:p>
        </p:txBody>
      </p:sp>
      <p:sp>
        <p:nvSpPr>
          <p:cNvPr id="180" name="CaixaDeTexto 179"/>
          <p:cNvSpPr txBox="1"/>
          <p:nvPr/>
        </p:nvSpPr>
        <p:spPr>
          <a:xfrm>
            <a:off x="5065666" y="4827986"/>
            <a:ext cx="1766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Fechamentos para encher e ou esvaziar;  dispositivos para impedir reencher</a:t>
            </a:r>
            <a:endParaRPr lang="pt-BR" sz="1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CaixaDeTexto 180"/>
          <p:cNvSpPr txBox="1"/>
          <p:nvPr/>
        </p:nvSpPr>
        <p:spPr>
          <a:xfrm>
            <a:off x="5258740" y="5712248"/>
            <a:ext cx="1573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Tampas de garrafas ou vedações de engate ou protetoras</a:t>
            </a:r>
            <a:endParaRPr lang="pt-BR" sz="12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" name="CaixaDeTexto 181"/>
          <p:cNvSpPr txBox="1"/>
          <p:nvPr/>
        </p:nvSpPr>
        <p:spPr>
          <a:xfrm>
            <a:off x="2415148" y="7449622"/>
            <a:ext cx="425421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Recipientes </a:t>
            </a:r>
            <a:r>
              <a:rPr lang="pt-BR" sz="1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adaptados para artigos ou materiais </a:t>
            </a:r>
            <a:r>
              <a:rPr lang="pt-BR" sz="1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especiais </a:t>
            </a:r>
            <a:r>
              <a:rPr lang="pt-BR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11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exs</a:t>
            </a:r>
            <a:r>
              <a:rPr lang="pt-BR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embalagens para ovos, frutas, líquidos, CDs, fios, cigarros, baterias, vestuário, venenos, </a:t>
            </a:r>
            <a:r>
              <a:rPr lang="pt-BR" sz="11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pt-BR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t-BR" sz="11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3" name="CaixaDeTexto 182"/>
          <p:cNvSpPr txBox="1"/>
          <p:nvPr/>
        </p:nvSpPr>
        <p:spPr>
          <a:xfrm>
            <a:off x="2420888" y="8172400"/>
            <a:ext cx="4069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Recipientes ou pacotes para conteúdos com problemas especiais de transporte ou </a:t>
            </a:r>
            <a:r>
              <a:rPr lang="pt-BR" sz="1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armazenamento </a:t>
            </a:r>
            <a:r>
              <a:rPr lang="pt-BR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t-BR" sz="11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exs</a:t>
            </a:r>
            <a:r>
              <a:rPr lang="pt-BR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com isolamento térmico, absorção de choque, </a:t>
            </a:r>
            <a:r>
              <a:rPr lang="pt-BR" sz="110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pt-BR" sz="11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t-BR" sz="11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" name="CaixaDeTexto 183"/>
          <p:cNvSpPr txBox="1"/>
          <p:nvPr/>
        </p:nvSpPr>
        <p:spPr>
          <a:xfrm>
            <a:off x="4198975" y="4510566"/>
            <a:ext cx="2576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Fechamentos de embalagens</a:t>
            </a:r>
            <a:endParaRPr lang="pt-B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sca 10"/>
          <p:cNvSpPr/>
          <p:nvPr/>
        </p:nvSpPr>
        <p:spPr>
          <a:xfrm>
            <a:off x="752728" y="5200244"/>
            <a:ext cx="329262" cy="329262"/>
          </a:xfrm>
          <a:prstGeom prst="donut">
            <a:avLst>
              <a:gd name="adj" fmla="val 941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683094" y="5281514"/>
            <a:ext cx="470872" cy="167813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smtClean="0">
                <a:solidFill>
                  <a:schemeClr val="accent3">
                    <a:lumMod val="75000"/>
                  </a:schemeClr>
                </a:solidFill>
              </a:rPr>
              <a:t>XXX</a:t>
            </a:r>
            <a:endParaRPr lang="pt-BR" sz="12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798169" y="5251440"/>
            <a:ext cx="229842" cy="22984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CaixaDeTexto 14"/>
          <p:cNvSpPr txBox="1"/>
          <p:nvPr/>
        </p:nvSpPr>
        <p:spPr>
          <a:xfrm>
            <a:off x="647719" y="5226615"/>
            <a:ext cx="556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1079</a:t>
            </a:r>
            <a:endParaRPr lang="pt-BR" sz="12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4" name="Conector reto 153"/>
          <p:cNvCxnSpPr/>
          <p:nvPr/>
        </p:nvCxnSpPr>
        <p:spPr>
          <a:xfrm flipV="1">
            <a:off x="468124" y="5648383"/>
            <a:ext cx="103692" cy="9014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osca 154"/>
          <p:cNvSpPr/>
          <p:nvPr/>
        </p:nvSpPr>
        <p:spPr>
          <a:xfrm>
            <a:off x="815286" y="5709816"/>
            <a:ext cx="329262" cy="329262"/>
          </a:xfrm>
          <a:prstGeom prst="donut">
            <a:avLst>
              <a:gd name="adj" fmla="val 941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56" name="Retângulo de cantos arredondados 155"/>
          <p:cNvSpPr/>
          <p:nvPr/>
        </p:nvSpPr>
        <p:spPr>
          <a:xfrm>
            <a:off x="745652" y="5791086"/>
            <a:ext cx="470872" cy="167813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smtClean="0">
                <a:solidFill>
                  <a:schemeClr val="accent3">
                    <a:lumMod val="75000"/>
                  </a:schemeClr>
                </a:solidFill>
              </a:rPr>
              <a:t>XXX</a:t>
            </a:r>
            <a:endParaRPr lang="pt-BR" sz="12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57" name="Elipse 156"/>
          <p:cNvSpPr/>
          <p:nvPr/>
        </p:nvSpPr>
        <p:spPr>
          <a:xfrm>
            <a:off x="860727" y="5761012"/>
            <a:ext cx="229842" cy="22984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8" name="CaixaDeTexto 157"/>
          <p:cNvSpPr txBox="1"/>
          <p:nvPr/>
        </p:nvSpPr>
        <p:spPr>
          <a:xfrm>
            <a:off x="720367" y="5738531"/>
            <a:ext cx="556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1075</a:t>
            </a:r>
            <a:endParaRPr lang="pt-BR" sz="12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9" name="Rosca 158"/>
          <p:cNvSpPr/>
          <p:nvPr/>
        </p:nvSpPr>
        <p:spPr>
          <a:xfrm>
            <a:off x="1199355" y="8523122"/>
            <a:ext cx="449759" cy="449759"/>
          </a:xfrm>
          <a:prstGeom prst="donu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70" name="Retângulo 169"/>
          <p:cNvSpPr/>
          <p:nvPr/>
        </p:nvSpPr>
        <p:spPr>
          <a:xfrm>
            <a:off x="1411144" y="7330556"/>
            <a:ext cx="39275" cy="133135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1" name="Cubo 170"/>
          <p:cNvSpPr/>
          <p:nvPr/>
        </p:nvSpPr>
        <p:spPr>
          <a:xfrm>
            <a:off x="1145310" y="8617034"/>
            <a:ext cx="1295445" cy="252380"/>
          </a:xfrm>
          <a:prstGeom prst="cube">
            <a:avLst>
              <a:gd name="adj" fmla="val 76328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72" name="Grupo 171"/>
          <p:cNvGrpSpPr/>
          <p:nvPr/>
        </p:nvGrpSpPr>
        <p:grpSpPr>
          <a:xfrm>
            <a:off x="1279375" y="7996235"/>
            <a:ext cx="940806" cy="798892"/>
            <a:chOff x="631918" y="6462146"/>
            <a:chExt cx="1095155" cy="929959"/>
          </a:xfrm>
        </p:grpSpPr>
        <p:sp>
          <p:nvSpPr>
            <p:cNvPr id="173" name="Cubo 172"/>
            <p:cNvSpPr/>
            <p:nvPr/>
          </p:nvSpPr>
          <p:spPr>
            <a:xfrm>
              <a:off x="631918" y="6462146"/>
              <a:ext cx="1095155" cy="929959"/>
            </a:xfrm>
            <a:prstGeom prst="cub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5" name="Retângulo 184"/>
            <p:cNvSpPr/>
            <p:nvPr/>
          </p:nvSpPr>
          <p:spPr>
            <a:xfrm>
              <a:off x="750202" y="6560383"/>
              <a:ext cx="851957" cy="45719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6" name="Fluxograma: Documento 185"/>
            <p:cNvSpPr/>
            <p:nvPr/>
          </p:nvSpPr>
          <p:spPr>
            <a:xfrm>
              <a:off x="1562154" y="6574438"/>
              <a:ext cx="72008" cy="144016"/>
            </a:xfrm>
            <a:prstGeom prst="flowChartDocumen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87" name="Retângulo de cantos arredondados 186"/>
          <p:cNvSpPr/>
          <p:nvPr/>
        </p:nvSpPr>
        <p:spPr>
          <a:xfrm rot="1259155">
            <a:off x="1188799" y="7272341"/>
            <a:ext cx="266078" cy="3927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8" name="Cubo 187"/>
          <p:cNvSpPr/>
          <p:nvPr/>
        </p:nvSpPr>
        <p:spPr>
          <a:xfrm>
            <a:off x="1248584" y="7382922"/>
            <a:ext cx="940806" cy="798892"/>
          </a:xfrm>
          <a:prstGeom prst="cub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9" name="Retângulo 188"/>
          <p:cNvSpPr/>
          <p:nvPr/>
        </p:nvSpPr>
        <p:spPr>
          <a:xfrm>
            <a:off x="1125672" y="7516134"/>
            <a:ext cx="39275" cy="133135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0" name="Rosca 189"/>
          <p:cNvSpPr/>
          <p:nvPr/>
        </p:nvSpPr>
        <p:spPr>
          <a:xfrm>
            <a:off x="903712" y="8644534"/>
            <a:ext cx="449759" cy="449759"/>
          </a:xfrm>
          <a:prstGeom prst="donu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2" name="Elipse 191"/>
          <p:cNvSpPr/>
          <p:nvPr/>
        </p:nvSpPr>
        <p:spPr>
          <a:xfrm>
            <a:off x="1001564" y="8748355"/>
            <a:ext cx="247437" cy="247437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93" name="Conector reto 192"/>
          <p:cNvCxnSpPr/>
          <p:nvPr/>
        </p:nvCxnSpPr>
        <p:spPr>
          <a:xfrm flipV="1">
            <a:off x="1145309" y="7718691"/>
            <a:ext cx="103692" cy="9014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tângulo de cantos arredondados 193"/>
          <p:cNvSpPr/>
          <p:nvPr/>
        </p:nvSpPr>
        <p:spPr>
          <a:xfrm rot="1259155">
            <a:off x="901145" y="7457919"/>
            <a:ext cx="266078" cy="3927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95" name="Conector reto 194"/>
          <p:cNvCxnSpPr/>
          <p:nvPr/>
        </p:nvCxnSpPr>
        <p:spPr>
          <a:xfrm>
            <a:off x="1353471" y="7475374"/>
            <a:ext cx="74365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6" name="Grupo 195"/>
          <p:cNvGrpSpPr/>
          <p:nvPr/>
        </p:nvGrpSpPr>
        <p:grpSpPr>
          <a:xfrm>
            <a:off x="2030882" y="7662459"/>
            <a:ext cx="119710" cy="202612"/>
            <a:chOff x="2852936" y="5686696"/>
            <a:chExt cx="191110" cy="323458"/>
          </a:xfrm>
          <a:scene3d>
            <a:camera prst="isometricRightUp"/>
            <a:lightRig rig="threePt" dir="t"/>
          </a:scene3d>
        </p:grpSpPr>
        <p:sp>
          <p:nvSpPr>
            <p:cNvPr id="197" name="Retângulo 196"/>
            <p:cNvSpPr/>
            <p:nvPr/>
          </p:nvSpPr>
          <p:spPr>
            <a:xfrm>
              <a:off x="2852936" y="5686696"/>
              <a:ext cx="191110" cy="32345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8" name="Fluxograma: Atraso 197"/>
            <p:cNvSpPr/>
            <p:nvPr/>
          </p:nvSpPr>
          <p:spPr>
            <a:xfrm rot="5400000" flipV="1">
              <a:off x="2891142" y="5754063"/>
              <a:ext cx="114698" cy="84147"/>
            </a:xfrm>
            <a:prstGeom prst="flowChartDelay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99" name="Conector reto 198"/>
            <p:cNvCxnSpPr>
              <a:stCxn id="198" idx="3"/>
            </p:cNvCxnSpPr>
            <p:nvPr/>
          </p:nvCxnSpPr>
          <p:spPr>
            <a:xfrm flipH="1">
              <a:off x="2948491" y="5853486"/>
              <a:ext cx="1" cy="91726"/>
            </a:xfrm>
            <a:prstGeom prst="line">
              <a:avLst/>
            </a:prstGeom>
            <a:ln w="12700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Elipse 199"/>
            <p:cNvSpPr/>
            <p:nvPr/>
          </p:nvSpPr>
          <p:spPr>
            <a:xfrm>
              <a:off x="2866623" y="5909091"/>
              <a:ext cx="163737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01" name="Conector reto 200"/>
            <p:cNvCxnSpPr>
              <a:stCxn id="198" idx="3"/>
            </p:cNvCxnSpPr>
            <p:nvPr/>
          </p:nvCxnSpPr>
          <p:spPr>
            <a:xfrm flipH="1">
              <a:off x="2948491" y="5853486"/>
              <a:ext cx="1" cy="66903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2" name="Retângulo 201"/>
          <p:cNvSpPr/>
          <p:nvPr/>
        </p:nvSpPr>
        <p:spPr>
          <a:xfrm>
            <a:off x="1345288" y="7472223"/>
            <a:ext cx="731884" cy="392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3" name="Fluxograma: Documento 202"/>
          <p:cNvSpPr/>
          <p:nvPr/>
        </p:nvSpPr>
        <p:spPr>
          <a:xfrm>
            <a:off x="2049918" y="7488504"/>
            <a:ext cx="61859" cy="123719"/>
          </a:xfrm>
          <a:prstGeom prst="flowChartDocument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4" name="Retângulo de cantos arredondados 203"/>
          <p:cNvSpPr/>
          <p:nvPr/>
        </p:nvSpPr>
        <p:spPr>
          <a:xfrm rot="1259155">
            <a:off x="844491" y="7395633"/>
            <a:ext cx="266078" cy="92721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5" name="Retângulo de cantos arredondados 204"/>
          <p:cNvSpPr/>
          <p:nvPr/>
        </p:nvSpPr>
        <p:spPr>
          <a:xfrm rot="1259155">
            <a:off x="1092500" y="7208860"/>
            <a:ext cx="266078" cy="92721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6" name="Rosca 205"/>
          <p:cNvSpPr/>
          <p:nvPr/>
        </p:nvSpPr>
        <p:spPr>
          <a:xfrm>
            <a:off x="1443704" y="7720524"/>
            <a:ext cx="329262" cy="329262"/>
          </a:xfrm>
          <a:prstGeom prst="donut">
            <a:avLst>
              <a:gd name="adj" fmla="val 941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07" name="Retângulo de cantos arredondados 206"/>
          <p:cNvSpPr/>
          <p:nvPr/>
        </p:nvSpPr>
        <p:spPr>
          <a:xfrm>
            <a:off x="1374070" y="7801794"/>
            <a:ext cx="470872" cy="167813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smtClean="0">
                <a:solidFill>
                  <a:schemeClr val="accent3">
                    <a:lumMod val="75000"/>
                  </a:schemeClr>
                </a:solidFill>
              </a:rPr>
              <a:t>XXX</a:t>
            </a:r>
            <a:endParaRPr lang="pt-BR" sz="12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08" name="Elipse 207"/>
          <p:cNvSpPr/>
          <p:nvPr/>
        </p:nvSpPr>
        <p:spPr>
          <a:xfrm>
            <a:off x="1489145" y="7771720"/>
            <a:ext cx="229842" cy="22984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9" name="CaixaDeTexto 208"/>
          <p:cNvSpPr txBox="1"/>
          <p:nvPr/>
        </p:nvSpPr>
        <p:spPr>
          <a:xfrm>
            <a:off x="1338696" y="7760829"/>
            <a:ext cx="556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75000"/>
                  </a:schemeClr>
                </a:solidFill>
              </a:rPr>
              <a:t>1704</a:t>
            </a:r>
            <a:endParaRPr lang="pt-BR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10" name="Conector reto 209"/>
          <p:cNvCxnSpPr/>
          <p:nvPr/>
        </p:nvCxnSpPr>
        <p:spPr>
          <a:xfrm flipV="1">
            <a:off x="1159100" y="8168663"/>
            <a:ext cx="103692" cy="9014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osca 214"/>
          <p:cNvSpPr/>
          <p:nvPr/>
        </p:nvSpPr>
        <p:spPr>
          <a:xfrm>
            <a:off x="4017341" y="5972885"/>
            <a:ext cx="449759" cy="449759"/>
          </a:xfrm>
          <a:prstGeom prst="donu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6" name="Retângulo 215"/>
          <p:cNvSpPr/>
          <p:nvPr/>
        </p:nvSpPr>
        <p:spPr>
          <a:xfrm>
            <a:off x="4229130" y="4780319"/>
            <a:ext cx="39275" cy="133135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7" name="Cubo 216"/>
          <p:cNvSpPr/>
          <p:nvPr/>
        </p:nvSpPr>
        <p:spPr>
          <a:xfrm>
            <a:off x="3963295" y="6066797"/>
            <a:ext cx="1295445" cy="252380"/>
          </a:xfrm>
          <a:prstGeom prst="cube">
            <a:avLst>
              <a:gd name="adj" fmla="val 76328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18" name="Grupo 217"/>
          <p:cNvGrpSpPr/>
          <p:nvPr/>
        </p:nvGrpSpPr>
        <p:grpSpPr>
          <a:xfrm>
            <a:off x="4097361" y="5445999"/>
            <a:ext cx="940806" cy="798892"/>
            <a:chOff x="631918" y="6462146"/>
            <a:chExt cx="1095155" cy="929959"/>
          </a:xfrm>
        </p:grpSpPr>
        <p:sp>
          <p:nvSpPr>
            <p:cNvPr id="219" name="Cubo 218"/>
            <p:cNvSpPr/>
            <p:nvPr/>
          </p:nvSpPr>
          <p:spPr>
            <a:xfrm>
              <a:off x="631918" y="6462146"/>
              <a:ext cx="1095155" cy="929959"/>
            </a:xfrm>
            <a:prstGeom prst="cub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0" name="Retângulo 219"/>
            <p:cNvSpPr/>
            <p:nvPr/>
          </p:nvSpPr>
          <p:spPr>
            <a:xfrm>
              <a:off x="750202" y="6560383"/>
              <a:ext cx="851957" cy="45719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1" name="Fluxograma: Documento 220"/>
            <p:cNvSpPr/>
            <p:nvPr/>
          </p:nvSpPr>
          <p:spPr>
            <a:xfrm>
              <a:off x="1562154" y="6574438"/>
              <a:ext cx="72008" cy="144016"/>
            </a:xfrm>
            <a:prstGeom prst="flowChartDocumen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scene3d>
              <a:camera prst="isometricRight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22" name="Retângulo de cantos arredondados 221"/>
          <p:cNvSpPr/>
          <p:nvPr/>
        </p:nvSpPr>
        <p:spPr>
          <a:xfrm rot="1259155">
            <a:off x="4006785" y="4722104"/>
            <a:ext cx="266078" cy="3927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3" name="Cubo 222"/>
          <p:cNvSpPr/>
          <p:nvPr/>
        </p:nvSpPr>
        <p:spPr>
          <a:xfrm>
            <a:off x="4066570" y="4832685"/>
            <a:ext cx="940806" cy="798892"/>
          </a:xfrm>
          <a:prstGeom prst="cub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4" name="Retângulo 223"/>
          <p:cNvSpPr/>
          <p:nvPr/>
        </p:nvSpPr>
        <p:spPr>
          <a:xfrm>
            <a:off x="3943657" y="4965897"/>
            <a:ext cx="39275" cy="133135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5" name="Rosca 224"/>
          <p:cNvSpPr/>
          <p:nvPr/>
        </p:nvSpPr>
        <p:spPr>
          <a:xfrm>
            <a:off x="3721697" y="6094297"/>
            <a:ext cx="449759" cy="449759"/>
          </a:xfrm>
          <a:prstGeom prst="donu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26" name="Retângulo 225"/>
          <p:cNvSpPr/>
          <p:nvPr/>
        </p:nvSpPr>
        <p:spPr>
          <a:xfrm rot="2617623">
            <a:off x="3836460" y="5963769"/>
            <a:ext cx="854015" cy="4357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7" name="Elipse 226"/>
          <p:cNvSpPr/>
          <p:nvPr/>
        </p:nvSpPr>
        <p:spPr>
          <a:xfrm>
            <a:off x="3819550" y="6198118"/>
            <a:ext cx="247437" cy="247437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28" name="Conector reto 227"/>
          <p:cNvCxnSpPr/>
          <p:nvPr/>
        </p:nvCxnSpPr>
        <p:spPr>
          <a:xfrm flipV="1">
            <a:off x="3963295" y="5168454"/>
            <a:ext cx="103692" cy="9014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Retângulo de cantos arredondados 228"/>
          <p:cNvSpPr/>
          <p:nvPr/>
        </p:nvSpPr>
        <p:spPr>
          <a:xfrm rot="1259155">
            <a:off x="3719130" y="4907682"/>
            <a:ext cx="266078" cy="3927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30" name="Conector reto 229"/>
          <p:cNvCxnSpPr/>
          <p:nvPr/>
        </p:nvCxnSpPr>
        <p:spPr>
          <a:xfrm>
            <a:off x="4171456" y="4925137"/>
            <a:ext cx="74365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1" name="Grupo 230"/>
          <p:cNvGrpSpPr/>
          <p:nvPr/>
        </p:nvGrpSpPr>
        <p:grpSpPr>
          <a:xfrm>
            <a:off x="4844957" y="5157295"/>
            <a:ext cx="119710" cy="202612"/>
            <a:chOff x="2852936" y="5686696"/>
            <a:chExt cx="191110" cy="323458"/>
          </a:xfrm>
          <a:scene3d>
            <a:camera prst="isometricRightUp"/>
            <a:lightRig rig="threePt" dir="t"/>
          </a:scene3d>
        </p:grpSpPr>
        <p:sp>
          <p:nvSpPr>
            <p:cNvPr id="232" name="Retângulo 231"/>
            <p:cNvSpPr/>
            <p:nvPr/>
          </p:nvSpPr>
          <p:spPr>
            <a:xfrm>
              <a:off x="2852936" y="5686696"/>
              <a:ext cx="191110" cy="32345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635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3" name="Fluxograma: Atraso 232"/>
            <p:cNvSpPr/>
            <p:nvPr/>
          </p:nvSpPr>
          <p:spPr>
            <a:xfrm rot="5400000" flipV="1">
              <a:off x="2891142" y="5754063"/>
              <a:ext cx="114698" cy="84147"/>
            </a:xfrm>
            <a:prstGeom prst="flowChartDelay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34" name="Conector reto 233"/>
            <p:cNvCxnSpPr>
              <a:stCxn id="233" idx="3"/>
            </p:cNvCxnSpPr>
            <p:nvPr/>
          </p:nvCxnSpPr>
          <p:spPr>
            <a:xfrm flipH="1">
              <a:off x="2948491" y="5853486"/>
              <a:ext cx="1" cy="91726"/>
            </a:xfrm>
            <a:prstGeom prst="line">
              <a:avLst/>
            </a:prstGeom>
            <a:ln w="12700">
              <a:noFill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" name="Elipse 234"/>
            <p:cNvSpPr/>
            <p:nvPr/>
          </p:nvSpPr>
          <p:spPr>
            <a:xfrm>
              <a:off x="2866623" y="5909091"/>
              <a:ext cx="163737" cy="4571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236" name="Conector reto 235"/>
            <p:cNvCxnSpPr>
              <a:stCxn id="233" idx="3"/>
            </p:cNvCxnSpPr>
            <p:nvPr/>
          </p:nvCxnSpPr>
          <p:spPr>
            <a:xfrm flipH="1">
              <a:off x="2948491" y="5853486"/>
              <a:ext cx="1" cy="66903"/>
            </a:xfrm>
            <a:prstGeom prst="line">
              <a:avLst/>
            </a:prstGeom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7" name="Retângulo 236"/>
          <p:cNvSpPr/>
          <p:nvPr/>
        </p:nvSpPr>
        <p:spPr>
          <a:xfrm>
            <a:off x="4163274" y="4921986"/>
            <a:ext cx="731884" cy="392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8" name="Fluxograma: Documento 237"/>
          <p:cNvSpPr/>
          <p:nvPr/>
        </p:nvSpPr>
        <p:spPr>
          <a:xfrm>
            <a:off x="4873883" y="4934061"/>
            <a:ext cx="61859" cy="123719"/>
          </a:xfrm>
          <a:prstGeom prst="flowChartDocument">
            <a:avLst/>
          </a:prstGeom>
          <a:solidFill>
            <a:schemeClr val="accent3">
              <a:lumMod val="50000"/>
            </a:schemeClr>
          </a:solidFill>
          <a:ln>
            <a:noFill/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9" name="Retângulo de cantos arredondados 238"/>
          <p:cNvSpPr/>
          <p:nvPr/>
        </p:nvSpPr>
        <p:spPr>
          <a:xfrm rot="1259155">
            <a:off x="3662477" y="4845396"/>
            <a:ext cx="266078" cy="92721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0" name="Retângulo de cantos arredondados 239"/>
          <p:cNvSpPr/>
          <p:nvPr/>
        </p:nvSpPr>
        <p:spPr>
          <a:xfrm rot="1259155">
            <a:off x="3910486" y="4658623"/>
            <a:ext cx="266078" cy="92721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8" name="Grupo 17"/>
          <p:cNvGrpSpPr/>
          <p:nvPr/>
        </p:nvGrpSpPr>
        <p:grpSpPr>
          <a:xfrm>
            <a:off x="4156681" y="5170287"/>
            <a:ext cx="556734" cy="329262"/>
            <a:chOff x="4450392" y="5651540"/>
            <a:chExt cx="648072" cy="383281"/>
          </a:xfrm>
        </p:grpSpPr>
        <p:sp>
          <p:nvSpPr>
            <p:cNvPr id="241" name="Rosca 240"/>
            <p:cNvSpPr/>
            <p:nvPr/>
          </p:nvSpPr>
          <p:spPr>
            <a:xfrm>
              <a:off x="4572628" y="5651540"/>
              <a:ext cx="383281" cy="383281"/>
            </a:xfrm>
            <a:prstGeom prst="donut">
              <a:avLst>
                <a:gd name="adj" fmla="val 941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42" name="Retângulo de cantos arredondados 241"/>
            <p:cNvSpPr/>
            <p:nvPr/>
          </p:nvSpPr>
          <p:spPr>
            <a:xfrm>
              <a:off x="4491570" y="5746143"/>
              <a:ext cx="548124" cy="19534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smtClean="0">
                  <a:solidFill>
                    <a:schemeClr val="accent3">
                      <a:lumMod val="75000"/>
                    </a:schemeClr>
                  </a:solidFill>
                </a:rPr>
                <a:t>XXX</a:t>
              </a:r>
              <a:endParaRPr lang="pt-BR" sz="120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43" name="Elipse 242"/>
            <p:cNvSpPr/>
            <p:nvPr/>
          </p:nvSpPr>
          <p:spPr>
            <a:xfrm>
              <a:off x="4625524" y="5711135"/>
              <a:ext cx="267550" cy="26755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4" name="CaixaDeTexto 243"/>
            <p:cNvSpPr txBox="1"/>
            <p:nvPr/>
          </p:nvSpPr>
          <p:spPr>
            <a:xfrm>
              <a:off x="4450392" y="5698457"/>
              <a:ext cx="648072" cy="322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 smtClean="0">
                  <a:solidFill>
                    <a:schemeClr val="accent3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911</a:t>
              </a:r>
              <a:endParaRPr lang="pt-BR" sz="12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45" name="Conector reto 244"/>
          <p:cNvCxnSpPr/>
          <p:nvPr/>
        </p:nvCxnSpPr>
        <p:spPr>
          <a:xfrm flipV="1">
            <a:off x="3977086" y="5618426"/>
            <a:ext cx="103692" cy="90148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osca 245"/>
          <p:cNvSpPr/>
          <p:nvPr/>
        </p:nvSpPr>
        <p:spPr>
          <a:xfrm>
            <a:off x="4324248" y="5679859"/>
            <a:ext cx="329262" cy="329262"/>
          </a:xfrm>
          <a:prstGeom prst="donut">
            <a:avLst>
              <a:gd name="adj" fmla="val 9410"/>
            </a:avLst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47" name="Retângulo de cantos arredondados 246"/>
          <p:cNvSpPr/>
          <p:nvPr/>
        </p:nvSpPr>
        <p:spPr>
          <a:xfrm>
            <a:off x="4254614" y="5761129"/>
            <a:ext cx="470872" cy="167813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smtClean="0">
                <a:solidFill>
                  <a:schemeClr val="accent3">
                    <a:lumMod val="75000"/>
                  </a:schemeClr>
                </a:solidFill>
              </a:rPr>
              <a:t>XXX</a:t>
            </a:r>
            <a:endParaRPr lang="pt-BR" sz="120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48" name="Elipse 247"/>
          <p:cNvSpPr/>
          <p:nvPr/>
        </p:nvSpPr>
        <p:spPr>
          <a:xfrm>
            <a:off x="4369689" y="5731055"/>
            <a:ext cx="229842" cy="22984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9" name="CaixaDeTexto 248"/>
          <p:cNvSpPr txBox="1"/>
          <p:nvPr/>
        </p:nvSpPr>
        <p:spPr>
          <a:xfrm>
            <a:off x="4208051" y="5710166"/>
            <a:ext cx="556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784</a:t>
            </a:r>
            <a:endParaRPr lang="pt-BR" sz="12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0" name="Seta para cima 249"/>
          <p:cNvSpPr/>
          <p:nvPr/>
        </p:nvSpPr>
        <p:spPr>
          <a:xfrm>
            <a:off x="1184515" y="6100959"/>
            <a:ext cx="86861" cy="124132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Fluxograma: Conector 22"/>
          <p:cNvSpPr/>
          <p:nvPr/>
        </p:nvSpPr>
        <p:spPr>
          <a:xfrm>
            <a:off x="396215" y="6318172"/>
            <a:ext cx="76182" cy="76182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1" name="Fluxograma: Conector 250"/>
          <p:cNvSpPr/>
          <p:nvPr/>
        </p:nvSpPr>
        <p:spPr>
          <a:xfrm>
            <a:off x="1090499" y="8833982"/>
            <a:ext cx="76182" cy="76182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2" name="Fluxograma: Conector 251"/>
          <p:cNvSpPr/>
          <p:nvPr/>
        </p:nvSpPr>
        <p:spPr>
          <a:xfrm>
            <a:off x="3908485" y="6289368"/>
            <a:ext cx="76182" cy="76182"/>
          </a:xfrm>
          <a:prstGeom prst="flowChartConnector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Menos 23"/>
          <p:cNvSpPr/>
          <p:nvPr/>
        </p:nvSpPr>
        <p:spPr>
          <a:xfrm>
            <a:off x="1077626" y="6218581"/>
            <a:ext cx="213198" cy="39275"/>
          </a:xfrm>
          <a:prstGeom prst="mathMinus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3" name="Seta para cima 252"/>
          <p:cNvSpPr/>
          <p:nvPr/>
        </p:nvSpPr>
        <p:spPr>
          <a:xfrm>
            <a:off x="1095445" y="6100959"/>
            <a:ext cx="86861" cy="124132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54" name="Grupo 253"/>
          <p:cNvGrpSpPr/>
          <p:nvPr/>
        </p:nvGrpSpPr>
        <p:grpSpPr>
          <a:xfrm>
            <a:off x="1430781" y="8244156"/>
            <a:ext cx="556734" cy="329262"/>
            <a:chOff x="4450392" y="5651540"/>
            <a:chExt cx="648072" cy="383281"/>
          </a:xfrm>
        </p:grpSpPr>
        <p:sp>
          <p:nvSpPr>
            <p:cNvPr id="255" name="Rosca 254"/>
            <p:cNvSpPr/>
            <p:nvPr/>
          </p:nvSpPr>
          <p:spPr>
            <a:xfrm>
              <a:off x="4572628" y="5651540"/>
              <a:ext cx="383281" cy="383281"/>
            </a:xfrm>
            <a:prstGeom prst="donut">
              <a:avLst>
                <a:gd name="adj" fmla="val 9410"/>
              </a:avLst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sp>
          <p:nvSpPr>
            <p:cNvPr id="256" name="Retângulo de cantos arredondados 255"/>
            <p:cNvSpPr/>
            <p:nvPr/>
          </p:nvSpPr>
          <p:spPr>
            <a:xfrm>
              <a:off x="4491570" y="5746143"/>
              <a:ext cx="548124" cy="19534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200" smtClean="0">
                  <a:solidFill>
                    <a:schemeClr val="accent3">
                      <a:lumMod val="75000"/>
                    </a:schemeClr>
                  </a:solidFill>
                </a:rPr>
                <a:t>XXX</a:t>
              </a:r>
              <a:endParaRPr lang="pt-BR" sz="120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sp>
          <p:nvSpPr>
            <p:cNvPr id="257" name="Elipse 256"/>
            <p:cNvSpPr/>
            <p:nvPr/>
          </p:nvSpPr>
          <p:spPr>
            <a:xfrm>
              <a:off x="4625524" y="5711135"/>
              <a:ext cx="267550" cy="26755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8" name="CaixaDeTexto 257"/>
            <p:cNvSpPr txBox="1"/>
            <p:nvPr/>
          </p:nvSpPr>
          <p:spPr>
            <a:xfrm>
              <a:off x="4450392" y="5698457"/>
              <a:ext cx="648072" cy="322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00" dirty="0" smtClean="0">
                  <a:solidFill>
                    <a:schemeClr val="accent3">
                      <a:lumMod val="75000"/>
                    </a:schemeClr>
                  </a:solidFill>
                </a:rPr>
                <a:t>1110</a:t>
              </a:r>
              <a:endParaRPr lang="pt-BR" sz="1200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sp>
        <p:nvSpPr>
          <p:cNvPr id="191" name="Retângulo 190"/>
          <p:cNvSpPr/>
          <p:nvPr/>
        </p:nvSpPr>
        <p:spPr>
          <a:xfrm rot="2617623">
            <a:off x="1018475" y="8514005"/>
            <a:ext cx="854015" cy="4357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3" name="Seta para cima 162"/>
          <p:cNvSpPr/>
          <p:nvPr/>
        </p:nvSpPr>
        <p:spPr>
          <a:xfrm>
            <a:off x="4714273" y="6066797"/>
            <a:ext cx="86861" cy="124132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4" name="Menos 163"/>
          <p:cNvSpPr/>
          <p:nvPr/>
        </p:nvSpPr>
        <p:spPr>
          <a:xfrm>
            <a:off x="4607383" y="6184419"/>
            <a:ext cx="213198" cy="39275"/>
          </a:xfrm>
          <a:prstGeom prst="mathMinus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7" name="Seta para cima 166"/>
          <p:cNvSpPr/>
          <p:nvPr/>
        </p:nvSpPr>
        <p:spPr>
          <a:xfrm>
            <a:off x="4625202" y="6066797"/>
            <a:ext cx="86861" cy="124132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4" name="Seta para cima 173"/>
          <p:cNvSpPr/>
          <p:nvPr/>
        </p:nvSpPr>
        <p:spPr>
          <a:xfrm>
            <a:off x="1911667" y="8625977"/>
            <a:ext cx="86861" cy="124132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5" name="Menos 174"/>
          <p:cNvSpPr/>
          <p:nvPr/>
        </p:nvSpPr>
        <p:spPr>
          <a:xfrm>
            <a:off x="1804777" y="8743599"/>
            <a:ext cx="213198" cy="39275"/>
          </a:xfrm>
          <a:prstGeom prst="mathMinus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6" name="Seta para cima 175"/>
          <p:cNvSpPr/>
          <p:nvPr/>
        </p:nvSpPr>
        <p:spPr>
          <a:xfrm>
            <a:off x="1822597" y="8625977"/>
            <a:ext cx="86861" cy="124132"/>
          </a:xfrm>
          <a:prstGeom prst="upArrow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8" name="CaixaDeTexto 177"/>
          <p:cNvSpPr txBox="1"/>
          <p:nvPr/>
        </p:nvSpPr>
        <p:spPr>
          <a:xfrm>
            <a:off x="4725486" y="1863527"/>
            <a:ext cx="981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50000"/>
                  </a:schemeClr>
                </a:solidFill>
              </a:rPr>
              <a:t>Pacotes e artigos presos juntos</a:t>
            </a:r>
            <a:endParaRPr lang="pt-B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60" name="Grupo 59"/>
          <p:cNvGrpSpPr/>
          <p:nvPr/>
        </p:nvGrpSpPr>
        <p:grpSpPr>
          <a:xfrm>
            <a:off x="618020" y="2075434"/>
            <a:ext cx="877306" cy="1323695"/>
            <a:chOff x="4911981" y="5835315"/>
            <a:chExt cx="1440160" cy="2850693"/>
          </a:xfrm>
        </p:grpSpPr>
        <p:sp>
          <p:nvSpPr>
            <p:cNvPr id="52" name="Cubo 51"/>
            <p:cNvSpPr/>
            <p:nvPr/>
          </p:nvSpPr>
          <p:spPr>
            <a:xfrm>
              <a:off x="4911981" y="5968499"/>
              <a:ext cx="1440160" cy="2717509"/>
            </a:xfrm>
            <a:prstGeom prst="cub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3" name="Fluxograma: Processo 52"/>
            <p:cNvSpPr/>
            <p:nvPr/>
          </p:nvSpPr>
          <p:spPr>
            <a:xfrm>
              <a:off x="5078857" y="5835315"/>
              <a:ext cx="1080120" cy="337121"/>
            </a:xfrm>
            <a:prstGeom prst="flowChartProcess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8" name="Fluxograma: Terminação 57"/>
            <p:cNvSpPr/>
            <p:nvPr/>
          </p:nvSpPr>
          <p:spPr>
            <a:xfrm>
              <a:off x="5393668" y="5964720"/>
              <a:ext cx="418413" cy="72008"/>
            </a:xfrm>
            <a:prstGeom prst="flowChartTerminator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9" name="Fluxograma: Terminação 58"/>
            <p:cNvSpPr/>
            <p:nvPr/>
          </p:nvSpPr>
          <p:spPr>
            <a:xfrm>
              <a:off x="5361586" y="5933399"/>
              <a:ext cx="504056" cy="14401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27" name="Grupo 126"/>
          <p:cNvGrpSpPr/>
          <p:nvPr/>
        </p:nvGrpSpPr>
        <p:grpSpPr>
          <a:xfrm>
            <a:off x="1866027" y="2286772"/>
            <a:ext cx="735421" cy="1109617"/>
            <a:chOff x="4911981" y="5835315"/>
            <a:chExt cx="1440160" cy="2850693"/>
          </a:xfrm>
        </p:grpSpPr>
        <p:sp>
          <p:nvSpPr>
            <p:cNvPr id="128" name="Cubo 127"/>
            <p:cNvSpPr/>
            <p:nvPr/>
          </p:nvSpPr>
          <p:spPr>
            <a:xfrm>
              <a:off x="4911981" y="5968499"/>
              <a:ext cx="1440160" cy="2717509"/>
            </a:xfrm>
            <a:prstGeom prst="cub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9" name="Fluxograma: Processo 128"/>
            <p:cNvSpPr/>
            <p:nvPr/>
          </p:nvSpPr>
          <p:spPr>
            <a:xfrm>
              <a:off x="5078857" y="5835315"/>
              <a:ext cx="1080120" cy="337121"/>
            </a:xfrm>
            <a:prstGeom prst="flowChartProcess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0" name="Fluxograma: Terminação 129"/>
            <p:cNvSpPr/>
            <p:nvPr/>
          </p:nvSpPr>
          <p:spPr>
            <a:xfrm>
              <a:off x="5393668" y="5964720"/>
              <a:ext cx="418413" cy="72008"/>
            </a:xfrm>
            <a:prstGeom prst="flowChartTerminator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1" name="Fluxograma: Terminação 130"/>
            <p:cNvSpPr/>
            <p:nvPr/>
          </p:nvSpPr>
          <p:spPr>
            <a:xfrm>
              <a:off x="5361586" y="5933399"/>
              <a:ext cx="504056" cy="14401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32" name="Grupo 131"/>
          <p:cNvGrpSpPr/>
          <p:nvPr/>
        </p:nvGrpSpPr>
        <p:grpSpPr>
          <a:xfrm>
            <a:off x="3040787" y="2498466"/>
            <a:ext cx="587144" cy="885894"/>
            <a:chOff x="4911981" y="5835315"/>
            <a:chExt cx="1440160" cy="2850693"/>
          </a:xfrm>
        </p:grpSpPr>
        <p:sp>
          <p:nvSpPr>
            <p:cNvPr id="133" name="Cubo 132"/>
            <p:cNvSpPr/>
            <p:nvPr/>
          </p:nvSpPr>
          <p:spPr>
            <a:xfrm>
              <a:off x="4911981" y="5968499"/>
              <a:ext cx="1440160" cy="2717509"/>
            </a:xfrm>
            <a:prstGeom prst="cub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4" name="Fluxograma: Processo 133"/>
            <p:cNvSpPr/>
            <p:nvPr/>
          </p:nvSpPr>
          <p:spPr>
            <a:xfrm>
              <a:off x="5078857" y="5835315"/>
              <a:ext cx="1080120" cy="337121"/>
            </a:xfrm>
            <a:prstGeom prst="flowChartProcess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5" name="Fluxograma: Terminação 134"/>
            <p:cNvSpPr/>
            <p:nvPr/>
          </p:nvSpPr>
          <p:spPr>
            <a:xfrm>
              <a:off x="5393668" y="5964720"/>
              <a:ext cx="418413" cy="72008"/>
            </a:xfrm>
            <a:prstGeom prst="flowChartTerminator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6" name="Fluxograma: Terminação 135"/>
            <p:cNvSpPr/>
            <p:nvPr/>
          </p:nvSpPr>
          <p:spPr>
            <a:xfrm>
              <a:off x="5361586" y="5933399"/>
              <a:ext cx="504056" cy="14401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37" name="Grupo 136"/>
          <p:cNvGrpSpPr/>
          <p:nvPr/>
        </p:nvGrpSpPr>
        <p:grpSpPr>
          <a:xfrm>
            <a:off x="4039414" y="2670898"/>
            <a:ext cx="548175" cy="686664"/>
            <a:chOff x="4911981" y="5835315"/>
            <a:chExt cx="1440160" cy="2850693"/>
          </a:xfrm>
        </p:grpSpPr>
        <p:sp>
          <p:nvSpPr>
            <p:cNvPr id="138" name="Cubo 137"/>
            <p:cNvSpPr/>
            <p:nvPr/>
          </p:nvSpPr>
          <p:spPr>
            <a:xfrm>
              <a:off x="4911981" y="5968499"/>
              <a:ext cx="1440160" cy="2717509"/>
            </a:xfrm>
            <a:prstGeom prst="cub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139" name="Fluxograma: Processo 138"/>
            <p:cNvSpPr/>
            <p:nvPr/>
          </p:nvSpPr>
          <p:spPr>
            <a:xfrm>
              <a:off x="5078857" y="5835315"/>
              <a:ext cx="1080120" cy="337121"/>
            </a:xfrm>
            <a:prstGeom prst="flowChartProcess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140" name="Fluxograma: Terminação 139"/>
            <p:cNvSpPr/>
            <p:nvPr/>
          </p:nvSpPr>
          <p:spPr>
            <a:xfrm>
              <a:off x="5393668" y="5964720"/>
              <a:ext cx="418413" cy="72008"/>
            </a:xfrm>
            <a:prstGeom prst="flowChartTerminator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141" name="Fluxograma: Terminação 140"/>
            <p:cNvSpPr/>
            <p:nvPr/>
          </p:nvSpPr>
          <p:spPr>
            <a:xfrm>
              <a:off x="5361586" y="5933399"/>
              <a:ext cx="504056" cy="14401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</p:grpSp>
      <p:sp>
        <p:nvSpPr>
          <p:cNvPr id="143" name="CaixaDeTexto 142"/>
          <p:cNvSpPr txBox="1"/>
          <p:nvPr/>
        </p:nvSpPr>
        <p:spPr>
          <a:xfrm>
            <a:off x="623506" y="3066916"/>
            <a:ext cx="6498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4030</a:t>
            </a:r>
            <a:endParaRPr lang="pt-BR" sz="1200" dirty="0"/>
          </a:p>
        </p:txBody>
      </p:sp>
      <p:sp>
        <p:nvSpPr>
          <p:cNvPr id="144" name="CaixaDeTexto 143"/>
          <p:cNvSpPr txBox="1"/>
          <p:nvPr/>
        </p:nvSpPr>
        <p:spPr>
          <a:xfrm>
            <a:off x="1765351" y="3085937"/>
            <a:ext cx="7345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3630</a:t>
            </a:r>
            <a:endParaRPr lang="pt-BR" sz="1200" dirty="0"/>
          </a:p>
        </p:txBody>
      </p:sp>
      <p:sp>
        <p:nvSpPr>
          <p:cNvPr id="145" name="CaixaDeTexto 144"/>
          <p:cNvSpPr txBox="1"/>
          <p:nvPr/>
        </p:nvSpPr>
        <p:spPr>
          <a:xfrm>
            <a:off x="2887711" y="3107361"/>
            <a:ext cx="740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2813</a:t>
            </a:r>
            <a:endParaRPr lang="pt-BR" sz="1200" dirty="0"/>
          </a:p>
        </p:txBody>
      </p:sp>
      <p:sp>
        <p:nvSpPr>
          <p:cNvPr id="146" name="CaixaDeTexto 145"/>
          <p:cNvSpPr txBox="1"/>
          <p:nvPr/>
        </p:nvSpPr>
        <p:spPr>
          <a:xfrm>
            <a:off x="3968275" y="3126937"/>
            <a:ext cx="5206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1864</a:t>
            </a:r>
            <a:endParaRPr lang="pt-BR" sz="1200" dirty="0"/>
          </a:p>
        </p:txBody>
      </p:sp>
      <p:sp>
        <p:nvSpPr>
          <p:cNvPr id="177" name="CaixaDeTexto 176"/>
          <p:cNvSpPr txBox="1"/>
          <p:nvPr/>
        </p:nvSpPr>
        <p:spPr>
          <a:xfrm>
            <a:off x="2766298" y="1946524"/>
            <a:ext cx="1136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50000"/>
                  </a:schemeClr>
                </a:solidFill>
              </a:rPr>
              <a:t>Fechamentos de embalagens</a:t>
            </a:r>
            <a:endParaRPr lang="pt-B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179" name="Grupo 178"/>
          <p:cNvGrpSpPr/>
          <p:nvPr/>
        </p:nvGrpSpPr>
        <p:grpSpPr>
          <a:xfrm>
            <a:off x="4979660" y="2737979"/>
            <a:ext cx="472531" cy="591910"/>
            <a:chOff x="4911981" y="5835315"/>
            <a:chExt cx="1440160" cy="2850693"/>
          </a:xfrm>
        </p:grpSpPr>
        <p:sp>
          <p:nvSpPr>
            <p:cNvPr id="211" name="Cubo 210"/>
            <p:cNvSpPr/>
            <p:nvPr/>
          </p:nvSpPr>
          <p:spPr>
            <a:xfrm>
              <a:off x="4911981" y="5968499"/>
              <a:ext cx="1440160" cy="2717509"/>
            </a:xfrm>
            <a:prstGeom prst="cub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212" name="Fluxograma: Processo 211"/>
            <p:cNvSpPr/>
            <p:nvPr/>
          </p:nvSpPr>
          <p:spPr>
            <a:xfrm>
              <a:off x="5078857" y="5835315"/>
              <a:ext cx="1080120" cy="337121"/>
            </a:xfrm>
            <a:prstGeom prst="flowChartProcess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213" name="Fluxograma: Terminação 212"/>
            <p:cNvSpPr/>
            <p:nvPr/>
          </p:nvSpPr>
          <p:spPr>
            <a:xfrm>
              <a:off x="5393668" y="5964720"/>
              <a:ext cx="418413" cy="72008"/>
            </a:xfrm>
            <a:prstGeom prst="flowChartTerminator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  <p:sp>
          <p:nvSpPr>
            <p:cNvPr id="214" name="Fluxograma: Terminação 213"/>
            <p:cNvSpPr/>
            <p:nvPr/>
          </p:nvSpPr>
          <p:spPr>
            <a:xfrm>
              <a:off x="5361586" y="5933399"/>
              <a:ext cx="504056" cy="14401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400"/>
            </a:p>
          </p:txBody>
        </p:sp>
      </p:grpSp>
      <p:sp>
        <p:nvSpPr>
          <p:cNvPr id="259" name="CaixaDeTexto 258"/>
          <p:cNvSpPr txBox="1"/>
          <p:nvPr/>
        </p:nvSpPr>
        <p:spPr>
          <a:xfrm>
            <a:off x="4900591" y="3084819"/>
            <a:ext cx="5206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1122</a:t>
            </a:r>
            <a:endParaRPr lang="pt-BR" sz="1200" dirty="0"/>
          </a:p>
        </p:txBody>
      </p:sp>
      <p:sp>
        <p:nvSpPr>
          <p:cNvPr id="260" name="CaixaDeTexto 259"/>
          <p:cNvSpPr txBox="1"/>
          <p:nvPr/>
        </p:nvSpPr>
        <p:spPr>
          <a:xfrm>
            <a:off x="3886630" y="2198200"/>
            <a:ext cx="955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50000"/>
                  </a:schemeClr>
                </a:solidFill>
              </a:rPr>
              <a:t>Embalagens flexíveis</a:t>
            </a:r>
            <a:endParaRPr lang="pt-B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261" name="Grupo 260"/>
          <p:cNvGrpSpPr/>
          <p:nvPr/>
        </p:nvGrpSpPr>
        <p:grpSpPr>
          <a:xfrm>
            <a:off x="5905596" y="2783493"/>
            <a:ext cx="375625" cy="470522"/>
            <a:chOff x="4911981" y="5835315"/>
            <a:chExt cx="1440160" cy="2850693"/>
          </a:xfrm>
        </p:grpSpPr>
        <p:sp>
          <p:nvSpPr>
            <p:cNvPr id="262" name="Cubo 261"/>
            <p:cNvSpPr/>
            <p:nvPr/>
          </p:nvSpPr>
          <p:spPr>
            <a:xfrm>
              <a:off x="4911981" y="5968499"/>
              <a:ext cx="1440160" cy="2717509"/>
            </a:xfrm>
            <a:prstGeom prst="cube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3" name="Fluxograma: Processo 262"/>
            <p:cNvSpPr/>
            <p:nvPr/>
          </p:nvSpPr>
          <p:spPr>
            <a:xfrm>
              <a:off x="5078857" y="5835315"/>
              <a:ext cx="1080120" cy="337121"/>
            </a:xfrm>
            <a:prstGeom prst="flowChartProcess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4" name="Fluxograma: Terminação 263"/>
            <p:cNvSpPr/>
            <p:nvPr/>
          </p:nvSpPr>
          <p:spPr>
            <a:xfrm>
              <a:off x="5393668" y="5964720"/>
              <a:ext cx="418413" cy="72008"/>
            </a:xfrm>
            <a:prstGeom prst="flowChartTerminator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5" name="Fluxograma: Terminação 264"/>
            <p:cNvSpPr/>
            <p:nvPr/>
          </p:nvSpPr>
          <p:spPr>
            <a:xfrm>
              <a:off x="5361586" y="5933399"/>
              <a:ext cx="504056" cy="14401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66" name="CaixaDeTexto 265"/>
          <p:cNvSpPr txBox="1"/>
          <p:nvPr/>
        </p:nvSpPr>
        <p:spPr>
          <a:xfrm>
            <a:off x="5812273" y="3041247"/>
            <a:ext cx="5206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507</a:t>
            </a:r>
            <a:endParaRPr lang="pt-BR" sz="1200" dirty="0"/>
          </a:p>
        </p:txBody>
      </p:sp>
      <p:sp>
        <p:nvSpPr>
          <p:cNvPr id="267" name="CaixaDeTexto 266"/>
          <p:cNvSpPr txBox="1"/>
          <p:nvPr/>
        </p:nvSpPr>
        <p:spPr>
          <a:xfrm>
            <a:off x="5612116" y="2215346"/>
            <a:ext cx="1111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chemeClr val="accent3">
                    <a:lumMod val="50000"/>
                  </a:schemeClr>
                </a:solidFill>
              </a:rPr>
              <a:t>Containers de grande porte</a:t>
            </a:r>
            <a:endParaRPr lang="pt-BR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8" name="CaixaDeTexto 267"/>
          <p:cNvSpPr txBox="1"/>
          <p:nvPr/>
        </p:nvSpPr>
        <p:spPr>
          <a:xfrm>
            <a:off x="2564904" y="423167"/>
            <a:ext cx="15389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EMBALAGENS</a:t>
            </a:r>
          </a:p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(2002 – 2016)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26" name="Retângulo 25"/>
          <p:cNvSpPr/>
          <p:nvPr/>
        </p:nvSpPr>
        <p:spPr>
          <a:xfrm>
            <a:off x="755642" y="2629708"/>
            <a:ext cx="396540" cy="2824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9" name="Retângulo 268"/>
          <p:cNvSpPr/>
          <p:nvPr/>
        </p:nvSpPr>
        <p:spPr>
          <a:xfrm>
            <a:off x="1955523" y="2778420"/>
            <a:ext cx="354695" cy="2526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0" name="Retângulo 269"/>
          <p:cNvSpPr/>
          <p:nvPr/>
        </p:nvSpPr>
        <p:spPr>
          <a:xfrm>
            <a:off x="3107777" y="2930474"/>
            <a:ext cx="305780" cy="2177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1" name="Retângulo 270"/>
          <p:cNvSpPr/>
          <p:nvPr/>
        </p:nvSpPr>
        <p:spPr>
          <a:xfrm>
            <a:off x="4104250" y="2993678"/>
            <a:ext cx="284635" cy="2027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2" name="Retângulo 271"/>
          <p:cNvSpPr/>
          <p:nvPr/>
        </p:nvSpPr>
        <p:spPr>
          <a:xfrm>
            <a:off x="5056302" y="3022048"/>
            <a:ext cx="236263" cy="1048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3" name="Retângulo 272"/>
          <p:cNvSpPr/>
          <p:nvPr/>
        </p:nvSpPr>
        <p:spPr>
          <a:xfrm>
            <a:off x="5973081" y="3020437"/>
            <a:ext cx="167280" cy="91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500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5369</TotalTime>
  <Words>348</Words>
  <Application>Microsoft Office PowerPoint</Application>
  <PresentationFormat>Apresentação na tela (4:3)</PresentationFormat>
  <Paragraphs>104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Company>INPI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root</dc:creator>
  <cp:lastModifiedBy>Cristiane Fernandes Gorgulho</cp:lastModifiedBy>
  <cp:revision>309</cp:revision>
  <cp:lastPrinted>2017-09-20T20:19:33Z</cp:lastPrinted>
  <dcterms:created xsi:type="dcterms:W3CDTF">2017-03-17T12:53:53Z</dcterms:created>
  <dcterms:modified xsi:type="dcterms:W3CDTF">2019-04-15T20:10:18Z</dcterms:modified>
</cp:coreProperties>
</file>