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_rels/presentation.xml.rels" ContentType="application/vnd.openxmlformats-package.relationships+xml"/>
  <Override PartName="/ppt/media/image59.jpeg" ContentType="image/jpeg"/>
  <Override PartName="/ppt/media/image6.png" ContentType="image/png"/>
  <Override PartName="/ppt/media/image18.png" ContentType="image/png"/>
  <Override PartName="/ppt/media/image58.jpeg" ContentType="image/jpeg"/>
  <Override PartName="/ppt/media/image55.png" ContentType="image/png"/>
  <Override PartName="/ppt/media/image116.jpeg" ContentType="image/jpeg"/>
  <Override PartName="/ppt/media/image54.jpeg" ContentType="image/jpeg"/>
  <Override PartName="/ppt/media/image33.png" ContentType="image/png"/>
  <Override PartName="/ppt/media/image53.jpeg" ContentType="image/jpeg"/>
  <Override PartName="/ppt/media/image23.png" ContentType="image/png"/>
  <Override PartName="/ppt/media/image51.png" ContentType="image/png"/>
  <Override PartName="/ppt/media/image50.png" ContentType="image/png"/>
  <Override PartName="/ppt/media/image56.gif" ContentType="image/gif"/>
  <Override PartName="/ppt/media/image110.png" ContentType="image/png"/>
  <Override PartName="/ppt/media/image49.png" ContentType="image/png"/>
  <Override PartName="/ppt/media/image100.png" ContentType="image/png"/>
  <Override PartName="/ppt/media/image46.jpeg" ContentType="image/jpeg"/>
  <Override PartName="/ppt/media/image45.png" ContentType="image/png"/>
  <Override PartName="/ppt/media/image115.jpeg" ContentType="image/jpeg"/>
  <Override PartName="/ppt/media/image57.jpeg" ContentType="image/jpeg"/>
  <Override PartName="/ppt/media/image63.png" ContentType="image/png"/>
  <Override PartName="/ppt/media/image43.png" ContentType="image/png"/>
  <Override PartName="/ppt/media/image42.png" ContentType="image/png"/>
  <Override PartName="/ppt/media/image41.png" ContentType="image/png"/>
  <Override PartName="/ppt/media/media40.mp4" ContentType="video/mp4"/>
  <Override PartName="/ppt/media/image89.png" ContentType="image/png"/>
  <Override PartName="/ppt/media/image32.jpeg" ContentType="image/jpeg"/>
  <Override PartName="/ppt/media/image31.jpeg" ContentType="image/jpeg"/>
  <Override PartName="/ppt/media/image30.png" ContentType="image/png"/>
  <Override PartName="/ppt/media/image39.png" ContentType="image/png"/>
  <Override PartName="/ppt/media/image9.png" ContentType="image/png"/>
  <Override PartName="/ppt/media/image38.png" ContentType="image/png"/>
  <Override PartName="/ppt/media/image8.png" ContentType="image/png"/>
  <Override PartName="/ppt/media/image17.gif" ContentType="image/gif"/>
  <Override PartName="/ppt/media/image37.png" ContentType="image/png"/>
  <Override PartName="/ppt/media/image34.jpeg" ContentType="image/jpeg"/>
  <Override PartName="/ppt/media/image7.png" ContentType="image/png"/>
  <Override PartName="/ppt/media/image19.png" ContentType="image/png"/>
  <Override PartName="/ppt/media/image84.png" ContentType="image/png"/>
  <Override PartName="/ppt/media/image48.png" ContentType="image/png"/>
  <Override PartName="/ppt/media/image11.png" ContentType="image/png"/>
  <Override PartName="/ppt/media/image108.png" ContentType="image/png"/>
  <Override PartName="/ppt/media/image36.png" ContentType="image/png"/>
  <Override PartName="/ppt/media/image47.png" ContentType="image/png"/>
  <Override PartName="/ppt/media/image35.jpeg" ContentType="image/jpeg"/>
  <Override PartName="/ppt/media/image10.png" ContentType="image/png"/>
  <Override PartName="/ppt/media/image107.png" ContentType="image/png"/>
  <Override PartName="/ppt/media/image5.png" ContentType="image/png"/>
  <Override PartName="/ppt/media/image82.png" ContentType="image/png"/>
  <Override PartName="/ppt/media/image44.png" ContentType="image/png"/>
  <Override PartName="/ppt/media/image13.jpeg" ContentType="image/jpeg"/>
  <Override PartName="/ppt/media/image12.jpeg" ContentType="image/jpeg"/>
  <Override PartName="/ppt/media/image4.png" ContentType="image/png"/>
  <Override PartName="/ppt/media/image16.png" ContentType="image/png"/>
  <Override PartName="/ppt/media/image81.png" ContentType="image/png"/>
  <Override PartName="/ppt/media/image70.png" ContentType="image/png"/>
  <Override PartName="/ppt/media/image72.png" ContentType="image/png"/>
  <Override PartName="/ppt/media/image74.png" ContentType="image/png"/>
  <Override PartName="/ppt/media/image75.png" ContentType="image/png"/>
  <Override PartName="/ppt/media/image76.png" ContentType="image/png"/>
  <Override PartName="/ppt/media/image77.png" ContentType="image/png"/>
  <Override PartName="/ppt/media/image78.png" ContentType="image/png"/>
  <Override PartName="/ppt/media/image79.png" ContentType="image/png"/>
  <Override PartName="/ppt/media/image87.png" ContentType="image/png"/>
  <Override PartName="/ppt/media/image101.png" ContentType="image/png"/>
  <Override PartName="/ppt/media/image85.jpeg" ContentType="image/jpeg"/>
  <Override PartName="/ppt/media/image88.png" ContentType="image/png"/>
  <Override PartName="/ppt/media/image71.png" ContentType="image/png"/>
  <Override PartName="/ppt/media/image114.jpeg" ContentType="image/jpeg"/>
  <Override PartName="/ppt/media/image91.png" ContentType="image/png"/>
  <Override PartName="/ppt/media/image106.png" ContentType="image/png"/>
  <Override PartName="/ppt/media/image99.png" ContentType="image/png"/>
  <Override PartName="/ppt/media/image62.png" ContentType="image/png"/>
  <Override PartName="/ppt/media/image28.jpeg" ContentType="image/jpeg"/>
  <Override PartName="/ppt/media/image109.png" ContentType="image/png"/>
  <Override PartName="/ppt/media/image21.jpeg" ContentType="image/jpeg"/>
  <Override PartName="/ppt/media/image65.png" ContentType="image/png"/>
  <Override PartName="/ppt/media/image105.png" ContentType="image/png"/>
  <Override PartName="/ppt/media/image98.png" ContentType="image/png"/>
  <Override PartName="/ppt/media/image61.png" ContentType="image/png"/>
  <Override PartName="/ppt/media/image94.png" ContentType="image/png"/>
  <Override PartName="/ppt/media/image29.png" ContentType="image/png"/>
  <Override PartName="/ppt/media/image26.gif" ContentType="image/gif"/>
  <Override PartName="/ppt/media/image104.png" ContentType="image/png"/>
  <Override PartName="/ppt/media/image97.png" ContentType="image/png"/>
  <Override PartName="/ppt/media/image103.png" ContentType="image/png"/>
  <Override PartName="/ppt/media/image96.png" ContentType="image/png"/>
  <Override PartName="/ppt/media/image102.png" ContentType="image/png"/>
  <Override PartName="/ppt/media/image111.png" ContentType="image/png"/>
  <Override PartName="/ppt/media/image86.jpeg" ContentType="image/jpeg"/>
  <Override PartName="/ppt/media/image90.png" ContentType="image/png"/>
  <Override PartName="/ppt/media/image113.jpeg" ContentType="image/jpeg"/>
  <Override PartName="/ppt/media/image69.png" ContentType="image/png"/>
  <Override PartName="/ppt/media/image68.png" ContentType="image/png"/>
  <Override PartName="/ppt/media/image1.png" ContentType="image/png"/>
  <Override PartName="/ppt/media/image67.png" ContentType="image/png"/>
  <Override PartName="/ppt/media/image66.png" ContentType="image/png"/>
  <Override PartName="/ppt/media/image60.jpeg" ContentType="image/jpeg"/>
  <Override PartName="/ppt/media/image64.png" ContentType="image/png"/>
  <Override PartName="/ppt/media/image27.gif" ContentType="image/gif"/>
  <Override PartName="/ppt/media/image95.png" ContentType="image/png"/>
  <Override PartName="/ppt/media/image83.jpeg" ContentType="image/jpeg"/>
  <Override PartName="/ppt/media/image20.png" ContentType="image/png"/>
  <Override PartName="/ppt/media/image25.gif" ContentType="image/gif"/>
  <Override PartName="/ppt/media/image93.png" ContentType="image/png"/>
  <Override PartName="/ppt/media/image2.png" ContentType="image/png"/>
  <Override PartName="/ppt/media/image14.png" ContentType="image/png"/>
  <Override PartName="/ppt/media/image22.png" ContentType="image/png"/>
  <Override PartName="/ppt/media/image52.png" ContentType="image/png"/>
  <Override PartName="/ppt/media/image73.jpeg" ContentType="image/jpeg"/>
  <Override PartName="/ppt/media/image24.png" ContentType="image/png"/>
  <Override PartName="/ppt/media/image3.png" ContentType="image/png"/>
  <Override PartName="/ppt/media/image15.png" ContentType="image/png"/>
  <Override PartName="/ppt/media/image112.jpeg" ContentType="image/jpeg"/>
  <Override PartName="/ppt/media/image92.jpeg" ContentType="image/jpeg"/>
  <Override PartName="/ppt/media/image80.png" ContentType="image/png"/>
  <Override PartName="/ppt/slideLayouts/_rels/slideLayout19.xml.rels" ContentType="application/vnd.openxmlformats-package.relationships+xml"/>
  <Override PartName="/ppt/slideLayouts/_rels/slideLayout13.xml.rels" ContentType="application/vnd.openxmlformats-package.relationships+xml"/>
  <Override PartName="/ppt/slideLayouts/_rels/slideLayout23.xml.rels" ContentType="application/vnd.openxmlformats-package.relationships+xml"/>
  <Override PartName="/ppt/slideLayouts/_rels/slideLayout30.xml.rels" ContentType="application/vnd.openxmlformats-package.relationships+xml"/>
  <Override PartName="/ppt/slideLayouts/_rels/slideLayout14.xml.rels" ContentType="application/vnd.openxmlformats-package.relationships+xml"/>
  <Override PartName="/ppt/slideLayouts/_rels/slideLayout29.xml.rels" ContentType="application/vnd.openxmlformats-package.relationships+xml"/>
  <Override PartName="/ppt/slideLayouts/_rels/slideLayout10.xml.rels" ContentType="application/vnd.openxmlformats-package.relationships+xml"/>
  <Override PartName="/ppt/slideLayouts/_rels/slideLayout25.xml.rels" ContentType="application/vnd.openxmlformats-package.relationships+xml"/>
  <Override PartName="/ppt/slideLayouts/_rels/slideLayout16.xml.rels" ContentType="application/vnd.openxmlformats-package.relationships+xml"/>
  <Override PartName="/ppt/slideLayouts/_rels/slideLayout32.xml.rels" ContentType="application/vnd.openxmlformats-package.relationships+xml"/>
  <Override PartName="/ppt/slideLayouts/_rels/slideLayout34.xml.rels" ContentType="application/vnd.openxmlformats-package.relationships+xml"/>
  <Override PartName="/ppt/slideLayouts/_rels/slideLayout20.xml.rels" ContentType="application/vnd.openxmlformats-package.relationships+xml"/>
  <Override PartName="/ppt/slideLayouts/_rels/slideLayout35.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9.xml.rels" ContentType="application/vnd.openxmlformats-package.relationships+xml"/>
  <Override PartName="/ppt/slideLayouts/_rels/slideLayout24.xml.rels" ContentType="application/vnd.openxmlformats-package.relationships+xml"/>
  <Override PartName="/ppt/slideLayouts/_rels/slideLayout15.xml.rels" ContentType="application/vnd.openxmlformats-package.relationships+xml"/>
  <Override PartName="/ppt/slideLayouts/_rels/slideLayout31.xml.rels" ContentType="application/vnd.openxmlformats-package.relationships+xml"/>
  <Override PartName="/ppt/slideLayouts/_rels/slideLayout2.xml.rels" ContentType="application/vnd.openxmlformats-package.relationships+xml"/>
  <Override PartName="/ppt/slideLayouts/_rels/slideLayout8.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6.xml.rels" ContentType="application/vnd.openxmlformats-package.relationships+xml"/>
  <Override PartName="/ppt/slideLayouts/_rels/slideLayout36.xml.rels" ContentType="application/vnd.openxmlformats-package.relationships+xml"/>
  <Override PartName="/ppt/slideLayouts/_rels/slideLayout21.xml.rels" ContentType="application/vnd.openxmlformats-package.relationships+xml"/>
  <Override PartName="/ppt/slideLayouts/_rels/slideLayout27.xml.rels" ContentType="application/vnd.openxmlformats-package.relationships+xml"/>
  <Override PartName="/ppt/slideLayouts/_rels/slideLayout5.xml.rels" ContentType="application/vnd.openxmlformats-package.relationships+xml"/>
  <Override PartName="/ppt/slideLayouts/_rels/slideLayout18.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17.xml.rels" ContentType="application/vnd.openxmlformats-package.relationships+xml"/>
  <Override PartName="/ppt/slideLayouts/_rels/slideLayout11.xml.rels" ContentType="application/vnd.openxmlformats-package.relationships+xml"/>
  <Override PartName="/ppt/slideLayouts/_rels/slideLayout26.xml.rels" ContentType="application/vnd.openxmlformats-package.relationships+xml"/>
  <Override PartName="/ppt/slideLayouts/slideLayout29.xml" ContentType="application/vnd.openxmlformats-officedocument.presentationml.slideLayout+xml"/>
  <Override PartName="/ppt/slideLayouts/slideLayout9.xml" ContentType="application/vnd.openxmlformats-officedocument.presentationml.slideLayout+xml"/>
  <Override PartName="/ppt/slideLayouts/slideLayout28.xml" ContentType="application/vnd.openxmlformats-officedocument.presentationml.slideLayout+xml"/>
  <Override PartName="/ppt/slideLayouts/slideLayout8.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27.xml" ContentType="application/vnd.openxmlformats-officedocument.presentationml.slideLayout+xml"/>
  <Override PartName="/ppt/slideLayouts/slideLayout7.xml" ContentType="application/vnd.openxmlformats-officedocument.presentationml.slideLayout+xml"/>
  <Override PartName="/ppt/slideLayouts/slideLayout33.xml" ContentType="application/vnd.openxmlformats-officedocument.presentationml.slideLayout+xml"/>
  <Override PartName="/ppt/slideLayouts/slideLayout10.xml" ContentType="application/vnd.openxmlformats-officedocument.presentationml.slideLayout+xml"/>
  <Override PartName="/ppt/slideLayouts/slideLayout34.xml" ContentType="application/vnd.openxmlformats-officedocument.presentationml.slideLayout+xml"/>
  <Override PartName="/ppt/slideLayouts/slideLayout11.xml" ContentType="application/vnd.openxmlformats-officedocument.presentationml.slideLayout+xml"/>
  <Override PartName="/ppt/slideLayouts/slideLayout35.xml" ContentType="application/vnd.openxmlformats-officedocument.presentationml.slideLayout+xml"/>
  <Override PartName="/ppt/slideLayouts/slideLayout12.xml" ContentType="application/vnd.openxmlformats-officedocument.presentationml.slideLayout+xml"/>
  <Override PartName="/ppt/slideLayouts/slideLayout36.xml" ContentType="application/vnd.openxmlformats-officedocument.presentationml.slideLayout+xml"/>
  <Override PartName="/ppt/slideLayouts/slideLayout26.xml" ContentType="application/vnd.openxmlformats-officedocument.presentationml.slideLayout+xml"/>
  <Override PartName="/ppt/slideLayouts/slideLayout6.xml" ContentType="application/vnd.openxmlformats-officedocument.presentationml.slideLayout+xml"/>
  <Override PartName="/ppt/slideLayouts/slideLayout25.xml" ContentType="application/vnd.openxmlformats-officedocument.presentationml.slideLayout+xml"/>
  <Override PartName="/ppt/slideLayouts/slideLayout5.xml" ContentType="application/vnd.openxmlformats-officedocument.presentationml.slideLayout+xml"/>
  <Override PartName="/ppt/slideLayouts/slideLayout24.xml" ContentType="application/vnd.openxmlformats-officedocument.presentationml.slideLayout+xml"/>
  <Override PartName="/ppt/slideLayouts/slideLayout4.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19.xml" ContentType="application/vnd.openxmlformats-officedocument.presentationml.slideLayout+xml"/>
  <Override PartName="/ppt/slideLayouts/slideLayout22.xml" ContentType="application/vnd.openxmlformats-officedocument.presentationml.slideLayout+xml"/>
  <Override PartName="/ppt/slideLayouts/slideLayout2.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_rels/slide41.xml.rels" ContentType="application/vnd.openxmlformats-package.relationships+xml"/>
  <Override PartName="/ppt/slides/_rels/slide6.xml.rels" ContentType="application/vnd.openxmlformats-package.relationships+xml"/>
  <Override PartName="/ppt/slides/_rels/slide18.xml.rels" ContentType="application/vnd.openxmlformats-package.relationships+xml"/>
  <Override PartName="/ppt/slides/_rels/slide22.xml.rels" ContentType="application/vnd.openxmlformats-package.relationships+xml"/>
  <Override PartName="/ppt/slides/_rels/slide83.xml.rels" ContentType="application/vnd.openxmlformats-package.relationships+xml"/>
  <Override PartName="/ppt/slides/_rels/slide79.xml.rels" ContentType="application/vnd.openxmlformats-package.relationships+xml"/>
  <Override PartName="/ppt/slides/_rels/slide30.xml.rels" ContentType="application/vnd.openxmlformats-package.relationships+xml"/>
  <Override PartName="/ppt/slides/_rels/slide42.xml.rels" ContentType="application/vnd.openxmlformats-package.relationships+xml"/>
  <Override PartName="/ppt/slides/_rels/slide7.xml.rels" ContentType="application/vnd.openxmlformats-package.relationships+xml"/>
  <Override PartName="/ppt/slides/_rels/slide1.xml.rels" ContentType="application/vnd.openxmlformats-package.relationships+xml"/>
  <Override PartName="/ppt/slides/_rels/slide32.xml.rels" ContentType="application/vnd.openxmlformats-package.relationships+xml"/>
  <Override PartName="/ppt/slides/_rels/slide57.xml.rels" ContentType="application/vnd.openxmlformats-package.relationships+xml"/>
  <Override PartName="/ppt/slides/_rels/slide61.xml.rels" ContentType="application/vnd.openxmlformats-package.relationships+xml"/>
  <Override PartName="/ppt/slides/_rels/slide20.xml.rels" ContentType="application/vnd.openxmlformats-package.relationships+xml"/>
  <Override PartName="/ppt/slides/_rels/slide16.xml.rels" ContentType="application/vnd.openxmlformats-package.relationships+xml"/>
  <Override PartName="/ppt/slides/_rels/slide19.xml.rels" ContentType="application/vnd.openxmlformats-package.relationships+xml"/>
  <Override PartName="/ppt/slides/_rels/slide23.xml.rels" ContentType="application/vnd.openxmlformats-package.relationships+xml"/>
  <Override PartName="/ppt/slides/_rels/slide84.xml.rels" ContentType="application/vnd.openxmlformats-package.relationships+xml"/>
  <Override PartName="/ppt/slides/_rels/slide31.xml.rels" ContentType="application/vnd.openxmlformats-package.relationships+xml"/>
  <Override PartName="/ppt/slides/_rels/slide71.xml.rels" ContentType="application/vnd.openxmlformats-package.relationships+xml"/>
  <Override PartName="/ppt/slides/_rels/slide67.xml.rels" ContentType="application/vnd.openxmlformats-package.relationships+xml"/>
  <Override PartName="/ppt/slides/_rels/slide77.xml.rels" ContentType="application/vnd.openxmlformats-package.relationships+xml"/>
  <Override PartName="/ppt/slides/_rels/slide15.xml.rels" ContentType="application/vnd.openxmlformats-package.relationships+xml"/>
  <Override PartName="/ppt/slides/_rels/slide24.xml.rels" ContentType="application/vnd.openxmlformats-package.relationships+xml"/>
  <Override PartName="/ppt/slides/_rels/slide8.xml.rels" ContentType="application/vnd.openxmlformats-package.relationships+xml"/>
  <Override PartName="/ppt/slides/_rels/slide43.xml.rels" ContentType="application/vnd.openxmlformats-package.relationships+xml"/>
  <Override PartName="/ppt/slides/_rels/slide27.xml.rels" ContentType="application/vnd.openxmlformats-package.relationships+xml"/>
  <Override PartName="/ppt/slides/_rels/slide2.xml.rels" ContentType="application/vnd.openxmlformats-package.relationships+xml"/>
  <Override PartName="/ppt/slides/_rels/slide36.xml.rels" ContentType="application/vnd.openxmlformats-package.relationships+xml"/>
  <Override PartName="/ppt/slides/_rels/slide55.xml.rels" ContentType="application/vnd.openxmlformats-package.relationships+xml"/>
  <Override PartName="/ppt/slides/_rels/slide64.xml.rels" ContentType="application/vnd.openxmlformats-package.relationships+xml"/>
  <Override PartName="/ppt/slides/_rels/slide5.xml.rels" ContentType="application/vnd.openxmlformats-package.relationships+xml"/>
  <Override PartName="/ppt/slides/_rels/slide40.xml.rels" ContentType="application/vnd.openxmlformats-package.relationships+xml"/>
  <Override PartName="/ppt/slides/_rels/slide48.xml.rels" ContentType="application/vnd.openxmlformats-package.relationships+xml"/>
  <Override PartName="/ppt/slides/_rels/slide9.xml.rels" ContentType="application/vnd.openxmlformats-package.relationships+xml"/>
  <Override PartName="/ppt/slides/_rels/slide44.xml.rels" ContentType="application/vnd.openxmlformats-package.relationships+xml"/>
  <Override PartName="/ppt/slides/_rels/slide28.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54.xml.rels" ContentType="application/vnd.openxmlformats-package.relationships+xml"/>
  <Override PartName="/ppt/slides/_rels/slide63.xml.rels" ContentType="application/vnd.openxmlformats-package.relationships+xml"/>
  <Override PartName="/ppt/slides/_rels/slide70.xml.rels" ContentType="application/vnd.openxmlformats-package.relationships+xml"/>
  <Override PartName="/ppt/slides/_rels/slide47.xml.rels" ContentType="application/vnd.openxmlformats-package.relationships+xml"/>
  <Override PartName="/ppt/slides/_rels/slide4.xml.rels" ContentType="application/vnd.openxmlformats-package.relationships+xml"/>
  <Override PartName="/ppt/slides/_rels/slide35.xml.rels" ContentType="application/vnd.openxmlformats-package.relationships+xml"/>
  <Override PartName="/ppt/slides/_rels/slide51.xml.rels" ContentType="application/vnd.openxmlformats-package.relationships+xml"/>
  <Override PartName="/ppt/slides/_rels/slide53.xml.rels" ContentType="application/vnd.openxmlformats-package.relationships+xml"/>
  <Override PartName="/ppt/slides/_rels/slide62.xml.rels" ContentType="application/vnd.openxmlformats-package.relationships+xml"/>
  <Override PartName="/ppt/slides/_rels/slide46.xml.rels" ContentType="application/vnd.openxmlformats-package.relationships+xml"/>
  <Override PartName="/ppt/slides/_rels/slide72.xml.rels" ContentType="application/vnd.openxmlformats-package.relationships+xml"/>
  <Override PartName="/ppt/slides/_rels/slide68.xml.rels" ContentType="application/vnd.openxmlformats-package.relationships+xml"/>
  <Override PartName="/ppt/slides/_rels/slide49.xml.rels" ContentType="application/vnd.openxmlformats-package.relationships+xml"/>
  <Override PartName="/ppt/slides/_rels/slide34.xml.rels" ContentType="application/vnd.openxmlformats-package.relationships+xml"/>
  <Override PartName="/ppt/slides/_rels/slide50.xml.rels" ContentType="application/vnd.openxmlformats-package.relationships+xml"/>
  <Override PartName="/ppt/slides/_rels/slide52.xml.rels" ContentType="application/vnd.openxmlformats-package.relationships+xml"/>
  <Override PartName="/ppt/slides/_rels/slide76.xml.rels" ContentType="application/vnd.openxmlformats-package.relationships+xml"/>
  <Override PartName="/ppt/slides/_rels/slide14.xml.rels" ContentType="application/vnd.openxmlformats-package.relationships+xml"/>
  <Override PartName="/ppt/slides/_rels/slide33.xml.rels" ContentType="application/vnd.openxmlformats-package.relationships+xml"/>
  <Override PartName="/ppt/slides/_rels/slide29.xml.rels" ContentType="application/vnd.openxmlformats-package.relationships+xml"/>
  <Override PartName="/ppt/slides/_rels/slide45.xml.rels" ContentType="application/vnd.openxmlformats-package.relationships+xml"/>
  <Override PartName="/ppt/slides/_rels/slide38.xml.rels" ContentType="application/vnd.openxmlformats-package.relationships+xml"/>
  <Override PartName="/ppt/slides/_rels/slide39.xml.rels" ContentType="application/vnd.openxmlformats-package.relationships+xml"/>
  <Override PartName="/ppt/slides/_rels/slide65.xml.rels" ContentType="application/vnd.openxmlformats-package.relationships+xml"/>
  <Override PartName="/ppt/slides/_rels/slide74.xml.rels" ContentType="application/vnd.openxmlformats-package.relationships+xml"/>
  <Override PartName="/ppt/slides/_rels/slide58.xml.rels" ContentType="application/vnd.openxmlformats-package.relationships+xml"/>
  <Override PartName="/ppt/slides/_rels/slide81.xml.rels" ContentType="application/vnd.openxmlformats-package.relationships+xml"/>
  <Override PartName="/ppt/slides/_rels/slide66.xml.rels" ContentType="application/vnd.openxmlformats-package.relationships+xml"/>
  <Override PartName="/ppt/slides/_rels/slide56.xml.rels" ContentType="application/vnd.openxmlformats-package.relationships+xml"/>
  <Override PartName="/ppt/slides/_rels/slide60.xml.rels" ContentType="application/vnd.openxmlformats-package.relationships+xml"/>
  <Override PartName="/ppt/slides/_rels/slide75.xml.rels" ContentType="application/vnd.openxmlformats-package.relationships+xml"/>
  <Override PartName="/ppt/slides/_rels/slide82.xml.rels" ContentType="application/vnd.openxmlformats-package.relationships+xml"/>
  <Override PartName="/ppt/slides/_rels/slide26.xml.rels" ContentType="application/vnd.openxmlformats-package.relationships+xml"/>
  <Override PartName="/ppt/slides/_rels/slide21.xml.rels" ContentType="application/vnd.openxmlformats-package.relationships+xml"/>
  <Override PartName="/ppt/slides/_rels/slide17.xml.rels" ContentType="application/vnd.openxmlformats-package.relationships+xml"/>
  <Override PartName="/ppt/slides/_rels/slide11.xml.rels" ContentType="application/vnd.openxmlformats-package.relationships+xml"/>
  <Override PartName="/ppt/slides/_rels/slide69.xml.rels" ContentType="application/vnd.openxmlformats-package.relationships+xml"/>
  <Override PartName="/ppt/slides/_rels/slide73.xml.rels" ContentType="application/vnd.openxmlformats-package.relationships+xml"/>
  <Override PartName="/ppt/slides/_rels/slide80.xml.rels" ContentType="application/vnd.openxmlformats-package.relationships+xml"/>
  <Override PartName="/ppt/slides/_rels/slide25.xml.rels" ContentType="application/vnd.openxmlformats-package.relationships+xml"/>
  <Override PartName="/ppt/slides/_rels/slide59.xml.rels" ContentType="application/vnd.openxmlformats-package.relationships+xml"/>
  <Override PartName="/ppt/slides/_rels/slide10.xml.rels" ContentType="application/vnd.openxmlformats-package.relationships+xml"/>
  <Override PartName="/ppt/slides/_rels/slide78.xml.rels" ContentType="application/vnd.openxmlformats-package.relationships+xml"/>
  <Override PartName="/ppt/slides/slide13.xml" ContentType="application/vnd.openxmlformats-officedocument.presentationml.slide+xml"/>
  <Override PartName="/ppt/slides/slide6.xml" ContentType="application/vnd.openxmlformats-officedocument.presentationml.slide+xml"/>
  <Override PartName="/ppt/slides/slide49.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4.xml" ContentType="application/vnd.openxmlformats-officedocument.presentationml.slide+xml"/>
  <Override PartName="/ppt/slides/slide22.xml" ContentType="application/vnd.openxmlformats-officedocument.presentationml.slide+xml"/>
  <Override PartName="/ppt/slides/slide59.xml" ContentType="application/vnd.openxmlformats-officedocument.presentationml.slide+xml"/>
  <Override PartName="/ppt/slides/slide23.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61.xml" ContentType="application/vnd.openxmlformats-officedocument.presentationml.slide+xml"/>
  <Override PartName="/ppt/slides/slide25.xml" ContentType="application/vnd.openxmlformats-officedocument.presentationml.slide+xml"/>
  <Override PartName="/ppt/slides/slide62.xml" ContentType="application/vnd.openxmlformats-officedocument.presentationml.slide+xml"/>
  <Override PartName="/ppt/slides/slide26.xml" ContentType="application/vnd.openxmlformats-officedocument.presentationml.slide+xml"/>
  <Override PartName="/ppt/slides/slide63.xml" ContentType="application/vnd.openxmlformats-officedocument.presentationml.slide+xml"/>
  <Override PartName="/ppt/slides/slide27.xml" ContentType="application/vnd.openxmlformats-officedocument.presentationml.slide+xml"/>
  <Override PartName="/ppt/slides/slide64.xml" ContentType="application/vnd.openxmlformats-officedocument.presentationml.slide+xml"/>
  <Override PartName="/ppt/slides/slide28.xml" ContentType="application/vnd.openxmlformats-officedocument.presentationml.slide+xml"/>
  <Override PartName="/ppt/slides/slide70.xml" ContentType="application/vnd.openxmlformats-officedocument.presentationml.slide+xml"/>
  <Override PartName="/ppt/slides/slide65.xml" ContentType="application/vnd.openxmlformats-officedocument.presentationml.slide+xml"/>
  <Override PartName="/ppt/slides/slide29.xml" ContentType="application/vnd.openxmlformats-officedocument.presentationml.slide+xml"/>
  <Override PartName="/ppt/slides/slide71.xml" ContentType="application/vnd.openxmlformats-officedocument.presentationml.slide+xml"/>
  <Override PartName="/ppt/slides/slide66.xml" ContentType="application/vnd.openxmlformats-officedocument.presentationml.slide+xml"/>
  <Override PartName="/ppt/slides/slide79.xml" ContentType="application/vnd.openxmlformats-officedocument.presentationml.slide+xml"/>
  <Override PartName="/ppt/slides/slide42.xml" ContentType="application/vnd.openxmlformats-officedocument.presentationml.slide+xml"/>
  <Override PartName="/ppt/slides/slide67.xml" ContentType="application/vnd.openxmlformats-officedocument.presentationml.slide+xml"/>
  <Override PartName="/ppt/slides/slide78.xml" ContentType="application/vnd.openxmlformats-officedocument.presentationml.slide+xml"/>
  <Override PartName="/ppt/slides/slide41.xml" ContentType="application/vnd.openxmlformats-officedocument.presentationml.slide+xml"/>
  <Override PartName="/ppt/slides/slide77.xml" ContentType="application/vnd.openxmlformats-officedocument.presentationml.slide+xml"/>
  <Override PartName="/ppt/slides/slide40.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72.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21.xml" ContentType="application/vnd.openxmlformats-officedocument.presentationml.slide+xml"/>
  <Override PartName="/ppt/slides/slide58.xml" ContentType="application/vnd.openxmlformats-officedocument.presentationml.slide+xml"/>
  <Override PartName="/ppt/slides/slide19.xml" ContentType="application/vnd.openxmlformats-officedocument.presentationml.slide+xml"/>
  <Override PartName="/ppt/slides/slide84.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18.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47.xml" ContentType="application/vnd.openxmlformats-officedocument.presentationml.slide+xml"/>
  <Override PartName="/ppt/slides/slide80.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43.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48.xml" ContentType="application/vnd.openxmlformats-officedocument.presentationml.slide+xml"/>
  <Override PartName="/ppt/slides/slide81.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Lst>
  <p:sldSz cx="13004800" cy="97536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31" name="PlaceHolder 2"/>
          <p:cNvSpPr>
            <a:spLocks noGrp="1"/>
          </p:cNvSpPr>
          <p:nvPr>
            <p:ph type="body"/>
          </p:nvPr>
        </p:nvSpPr>
        <p:spPr>
          <a:xfrm>
            <a:off x="216000" y="15112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32" name="PlaceHolder 3"/>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34"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35"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36"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37" name="PlaceHolder 5"/>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39" name="PlaceHolder 2"/>
          <p:cNvSpPr>
            <a:spLocks noGrp="1"/>
          </p:cNvSpPr>
          <p:nvPr>
            <p:ph type="body"/>
          </p:nvPr>
        </p:nvSpPr>
        <p:spPr>
          <a:xfrm>
            <a:off x="21600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40" name="PlaceHolder 3"/>
          <p:cNvSpPr>
            <a:spLocks noGrp="1"/>
          </p:cNvSpPr>
          <p:nvPr>
            <p:ph type="body"/>
          </p:nvPr>
        </p:nvSpPr>
        <p:spPr>
          <a:xfrm>
            <a:off x="446688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41" name="PlaceHolder 4"/>
          <p:cNvSpPr>
            <a:spLocks noGrp="1"/>
          </p:cNvSpPr>
          <p:nvPr>
            <p:ph type="body"/>
          </p:nvPr>
        </p:nvSpPr>
        <p:spPr>
          <a:xfrm>
            <a:off x="871812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42" name="PlaceHolder 5"/>
          <p:cNvSpPr>
            <a:spLocks noGrp="1"/>
          </p:cNvSpPr>
          <p:nvPr>
            <p:ph type="body"/>
          </p:nvPr>
        </p:nvSpPr>
        <p:spPr>
          <a:xfrm>
            <a:off x="21600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43" name="PlaceHolder 6"/>
          <p:cNvSpPr>
            <a:spLocks noGrp="1"/>
          </p:cNvSpPr>
          <p:nvPr>
            <p:ph type="body"/>
          </p:nvPr>
        </p:nvSpPr>
        <p:spPr>
          <a:xfrm>
            <a:off x="446688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44" name="PlaceHolder 7"/>
          <p:cNvSpPr>
            <a:spLocks noGrp="1"/>
          </p:cNvSpPr>
          <p:nvPr>
            <p:ph type="body"/>
          </p:nvPr>
        </p:nvSpPr>
        <p:spPr>
          <a:xfrm>
            <a:off x="871812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4"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55" name="PlaceHolder 2"/>
          <p:cNvSpPr>
            <a:spLocks noGrp="1"/>
          </p:cNvSpPr>
          <p:nvPr>
            <p:ph type="subTitle"/>
          </p:nvPr>
        </p:nvSpPr>
        <p:spPr>
          <a:xfrm>
            <a:off x="216000" y="1511280"/>
            <a:ext cx="12572640" cy="774648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57" name="PlaceHolder 2"/>
          <p:cNvSpPr>
            <a:spLocks noGrp="1"/>
          </p:cNvSpPr>
          <p:nvPr>
            <p:ph type="body"/>
          </p:nvPr>
        </p:nvSpPr>
        <p:spPr>
          <a:xfrm>
            <a:off x="216000" y="1511280"/>
            <a:ext cx="1257264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59"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60"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1"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2" name="PlaceHolder 1"/>
          <p:cNvSpPr>
            <a:spLocks noGrp="1"/>
          </p:cNvSpPr>
          <p:nvPr>
            <p:ph type="subTitle"/>
          </p:nvPr>
        </p:nvSpPr>
        <p:spPr>
          <a:xfrm>
            <a:off x="1447920" y="0"/>
            <a:ext cx="7530840" cy="653436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64"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65"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66"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0" name="PlaceHolder 2"/>
          <p:cNvSpPr>
            <a:spLocks noGrp="1"/>
          </p:cNvSpPr>
          <p:nvPr>
            <p:ph type="subTitle"/>
          </p:nvPr>
        </p:nvSpPr>
        <p:spPr>
          <a:xfrm>
            <a:off x="216000" y="1511280"/>
            <a:ext cx="12572640" cy="774648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68"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69"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70" name="PlaceHolder 4"/>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72"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73"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74" name="PlaceHolder 4"/>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76" name="PlaceHolder 2"/>
          <p:cNvSpPr>
            <a:spLocks noGrp="1"/>
          </p:cNvSpPr>
          <p:nvPr>
            <p:ph type="body"/>
          </p:nvPr>
        </p:nvSpPr>
        <p:spPr>
          <a:xfrm>
            <a:off x="216000" y="15112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77" name="PlaceHolder 3"/>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79"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0"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1"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2" name="PlaceHolder 5"/>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84" name="PlaceHolder 2"/>
          <p:cNvSpPr>
            <a:spLocks noGrp="1"/>
          </p:cNvSpPr>
          <p:nvPr>
            <p:ph type="body"/>
          </p:nvPr>
        </p:nvSpPr>
        <p:spPr>
          <a:xfrm>
            <a:off x="21600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5" name="PlaceHolder 3"/>
          <p:cNvSpPr>
            <a:spLocks noGrp="1"/>
          </p:cNvSpPr>
          <p:nvPr>
            <p:ph type="body"/>
          </p:nvPr>
        </p:nvSpPr>
        <p:spPr>
          <a:xfrm>
            <a:off x="446688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6" name="PlaceHolder 4"/>
          <p:cNvSpPr>
            <a:spLocks noGrp="1"/>
          </p:cNvSpPr>
          <p:nvPr>
            <p:ph type="body"/>
          </p:nvPr>
        </p:nvSpPr>
        <p:spPr>
          <a:xfrm>
            <a:off x="871812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7" name="PlaceHolder 5"/>
          <p:cNvSpPr>
            <a:spLocks noGrp="1"/>
          </p:cNvSpPr>
          <p:nvPr>
            <p:ph type="body"/>
          </p:nvPr>
        </p:nvSpPr>
        <p:spPr>
          <a:xfrm>
            <a:off x="21600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8" name="PlaceHolder 6"/>
          <p:cNvSpPr>
            <a:spLocks noGrp="1"/>
          </p:cNvSpPr>
          <p:nvPr>
            <p:ph type="body"/>
          </p:nvPr>
        </p:nvSpPr>
        <p:spPr>
          <a:xfrm>
            <a:off x="446688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89" name="PlaceHolder 7"/>
          <p:cNvSpPr>
            <a:spLocks noGrp="1"/>
          </p:cNvSpPr>
          <p:nvPr>
            <p:ph type="body"/>
          </p:nvPr>
        </p:nvSpPr>
        <p:spPr>
          <a:xfrm>
            <a:off x="871812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00"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01" name="PlaceHolder 2"/>
          <p:cNvSpPr>
            <a:spLocks noGrp="1"/>
          </p:cNvSpPr>
          <p:nvPr>
            <p:ph type="subTitle"/>
          </p:nvPr>
        </p:nvSpPr>
        <p:spPr>
          <a:xfrm>
            <a:off x="216000" y="1511280"/>
            <a:ext cx="12572640" cy="774648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03" name="PlaceHolder 2"/>
          <p:cNvSpPr>
            <a:spLocks noGrp="1"/>
          </p:cNvSpPr>
          <p:nvPr>
            <p:ph type="body"/>
          </p:nvPr>
        </p:nvSpPr>
        <p:spPr>
          <a:xfrm>
            <a:off x="216000" y="1511280"/>
            <a:ext cx="1257264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05"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106"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7"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2" name="PlaceHolder 2"/>
          <p:cNvSpPr>
            <a:spLocks noGrp="1"/>
          </p:cNvSpPr>
          <p:nvPr>
            <p:ph type="body"/>
          </p:nvPr>
        </p:nvSpPr>
        <p:spPr>
          <a:xfrm>
            <a:off x="216000" y="1511280"/>
            <a:ext cx="1257264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8" name="PlaceHolder 1"/>
          <p:cNvSpPr>
            <a:spLocks noGrp="1"/>
          </p:cNvSpPr>
          <p:nvPr>
            <p:ph type="subTitle"/>
          </p:nvPr>
        </p:nvSpPr>
        <p:spPr>
          <a:xfrm>
            <a:off x="1447920" y="0"/>
            <a:ext cx="7530840" cy="653436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10"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11"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112"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14"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115"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16" name="PlaceHolder 4"/>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18"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19"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20" name="PlaceHolder 4"/>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22" name="PlaceHolder 2"/>
          <p:cNvSpPr>
            <a:spLocks noGrp="1"/>
          </p:cNvSpPr>
          <p:nvPr>
            <p:ph type="body"/>
          </p:nvPr>
        </p:nvSpPr>
        <p:spPr>
          <a:xfrm>
            <a:off x="216000" y="15112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23" name="PlaceHolder 3"/>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25"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26"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27"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28" name="PlaceHolder 5"/>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30" name="PlaceHolder 2"/>
          <p:cNvSpPr>
            <a:spLocks noGrp="1"/>
          </p:cNvSpPr>
          <p:nvPr>
            <p:ph type="body"/>
          </p:nvPr>
        </p:nvSpPr>
        <p:spPr>
          <a:xfrm>
            <a:off x="21600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31" name="PlaceHolder 3"/>
          <p:cNvSpPr>
            <a:spLocks noGrp="1"/>
          </p:cNvSpPr>
          <p:nvPr>
            <p:ph type="body"/>
          </p:nvPr>
        </p:nvSpPr>
        <p:spPr>
          <a:xfrm>
            <a:off x="446688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32" name="PlaceHolder 4"/>
          <p:cNvSpPr>
            <a:spLocks noGrp="1"/>
          </p:cNvSpPr>
          <p:nvPr>
            <p:ph type="body"/>
          </p:nvPr>
        </p:nvSpPr>
        <p:spPr>
          <a:xfrm>
            <a:off x="8718120" y="15112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33" name="PlaceHolder 5"/>
          <p:cNvSpPr>
            <a:spLocks noGrp="1"/>
          </p:cNvSpPr>
          <p:nvPr>
            <p:ph type="body"/>
          </p:nvPr>
        </p:nvSpPr>
        <p:spPr>
          <a:xfrm>
            <a:off x="21600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34" name="PlaceHolder 6"/>
          <p:cNvSpPr>
            <a:spLocks noGrp="1"/>
          </p:cNvSpPr>
          <p:nvPr>
            <p:ph type="body"/>
          </p:nvPr>
        </p:nvSpPr>
        <p:spPr>
          <a:xfrm>
            <a:off x="446688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135" name="PlaceHolder 7"/>
          <p:cNvSpPr>
            <a:spLocks noGrp="1"/>
          </p:cNvSpPr>
          <p:nvPr>
            <p:ph type="body"/>
          </p:nvPr>
        </p:nvSpPr>
        <p:spPr>
          <a:xfrm>
            <a:off x="8718120" y="5557680"/>
            <a:ext cx="404820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4"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15"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1447920" y="0"/>
            <a:ext cx="7530840" cy="653436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19"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20" name="PlaceHolder 3"/>
          <p:cNvSpPr>
            <a:spLocks noGrp="1"/>
          </p:cNvSpPr>
          <p:nvPr>
            <p:ph type="body"/>
          </p:nvPr>
        </p:nvSpPr>
        <p:spPr>
          <a:xfrm>
            <a:off x="66582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21" name="PlaceHolder 4"/>
          <p:cNvSpPr>
            <a:spLocks noGrp="1"/>
          </p:cNvSpPr>
          <p:nvPr>
            <p:ph type="body"/>
          </p:nvPr>
        </p:nvSpPr>
        <p:spPr>
          <a:xfrm>
            <a:off x="2160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23" name="PlaceHolder 2"/>
          <p:cNvSpPr>
            <a:spLocks noGrp="1"/>
          </p:cNvSpPr>
          <p:nvPr>
            <p:ph type="body"/>
          </p:nvPr>
        </p:nvSpPr>
        <p:spPr>
          <a:xfrm>
            <a:off x="216000" y="1511280"/>
            <a:ext cx="6135120" cy="7746480"/>
          </a:xfrm>
          <a:prstGeom prst="rect">
            <a:avLst/>
          </a:prstGeom>
        </p:spPr>
        <p:txBody>
          <a:bodyPr lIns="0" rIns="0" tIns="0" bIns="0">
            <a:normAutofit/>
          </a:bodyPr>
          <a:p>
            <a:endParaRPr b="0" lang="en-US" sz="1400" spc="-1" strike="noStrike">
              <a:solidFill>
                <a:srgbClr val="000000"/>
              </a:solidFill>
              <a:latin typeface="Arial"/>
            </a:endParaRPr>
          </a:p>
        </p:txBody>
      </p:sp>
      <p:sp>
        <p:nvSpPr>
          <p:cNvPr id="24"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25" name="PlaceHolder 4"/>
          <p:cNvSpPr>
            <a:spLocks noGrp="1"/>
          </p:cNvSpPr>
          <p:nvPr>
            <p:ph type="body"/>
          </p:nvPr>
        </p:nvSpPr>
        <p:spPr>
          <a:xfrm>
            <a:off x="6658200" y="55576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447920" y="0"/>
            <a:ext cx="7530840" cy="1409400"/>
          </a:xfrm>
          <a:prstGeom prst="rect">
            <a:avLst/>
          </a:prstGeom>
        </p:spPr>
        <p:txBody>
          <a:bodyPr lIns="0" rIns="0" tIns="0" bIns="0" anchor="ctr">
            <a:noAutofit/>
          </a:bodyPr>
          <a:p>
            <a:pPr algn="ctr"/>
            <a:endParaRPr b="0" lang="en-US" sz="3600" spc="-1" strike="noStrike">
              <a:solidFill>
                <a:srgbClr val="000000"/>
              </a:solidFill>
              <a:latin typeface="Arial"/>
            </a:endParaRPr>
          </a:p>
        </p:txBody>
      </p:sp>
      <p:sp>
        <p:nvSpPr>
          <p:cNvPr id="27" name="PlaceHolder 2"/>
          <p:cNvSpPr>
            <a:spLocks noGrp="1"/>
          </p:cNvSpPr>
          <p:nvPr>
            <p:ph type="body"/>
          </p:nvPr>
        </p:nvSpPr>
        <p:spPr>
          <a:xfrm>
            <a:off x="2160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28" name="PlaceHolder 3"/>
          <p:cNvSpPr>
            <a:spLocks noGrp="1"/>
          </p:cNvSpPr>
          <p:nvPr>
            <p:ph type="body"/>
          </p:nvPr>
        </p:nvSpPr>
        <p:spPr>
          <a:xfrm>
            <a:off x="6658200" y="1511280"/>
            <a:ext cx="6135120" cy="3695040"/>
          </a:xfrm>
          <a:prstGeom prst="rect">
            <a:avLst/>
          </a:prstGeom>
        </p:spPr>
        <p:txBody>
          <a:bodyPr lIns="0" rIns="0" tIns="0" bIns="0">
            <a:normAutofit/>
          </a:bodyPr>
          <a:p>
            <a:endParaRPr b="0" lang="en-US" sz="1400" spc="-1" strike="noStrike">
              <a:solidFill>
                <a:srgbClr val="000000"/>
              </a:solidFill>
              <a:latin typeface="Arial"/>
            </a:endParaRPr>
          </a:p>
        </p:txBody>
      </p:sp>
      <p:sp>
        <p:nvSpPr>
          <p:cNvPr id="29" name="PlaceHolder 4"/>
          <p:cNvSpPr>
            <a:spLocks noGrp="1"/>
          </p:cNvSpPr>
          <p:nvPr>
            <p:ph type="body"/>
          </p:nvPr>
        </p:nvSpPr>
        <p:spPr>
          <a:xfrm>
            <a:off x="216000" y="5557680"/>
            <a:ext cx="12572640" cy="369504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 Id="rId11" Type="http://schemas.openxmlformats.org/officeDocument/2006/relationships/slideLayout" Target="../slideLayouts/slideLayout20.xml"/><Relationship Id="rId12" Type="http://schemas.openxmlformats.org/officeDocument/2006/relationships/slideLayout" Target="../slideLayouts/slideLayout21.xml"/><Relationship Id="rId13" Type="http://schemas.openxmlformats.org/officeDocument/2006/relationships/slideLayout" Target="../slideLayouts/slideLayout22.xml"/><Relationship Id="rId14" Type="http://schemas.openxmlformats.org/officeDocument/2006/relationships/slideLayout" Target="../slideLayouts/slideLayout23.xml"/><Relationship Id="rId15"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9" Type="http://schemas.openxmlformats.org/officeDocument/2006/relationships/slideLayout" Target="../slideLayouts/slideLayout30.xml"/><Relationship Id="rId10" Type="http://schemas.openxmlformats.org/officeDocument/2006/relationships/slideLayout" Target="../slideLayouts/slideLayout31.xml"/><Relationship Id="rId11" Type="http://schemas.openxmlformats.org/officeDocument/2006/relationships/slideLayout" Target="../slideLayouts/slideLayout32.xml"/><Relationship Id="rId12" Type="http://schemas.openxmlformats.org/officeDocument/2006/relationships/slideLayout" Target="../slideLayouts/slideLayout33.xml"/><Relationship Id="rId13" Type="http://schemas.openxmlformats.org/officeDocument/2006/relationships/slideLayout" Target="../slideLayouts/slideLayout34.xml"/><Relationship Id="rId14" Type="http://schemas.openxmlformats.org/officeDocument/2006/relationships/slideLayout" Target="../slideLayouts/slideLayout35.xml"/><Relationship Id="rId15"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9423360"/>
            <a:ext cx="13004280" cy="32976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1" name="CustomShape 2"/>
          <p:cNvSpPr/>
          <p:nvPr/>
        </p:nvSpPr>
        <p:spPr>
          <a:xfrm>
            <a:off x="0" y="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2" name="CustomShape 3"/>
          <p:cNvSpPr/>
          <p:nvPr/>
        </p:nvSpPr>
        <p:spPr>
          <a:xfrm>
            <a:off x="1409760" y="9420480"/>
            <a:ext cx="10312200" cy="348480"/>
          </a:xfrm>
          <a:prstGeom prst="rect">
            <a:avLst/>
          </a:prstGeom>
          <a:noFill/>
          <a:ln>
            <a:noFill/>
          </a:ln>
        </p:spPr>
        <p:style>
          <a:lnRef idx="0"/>
          <a:fillRef idx="0"/>
          <a:effectRef idx="0"/>
          <a:fontRef idx="minor"/>
        </p:style>
        <p:txBody>
          <a:bodyPr lIns="50760" rIns="50760" tIns="50760" bIns="50760" anchor="ctr">
            <a:noAutofit/>
          </a:bodyPr>
          <a:p>
            <a:pPr marL="57960" indent="-6480" algn="ctr">
              <a:lnSpc>
                <a:spcPct val="100000"/>
              </a:lnSpc>
              <a:tabLst>
                <a:tab algn="l" pos="0"/>
              </a:tabLst>
            </a:pPr>
            <a:r>
              <a:rPr b="0" lang="en-US" sz="1600" spc="-1" strike="noStrike">
                <a:solidFill>
                  <a:srgbClr val="ffffff"/>
                </a:solidFill>
                <a:latin typeface="Arial"/>
                <a:ea typeface="Arial"/>
              </a:rPr>
              <a:t>MM astronomy</a:t>
            </a:r>
            <a:endParaRPr b="0" lang="en-US" sz="1600" spc="-1" strike="noStrike">
              <a:latin typeface="Arial"/>
            </a:endParaRPr>
          </a:p>
        </p:txBody>
      </p:sp>
      <p:sp>
        <p:nvSpPr>
          <p:cNvPr id="3" name="CustomShape 4"/>
          <p:cNvSpPr/>
          <p:nvPr/>
        </p:nvSpPr>
        <p:spPr>
          <a:xfrm>
            <a:off x="216000" y="9420480"/>
            <a:ext cx="3548880" cy="3484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1600" spc="-1" strike="noStrike">
                <a:solidFill>
                  <a:srgbClr val="ffffff"/>
                </a:solidFill>
                <a:latin typeface="Arial"/>
                <a:ea typeface="Arial"/>
              </a:rPr>
              <a:t>21.09.2023</a:t>
            </a:r>
            <a:endParaRPr b="0" lang="en-US" sz="1600" spc="-1" strike="noStrike">
              <a:latin typeface="Arial"/>
            </a:endParaRPr>
          </a:p>
        </p:txBody>
      </p:sp>
      <p:pic>
        <p:nvPicPr>
          <p:cNvPr id="4" name="Google Shape;10;p1" descr=""/>
          <p:cNvPicPr/>
          <p:nvPr/>
        </p:nvPicPr>
        <p:blipFill>
          <a:blip r:embed="rId2"/>
          <a:stretch/>
        </p:blipFill>
        <p:spPr>
          <a:xfrm>
            <a:off x="8940960" y="-63360"/>
            <a:ext cx="4299120" cy="1548000"/>
          </a:xfrm>
          <a:prstGeom prst="rect">
            <a:avLst/>
          </a:prstGeom>
          <a:ln>
            <a:noFill/>
          </a:ln>
        </p:spPr>
      </p:pic>
      <p:pic>
        <p:nvPicPr>
          <p:cNvPr id="5" name="Google Shape;14;p1" descr=""/>
          <p:cNvPicPr/>
          <p:nvPr/>
        </p:nvPicPr>
        <p:blipFill>
          <a:blip r:embed="rId3"/>
          <a:stretch/>
        </p:blipFill>
        <p:spPr>
          <a:xfrm>
            <a:off x="278280" y="-57240"/>
            <a:ext cx="1523520" cy="1523520"/>
          </a:xfrm>
          <a:prstGeom prst="rect">
            <a:avLst/>
          </a:prstGeom>
          <a:ln>
            <a:noFill/>
          </a:ln>
        </p:spPr>
      </p:pic>
      <p:sp>
        <p:nvSpPr>
          <p:cNvPr id="6" name="PlaceHolder 5"/>
          <p:cNvSpPr>
            <a:spLocks noGrp="1"/>
          </p:cNvSpPr>
          <p:nvPr>
            <p:ph type="title"/>
          </p:nvPr>
        </p:nvSpPr>
        <p:spPr>
          <a:xfrm>
            <a:off x="1447920" y="0"/>
            <a:ext cx="7530840" cy="1409400"/>
          </a:xfrm>
          <a:prstGeom prst="rect">
            <a:avLst/>
          </a:prstGeom>
        </p:spPr>
        <p:txBody>
          <a:bodyPr lIns="0" rIns="0" tIns="0" bIns="0" anchor="ctr">
            <a:noAutofit/>
          </a:bodyPr>
          <a:p>
            <a:pPr algn="ctr"/>
            <a:r>
              <a:rPr b="0" lang="en-US" sz="3600" spc="-1" strike="noStrike">
                <a:solidFill>
                  <a:srgbClr val="000000"/>
                </a:solidFill>
                <a:latin typeface="Arial"/>
              </a:rPr>
              <a:t>Click to edit the title text format</a:t>
            </a:r>
            <a:endParaRPr b="0" lang="en-US" sz="3600" spc="-1" strike="noStrike">
              <a:solidFill>
                <a:srgbClr val="000000"/>
              </a:solidFill>
              <a:latin typeface="Arial"/>
            </a:endParaRPr>
          </a:p>
        </p:txBody>
      </p:sp>
      <p:sp>
        <p:nvSpPr>
          <p:cNvPr id="7" name="PlaceHolder 6"/>
          <p:cNvSpPr>
            <a:spLocks noGrp="1"/>
          </p:cNvSpPr>
          <p:nvPr>
            <p:ph type="body"/>
          </p:nvPr>
        </p:nvSpPr>
        <p:spPr>
          <a:xfrm>
            <a:off x="216000" y="1511280"/>
            <a:ext cx="12572640" cy="77464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2800" spc="-1" strike="noStrike">
                <a:solidFill>
                  <a:srgbClr val="000000"/>
                </a:solidFill>
                <a:latin typeface="Arial"/>
              </a:rPr>
              <a:t>Click to edit the outline text format</a:t>
            </a:r>
            <a:endParaRPr b="0" lang="en-US"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2800" spc="-1" strike="noStrike">
                <a:solidFill>
                  <a:srgbClr val="000000"/>
                </a:solidFill>
                <a:latin typeface="Arial"/>
              </a:rPr>
              <a:t>Second Outline Level</a:t>
            </a:r>
            <a:endParaRPr b="0" lang="en-U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2800" spc="-1" strike="noStrike">
                <a:solidFill>
                  <a:srgbClr val="000000"/>
                </a:solidFill>
                <a:latin typeface="Arial"/>
              </a:rPr>
              <a:t>Third Outline Level</a:t>
            </a:r>
            <a:endParaRPr b="0" lang="en-US" sz="2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2800" spc="-1" strike="noStrike">
                <a:solidFill>
                  <a:srgbClr val="000000"/>
                </a:solidFill>
                <a:latin typeface="Arial"/>
              </a:rPr>
              <a:t>Fourth Outline Level</a:t>
            </a:r>
            <a:endParaRPr b="0" lang="en-US" sz="2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600" spc="-1" strike="noStrike">
                <a:solidFill>
                  <a:srgbClr val="000000"/>
                </a:solidFill>
                <a:latin typeface="Arial"/>
              </a:rPr>
              <a:t>Fifth Outline Level</a:t>
            </a:r>
            <a:endParaRPr b="0" lang="en-US" sz="26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600" spc="-1" strike="noStrike">
                <a:solidFill>
                  <a:srgbClr val="000000"/>
                </a:solidFill>
                <a:latin typeface="Arial"/>
              </a:rPr>
              <a:t>Sixth Outline Level</a:t>
            </a:r>
            <a:endParaRPr b="0" lang="en-US" sz="26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600" spc="-1" strike="noStrike">
                <a:solidFill>
                  <a:srgbClr val="000000"/>
                </a:solidFill>
                <a:latin typeface="Arial"/>
              </a:rPr>
              <a:t>Seventh Outline Level</a:t>
            </a:r>
            <a:endParaRPr b="0" lang="en-US" sz="2600" spc="-1" strike="noStrike">
              <a:solidFill>
                <a:srgbClr val="000000"/>
              </a:solidFill>
              <a:latin typeface="Arial"/>
            </a:endParaRPr>
          </a:p>
        </p:txBody>
      </p:sp>
      <p:sp>
        <p:nvSpPr>
          <p:cNvPr id="8" name="PlaceHolder 7"/>
          <p:cNvSpPr>
            <a:spLocks noGrp="1"/>
          </p:cNvSpPr>
          <p:nvPr>
            <p:ph type="sldNum"/>
          </p:nvPr>
        </p:nvSpPr>
        <p:spPr>
          <a:xfrm>
            <a:off x="11442960" y="9420480"/>
            <a:ext cx="1345320" cy="348480"/>
          </a:xfrm>
          <a:prstGeom prst="rect">
            <a:avLst/>
          </a:prstGeom>
        </p:spPr>
        <p:txBody>
          <a:bodyPr lIns="50760" rIns="50760" tIns="50760" bIns="50760" anchor="ctr">
            <a:noAutofit/>
          </a:bodyPr>
          <a:p>
            <a:pPr algn="ctr">
              <a:lnSpc>
                <a:spcPct val="100000"/>
              </a:lnSpc>
              <a:tabLst>
                <a:tab algn="l" pos="0"/>
              </a:tabLst>
            </a:pPr>
            <a:fld id="{8F2E28D8-1789-4BF0-9E86-FD944176A9CD}"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5" name="CustomShape 1"/>
          <p:cNvSpPr/>
          <p:nvPr/>
        </p:nvSpPr>
        <p:spPr>
          <a:xfrm>
            <a:off x="0" y="9423360"/>
            <a:ext cx="13004280" cy="32976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46" name="CustomShape 2"/>
          <p:cNvSpPr/>
          <p:nvPr/>
        </p:nvSpPr>
        <p:spPr>
          <a:xfrm>
            <a:off x="360" y="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47" name="CustomShape 3"/>
          <p:cNvSpPr/>
          <p:nvPr/>
        </p:nvSpPr>
        <p:spPr>
          <a:xfrm>
            <a:off x="1409760" y="9420480"/>
            <a:ext cx="10312200" cy="348480"/>
          </a:xfrm>
          <a:prstGeom prst="rect">
            <a:avLst/>
          </a:prstGeom>
          <a:noFill/>
          <a:ln>
            <a:noFill/>
          </a:ln>
        </p:spPr>
        <p:style>
          <a:lnRef idx="0"/>
          <a:fillRef idx="0"/>
          <a:effectRef idx="0"/>
          <a:fontRef idx="minor"/>
        </p:style>
        <p:txBody>
          <a:bodyPr lIns="50760" rIns="50760" tIns="50760" bIns="50760" anchor="ctr">
            <a:noAutofit/>
          </a:bodyPr>
          <a:p>
            <a:pPr marL="57960" indent="-6480" algn="ctr">
              <a:lnSpc>
                <a:spcPct val="100000"/>
              </a:lnSpc>
              <a:tabLst>
                <a:tab algn="l" pos="0"/>
              </a:tabLst>
            </a:pPr>
            <a:r>
              <a:rPr b="0" lang="en-US" sz="1600" spc="-1" strike="noStrike">
                <a:solidFill>
                  <a:srgbClr val="ffffff"/>
                </a:solidFill>
                <a:latin typeface="Arial"/>
                <a:ea typeface="Arial"/>
              </a:rPr>
              <a:t>MM astronomy</a:t>
            </a:r>
            <a:endParaRPr b="0" lang="en-US" sz="1600" spc="-1" strike="noStrike">
              <a:latin typeface="Arial"/>
            </a:endParaRPr>
          </a:p>
        </p:txBody>
      </p:sp>
      <p:sp>
        <p:nvSpPr>
          <p:cNvPr id="48" name="CustomShape 4"/>
          <p:cNvSpPr/>
          <p:nvPr/>
        </p:nvSpPr>
        <p:spPr>
          <a:xfrm>
            <a:off x="216000" y="9420480"/>
            <a:ext cx="3548880" cy="3484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1600" spc="-1" strike="noStrike">
                <a:solidFill>
                  <a:srgbClr val="ffffff"/>
                </a:solidFill>
                <a:latin typeface="Arial"/>
                <a:ea typeface="Arial"/>
              </a:rPr>
              <a:t>21.09.2023</a:t>
            </a:r>
            <a:endParaRPr b="0" lang="en-US" sz="1600" spc="-1" strike="noStrike">
              <a:latin typeface="Arial"/>
            </a:endParaRPr>
          </a:p>
        </p:txBody>
      </p:sp>
      <p:pic>
        <p:nvPicPr>
          <p:cNvPr id="49" name="Google Shape;10;p1" descr=""/>
          <p:cNvPicPr/>
          <p:nvPr/>
        </p:nvPicPr>
        <p:blipFill>
          <a:blip r:embed="rId2"/>
          <a:stretch/>
        </p:blipFill>
        <p:spPr>
          <a:xfrm>
            <a:off x="8940960" y="-63360"/>
            <a:ext cx="4299120" cy="1548000"/>
          </a:xfrm>
          <a:prstGeom prst="rect">
            <a:avLst/>
          </a:prstGeom>
          <a:ln>
            <a:noFill/>
          </a:ln>
        </p:spPr>
      </p:pic>
      <p:pic>
        <p:nvPicPr>
          <p:cNvPr id="50" name="Google Shape;14;p1" descr=""/>
          <p:cNvPicPr/>
          <p:nvPr/>
        </p:nvPicPr>
        <p:blipFill>
          <a:blip r:embed="rId3"/>
          <a:stretch/>
        </p:blipFill>
        <p:spPr>
          <a:xfrm>
            <a:off x="278280" y="-57240"/>
            <a:ext cx="1523520" cy="1523520"/>
          </a:xfrm>
          <a:prstGeom prst="rect">
            <a:avLst/>
          </a:prstGeom>
          <a:ln>
            <a:noFill/>
          </a:ln>
        </p:spPr>
      </p:pic>
      <p:sp>
        <p:nvSpPr>
          <p:cNvPr id="51" name="PlaceHolder 5"/>
          <p:cNvSpPr>
            <a:spLocks noGrp="1"/>
          </p:cNvSpPr>
          <p:nvPr>
            <p:ph type="title"/>
          </p:nvPr>
        </p:nvSpPr>
        <p:spPr>
          <a:xfrm>
            <a:off x="1801800" y="360"/>
            <a:ext cx="7272000" cy="1409040"/>
          </a:xfrm>
          <a:prstGeom prst="rect">
            <a:avLst/>
          </a:prstGeom>
        </p:spPr>
        <p:txBody>
          <a:bodyPr lIns="0" rIns="0" tIns="0" bIns="0" anchor="ctr">
            <a:noAutofit/>
          </a:bodyPr>
          <a:p>
            <a:pPr algn="ctr"/>
            <a:r>
              <a:rPr b="0" lang="en-US" sz="3200" spc="-1" strike="noStrike">
                <a:solidFill>
                  <a:srgbClr val="000000"/>
                </a:solidFill>
                <a:latin typeface="Arial"/>
              </a:rPr>
              <a:t>Click to edit the title text format</a:t>
            </a:r>
            <a:endParaRPr b="0" lang="en-US" sz="3200" spc="-1" strike="noStrike">
              <a:solidFill>
                <a:srgbClr val="000000"/>
              </a:solidFill>
              <a:latin typeface="Arial"/>
            </a:endParaRPr>
          </a:p>
        </p:txBody>
      </p:sp>
      <p:sp>
        <p:nvSpPr>
          <p:cNvPr id="52" name="PlaceHolder 6"/>
          <p:cNvSpPr>
            <a:spLocks noGrp="1"/>
          </p:cNvSpPr>
          <p:nvPr>
            <p:ph type="body"/>
          </p:nvPr>
        </p:nvSpPr>
        <p:spPr>
          <a:xfrm>
            <a:off x="0" y="1409400"/>
            <a:ext cx="13004280" cy="801396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2600" spc="-1" strike="noStrike">
                <a:solidFill>
                  <a:srgbClr val="000000"/>
                </a:solidFill>
                <a:latin typeface="Arial"/>
              </a:rPr>
              <a:t>Click to edit the outline text format</a:t>
            </a:r>
            <a:endParaRPr b="0" lang="en-US" sz="26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2600" spc="-1" strike="noStrike">
                <a:solidFill>
                  <a:srgbClr val="000000"/>
                </a:solidFill>
                <a:latin typeface="Arial"/>
              </a:rPr>
              <a:t>Second Outline Level</a:t>
            </a:r>
            <a:endParaRPr b="0" lang="en-US" sz="26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2600" spc="-1" strike="noStrike">
                <a:solidFill>
                  <a:srgbClr val="000000"/>
                </a:solidFill>
                <a:latin typeface="Arial"/>
              </a:rPr>
              <a:t>Third Outline Level</a:t>
            </a:r>
            <a:endParaRPr b="0" lang="en-US" sz="26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2600" spc="-1" strike="noStrike">
                <a:solidFill>
                  <a:srgbClr val="000000"/>
                </a:solidFill>
                <a:latin typeface="Arial"/>
              </a:rPr>
              <a:t>Fourth Outline Level</a:t>
            </a:r>
            <a:endParaRPr b="0" lang="en-US" sz="26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600" spc="-1" strike="noStrike">
                <a:solidFill>
                  <a:srgbClr val="000000"/>
                </a:solidFill>
                <a:latin typeface="Arial"/>
              </a:rPr>
              <a:t>Fifth Outline Level</a:t>
            </a:r>
            <a:endParaRPr b="0" lang="en-US" sz="26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600" spc="-1" strike="noStrike">
                <a:solidFill>
                  <a:srgbClr val="000000"/>
                </a:solidFill>
                <a:latin typeface="Arial"/>
              </a:rPr>
              <a:t>Sixth Outline Level</a:t>
            </a:r>
            <a:endParaRPr b="0" lang="en-US" sz="26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600" spc="-1" strike="noStrike">
                <a:solidFill>
                  <a:srgbClr val="000000"/>
                </a:solidFill>
                <a:latin typeface="Arial"/>
              </a:rPr>
              <a:t>Seventh Outline Level</a:t>
            </a:r>
            <a:endParaRPr b="0" lang="en-US" sz="2600" spc="-1" strike="noStrike">
              <a:solidFill>
                <a:srgbClr val="000000"/>
              </a:solidFill>
              <a:latin typeface="Arial"/>
            </a:endParaRPr>
          </a:p>
        </p:txBody>
      </p:sp>
      <p:sp>
        <p:nvSpPr>
          <p:cNvPr id="53" name="TextShape 7"/>
          <p:cNvSpPr txBox="1"/>
          <p:nvPr/>
        </p:nvSpPr>
        <p:spPr>
          <a:xfrm>
            <a:off x="1144332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F983C4D2-4BC9-4B71-AD76-9663D38FEA27}"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0" name="PlaceHolder 1"/>
          <p:cNvSpPr>
            <a:spLocks noGrp="1"/>
          </p:cNvSpPr>
          <p:nvPr>
            <p:ph type="title"/>
          </p:nvPr>
        </p:nvSpPr>
        <p:spPr>
          <a:xfrm>
            <a:off x="1801800" y="12600"/>
            <a:ext cx="9646200" cy="1409400"/>
          </a:xfrm>
          <a:prstGeom prst="rect">
            <a:avLst/>
          </a:prstGeom>
        </p:spPr>
        <p:txBody>
          <a:bodyPr lIns="0" rIns="0" tIns="0" bIns="0" anchor="ctr">
            <a:noAutofit/>
          </a:bodyPr>
          <a:p>
            <a:pPr algn="ctr"/>
            <a:r>
              <a:rPr b="0" lang="en-US" sz="4400" spc="-1" strike="noStrike">
                <a:latin typeface="Arial"/>
              </a:rPr>
              <a:t>Click to edit the title text format</a:t>
            </a:r>
            <a:endParaRPr b="0" lang="en-US" sz="4400" spc="-1" strike="noStrike">
              <a:latin typeface="Arial"/>
            </a:endParaRPr>
          </a:p>
        </p:txBody>
      </p:sp>
      <p:sp>
        <p:nvSpPr>
          <p:cNvPr id="91" name="PlaceHolder 2"/>
          <p:cNvSpPr>
            <a:spLocks noGrp="1"/>
          </p:cNvSpPr>
          <p:nvPr>
            <p:ph type="body"/>
          </p:nvPr>
        </p:nvSpPr>
        <p:spPr>
          <a:xfrm>
            <a:off x="650160" y="2282040"/>
            <a:ext cx="11703600" cy="565632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latin typeface="Arial"/>
              </a:rPr>
              <a:t>Click to edit the outline text format</a:t>
            </a:r>
            <a:endParaRPr b="0" lang="en-US" sz="3200" spc="-1" strike="noStrike">
              <a:latin typeface="Arial"/>
            </a:endParaRPr>
          </a:p>
          <a:p>
            <a:pPr lvl="1" marL="864000" indent="-324000">
              <a:spcBef>
                <a:spcPts val="1134"/>
              </a:spcBef>
              <a:buClr>
                <a:srgbClr val="000000"/>
              </a:buClr>
              <a:buSzPct val="75000"/>
              <a:buFont typeface="Symbol" charset="2"/>
              <a:buChar char=""/>
            </a:pPr>
            <a:r>
              <a:rPr b="0" lang="en-US" sz="2800" spc="-1" strike="noStrike">
                <a:latin typeface="Arial"/>
              </a:rPr>
              <a:t>Second Outline Level</a:t>
            </a:r>
            <a:endParaRPr b="0" lang="en-US" sz="2800" spc="-1" strike="noStrike">
              <a:latin typeface="Arial"/>
            </a:endParaRPr>
          </a:p>
          <a:p>
            <a:pPr lvl="2" marL="1296000" indent="-288000">
              <a:spcBef>
                <a:spcPts val="850"/>
              </a:spcBef>
              <a:buClr>
                <a:srgbClr val="000000"/>
              </a:buClr>
              <a:buSzPct val="45000"/>
              <a:buFont typeface="Wingdings" charset="2"/>
              <a:buChar char=""/>
            </a:pPr>
            <a:r>
              <a:rPr b="0" lang="en-US" sz="2400" spc="-1" strike="noStrike">
                <a:latin typeface="Arial"/>
              </a:rPr>
              <a:t>Third Outline Level</a:t>
            </a:r>
            <a:endParaRPr b="0" lang="en-US" sz="2400" spc="-1" strike="noStrike">
              <a:latin typeface="Arial"/>
            </a:endParaRPr>
          </a:p>
          <a:p>
            <a:pPr lvl="3" marL="1728000" indent="-216000">
              <a:spcBef>
                <a:spcPts val="567"/>
              </a:spcBef>
              <a:buClr>
                <a:srgbClr val="000000"/>
              </a:buClr>
              <a:buSzPct val="75000"/>
              <a:buFont typeface="Symbol" charset="2"/>
              <a:buChar char=""/>
            </a:pPr>
            <a:r>
              <a:rPr b="0" lang="en-US" sz="2000" spc="-1" strike="noStrike">
                <a:latin typeface="Arial"/>
              </a:rPr>
              <a:t>Fourth Outline Level</a:t>
            </a:r>
            <a:endParaRPr b="0" lang="en-US" sz="2000" spc="-1" strike="noStrike">
              <a:latin typeface="Arial"/>
            </a:endParaRPr>
          </a:p>
          <a:p>
            <a:pPr lvl="4" marL="2160000" indent="-216000">
              <a:spcBef>
                <a:spcPts val="283"/>
              </a:spcBef>
              <a:buClr>
                <a:srgbClr val="000000"/>
              </a:buClr>
              <a:buSzPct val="45000"/>
              <a:buFont typeface="Wingdings" charset="2"/>
              <a:buChar char=""/>
            </a:pPr>
            <a:r>
              <a:rPr b="0" lang="en-US" sz="2000" spc="-1" strike="noStrike">
                <a:latin typeface="Arial"/>
              </a:rPr>
              <a:t>Fifth Outline Level</a:t>
            </a:r>
            <a:endParaRPr b="0" lang="en-US" sz="2000" spc="-1" strike="noStrike">
              <a:latin typeface="Arial"/>
            </a:endParaRPr>
          </a:p>
          <a:p>
            <a:pPr lvl="5" marL="2592000" indent="-216000">
              <a:spcBef>
                <a:spcPts val="283"/>
              </a:spcBef>
              <a:buClr>
                <a:srgbClr val="000000"/>
              </a:buClr>
              <a:buSzPct val="45000"/>
              <a:buFont typeface="Wingdings" charset="2"/>
              <a:buChar char=""/>
            </a:pPr>
            <a:r>
              <a:rPr b="0" lang="en-US" sz="2000" spc="-1" strike="noStrike">
                <a:latin typeface="Arial"/>
              </a:rPr>
              <a:t>Sixth Outline Level</a:t>
            </a:r>
            <a:endParaRPr b="0" lang="en-US" sz="2000" spc="-1" strike="noStrike">
              <a:latin typeface="Arial"/>
            </a:endParaRPr>
          </a:p>
          <a:p>
            <a:pPr lvl="6" marL="3024000" indent="-216000">
              <a:spcBef>
                <a:spcPts val="283"/>
              </a:spcBef>
              <a:buClr>
                <a:srgbClr val="000000"/>
              </a:buClr>
              <a:buSzPct val="45000"/>
              <a:buFont typeface="Wingdings" charset="2"/>
              <a:buChar char=""/>
            </a:pPr>
            <a:r>
              <a:rPr b="0" lang="en-US" sz="2000" spc="-1" strike="noStrike">
                <a:latin typeface="Arial"/>
              </a:rPr>
              <a:t>Seventh Outline Level</a:t>
            </a:r>
            <a:endParaRPr b="0" lang="en-US" sz="2000" spc="-1" strike="noStrike">
              <a:latin typeface="Arial"/>
            </a:endParaRPr>
          </a:p>
        </p:txBody>
      </p:sp>
      <p:sp>
        <p:nvSpPr>
          <p:cNvPr id="92" name="CustomShape 3"/>
          <p:cNvSpPr/>
          <p:nvPr/>
        </p:nvSpPr>
        <p:spPr>
          <a:xfrm>
            <a:off x="0" y="9429840"/>
            <a:ext cx="13004280" cy="32976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93" name="CustomShape 4"/>
          <p:cNvSpPr/>
          <p:nvPr/>
        </p:nvSpPr>
        <p:spPr>
          <a:xfrm>
            <a:off x="1409760" y="9426960"/>
            <a:ext cx="10312200" cy="348480"/>
          </a:xfrm>
          <a:prstGeom prst="rect">
            <a:avLst/>
          </a:prstGeom>
          <a:noFill/>
          <a:ln>
            <a:noFill/>
          </a:ln>
        </p:spPr>
        <p:style>
          <a:lnRef idx="0"/>
          <a:fillRef idx="0"/>
          <a:effectRef idx="0"/>
          <a:fontRef idx="minor"/>
        </p:style>
        <p:txBody>
          <a:bodyPr lIns="50760" rIns="50760" tIns="50760" bIns="50760" anchor="ctr">
            <a:noAutofit/>
          </a:bodyPr>
          <a:p>
            <a:pPr marL="57960" indent="-6480" algn="ctr">
              <a:lnSpc>
                <a:spcPct val="100000"/>
              </a:lnSpc>
              <a:tabLst>
                <a:tab algn="l" pos="0"/>
              </a:tabLst>
            </a:pPr>
            <a:r>
              <a:rPr b="0" lang="en-US" sz="1600" spc="-1" strike="noStrike">
                <a:solidFill>
                  <a:srgbClr val="ffffff"/>
                </a:solidFill>
                <a:latin typeface="Arial"/>
                <a:ea typeface="Arial"/>
              </a:rPr>
              <a:t>MM astronomy</a:t>
            </a:r>
            <a:endParaRPr b="0" lang="en-US" sz="1600" spc="-1" strike="noStrike">
              <a:latin typeface="Arial"/>
            </a:endParaRPr>
          </a:p>
        </p:txBody>
      </p:sp>
      <p:sp>
        <p:nvSpPr>
          <p:cNvPr id="94" name="CustomShape 5"/>
          <p:cNvSpPr/>
          <p:nvPr/>
        </p:nvSpPr>
        <p:spPr>
          <a:xfrm>
            <a:off x="216000" y="9426960"/>
            <a:ext cx="3548880" cy="3484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1600" spc="-1" strike="noStrike">
                <a:solidFill>
                  <a:srgbClr val="ffffff"/>
                </a:solidFill>
                <a:latin typeface="Arial"/>
                <a:ea typeface="Arial"/>
              </a:rPr>
              <a:t>21.09.2023</a:t>
            </a:r>
            <a:endParaRPr b="0" lang="en-US" sz="1600" spc="-1" strike="noStrike">
              <a:latin typeface="Arial"/>
            </a:endParaRPr>
          </a:p>
        </p:txBody>
      </p:sp>
      <p:sp>
        <p:nvSpPr>
          <p:cNvPr id="95" name="TextShape 6"/>
          <p:cNvSpPr txBox="1"/>
          <p:nvPr/>
        </p:nvSpPr>
        <p:spPr>
          <a:xfrm>
            <a:off x="11443320" y="9426960"/>
            <a:ext cx="1345320" cy="348480"/>
          </a:xfrm>
          <a:prstGeom prst="rect">
            <a:avLst/>
          </a:prstGeom>
          <a:noFill/>
          <a:ln>
            <a:noFill/>
          </a:ln>
        </p:spPr>
        <p:txBody>
          <a:bodyPr lIns="50760" rIns="50760" tIns="50760" bIns="50760" anchor="ctr">
            <a:noAutofit/>
          </a:bodyPr>
          <a:p>
            <a:pPr algn="ctr">
              <a:lnSpc>
                <a:spcPct val="100000"/>
              </a:lnSpc>
              <a:tabLst>
                <a:tab algn="l" pos="0"/>
              </a:tabLst>
            </a:pPr>
            <a:fld id="{495A3099-6B6F-450E-B5AF-CC2E46DEF290}" type="slidenum">
              <a:rPr b="0" lang="fr-CH" sz="1600" spc="-1" strike="noStrike">
                <a:solidFill>
                  <a:srgbClr val="ffffff"/>
                </a:solidFill>
                <a:latin typeface="Arial"/>
                <a:ea typeface="Arial"/>
              </a:rPr>
              <a:t>&lt;number&gt;</a:t>
            </a:fld>
            <a:endParaRPr b="0" lang="en-US" sz="1600" spc="-1" strike="noStrike">
              <a:latin typeface="Times New Roman"/>
            </a:endParaRPr>
          </a:p>
        </p:txBody>
      </p:sp>
      <p:sp>
        <p:nvSpPr>
          <p:cNvPr id="96" name="CustomShape 7"/>
          <p:cNvSpPr/>
          <p:nvPr/>
        </p:nvSpPr>
        <p:spPr>
          <a:xfrm>
            <a:off x="0" y="1260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97" name="PlaceHolder 8"/>
          <p:cNvSpPr>
            <a:spLocks noGrp="1"/>
          </p:cNvSpPr>
          <p:nvPr>
            <p:ph type="title"/>
          </p:nvPr>
        </p:nvSpPr>
        <p:spPr>
          <a:xfrm>
            <a:off x="1801800" y="12960"/>
            <a:ext cx="7272000" cy="1409040"/>
          </a:xfrm>
          <a:prstGeom prst="rect">
            <a:avLst/>
          </a:prstGeom>
        </p:spPr>
        <p:txBody>
          <a:bodyPr lIns="0" rIns="0" tIns="0" bIns="0" anchor="ctr">
            <a:noAutofit/>
          </a:bodyPr>
          <a:p>
            <a:pPr algn="ctr"/>
            <a:r>
              <a:rPr b="0" lang="en-US" sz="3200" spc="-1" strike="noStrike">
                <a:latin typeface="Arial"/>
              </a:rPr>
              <a:t>Click to edit the title text format</a:t>
            </a:r>
            <a:endParaRPr b="0" lang="en-US" sz="3200" spc="-1" strike="noStrike">
              <a:latin typeface="Arial"/>
            </a:endParaRPr>
          </a:p>
        </p:txBody>
      </p:sp>
      <p:pic>
        <p:nvPicPr>
          <p:cNvPr id="98" name="Google Shape;10;p1" descr=""/>
          <p:cNvPicPr/>
          <p:nvPr/>
        </p:nvPicPr>
        <p:blipFill>
          <a:blip r:embed="rId2"/>
          <a:stretch/>
        </p:blipFill>
        <p:spPr>
          <a:xfrm>
            <a:off x="8940960" y="-63360"/>
            <a:ext cx="4299120" cy="1548000"/>
          </a:xfrm>
          <a:prstGeom prst="rect">
            <a:avLst/>
          </a:prstGeom>
          <a:ln>
            <a:noFill/>
          </a:ln>
        </p:spPr>
      </p:pic>
      <p:pic>
        <p:nvPicPr>
          <p:cNvPr id="99" name="Google Shape;14;p1" descr=""/>
          <p:cNvPicPr/>
          <p:nvPr/>
        </p:nvPicPr>
        <p:blipFill>
          <a:blip r:embed="rId3"/>
          <a:stretch/>
        </p:blipFill>
        <p:spPr>
          <a:xfrm>
            <a:off x="278280" y="-57240"/>
            <a:ext cx="1523520" cy="1523520"/>
          </a:xfrm>
          <a:prstGeom prst="rect">
            <a:avLst/>
          </a:prstGeom>
          <a:ln>
            <a:noFill/>
          </a:ln>
        </p:spPr>
      </p:pic>
    </p:spTree>
  </p:cSld>
  <p:clrMap bg1="lt1" bg2="lt2" tx1="dk1" tx2="dk2" accent1="accent1" accent2="accent2" accent3="accent3" accent4="accent4" accent5="accent5" accent6="accent6" hlink="hlink" folHlink="folHlink"/>
  <p:sldLayoutIdLst>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sldMaster>
</file>

<file path=ppt/slides/_rels/slide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image" Target="../media/image27.gif"/><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3.xml"/>
</Relationships>
</file>

<file path=ppt/slides/_rels/slide20.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3.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video" Target="../media/media40.mp4"/><Relationship Id="rId2" Type="http://schemas.microsoft.com/office/2007/relationships/media" Target="../media/media40.mp4"/><Relationship Id="rId3" Type="http://schemas.openxmlformats.org/officeDocument/2006/relationships/image" Target="../media/image41.png"/><Relationship Id="rId4" Type="http://schemas.openxmlformats.org/officeDocument/2006/relationships/slideLayout" Target="../slideLayouts/slideLayout3.xml"/>
</Relationships>
</file>

<file path=ppt/slides/_rels/slide26.xml.rels><?xml version="1.0" encoding="UTF-8"?>
<Relationships xmlns="http://schemas.openxmlformats.org/package/2006/relationships"><Relationship Id="rId1" Type="http://schemas.openxmlformats.org/officeDocument/2006/relationships/hyperlink" Target="https://gracedb.ligo.org/superevents/public/O" TargetMode="External"/><Relationship Id="rId2" Type="http://schemas.openxmlformats.org/officeDocument/2006/relationships/image" Target="../media/image42.png"/><Relationship Id="rId3" Type="http://schemas.openxmlformats.org/officeDocument/2006/relationships/slideLayout" Target="../slideLayouts/slideLayout3.xml"/>
</Relationships>
</file>

<file path=ppt/slides/_rels/slide27.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3.xml"/>
</Relationships>
</file>

<file path=ppt/slides/_rels/slide30.xml.rels><?xml version="1.0" encoding="UTF-8"?>
<Relationships xmlns="http://schemas.openxmlformats.org/package/2006/relationships"><Relationship Id="rId1" Type="http://schemas.openxmlformats.org/officeDocument/2006/relationships/image" Target="../media/image46.jpeg"/><Relationship Id="rId2"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37.xml.rels><?xml version="1.0" encoding="UTF-8"?>
<Relationships xmlns="http://schemas.openxmlformats.org/package/2006/relationships"><Relationship Id="rId1" Type="http://schemas.openxmlformats.org/officeDocument/2006/relationships/image" Target="../media/image53.jpeg"/><Relationship Id="rId2" Type="http://schemas.openxmlformats.org/officeDocument/2006/relationships/image" Target="../media/image54.jpeg"/><Relationship Id="rId3" Type="http://schemas.openxmlformats.org/officeDocument/2006/relationships/image" Target="../media/image55.png"/><Relationship Id="rId4" Type="http://schemas.openxmlformats.org/officeDocument/2006/relationships/slideLayout" Target="../slideLayouts/slideLayout25.xml"/>
</Relationships>
</file>

<file path=ppt/slides/_rels/slide38.xml.rels><?xml version="1.0" encoding="UTF-8"?>
<Relationships xmlns="http://schemas.openxmlformats.org/package/2006/relationships"><Relationship Id="rId1" Type="http://schemas.openxmlformats.org/officeDocument/2006/relationships/image" Target="../media/image56.gif"/><Relationship Id="rId2" Type="http://schemas.openxmlformats.org/officeDocument/2006/relationships/slideLayout" Target="../slideLayouts/slideLayout27.xml"/>
</Relationships>
</file>

<file path=ppt/slides/_rels/slide39.xml.rels><?xml version="1.0" encoding="UTF-8"?>
<Relationships xmlns="http://schemas.openxmlformats.org/package/2006/relationships"><Relationship Id="rId1" Type="http://schemas.openxmlformats.org/officeDocument/2006/relationships/image" Target="../media/image57.jpeg"/><Relationship Id="rId2" Type="http://schemas.openxmlformats.org/officeDocument/2006/relationships/slideLayout" Target="../slideLayouts/slideLayout27.xml"/>
</Relationships>
</file>

<file path=ppt/slides/_rels/slide4.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jpeg"/><Relationship Id="rId3" Type="http://schemas.openxmlformats.org/officeDocument/2006/relationships/image" Target="../media/image14.png"/><Relationship Id="rId4" Type="http://schemas.openxmlformats.org/officeDocument/2006/relationships/slideLayout" Target="../slideLayouts/slideLayout3.xml"/>
</Relationships>
</file>

<file path=ppt/slides/_rels/slide40.xml.rels><?xml version="1.0" encoding="UTF-8"?>
<Relationships xmlns="http://schemas.openxmlformats.org/package/2006/relationships"><Relationship Id="rId1" Type="http://schemas.openxmlformats.org/officeDocument/2006/relationships/image" Target="../media/image58.jpeg"/><Relationship Id="rId2" Type="http://schemas.openxmlformats.org/officeDocument/2006/relationships/image" Target="../media/image59.jpeg"/><Relationship Id="rId3" Type="http://schemas.openxmlformats.org/officeDocument/2006/relationships/slideLayout" Target="../slideLayouts/slideLayout25.xml"/>
</Relationships>
</file>

<file path=ppt/slides/_rels/slide41.xml.rels><?xml version="1.0" encoding="UTF-8"?>
<Relationships xmlns="http://schemas.openxmlformats.org/package/2006/relationships"><Relationship Id="rId1" Type="http://schemas.openxmlformats.org/officeDocument/2006/relationships/image" Target="../media/image60.jpeg"/><Relationship Id="rId2" Type="http://schemas.openxmlformats.org/officeDocument/2006/relationships/slideLayout" Target="../slideLayouts/slideLayout25.xml"/>
</Relationships>
</file>

<file path=ppt/slides/_rels/slide42.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slideLayout" Target="../slideLayouts/slideLayout3.xml"/>
</Relationships>
</file>

<file path=ppt/slides/_rels/slide43.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slideLayout" Target="../slideLayouts/slideLayout3.xml"/>
</Relationships>
</file>

<file path=ppt/slides/_rels/slide44.xml.rels><?xml version="1.0" encoding="UTF-8"?>
<Relationships xmlns="http://schemas.openxmlformats.org/package/2006/relationships"><Relationship Id="rId1" Type="http://schemas.openxmlformats.org/officeDocument/2006/relationships/image" Target="../media/image63.png"/><Relationship Id="rId2" Type="http://schemas.openxmlformats.org/officeDocument/2006/relationships/slideLayout" Target="../slideLayouts/slideLayout3.xml"/>
</Relationships>
</file>

<file path=ppt/slides/_rels/slide45.xml.rels><?xml version="1.0" encoding="UTF-8"?>
<Relationships xmlns="http://schemas.openxmlformats.org/package/2006/relationships"><Relationship Id="rId1" Type="http://schemas.openxmlformats.org/officeDocument/2006/relationships/image" Target="../media/image64.png"/><Relationship Id="rId2" Type="http://schemas.openxmlformats.org/officeDocument/2006/relationships/image" Target="../media/image65.png"/><Relationship Id="rId3" Type="http://schemas.openxmlformats.org/officeDocument/2006/relationships/image" Target="../media/image66.png"/><Relationship Id="rId4" Type="http://schemas.openxmlformats.org/officeDocument/2006/relationships/slideLayout" Target="../slideLayouts/slideLayout3.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47.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slideLayout" Target="../slideLayouts/slideLayout3.xml"/>
</Relationships>
</file>

<file path=ppt/slides/_rels/slide48.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slideLayout" Target="../slideLayouts/slideLayout3.xml"/>
</Relationships>
</file>

<file path=ppt/slides/_rels/slide49.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slideLayout" Target="../slideLayouts/slideLayout3.xml"/>
</Relationships>
</file>

<file path=ppt/slides/_rels/slide5.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png"/><Relationship Id="rId3" Type="http://schemas.openxmlformats.org/officeDocument/2006/relationships/image" Target="../media/image17.gif"/><Relationship Id="rId4" Type="http://schemas.openxmlformats.org/officeDocument/2006/relationships/slideLayout" Target="../slideLayouts/slideLayout3.xml"/>
</Relationships>
</file>

<file path=ppt/slides/_rels/slide50.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image" Target="../media/image71.png"/><Relationship Id="rId3" Type="http://schemas.openxmlformats.org/officeDocument/2006/relationships/image" Target="../media/image72.png"/><Relationship Id="rId4" Type="http://schemas.openxmlformats.org/officeDocument/2006/relationships/slideLayout" Target="../slideLayouts/slideLayout3.xml"/>
</Relationships>
</file>

<file path=ppt/slides/_rels/slide51.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52.xml.rels><?xml version="1.0" encoding="UTF-8"?>
<Relationships xmlns="http://schemas.openxmlformats.org/package/2006/relationships"><Relationship Id="rId1" Type="http://schemas.openxmlformats.org/officeDocument/2006/relationships/image" Target="../media/image73.jpeg"/><Relationship Id="rId2" Type="http://schemas.openxmlformats.org/officeDocument/2006/relationships/slideLayout" Target="../slideLayouts/slideLayout3.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image" Target="../media/image75.png"/><Relationship Id="rId3" Type="http://schemas.openxmlformats.org/officeDocument/2006/relationships/image" Target="../media/image76.png"/><Relationship Id="rId4" Type="http://schemas.openxmlformats.org/officeDocument/2006/relationships/slideLayout" Target="../slideLayouts/slideLayout13.xml"/>
</Relationships>
</file>

<file path=ppt/slides/_rels/slide55.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slideLayout" Target="../slideLayouts/slideLayout3.xml"/>
</Relationships>
</file>

<file path=ppt/slides/_rels/slide56.xml.rels><?xml version="1.0" encoding="UTF-8"?>
<Relationships xmlns="http://schemas.openxmlformats.org/package/2006/relationships"><Relationship Id="rId1" Type="http://schemas.openxmlformats.org/officeDocument/2006/relationships/image" Target="../media/image78.png"/><Relationship Id="rId2" Type="http://schemas.openxmlformats.org/officeDocument/2006/relationships/image" Target="../media/image79.png"/><Relationship Id="rId3" Type="http://schemas.openxmlformats.org/officeDocument/2006/relationships/slideLayout" Target="../slideLayouts/slideLayout3.xml"/>
</Relationships>
</file>

<file path=ppt/slides/_rels/slide57.xml.rels><?xml version="1.0" encoding="UTF-8"?>
<Relationships xmlns="http://schemas.openxmlformats.org/package/2006/relationships"><Relationship Id="rId1" Type="http://schemas.openxmlformats.org/officeDocument/2006/relationships/image" Target="../media/image80.png"/><Relationship Id="rId2" Type="http://schemas.openxmlformats.org/officeDocument/2006/relationships/slideLayout" Target="../slideLayouts/slideLayout3.xml"/>
</Relationships>
</file>

<file path=ppt/slides/_rels/slide58.xml.rels><?xml version="1.0" encoding="UTF-8"?>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3.xml"/>
</Relationships>
</file>

<file path=ppt/slides/_rels/slide59.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image" Target="../media/image83.jpeg"/><Relationship Id="rId3" Type="http://schemas.openxmlformats.org/officeDocument/2006/relationships/slideLayout" Target="../slideLayouts/slideLayout3.xml"/>
</Relationships>
</file>

<file path=ppt/slides/_rels/slide6.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3.xml"/>
</Relationships>
</file>

<file path=ppt/slides/_rels/slide60.xml.rels><?xml version="1.0" encoding="UTF-8"?>
<Relationships xmlns="http://schemas.openxmlformats.org/package/2006/relationships"><Relationship Id="rId1" Type="http://schemas.openxmlformats.org/officeDocument/2006/relationships/image" Target="../media/image84.png"/><Relationship Id="rId2" Type="http://schemas.openxmlformats.org/officeDocument/2006/relationships/slideLayout" Target="../slideLayouts/slideLayout3.xml"/>
</Relationships>
</file>

<file path=ppt/slides/_rels/slide61.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6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63.xml.rels><?xml version="1.0" encoding="UTF-8"?>
<Relationships xmlns="http://schemas.openxmlformats.org/package/2006/relationships"><Relationship Id="rId1" Type="http://schemas.openxmlformats.org/officeDocument/2006/relationships/image" Target="../media/image85.jpeg"/><Relationship Id="rId2" Type="http://schemas.openxmlformats.org/officeDocument/2006/relationships/hyperlink" Target="https://doi.org/10.1093/mnras/stw1746" TargetMode="External"/><Relationship Id="rId3" Type="http://schemas.openxmlformats.org/officeDocument/2006/relationships/image" Target="../media/image86.jpeg"/><Relationship Id="rId4" Type="http://schemas.openxmlformats.org/officeDocument/2006/relationships/hyperlink" Target="https://doi.org/10.1093/mnras/stw1746" TargetMode="External"/><Relationship Id="rId5" Type="http://schemas.openxmlformats.org/officeDocument/2006/relationships/slideLayout" Target="../slideLayouts/slideLayout3.xml"/>
</Relationships>
</file>

<file path=ppt/slides/_rels/slide64.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slideLayout" Target="../slideLayouts/slideLayout3.xml"/>
</Relationships>
</file>

<file path=ppt/slides/_rels/slide65.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slideLayout" Target="../slideLayouts/slideLayout3.xml"/>
</Relationships>
</file>

<file path=ppt/slides/_rels/slide66.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image" Target="../media/image90.png"/><Relationship Id="rId3" Type="http://schemas.openxmlformats.org/officeDocument/2006/relationships/image" Target="../media/image91.png"/><Relationship Id="rId4" Type="http://schemas.openxmlformats.org/officeDocument/2006/relationships/image" Target="../media/image92.jpeg"/><Relationship Id="rId5" Type="http://schemas.openxmlformats.org/officeDocument/2006/relationships/slideLayout" Target="../slideLayouts/slideLayout3.xml"/>
</Relationships>
</file>

<file path=ppt/slides/_rels/slide67.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image" Target="../media/image94.png"/><Relationship Id="rId3" Type="http://schemas.openxmlformats.org/officeDocument/2006/relationships/hyperlink" Target="https://ned.ipac.caltech.edu/level5/March04/Piran/Piran7_9.html" TargetMode="External"/><Relationship Id="rId4" Type="http://schemas.openxmlformats.org/officeDocument/2006/relationships/image" Target="../media/image95.png"/><Relationship Id="rId5" Type="http://schemas.openxmlformats.org/officeDocument/2006/relationships/slideLayout" Target="../slideLayouts/slideLayout3.xml"/>
</Relationships>
</file>

<file path=ppt/slides/_rels/slide68.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slideLayout" Target="../slideLayouts/slideLayout3.xml"/>
</Relationships>
</file>

<file path=ppt/slides/_rels/slide69.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image" Target="../media/image98.png"/><Relationship Id="rId3" Type="http://schemas.openxmlformats.org/officeDocument/2006/relationships/image" Target="../media/image99.png"/><Relationship Id="rId4" Type="http://schemas.openxmlformats.org/officeDocument/2006/relationships/slideLayout" Target="../slideLayouts/slideLayout3.xml"/>
</Relationships>
</file>

<file path=ppt/slides/_rels/slide7.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image" Target="../media/image21.jpeg"/><Relationship Id="rId4" Type="http://schemas.openxmlformats.org/officeDocument/2006/relationships/slideLayout" Target="../slideLayouts/slideLayout3.xml"/>
</Relationships>
</file>

<file path=ppt/slides/_rels/slide70.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slideLayout" Target="../slideLayouts/slideLayout3.xml"/>
</Relationships>
</file>

<file path=ppt/slides/_rels/slide71.xml.rels><?xml version="1.0" encoding="UTF-8"?>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3.xml"/>
</Relationships>
</file>

<file path=ppt/slides/_rels/slide72.xml.rels><?xml version="1.0" encoding="UTF-8"?>
<Relationships xmlns="http://schemas.openxmlformats.org/package/2006/relationships"><Relationship Id="rId1" Type="http://schemas.openxmlformats.org/officeDocument/2006/relationships/image" Target="../media/image103.png"/><Relationship Id="rId2" Type="http://schemas.openxmlformats.org/officeDocument/2006/relationships/image" Target="../media/image104.png"/><Relationship Id="rId3" Type="http://schemas.openxmlformats.org/officeDocument/2006/relationships/slideLayout" Target="../slideLayouts/slideLayout3.xml"/>
</Relationships>
</file>

<file path=ppt/slides/_rels/slide73.xml.rels><?xml version="1.0" encoding="UTF-8"?>
<Relationships xmlns="http://schemas.openxmlformats.org/package/2006/relationships"><Relationship Id="rId1" Type="http://schemas.openxmlformats.org/officeDocument/2006/relationships/image" Target="../media/image105.png"/><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slideLayout" Target="../slideLayouts/slideLayout3.xml"/>
</Relationships>
</file>

<file path=ppt/slides/_rels/slide74.xml.rels><?xml version="1.0" encoding="UTF-8"?>
<Relationships xmlns="http://schemas.openxmlformats.org/package/2006/relationships"><Relationship Id="rId1" Type="http://schemas.openxmlformats.org/officeDocument/2006/relationships/image" Target="../media/image108.png"/><Relationship Id="rId2" Type="http://schemas.openxmlformats.org/officeDocument/2006/relationships/slideLayout" Target="../slideLayouts/slideLayout3.xml"/>
</Relationships>
</file>

<file path=ppt/slides/_rels/slide75.xml.rels><?xml version="1.0" encoding="UTF-8"?>
<Relationships xmlns="http://schemas.openxmlformats.org/package/2006/relationships"><Relationship Id="rId1" Type="http://schemas.openxmlformats.org/officeDocument/2006/relationships/image" Target="../media/image109.png"/><Relationship Id="rId2" Type="http://schemas.openxmlformats.org/officeDocument/2006/relationships/slideLayout" Target="../slideLayouts/slideLayout3.xml"/>
</Relationships>
</file>

<file path=ppt/slides/_rels/slide76.xml.rels><?xml version="1.0" encoding="UTF-8"?>
<Relationships xmlns="http://schemas.openxmlformats.org/package/2006/relationships"><Relationship Id="rId1" Type="http://schemas.openxmlformats.org/officeDocument/2006/relationships/image" Target="../media/image110.png"/><Relationship Id="rId2" Type="http://schemas.openxmlformats.org/officeDocument/2006/relationships/slideLayout" Target="../slideLayouts/slideLayout3.xml"/>
</Relationships>
</file>

<file path=ppt/slides/_rels/slide77.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3.xml"/>
</Relationships>
</file>

<file path=ppt/slides/_rels/slide78.xml.rels><?xml version="1.0" encoding="UTF-8"?>
<Relationships xmlns="http://schemas.openxmlformats.org/package/2006/relationships"><Relationship Id="rId1" Type="http://schemas.openxmlformats.org/officeDocument/2006/relationships/image" Target="../media/image112.jpeg"/><Relationship Id="rId2" Type="http://schemas.openxmlformats.org/officeDocument/2006/relationships/slideLayout" Target="../slideLayouts/slideLayout13.xml"/>
</Relationships>
</file>

<file path=ppt/slides/_rels/slide79.xml.rels><?xml version="1.0" encoding="UTF-8"?>
<Relationships xmlns="http://schemas.openxmlformats.org/package/2006/relationships"><Relationship Id="rId1" Type="http://schemas.openxmlformats.org/officeDocument/2006/relationships/image" Target="../media/image113.jpeg"/><Relationship Id="rId2" Type="http://schemas.openxmlformats.org/officeDocument/2006/relationships/slideLayout" Target="../slideLayouts/slideLayout3.xml"/>
</Relationships>
</file>

<file path=ppt/slides/_rels/slide8.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png"/><Relationship Id="rId3" Type="http://schemas.openxmlformats.org/officeDocument/2006/relationships/slideLayout" Target="../slideLayouts/slideLayout13.xml"/>
</Relationships>
</file>

<file path=ppt/slides/_rels/slide80.xml.rels><?xml version="1.0" encoding="UTF-8"?>
<Relationships xmlns="http://schemas.openxmlformats.org/package/2006/relationships"><Relationship Id="rId1" Type="http://schemas.openxmlformats.org/officeDocument/2006/relationships/image" Target="../media/image114.jpeg"/><Relationship Id="rId2" Type="http://schemas.openxmlformats.org/officeDocument/2006/relationships/slideLayout" Target="../slideLayouts/slideLayout13.xml"/>
</Relationships>
</file>

<file path=ppt/slides/_rels/slide81.xml.rels><?xml version="1.0" encoding="UTF-8"?>
<Relationships xmlns="http://schemas.openxmlformats.org/package/2006/relationships"><Relationship Id="rId1" Type="http://schemas.openxmlformats.org/officeDocument/2006/relationships/image" Target="../media/image115.jpeg"/><Relationship Id="rId2" Type="http://schemas.openxmlformats.org/officeDocument/2006/relationships/slideLayout" Target="../slideLayouts/slideLayout3.xml"/>
</Relationships>
</file>

<file path=ppt/slides/_rels/slide8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83.xml.rels><?xml version="1.0" encoding="UTF-8"?>
<Relationships xmlns="http://schemas.openxmlformats.org/package/2006/relationships"><Relationship Id="rId1" Type="http://schemas.openxmlformats.org/officeDocument/2006/relationships/image" Target="../media/image116.jpeg"/><Relationship Id="rId2" Type="http://schemas.openxmlformats.org/officeDocument/2006/relationships/slideLayout" Target="../slideLayouts/slideLayout3.xml"/>
</Relationships>
</file>

<file path=ppt/slides/_rels/slide84.xml.rels><?xml version="1.0" encoding="UTF-8"?>
<Relationships xmlns="http://schemas.openxmlformats.org/package/2006/relationships"><Relationship Id="rId1" Type="http://schemas.openxmlformats.org/officeDocument/2006/relationships/hyperlink" Target="https://iopscience.iop.org/article/10.3847/2041-8213/aa920c" TargetMode="External"/><Relationship Id="rId2" Type="http://schemas.openxmlformats.org/officeDocument/2006/relationships/hyperlink" Target="https://iopscience.iop.org/article/10.3847/2041-8213/aa8f94/pdf" TargetMode="External"/><Relationship Id="rId3" Type="http://schemas.openxmlformats.org/officeDocument/2006/relationships/hyperlink" Target="https://gracedb.ligo.org/superevents/public/O3" TargetMode="External"/><Relationship Id="rId4" Type="http://schemas.openxmlformats.org/officeDocument/2006/relationships/hyperlink" Target="https://academic.oup.com/mnras/article/462/2/1591/2589772" TargetMode="External"/><Relationship Id="rId5" Type="http://schemas.openxmlformats.org/officeDocument/2006/relationships/hyperlink" Target="https://iopscience.iop.org/article/10.1088/0067-0049/217/1/8/pdf" TargetMode="External"/><Relationship Id="rId6" Type="http://schemas.openxmlformats.org/officeDocument/2006/relationships/hyperlink" Target="https://ui.adsabs.harvard.edu/abs/2016MNRAS.455.1522E/abstract" TargetMode="External"/><Relationship Id="rId7" Type="http://schemas.openxmlformats.org/officeDocument/2006/relationships/hyperlink" Target="https://www.annualreviews.org/doi/10.1146/annurev-nucl-102115-044819" TargetMode="External"/><Relationship Id="rId8" Type="http://schemas.openxmlformats.org/officeDocument/2006/relationships/slideLayout" Target="../slideLayouts/slideLayout3.xml"/>
</Relationships>
</file>

<file path=ppt/slides/_rels/slide9.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gif"/><Relationship Id="rId3" Type="http://schemas.openxmlformats.org/officeDocument/2006/relationships/image" Target="../media/image26.gif"/><Relationship Id="rId4"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6" name="CustomShape 1"/>
          <p:cNvSpPr/>
          <p:nvPr/>
        </p:nvSpPr>
        <p:spPr>
          <a:xfrm>
            <a:off x="0" y="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pic>
        <p:nvPicPr>
          <p:cNvPr id="137" name="Google Shape;27;p3" descr=""/>
          <p:cNvPicPr/>
          <p:nvPr/>
        </p:nvPicPr>
        <p:blipFill>
          <a:blip r:embed="rId1"/>
          <a:stretch/>
        </p:blipFill>
        <p:spPr>
          <a:xfrm>
            <a:off x="8940960" y="-63360"/>
            <a:ext cx="4299120" cy="1548000"/>
          </a:xfrm>
          <a:prstGeom prst="rect">
            <a:avLst/>
          </a:prstGeom>
          <a:ln>
            <a:noFill/>
          </a:ln>
        </p:spPr>
      </p:pic>
      <p:sp>
        <p:nvSpPr>
          <p:cNvPr id="138" name="TextShape 2"/>
          <p:cNvSpPr txBox="1"/>
          <p:nvPr/>
        </p:nvSpPr>
        <p:spPr>
          <a:xfrm>
            <a:off x="1447920" y="0"/>
            <a:ext cx="7530840" cy="1409400"/>
          </a:xfrm>
          <a:prstGeom prst="rect">
            <a:avLst/>
          </a:prstGeom>
          <a:noFill/>
          <a:ln>
            <a:noFill/>
          </a:ln>
        </p:spPr>
        <p:txBody>
          <a:bodyPr lIns="50760" rIns="50760" tIns="50760" bIns="50760" anchor="ctr">
            <a:noAutofit/>
          </a:bodyPr>
          <a:p>
            <a:pPr algn="ctr"/>
            <a:endParaRPr b="0" lang="en-US" sz="3600" spc="-1" strike="noStrike">
              <a:solidFill>
                <a:srgbClr val="000000"/>
              </a:solidFill>
              <a:latin typeface="Arial"/>
            </a:endParaRPr>
          </a:p>
        </p:txBody>
      </p:sp>
      <p:sp>
        <p:nvSpPr>
          <p:cNvPr id="139" name="TextShape 3"/>
          <p:cNvSpPr txBox="1"/>
          <p:nvPr/>
        </p:nvSpPr>
        <p:spPr>
          <a:xfrm>
            <a:off x="216000" y="1511280"/>
            <a:ext cx="12572640" cy="5117760"/>
          </a:xfrm>
          <a:prstGeom prst="rect">
            <a:avLst/>
          </a:prstGeom>
          <a:noFill/>
          <a:ln>
            <a:noFill/>
          </a:ln>
        </p:spPr>
        <p:txBody>
          <a:bodyPr lIns="50760" rIns="50760" tIns="50760" bIns="50760">
            <a:noAutofit/>
          </a:bodyPr>
          <a:p>
            <a:pPr algn="ctr">
              <a:lnSpc>
                <a:spcPct val="100000"/>
              </a:lnSpc>
              <a:tabLst>
                <a:tab algn="l" pos="0"/>
              </a:tabLst>
            </a:pPr>
            <a:r>
              <a:rPr b="0" lang="en-US" sz="6000" spc="-1" strike="noStrike">
                <a:solidFill>
                  <a:srgbClr val="1d4871"/>
                </a:solidFill>
                <a:latin typeface="Arial"/>
                <a:ea typeface="Arial"/>
              </a:rPr>
              <a:t>Multi-messenger astronomy: the search for electromagnetic counterparts </a:t>
            </a:r>
            <a:endParaRPr b="0" lang="en-US" sz="6000" spc="-1" strike="noStrike">
              <a:solidFill>
                <a:srgbClr val="000000"/>
              </a:solidFill>
              <a:latin typeface="Arial"/>
            </a:endParaRPr>
          </a:p>
          <a:p>
            <a:pPr algn="ctr">
              <a:lnSpc>
                <a:spcPct val="100000"/>
              </a:lnSpc>
              <a:spcBef>
                <a:spcPts val="700"/>
              </a:spcBef>
              <a:tabLst>
                <a:tab algn="l" pos="0"/>
              </a:tabLst>
            </a:pPr>
            <a:r>
              <a:rPr b="0" lang="en-US" sz="3700" spc="-1" strike="noStrike">
                <a:solidFill>
                  <a:srgbClr val="1d4871"/>
                </a:solidFill>
                <a:latin typeface="Arial"/>
                <a:ea typeface="Arial"/>
              </a:rPr>
              <a:t>Carlo Ferrigno</a:t>
            </a:r>
            <a:endParaRPr b="0" lang="en-US" sz="3700" spc="-1" strike="noStrike">
              <a:solidFill>
                <a:srgbClr val="000000"/>
              </a:solidFill>
              <a:latin typeface="Arial"/>
            </a:endParaRPr>
          </a:p>
          <a:p>
            <a:pPr algn="ctr">
              <a:lnSpc>
                <a:spcPct val="100000"/>
              </a:lnSpc>
              <a:spcBef>
                <a:spcPts val="700"/>
              </a:spcBef>
              <a:tabLst>
                <a:tab algn="l" pos="0"/>
              </a:tabLst>
            </a:pPr>
            <a:r>
              <a:rPr b="0" lang="en-US" sz="3700" spc="-1" strike="noStrike">
                <a:solidFill>
                  <a:srgbClr val="1d4871"/>
                </a:solidFill>
                <a:latin typeface="Arial"/>
                <a:ea typeface="Arial"/>
              </a:rPr>
              <a:t>University of Geneva</a:t>
            </a:r>
            <a:endParaRPr b="0" lang="en-US" sz="3700" spc="-1" strike="noStrike">
              <a:solidFill>
                <a:srgbClr val="000000"/>
              </a:solidFill>
              <a:latin typeface="Arial"/>
            </a:endParaRPr>
          </a:p>
        </p:txBody>
      </p:sp>
      <p:pic>
        <p:nvPicPr>
          <p:cNvPr id="140" name="Google Shape;31;p3" descr=""/>
          <p:cNvPicPr/>
          <p:nvPr/>
        </p:nvPicPr>
        <p:blipFill>
          <a:blip r:embed="rId2"/>
          <a:stretch/>
        </p:blipFill>
        <p:spPr>
          <a:xfrm>
            <a:off x="278280" y="-57240"/>
            <a:ext cx="1523520" cy="1523520"/>
          </a:xfrm>
          <a:prstGeom prst="rect">
            <a:avLst/>
          </a:prstGeom>
          <a:ln>
            <a:noFill/>
          </a:ln>
        </p:spPr>
      </p:pic>
      <p:pic>
        <p:nvPicPr>
          <p:cNvPr id="141" name="Google Shape;32;p3" descr=""/>
          <p:cNvPicPr/>
          <p:nvPr/>
        </p:nvPicPr>
        <p:blipFill>
          <a:blip r:embed="rId3"/>
          <a:stretch/>
        </p:blipFill>
        <p:spPr>
          <a:xfrm>
            <a:off x="4076280" y="5947920"/>
            <a:ext cx="8346960" cy="3387240"/>
          </a:xfrm>
          <a:prstGeom prst="rect">
            <a:avLst/>
          </a:prstGeom>
          <a:ln>
            <a:noFill/>
          </a:ln>
        </p:spPr>
      </p:pic>
      <p:sp>
        <p:nvSpPr>
          <p:cNvPr id="142"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4D37FA2D-D811-41DF-8A2A-25008B9E5813}"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1"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How “big”?</a:t>
            </a:r>
            <a:endParaRPr b="0" lang="en-US" sz="4400" spc="-1" strike="noStrike">
              <a:latin typeface="Arial"/>
            </a:endParaRPr>
          </a:p>
        </p:txBody>
      </p:sp>
      <p:sp>
        <p:nvSpPr>
          <p:cNvPr id="202" name="CustomShape 2"/>
          <p:cNvSpPr/>
          <p:nvPr/>
        </p:nvSpPr>
        <p:spPr>
          <a:xfrm>
            <a:off x="216000" y="3300480"/>
            <a:ext cx="12572280" cy="595728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i="1" lang="en-US" sz="3400" spc="-1" strike="noStrike">
                <a:solidFill>
                  <a:srgbClr val="1d4871"/>
                </a:solidFill>
                <a:latin typeface="Arial"/>
                <a:ea typeface="Arial"/>
              </a:rPr>
              <a:t>h</a:t>
            </a:r>
            <a:r>
              <a:rPr b="0" lang="en-US" sz="3400" spc="-1" strike="noStrike">
                <a:solidFill>
                  <a:srgbClr val="1d4871"/>
                </a:solidFill>
                <a:latin typeface="Arial"/>
                <a:ea typeface="Arial"/>
              </a:rPr>
              <a:t> is the strain. The first term is roughly the size of a black hole of mass </a:t>
            </a:r>
            <a:r>
              <a:rPr b="0" i="1" lang="en-US" sz="3400" spc="-1" strike="noStrike">
                <a:solidFill>
                  <a:srgbClr val="1d4871"/>
                </a:solidFill>
                <a:latin typeface="Arial"/>
                <a:ea typeface="Arial"/>
              </a:rPr>
              <a:t>M.</a:t>
            </a:r>
            <a:r>
              <a:rPr b="0" lang="en-US" sz="3400" spc="-1" strike="noStrike">
                <a:solidFill>
                  <a:srgbClr val="1d4871"/>
                </a:solidFill>
                <a:latin typeface="Arial"/>
                <a:ea typeface="Arial"/>
              </a:rPr>
              <a:t> The last term is sizable only in extreme systems as binary black holes or neutron stars or in the collapse of star interior core.</a:t>
            </a:r>
            <a:endParaRPr b="0" lang="en-US" sz="3400" spc="-1" strike="noStrike">
              <a:latin typeface="Arial"/>
            </a:endParaRPr>
          </a:p>
          <a:p>
            <a:pPr marL="383400" indent="-342360">
              <a:lnSpc>
                <a:spcPct val="100000"/>
              </a:lnSpc>
              <a:buClr>
                <a:srgbClr val="1d4871"/>
              </a:buClr>
              <a:buFont typeface="Arial"/>
              <a:buChar char="•"/>
            </a:pPr>
            <a:r>
              <a:rPr b="0" i="1" lang="en-US" sz="3400" spc="-1" strike="noStrike">
                <a:solidFill>
                  <a:srgbClr val="1d4871"/>
                </a:solidFill>
                <a:latin typeface="Arial"/>
                <a:ea typeface="Arial"/>
              </a:rPr>
              <a:t>h</a:t>
            </a:r>
            <a:r>
              <a:rPr b="0" lang="en-US" sz="3400" spc="-1" strike="noStrike">
                <a:solidFill>
                  <a:srgbClr val="1d4871"/>
                </a:solidFill>
                <a:latin typeface="Arial"/>
                <a:ea typeface="Arial"/>
              </a:rPr>
              <a:t> approaches unity when standing in the immediate vicinity of black holes moving about at the speed of light or neutron stars.</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The </a:t>
            </a:r>
            <a:r>
              <a:rPr b="0" i="1" lang="en-US" sz="3400" spc="-1" strike="noStrike">
                <a:solidFill>
                  <a:srgbClr val="1d4871"/>
                </a:solidFill>
                <a:latin typeface="Arial"/>
                <a:ea typeface="Arial"/>
              </a:rPr>
              <a:t>strongest</a:t>
            </a:r>
            <a:r>
              <a:rPr b="0" lang="en-US" sz="3400" spc="-1" strike="noStrike">
                <a:solidFill>
                  <a:srgbClr val="1d4871"/>
                </a:solidFill>
                <a:latin typeface="Arial"/>
                <a:ea typeface="Arial"/>
              </a:rPr>
              <a:t> waves we expect to observe passing the Earth will have </a:t>
            </a:r>
            <a:r>
              <a:rPr b="0" i="1" lang="en-US" sz="3400" spc="-1" strike="noStrike">
                <a:solidFill>
                  <a:srgbClr val="1d4871"/>
                </a:solidFill>
                <a:latin typeface="Arial"/>
                <a:ea typeface="Arial"/>
              </a:rPr>
              <a:t>h</a:t>
            </a:r>
            <a:r>
              <a:rPr b="0" lang="en-US" sz="3400" spc="-1" strike="noStrike">
                <a:solidFill>
                  <a:srgbClr val="1d4871"/>
                </a:solidFill>
                <a:latin typeface="Arial"/>
                <a:ea typeface="Arial"/>
              </a:rPr>
              <a:t> ∼ 10</a:t>
            </a:r>
            <a:r>
              <a:rPr b="0" lang="en-US" sz="3400" spc="-1" strike="noStrike" baseline="30000">
                <a:solidFill>
                  <a:srgbClr val="1d4871"/>
                </a:solidFill>
                <a:latin typeface="Arial"/>
                <a:ea typeface="Arial"/>
              </a:rPr>
              <a:t>-21</a:t>
            </a:r>
            <a:r>
              <a:rPr b="0" lang="en-US" sz="3400" spc="-1" strike="noStrike">
                <a:solidFill>
                  <a:srgbClr val="1d4871"/>
                </a:solidFill>
                <a:latin typeface="Arial"/>
                <a:ea typeface="Arial"/>
              </a:rPr>
              <a:t> or less. This distorts the shape of the Earth by 10</a:t>
            </a:r>
            <a:r>
              <a:rPr b="0" lang="en-US" sz="3400" spc="-1" strike="noStrike" baseline="30000">
                <a:solidFill>
                  <a:srgbClr val="1d4871"/>
                </a:solidFill>
                <a:latin typeface="Arial"/>
                <a:ea typeface="Arial"/>
              </a:rPr>
              <a:t>-13</a:t>
            </a:r>
            <a:r>
              <a:rPr b="0" lang="en-US" sz="3400" spc="-1" strike="noStrike">
                <a:solidFill>
                  <a:srgbClr val="1d4871"/>
                </a:solidFill>
                <a:latin typeface="Arial"/>
                <a:ea typeface="Arial"/>
              </a:rPr>
              <a:t> m. By contrast, the tidal field of the Moon raises a tidal bulge of about 1 m on the Earth's oceans.</a:t>
            </a:r>
            <a:endParaRPr b="0" lang="en-US" sz="3400" spc="-1" strike="noStrike">
              <a:latin typeface="Arial"/>
            </a:endParaRPr>
          </a:p>
        </p:txBody>
      </p:sp>
      <p:pic>
        <p:nvPicPr>
          <p:cNvPr id="203" name="Picture 3" descr=""/>
          <p:cNvPicPr/>
          <p:nvPr/>
        </p:nvPicPr>
        <p:blipFill>
          <a:blip r:embed="rId1"/>
          <a:stretch/>
        </p:blipFill>
        <p:spPr>
          <a:xfrm>
            <a:off x="4065480" y="1886040"/>
            <a:ext cx="4912920" cy="1071000"/>
          </a:xfrm>
          <a:prstGeom prst="rect">
            <a:avLst/>
          </a:prstGeom>
          <a:ln>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4"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Interferometers</a:t>
            </a:r>
            <a:endParaRPr b="0" lang="en-US" sz="4400" spc="-1" strike="noStrike">
              <a:latin typeface="Arial"/>
            </a:endParaRPr>
          </a:p>
        </p:txBody>
      </p:sp>
      <p:sp>
        <p:nvSpPr>
          <p:cNvPr id="205" name="CustomShape 2"/>
          <p:cNvSpPr/>
          <p:nvPr/>
        </p:nvSpPr>
        <p:spPr>
          <a:xfrm>
            <a:off x="216000" y="7015320"/>
            <a:ext cx="12572280" cy="2242440"/>
          </a:xfrm>
          <a:prstGeom prst="rect">
            <a:avLst/>
          </a:prstGeom>
          <a:noFill/>
          <a:ln>
            <a:noFill/>
          </a:ln>
        </p:spPr>
        <p:style>
          <a:lnRef idx="0"/>
          <a:fillRef idx="0"/>
          <a:effectRef idx="0"/>
          <a:fontRef idx="minor"/>
        </p:style>
      </p:sp>
      <p:pic>
        <p:nvPicPr>
          <p:cNvPr id="206" name="Picture 4" descr=""/>
          <p:cNvPicPr/>
          <p:nvPr/>
        </p:nvPicPr>
        <p:blipFill>
          <a:blip r:embed="rId1"/>
          <a:stretch/>
        </p:blipFill>
        <p:spPr>
          <a:xfrm>
            <a:off x="1616040" y="1547640"/>
            <a:ext cx="10057680" cy="7476480"/>
          </a:xfrm>
          <a:prstGeom prst="rect">
            <a:avLst/>
          </a:prstGeom>
          <a:ln>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A global network</a:t>
            </a:r>
            <a:endParaRPr b="0" lang="en-US" sz="4400" spc="-1" strike="noStrike">
              <a:latin typeface="Arial"/>
            </a:endParaRPr>
          </a:p>
        </p:txBody>
      </p:sp>
      <p:sp>
        <p:nvSpPr>
          <p:cNvPr id="208" name="CustomShape 2"/>
          <p:cNvSpPr/>
          <p:nvPr/>
        </p:nvSpPr>
        <p:spPr>
          <a:xfrm>
            <a:off x="216000" y="7732800"/>
            <a:ext cx="12572280" cy="152496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Only LIGO and Virgo are powerful enough. Multiple detectors assure a high confidence for simultaneous signals, localization and polarization measurement.</a:t>
            </a:r>
            <a:endParaRPr b="0" lang="en-US" sz="3400" spc="-1" strike="noStrike">
              <a:latin typeface="Arial"/>
            </a:endParaRPr>
          </a:p>
        </p:txBody>
      </p:sp>
      <p:pic>
        <p:nvPicPr>
          <p:cNvPr id="209" name="Picture 3" descr=""/>
          <p:cNvPicPr/>
          <p:nvPr/>
        </p:nvPicPr>
        <p:blipFill>
          <a:blip r:embed="rId1"/>
          <a:stretch/>
        </p:blipFill>
        <p:spPr>
          <a:xfrm>
            <a:off x="1663920" y="1585800"/>
            <a:ext cx="9036720" cy="6145920"/>
          </a:xfrm>
          <a:prstGeom prst="rect">
            <a:avLst/>
          </a:prstGeom>
          <a:ln>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0"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Sensitivity</a:t>
            </a:r>
            <a:endParaRPr b="0" lang="en-US" sz="4400" spc="-1" strike="noStrike">
              <a:latin typeface="Arial"/>
            </a:endParaRPr>
          </a:p>
        </p:txBody>
      </p:sp>
      <p:sp>
        <p:nvSpPr>
          <p:cNvPr id="211" name="CustomShape 2"/>
          <p:cNvSpPr/>
          <p:nvPr/>
        </p:nvSpPr>
        <p:spPr>
          <a:xfrm>
            <a:off x="9887040" y="1986120"/>
            <a:ext cx="2901240" cy="727164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This is the sensitivity at the time of GW170814</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Lines are resonances of external sources as electric power, seismic etc.</a:t>
            </a:r>
            <a:endParaRPr b="0" lang="en-US" sz="3400" spc="-1" strike="noStrike">
              <a:latin typeface="Arial"/>
            </a:endParaRPr>
          </a:p>
        </p:txBody>
      </p:sp>
      <p:pic>
        <p:nvPicPr>
          <p:cNvPr id="212" name="Picture 3" descr=""/>
          <p:cNvPicPr/>
          <p:nvPr/>
        </p:nvPicPr>
        <p:blipFill>
          <a:blip r:embed="rId1"/>
          <a:stretch/>
        </p:blipFill>
        <p:spPr>
          <a:xfrm>
            <a:off x="617400" y="1676520"/>
            <a:ext cx="8705160" cy="7171560"/>
          </a:xfrm>
          <a:prstGeom prst="rect">
            <a:avLst/>
          </a:prstGeom>
          <a:ln>
            <a:noFill/>
          </a:ln>
        </p:spPr>
      </p:pic>
      <p:sp>
        <p:nvSpPr>
          <p:cNvPr id="213" name="CustomShape 3"/>
          <p:cNvSpPr/>
          <p:nvPr/>
        </p:nvSpPr>
        <p:spPr>
          <a:xfrm>
            <a:off x="1143000" y="7954920"/>
            <a:ext cx="2642400" cy="619560"/>
          </a:xfrm>
          <a:prstGeom prst="rect">
            <a:avLst/>
          </a:prstGeom>
          <a:noFill/>
          <a:ln w="12600">
            <a:noFill/>
          </a:ln>
        </p:spPr>
        <p:style>
          <a:lnRef idx="0"/>
          <a:fillRef idx="0"/>
          <a:effectRef idx="0"/>
          <a:fontRef idx="minor"/>
        </p:style>
        <p:txBody>
          <a:bodyPr lIns="50760" rIns="50760" tIns="50760" bIns="50760" anchor="ctr">
            <a:noAutofit/>
          </a:bodyPr>
          <a:p>
            <a:pPr marL="57960">
              <a:lnSpc>
                <a:spcPct val="100000"/>
              </a:lnSpc>
            </a:pPr>
            <a:r>
              <a:rPr b="0" lang="en-US" sz="3400" spc="-1" strike="noStrike">
                <a:solidFill>
                  <a:srgbClr val="000000"/>
                </a:solidFill>
                <a:latin typeface="Arial"/>
                <a:ea typeface="Arial"/>
              </a:rPr>
              <a:t>LVC 2017a</a:t>
            </a:r>
            <a:endParaRPr b="0" lang="en-US" sz="34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4"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Sensitivity</a:t>
            </a:r>
            <a:endParaRPr b="0" lang="en-US" sz="4400" spc="-1" strike="noStrike">
              <a:latin typeface="Arial"/>
            </a:endParaRPr>
          </a:p>
        </p:txBody>
      </p:sp>
      <p:sp>
        <p:nvSpPr>
          <p:cNvPr id="215" name="CustomShape 2"/>
          <p:cNvSpPr/>
          <p:nvPr/>
        </p:nvSpPr>
        <p:spPr>
          <a:xfrm>
            <a:off x="216000" y="8043840"/>
            <a:ext cx="12572280" cy="1213560"/>
          </a:xfrm>
          <a:prstGeom prst="rect">
            <a:avLst/>
          </a:prstGeom>
          <a:noFill/>
          <a:ln>
            <a:noFill/>
          </a:ln>
        </p:spPr>
        <p:style>
          <a:lnRef idx="0"/>
          <a:fillRef idx="0"/>
          <a:effectRef idx="0"/>
          <a:fontRef idx="minor"/>
        </p:style>
      </p:sp>
      <p:pic>
        <p:nvPicPr>
          <p:cNvPr id="216" name="Picture 3" descr=""/>
          <p:cNvPicPr/>
          <p:nvPr/>
        </p:nvPicPr>
        <p:blipFill>
          <a:blip r:embed="rId1"/>
          <a:stretch/>
        </p:blipFill>
        <p:spPr>
          <a:xfrm>
            <a:off x="1447920" y="1485720"/>
            <a:ext cx="9732960" cy="7771680"/>
          </a:xfrm>
          <a:prstGeom prst="rect">
            <a:avLst/>
          </a:prstGeom>
          <a:ln>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7"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The three phases of a signal</a:t>
            </a:r>
            <a:endParaRPr b="0" lang="en-US" sz="4400" spc="-1" strike="noStrike">
              <a:latin typeface="Arial"/>
            </a:endParaRPr>
          </a:p>
        </p:txBody>
      </p:sp>
      <p:sp>
        <p:nvSpPr>
          <p:cNvPr id="218" name="CustomShape 2"/>
          <p:cNvSpPr/>
          <p:nvPr/>
        </p:nvSpPr>
        <p:spPr>
          <a:xfrm>
            <a:off x="216000" y="8152560"/>
            <a:ext cx="12572280" cy="110484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Observable for massive binary black holes</a:t>
            </a:r>
            <a:endParaRPr b="0" lang="en-US" sz="3400" spc="-1" strike="noStrike">
              <a:latin typeface="Arial"/>
            </a:endParaRPr>
          </a:p>
        </p:txBody>
      </p:sp>
      <p:pic>
        <p:nvPicPr>
          <p:cNvPr id="219" name="Picture 4" descr=""/>
          <p:cNvPicPr/>
          <p:nvPr/>
        </p:nvPicPr>
        <p:blipFill>
          <a:blip r:embed="rId1"/>
          <a:stretch/>
        </p:blipFill>
        <p:spPr>
          <a:xfrm>
            <a:off x="2914560" y="1918440"/>
            <a:ext cx="6942600" cy="5724720"/>
          </a:xfrm>
          <a:prstGeom prst="rect">
            <a:avLst/>
          </a:prstGeom>
          <a:ln>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3600" spc="-1" strike="noStrike">
                <a:solidFill>
                  <a:srgbClr val="000000"/>
                </a:solidFill>
                <a:latin typeface="Arial"/>
              </a:rPr>
              <a:t>Some details</a:t>
            </a:r>
            <a:endParaRPr b="0" lang="en-US" sz="3600" spc="-1" strike="noStrike">
              <a:solidFill>
                <a:srgbClr val="000000"/>
              </a:solidFill>
              <a:latin typeface="Arial"/>
            </a:endParaRPr>
          </a:p>
        </p:txBody>
      </p:sp>
      <p:sp>
        <p:nvSpPr>
          <p:cNvPr id="221" name="TextShape 2"/>
          <p:cNvSpPr txBox="1"/>
          <p:nvPr/>
        </p:nvSpPr>
        <p:spPr>
          <a:xfrm>
            <a:off x="144000" y="1511280"/>
            <a:ext cx="12600000" cy="774612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Events are </a:t>
            </a:r>
            <a:r>
              <a:rPr b="0" lang="en-US" sz="3200" spc="-1" strike="noStrike">
                <a:solidFill>
                  <a:srgbClr val="000000"/>
                </a:solidFill>
                <a:latin typeface="Arial"/>
              </a:rPr>
              <a:t>searched with </a:t>
            </a:r>
            <a:r>
              <a:rPr b="0" lang="en-US" sz="3200" spc="-1" strike="noStrike">
                <a:solidFill>
                  <a:srgbClr val="000000"/>
                </a:solidFill>
                <a:latin typeface="Arial"/>
              </a:rPr>
              <a:t>matching </a:t>
            </a:r>
            <a:r>
              <a:rPr b="0" lang="en-US" sz="3200" spc="-1" strike="noStrike">
                <a:solidFill>
                  <a:srgbClr val="000000"/>
                </a:solidFill>
                <a:latin typeface="Arial"/>
              </a:rPr>
              <a:t>filters using </a:t>
            </a:r>
            <a:r>
              <a:rPr b="0" lang="en-US" sz="3200" spc="-1" strike="noStrike">
                <a:solidFill>
                  <a:srgbClr val="000000"/>
                </a:solidFill>
                <a:latin typeface="Arial"/>
              </a:rPr>
              <a:t>two </a:t>
            </a:r>
            <a:r>
              <a:rPr b="0" lang="en-US" sz="3200" spc="-1" strike="noStrike">
                <a:solidFill>
                  <a:srgbClr val="000000"/>
                </a:solidFill>
                <a:latin typeface="Arial"/>
              </a:rPr>
              <a:t>independent </a:t>
            </a:r>
            <a:r>
              <a:rPr b="0" lang="en-US" sz="3200" spc="-1" strike="noStrike">
                <a:solidFill>
                  <a:srgbClr val="000000"/>
                </a:solidFill>
                <a:latin typeface="Arial"/>
              </a:rPr>
              <a:t>chains plus </a:t>
            </a:r>
            <a:r>
              <a:rPr b="0" lang="en-US" sz="3200" spc="-1" strike="noStrike">
                <a:solidFill>
                  <a:srgbClr val="000000"/>
                </a:solidFill>
                <a:latin typeface="Arial"/>
              </a:rPr>
              <a:t>unmodeled </a:t>
            </a:r>
            <a:r>
              <a:rPr b="0" lang="en-US" sz="3200" spc="-1" strike="noStrike">
                <a:solidFill>
                  <a:srgbClr val="000000"/>
                </a:solidFill>
                <a:latin typeface="Arial"/>
              </a:rPr>
              <a:t>search for </a:t>
            </a:r>
            <a:r>
              <a:rPr b="0" lang="en-US" sz="3200" spc="-1" strike="noStrike">
                <a:solidFill>
                  <a:srgbClr val="000000"/>
                </a:solidFill>
                <a:latin typeface="Arial"/>
              </a:rPr>
              <a:t>transients or </a:t>
            </a:r>
            <a:r>
              <a:rPr b="0" lang="en-US" sz="3200" spc="-1" strike="noStrike">
                <a:solidFill>
                  <a:srgbClr val="000000"/>
                </a:solidFill>
                <a:latin typeface="Arial"/>
              </a:rPr>
              <a:t>bursts.</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The matching </a:t>
            </a:r>
            <a:r>
              <a:rPr b="0" lang="en-US" sz="3200" spc="-1" strike="noStrike">
                <a:solidFill>
                  <a:srgbClr val="000000"/>
                </a:solidFill>
                <a:latin typeface="Arial"/>
              </a:rPr>
              <a:t>filters exploits </a:t>
            </a:r>
            <a:r>
              <a:rPr b="0" lang="en-US" sz="3200" spc="-1" strike="noStrike">
                <a:solidFill>
                  <a:srgbClr val="000000"/>
                </a:solidFill>
                <a:latin typeface="Arial"/>
              </a:rPr>
              <a:t>libraries of </a:t>
            </a:r>
            <a:r>
              <a:rPr b="0" lang="en-US" sz="3200" spc="-1" strike="noStrike">
                <a:solidFill>
                  <a:srgbClr val="000000"/>
                </a:solidFill>
                <a:latin typeface="Arial"/>
              </a:rPr>
              <a:t>models for </a:t>
            </a:r>
            <a:r>
              <a:rPr b="0" lang="en-US" sz="3200" spc="-1" strike="noStrike">
                <a:solidFill>
                  <a:srgbClr val="000000"/>
                </a:solidFill>
                <a:latin typeface="Arial"/>
              </a:rPr>
              <a:t>coalescence </a:t>
            </a:r>
            <a:r>
              <a:rPr b="0" lang="en-US" sz="3200" spc="-1" strike="noStrike">
                <a:solidFill>
                  <a:srgbClr val="000000"/>
                </a:solidFill>
                <a:latin typeface="Arial"/>
              </a:rPr>
              <a:t>of 2-400(500) </a:t>
            </a:r>
            <a:r>
              <a:rPr b="0" lang="en-US" sz="3200" spc="-1" strike="noStrike">
                <a:solidFill>
                  <a:srgbClr val="000000"/>
                </a:solidFill>
                <a:latin typeface="Arial"/>
              </a:rPr>
              <a:t>solar masses </a:t>
            </a:r>
            <a:r>
              <a:rPr b="0" lang="en-US" sz="3200" spc="-1" strike="noStrike">
                <a:solidFill>
                  <a:srgbClr val="000000"/>
                </a:solidFill>
                <a:latin typeface="Arial"/>
              </a:rPr>
              <a:t>black holes, </a:t>
            </a:r>
            <a:r>
              <a:rPr b="0" lang="en-US" sz="3200" spc="-1" strike="noStrike">
                <a:solidFill>
                  <a:srgbClr val="000000"/>
                </a:solidFill>
                <a:latin typeface="Arial"/>
              </a:rPr>
              <a:t>and spins up </a:t>
            </a:r>
            <a:r>
              <a:rPr b="0" lang="en-US" sz="3200" spc="-1" strike="noStrike">
                <a:solidFill>
                  <a:srgbClr val="000000"/>
                </a:solidFill>
                <a:latin typeface="Arial"/>
              </a:rPr>
              <a:t>to 0.998 for </a:t>
            </a:r>
            <a:r>
              <a:rPr b="0" lang="en-US" sz="3200" spc="-1" strike="noStrike">
                <a:solidFill>
                  <a:srgbClr val="000000"/>
                </a:solidFill>
                <a:latin typeface="Arial"/>
              </a:rPr>
              <a:t>BH, 0.05 for </a:t>
            </a:r>
            <a:r>
              <a:rPr b="0" lang="en-US" sz="3200" spc="-1" strike="noStrike">
                <a:solidFill>
                  <a:srgbClr val="000000"/>
                </a:solidFill>
                <a:latin typeface="Arial"/>
              </a:rPr>
              <a:t>neutron stars</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It is needed to </a:t>
            </a:r>
            <a:r>
              <a:rPr b="0" lang="en-US" sz="3200" spc="-1" strike="noStrike">
                <a:solidFill>
                  <a:srgbClr val="000000"/>
                </a:solidFill>
                <a:latin typeface="Arial"/>
              </a:rPr>
              <a:t>characterize </a:t>
            </a:r>
            <a:r>
              <a:rPr b="0" lang="en-US" sz="3200" spc="-1" strike="noStrike">
                <a:solidFill>
                  <a:srgbClr val="000000"/>
                </a:solidFill>
                <a:latin typeface="Arial"/>
              </a:rPr>
              <a:t>the </a:t>
            </a:r>
            <a:r>
              <a:rPr b="0" lang="en-US" sz="3200" spc="-1" strike="noStrike">
                <a:solidFill>
                  <a:srgbClr val="000000"/>
                </a:solidFill>
                <a:latin typeface="Arial"/>
              </a:rPr>
              <a:t>background </a:t>
            </a:r>
            <a:r>
              <a:rPr b="0" lang="en-US" sz="3200" spc="-1" strike="noStrike">
                <a:solidFill>
                  <a:srgbClr val="000000"/>
                </a:solidFill>
                <a:latin typeface="Arial"/>
              </a:rPr>
              <a:t>determine the </a:t>
            </a:r>
            <a:r>
              <a:rPr b="0" lang="en-US" sz="3200" spc="-1" strike="noStrike">
                <a:solidFill>
                  <a:srgbClr val="000000"/>
                </a:solidFill>
                <a:latin typeface="Arial"/>
              </a:rPr>
              <a:t>S/N of the </a:t>
            </a:r>
            <a:r>
              <a:rPr b="0" lang="en-US" sz="3200" spc="-1" strike="noStrike">
                <a:solidFill>
                  <a:srgbClr val="000000"/>
                </a:solidFill>
                <a:latin typeface="Arial"/>
              </a:rPr>
              <a:t>signal, and </a:t>
            </a:r>
            <a:r>
              <a:rPr b="0" lang="en-US" sz="3200" spc="-1" strike="noStrike">
                <a:solidFill>
                  <a:srgbClr val="000000"/>
                </a:solidFill>
                <a:latin typeface="Arial"/>
              </a:rPr>
              <a:t>then compute </a:t>
            </a:r>
            <a:r>
              <a:rPr b="0" lang="en-US" sz="3200" spc="-1" strike="noStrike">
                <a:solidFill>
                  <a:srgbClr val="000000"/>
                </a:solidFill>
                <a:latin typeface="Arial"/>
              </a:rPr>
              <a:t>the False </a:t>
            </a:r>
            <a:r>
              <a:rPr b="0" lang="en-US" sz="3200" spc="-1" strike="noStrike">
                <a:solidFill>
                  <a:srgbClr val="000000"/>
                </a:solidFill>
                <a:latin typeface="Arial"/>
              </a:rPr>
              <a:t>Alarm Rate, </a:t>
            </a:r>
            <a:r>
              <a:rPr b="0" lang="en-US" sz="3200" spc="-1" strike="noStrike">
                <a:solidFill>
                  <a:srgbClr val="000000"/>
                </a:solidFill>
                <a:latin typeface="Arial"/>
              </a:rPr>
              <a:t>which is the </a:t>
            </a:r>
            <a:r>
              <a:rPr b="0" lang="en-US" sz="3200" spc="-1" strike="noStrike">
                <a:solidFill>
                  <a:srgbClr val="000000"/>
                </a:solidFill>
                <a:latin typeface="Arial"/>
              </a:rPr>
              <a:t>time </a:t>
            </a:r>
            <a:r>
              <a:rPr b="0" lang="en-US" sz="3200" spc="-1" strike="noStrike">
                <a:solidFill>
                  <a:srgbClr val="000000"/>
                </a:solidFill>
                <a:latin typeface="Arial"/>
              </a:rPr>
              <a:t>necessary to </a:t>
            </a:r>
            <a:r>
              <a:rPr b="0" lang="en-US" sz="3200" spc="-1" strike="noStrike">
                <a:solidFill>
                  <a:srgbClr val="000000"/>
                </a:solidFill>
                <a:latin typeface="Arial"/>
              </a:rPr>
              <a:t>observe </a:t>
            </a:r>
            <a:r>
              <a:rPr b="0" lang="en-US" sz="3200" spc="-1" strike="noStrike">
                <a:solidFill>
                  <a:srgbClr val="000000"/>
                </a:solidFill>
                <a:latin typeface="Arial"/>
              </a:rPr>
              <a:t>because an </a:t>
            </a:r>
            <a:r>
              <a:rPr b="0" lang="en-US" sz="3200" spc="-1" strike="noStrike">
                <a:solidFill>
                  <a:srgbClr val="000000"/>
                </a:solidFill>
                <a:latin typeface="Arial"/>
              </a:rPr>
              <a:t>event with </a:t>
            </a:r>
            <a:r>
              <a:rPr b="0" lang="en-US" sz="3200" spc="-1" strike="noStrike">
                <a:solidFill>
                  <a:srgbClr val="000000"/>
                </a:solidFill>
                <a:latin typeface="Arial"/>
              </a:rPr>
              <a:t>that S/N is </a:t>
            </a:r>
            <a:r>
              <a:rPr b="0" lang="en-US" sz="3200" spc="-1" strike="noStrike">
                <a:solidFill>
                  <a:srgbClr val="000000"/>
                </a:solidFill>
                <a:latin typeface="Arial"/>
              </a:rPr>
              <a:t>present in the </a:t>
            </a:r>
            <a:r>
              <a:rPr b="0" lang="en-US" sz="3200" spc="-1" strike="noStrike">
                <a:solidFill>
                  <a:srgbClr val="000000"/>
                </a:solidFill>
                <a:latin typeface="Arial"/>
              </a:rPr>
              <a:t>background </a:t>
            </a:r>
            <a:r>
              <a:rPr b="0" lang="en-US" sz="3200" spc="-1" strike="noStrike">
                <a:solidFill>
                  <a:srgbClr val="000000"/>
                </a:solidFill>
                <a:latin typeface="Arial"/>
              </a:rPr>
              <a:t>distribution.</a:t>
            </a:r>
            <a:endParaRPr b="0" lang="en-U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3200" spc="-1" strike="noStrike">
                <a:solidFill>
                  <a:srgbClr val="000000"/>
                </a:solidFill>
                <a:latin typeface="Arial"/>
              </a:rPr>
              <a:t>Example of </a:t>
            </a:r>
            <a:r>
              <a:rPr b="0" lang="en-US" sz="3200" spc="-1" strike="noStrike">
                <a:solidFill>
                  <a:srgbClr val="000000"/>
                </a:solidFill>
                <a:latin typeface="Arial"/>
              </a:rPr>
              <a:t>GW150914 </a:t>
            </a:r>
            <a:r>
              <a:rPr b="0" lang="en-US" sz="3200" spc="-1" strike="noStrike">
                <a:solidFill>
                  <a:srgbClr val="000000"/>
                </a:solidFill>
                <a:latin typeface="Arial"/>
              </a:rPr>
              <a:t>https://gwo</a:t>
            </a:r>
            <a:r>
              <a:rPr b="0" lang="en-US" sz="3200" spc="-1" strike="noStrike">
                <a:solidFill>
                  <a:srgbClr val="000000"/>
                </a:solidFill>
                <a:latin typeface="Arial"/>
              </a:rPr>
              <a:t>sc.org/s/ev</a:t>
            </a:r>
            <a:r>
              <a:rPr b="0" lang="en-US" sz="3200" spc="-1" strike="noStrike">
                <a:solidFill>
                  <a:srgbClr val="000000"/>
                </a:solidFill>
                <a:latin typeface="Arial"/>
              </a:rPr>
              <a:t>ents/GW15</a:t>
            </a:r>
            <a:r>
              <a:rPr b="0" lang="en-US" sz="3200" spc="-1" strike="noStrike">
                <a:solidFill>
                  <a:srgbClr val="000000"/>
                </a:solidFill>
                <a:latin typeface="Arial"/>
              </a:rPr>
              <a:t>0914/GW15</a:t>
            </a:r>
            <a:r>
              <a:rPr b="0" lang="en-US" sz="3200" spc="-1" strike="noStrike">
                <a:solidFill>
                  <a:srgbClr val="000000"/>
                </a:solidFill>
                <a:latin typeface="Arial"/>
              </a:rPr>
              <a:t>0914.html</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The Bayesian </a:t>
            </a:r>
            <a:r>
              <a:rPr b="0" lang="en-US" sz="3200" spc="-1" strike="noStrike">
                <a:solidFill>
                  <a:srgbClr val="000000"/>
                </a:solidFill>
                <a:latin typeface="Arial"/>
              </a:rPr>
              <a:t>analysis gives </a:t>
            </a:r>
            <a:r>
              <a:rPr b="0" lang="en-US" sz="3200" spc="-1" strike="noStrike">
                <a:solidFill>
                  <a:srgbClr val="000000"/>
                </a:solidFill>
                <a:latin typeface="Arial"/>
              </a:rPr>
              <a:t>also the </a:t>
            </a:r>
            <a:r>
              <a:rPr b="0" lang="en-US" sz="3200" spc="-1" strike="noStrike">
                <a:solidFill>
                  <a:srgbClr val="000000"/>
                </a:solidFill>
                <a:latin typeface="Arial"/>
              </a:rPr>
              <a:t>probable </a:t>
            </a:r>
            <a:r>
              <a:rPr b="0" lang="en-US" sz="3200" spc="-1" strike="noStrike">
                <a:solidFill>
                  <a:srgbClr val="000000"/>
                </a:solidFill>
                <a:latin typeface="Arial"/>
              </a:rPr>
              <a:t>distance of </a:t>
            </a:r>
            <a:r>
              <a:rPr b="0" lang="en-US" sz="3200" spc="-1" strike="noStrike">
                <a:solidFill>
                  <a:srgbClr val="000000"/>
                </a:solidFill>
                <a:latin typeface="Arial"/>
              </a:rPr>
              <a:t>the event: this </a:t>
            </a:r>
            <a:r>
              <a:rPr b="0" lang="en-US" sz="3200" spc="-1" strike="noStrike">
                <a:solidFill>
                  <a:srgbClr val="000000"/>
                </a:solidFill>
                <a:latin typeface="Arial"/>
              </a:rPr>
              <a:t>is because </a:t>
            </a:r>
            <a:r>
              <a:rPr b="0" lang="en-US" sz="3200" spc="-1" strike="noStrike">
                <a:solidFill>
                  <a:srgbClr val="000000"/>
                </a:solidFill>
                <a:latin typeface="Arial"/>
              </a:rPr>
              <a:t>the shape and </a:t>
            </a:r>
            <a:r>
              <a:rPr b="0" lang="en-US" sz="3200" spc="-1" strike="noStrike">
                <a:solidFill>
                  <a:srgbClr val="000000"/>
                </a:solidFill>
                <a:latin typeface="Arial"/>
              </a:rPr>
              <a:t>maximum </a:t>
            </a:r>
            <a:r>
              <a:rPr b="0" lang="en-US" sz="3200" spc="-1" strike="noStrike">
                <a:solidFill>
                  <a:srgbClr val="000000"/>
                </a:solidFill>
                <a:latin typeface="Arial"/>
              </a:rPr>
              <a:t>frequency of </a:t>
            </a:r>
            <a:r>
              <a:rPr b="0" lang="en-US" sz="3200" spc="-1" strike="noStrike">
                <a:solidFill>
                  <a:srgbClr val="000000"/>
                </a:solidFill>
                <a:latin typeface="Arial"/>
              </a:rPr>
              <a:t>the envelope </a:t>
            </a:r>
            <a:r>
              <a:rPr b="0" lang="en-US" sz="3200" spc="-1" strike="noStrike">
                <a:solidFill>
                  <a:srgbClr val="000000"/>
                </a:solidFill>
                <a:latin typeface="Arial"/>
              </a:rPr>
              <a:t>is linked to </a:t>
            </a:r>
            <a:r>
              <a:rPr b="0" lang="en-US" sz="3200" spc="-1" strike="noStrike">
                <a:solidFill>
                  <a:srgbClr val="000000"/>
                </a:solidFill>
                <a:latin typeface="Arial"/>
              </a:rPr>
              <a:t>the chirp </a:t>
            </a:r>
            <a:r>
              <a:rPr b="0" lang="en-US" sz="3200" spc="-1" strike="noStrike">
                <a:solidFill>
                  <a:srgbClr val="000000"/>
                </a:solidFill>
                <a:latin typeface="Arial"/>
              </a:rPr>
              <a:t>mass and this </a:t>
            </a:r>
            <a:r>
              <a:rPr b="0" lang="en-US" sz="3200" spc="-1" strike="noStrike">
                <a:solidFill>
                  <a:srgbClr val="000000"/>
                </a:solidFill>
                <a:latin typeface="Arial"/>
              </a:rPr>
              <a:t>is linked to </a:t>
            </a:r>
            <a:r>
              <a:rPr b="0" lang="en-US" sz="3200" spc="-1" strike="noStrike">
                <a:solidFill>
                  <a:srgbClr val="000000"/>
                </a:solidFill>
                <a:latin typeface="Arial"/>
              </a:rPr>
              <a:t>amplitude.</a:t>
            </a:r>
            <a:endParaRPr b="0" lang="en-US" sz="3200" spc="-1" strike="noStrike">
              <a:solidFill>
                <a:srgbClr val="000000"/>
              </a:solidFill>
              <a:latin typeface="Arial"/>
            </a:endParaRPr>
          </a:p>
        </p:txBody>
      </p:sp>
      <p:pic>
        <p:nvPicPr>
          <p:cNvPr id="222" name="" descr=""/>
          <p:cNvPicPr/>
          <p:nvPr/>
        </p:nvPicPr>
        <p:blipFill>
          <a:blip r:embed="rId1"/>
          <a:stretch/>
        </p:blipFill>
        <p:spPr>
          <a:xfrm>
            <a:off x="8928000" y="5400000"/>
            <a:ext cx="3076200" cy="1247400"/>
          </a:xfrm>
          <a:prstGeom prst="rect">
            <a:avLst/>
          </a:prstGeom>
          <a:ln>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TextShape 1"/>
          <p:cNvSpPr txBox="1"/>
          <p:nvPr/>
        </p:nvSpPr>
        <p:spPr>
          <a:xfrm>
            <a:off x="1447920" y="0"/>
            <a:ext cx="7530480" cy="1409040"/>
          </a:xfrm>
          <a:prstGeom prst="rect">
            <a:avLst/>
          </a:prstGeom>
          <a:noFill/>
          <a:ln>
            <a:noFill/>
          </a:ln>
        </p:spPr>
        <p:txBody>
          <a:bodyPr lIns="0" rIns="0" tIns="0" bIns="0" anchor="ctr">
            <a:noAutofit/>
          </a:bodyPr>
          <a:p>
            <a:pPr algn="ctr"/>
            <a:endParaRPr b="0" lang="en-US" sz="1400" spc="-1" strike="noStrike">
              <a:solidFill>
                <a:srgbClr val="000000"/>
              </a:solidFill>
              <a:latin typeface="Arial"/>
            </a:endParaRPr>
          </a:p>
        </p:txBody>
      </p:sp>
      <p:pic>
        <p:nvPicPr>
          <p:cNvPr id="224" name="" descr=""/>
          <p:cNvPicPr/>
          <p:nvPr/>
        </p:nvPicPr>
        <p:blipFill>
          <a:blip r:embed="rId1"/>
          <a:stretch/>
        </p:blipFill>
        <p:spPr>
          <a:xfrm>
            <a:off x="792000" y="1510920"/>
            <a:ext cx="11173320" cy="7746120"/>
          </a:xfrm>
          <a:prstGeom prst="rect">
            <a:avLst/>
          </a:prstGeom>
          <a:ln>
            <a:noFill/>
          </a:ln>
        </p:spPr>
      </p:pic>
      <p:sp>
        <p:nvSpPr>
          <p:cNvPr id="225" name="TextShape 2"/>
          <p:cNvSpPr txBox="1"/>
          <p:nvPr/>
        </p:nvSpPr>
        <p:spPr>
          <a:xfrm>
            <a:off x="10406160" y="8496000"/>
            <a:ext cx="1905840" cy="346320"/>
          </a:xfrm>
          <a:prstGeom prst="rect">
            <a:avLst/>
          </a:prstGeom>
          <a:noFill/>
          <a:ln>
            <a:noFill/>
          </a:ln>
        </p:spPr>
        <p:txBody>
          <a:bodyPr lIns="90000" rIns="90000" tIns="45000" bIns="45000">
            <a:noAutofit/>
          </a:bodyPr>
          <a:p>
            <a:r>
              <a:rPr b="0" lang="en-US" sz="1800" spc="-1" strike="noStrike">
                <a:latin typeface="Arial"/>
              </a:rPr>
              <a:t>Automated alerts</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6" name="TextShape 1"/>
          <p:cNvSpPr txBox="1"/>
          <p:nvPr/>
        </p:nvSpPr>
        <p:spPr>
          <a:xfrm>
            <a:off x="1447920" y="0"/>
            <a:ext cx="7530480" cy="1409040"/>
          </a:xfrm>
          <a:prstGeom prst="rect">
            <a:avLst/>
          </a:prstGeom>
          <a:noFill/>
          <a:ln>
            <a:noFill/>
          </a:ln>
        </p:spPr>
        <p:txBody>
          <a:bodyPr lIns="0" rIns="0" tIns="0" bIns="0" anchor="ctr">
            <a:noAutofit/>
          </a:bodyPr>
          <a:p>
            <a:pPr algn="ctr"/>
            <a:endParaRPr b="0" lang="en-US" sz="1400" spc="-1" strike="noStrike">
              <a:solidFill>
                <a:srgbClr val="000000"/>
              </a:solidFill>
              <a:latin typeface="Arial"/>
            </a:endParaRPr>
          </a:p>
        </p:txBody>
      </p:sp>
      <p:pic>
        <p:nvPicPr>
          <p:cNvPr id="227" name="" descr=""/>
          <p:cNvPicPr/>
          <p:nvPr/>
        </p:nvPicPr>
        <p:blipFill>
          <a:blip r:embed="rId1"/>
          <a:stretch/>
        </p:blipFill>
        <p:spPr>
          <a:xfrm>
            <a:off x="2615040" y="1510920"/>
            <a:ext cx="7773480" cy="7746120"/>
          </a:xfrm>
          <a:prstGeom prst="rect">
            <a:avLst/>
          </a:prstGeom>
          <a:ln>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TextShape 1"/>
          <p:cNvSpPr txBox="1"/>
          <p:nvPr/>
        </p:nvSpPr>
        <p:spPr>
          <a:xfrm>
            <a:off x="1447920" y="0"/>
            <a:ext cx="7530480" cy="1409040"/>
          </a:xfrm>
          <a:prstGeom prst="rect">
            <a:avLst/>
          </a:prstGeom>
          <a:noFill/>
          <a:ln>
            <a:noFill/>
          </a:ln>
        </p:spPr>
        <p:txBody>
          <a:bodyPr lIns="0" rIns="0" tIns="0" bIns="0" anchor="ctr">
            <a:noAutofit/>
          </a:bodyPr>
          <a:p>
            <a:pPr algn="ctr"/>
            <a:endParaRPr b="0" lang="en-US" sz="1400" spc="-1" strike="noStrike">
              <a:solidFill>
                <a:srgbClr val="000000"/>
              </a:solidFill>
              <a:latin typeface="Arial"/>
            </a:endParaRPr>
          </a:p>
        </p:txBody>
      </p:sp>
      <p:pic>
        <p:nvPicPr>
          <p:cNvPr id="229" name="" descr=""/>
          <p:cNvPicPr/>
          <p:nvPr/>
        </p:nvPicPr>
        <p:blipFill>
          <a:blip r:embed="rId1"/>
          <a:stretch/>
        </p:blipFill>
        <p:spPr>
          <a:xfrm>
            <a:off x="1779480" y="1510920"/>
            <a:ext cx="9444600" cy="7746120"/>
          </a:xfrm>
          <a:prstGeom prst="rect">
            <a:avLst/>
          </a:prstGeom>
          <a:ln>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3" name="Google Shape;44;p5" descr=""/>
          <p:cNvPicPr/>
          <p:nvPr/>
        </p:nvPicPr>
        <p:blipFill>
          <a:blip r:embed="rId1"/>
          <a:stretch/>
        </p:blipFill>
        <p:spPr>
          <a:xfrm>
            <a:off x="1447920" y="1511280"/>
            <a:ext cx="10206000" cy="7584480"/>
          </a:xfrm>
          <a:prstGeom prst="rect">
            <a:avLst/>
          </a:prstGeom>
          <a:ln>
            <a:noFill/>
          </a:ln>
        </p:spPr>
      </p:pic>
      <p:sp>
        <p:nvSpPr>
          <p:cNvPr id="144"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Outline of this talk</a:t>
            </a:r>
            <a:endParaRPr b="0" lang="en-US" sz="4400" spc="-1" strike="noStrike">
              <a:solidFill>
                <a:srgbClr val="000000"/>
              </a:solidFill>
              <a:latin typeface="Arial"/>
            </a:endParaRPr>
          </a:p>
        </p:txBody>
      </p:sp>
      <p:sp>
        <p:nvSpPr>
          <p:cNvPr id="145" name="TextShape 2"/>
          <p:cNvSpPr txBox="1"/>
          <p:nvPr/>
        </p:nvSpPr>
        <p:spPr>
          <a:xfrm>
            <a:off x="1447920" y="1511280"/>
            <a:ext cx="10288080" cy="7619760"/>
          </a:xfrm>
          <a:prstGeom prst="rect">
            <a:avLst/>
          </a:prstGeom>
          <a:noFill/>
          <a:ln>
            <a:noFill/>
          </a:ln>
        </p:spPr>
        <p:txBody>
          <a:bodyPr lIns="50760" rIns="50760" tIns="50760" bIns="50760">
            <a:noAutofit/>
          </a:bodyPr>
          <a:p>
            <a:pPr>
              <a:lnSpc>
                <a:spcPct val="100000"/>
              </a:lnSpc>
              <a:tabLst>
                <a:tab algn="l" pos="0"/>
              </a:tabLst>
            </a:pPr>
            <a:endParaRPr b="0" lang="en-US" sz="1400" spc="-1" strike="noStrike">
              <a:solidFill>
                <a:srgbClr val="000000"/>
              </a:solidFill>
              <a:latin typeface="Arial"/>
            </a:endParaRPr>
          </a:p>
          <a:p>
            <a:pPr>
              <a:lnSpc>
                <a:spcPct val="100000"/>
              </a:lnSpc>
              <a:tabLst>
                <a:tab algn="l" pos="0"/>
              </a:tabLst>
            </a:pPr>
            <a:r>
              <a:rPr b="0" lang="en-US" sz="3400" spc="-1" strike="noStrike">
                <a:solidFill>
                  <a:srgbClr val="1dff63"/>
                </a:solidFill>
                <a:latin typeface="Arial"/>
                <a:ea typeface="Arial"/>
              </a:rPr>
              <a:t>Very short recap on Pulsars and GRBs</a:t>
            </a:r>
            <a:endParaRPr b="0" lang="en-US" sz="3400" spc="-1" strike="noStrike">
              <a:solidFill>
                <a:srgbClr val="000000"/>
              </a:solidFill>
              <a:latin typeface="Arial"/>
            </a:endParaRPr>
          </a:p>
          <a:p>
            <a:pPr>
              <a:lnSpc>
                <a:spcPct val="100000"/>
              </a:lnSpc>
              <a:tabLst>
                <a:tab algn="l" pos="0"/>
              </a:tabLst>
            </a:pPr>
            <a:endParaRPr b="0" lang="en-US" sz="3400" spc="-1" strike="noStrike">
              <a:solidFill>
                <a:srgbClr val="000000"/>
              </a:solidFill>
              <a:latin typeface="Arial"/>
            </a:endParaRPr>
          </a:p>
          <a:p>
            <a:pPr>
              <a:lnSpc>
                <a:spcPct val="100000"/>
              </a:lnSpc>
              <a:tabLst>
                <a:tab algn="l" pos="0"/>
              </a:tabLst>
            </a:pPr>
            <a:r>
              <a:rPr b="0" lang="en-US" sz="3400" spc="-1" strike="noStrike">
                <a:solidFill>
                  <a:srgbClr val="1dff63"/>
                </a:solidFill>
                <a:latin typeface="Arial"/>
                <a:ea typeface="Arial"/>
              </a:rPr>
              <a:t>Gravitational waves from coalescence mergers</a:t>
            </a:r>
            <a:endParaRPr b="0" lang="en-US" sz="3400" spc="-1" strike="noStrike">
              <a:solidFill>
                <a:srgbClr val="000000"/>
              </a:solidFill>
              <a:latin typeface="Arial"/>
            </a:endParaRPr>
          </a:p>
          <a:p>
            <a:pPr>
              <a:lnSpc>
                <a:spcPct val="100000"/>
              </a:lnSpc>
              <a:tabLst>
                <a:tab algn="l" pos="0"/>
              </a:tabLst>
            </a:pPr>
            <a:endParaRPr b="0" lang="en-US" sz="3400" spc="-1" strike="noStrike">
              <a:solidFill>
                <a:srgbClr val="000000"/>
              </a:solidFill>
              <a:latin typeface="Arial"/>
            </a:endParaRPr>
          </a:p>
          <a:p>
            <a:pPr>
              <a:lnSpc>
                <a:spcPct val="100000"/>
              </a:lnSpc>
              <a:tabLst>
                <a:tab algn="l" pos="0"/>
              </a:tabLst>
            </a:pPr>
            <a:r>
              <a:rPr b="0" lang="en-US" sz="3400" spc="-1" strike="noStrike">
                <a:solidFill>
                  <a:srgbClr val="1dff63"/>
                </a:solidFill>
                <a:latin typeface="Arial"/>
                <a:ea typeface="Arial"/>
              </a:rPr>
              <a:t>Looking in time series</a:t>
            </a:r>
            <a:endParaRPr b="0" lang="en-US" sz="3400" spc="-1" strike="noStrike">
              <a:solidFill>
                <a:srgbClr val="000000"/>
              </a:solidFill>
              <a:latin typeface="Arial"/>
            </a:endParaRPr>
          </a:p>
          <a:p>
            <a:pPr>
              <a:lnSpc>
                <a:spcPct val="100000"/>
              </a:lnSpc>
              <a:tabLst>
                <a:tab algn="l" pos="0"/>
              </a:tabLst>
            </a:pPr>
            <a:endParaRPr b="0" lang="en-US" sz="3400" spc="-1" strike="noStrike">
              <a:solidFill>
                <a:srgbClr val="000000"/>
              </a:solidFill>
              <a:latin typeface="Arial"/>
            </a:endParaRPr>
          </a:p>
          <a:p>
            <a:pPr>
              <a:lnSpc>
                <a:spcPct val="100000"/>
              </a:lnSpc>
              <a:tabLst>
                <a:tab algn="l" pos="0"/>
              </a:tabLst>
            </a:pPr>
            <a:r>
              <a:rPr b="0" lang="en-US" sz="3400" spc="-1" strike="noStrike">
                <a:solidFill>
                  <a:srgbClr val="1dff63"/>
                </a:solidFill>
                <a:latin typeface="Arial"/>
                <a:ea typeface="Arial"/>
              </a:rPr>
              <a:t>Searching in images</a:t>
            </a:r>
            <a:endParaRPr b="0" lang="en-US" sz="3400" spc="-1" strike="noStrike">
              <a:solidFill>
                <a:srgbClr val="000000"/>
              </a:solidFill>
              <a:latin typeface="Arial"/>
            </a:endParaRPr>
          </a:p>
          <a:p>
            <a:pPr>
              <a:lnSpc>
                <a:spcPct val="100000"/>
              </a:lnSpc>
              <a:tabLst>
                <a:tab algn="l" pos="0"/>
              </a:tabLst>
            </a:pPr>
            <a:endParaRPr b="0" lang="en-US" sz="3400" spc="-1" strike="noStrike">
              <a:solidFill>
                <a:srgbClr val="000000"/>
              </a:solidFill>
              <a:latin typeface="Arial"/>
            </a:endParaRPr>
          </a:p>
          <a:p>
            <a:pPr>
              <a:lnSpc>
                <a:spcPct val="100000"/>
              </a:lnSpc>
              <a:tabLst>
                <a:tab algn="l" pos="0"/>
              </a:tabLst>
            </a:pPr>
            <a:r>
              <a:rPr b="0" lang="en-US" sz="3400" spc="-1" strike="noStrike">
                <a:solidFill>
                  <a:srgbClr val="1dff63"/>
                </a:solidFill>
                <a:latin typeface="Arial"/>
                <a:ea typeface="Arial"/>
              </a:rPr>
              <a:t>Three electromagnetic components</a:t>
            </a:r>
            <a:endParaRPr b="0" lang="en-US" sz="3400" spc="-1" strike="noStrike">
              <a:solidFill>
                <a:srgbClr val="000000"/>
              </a:solidFill>
              <a:latin typeface="Arial"/>
            </a:endParaRPr>
          </a:p>
          <a:p>
            <a:pPr marL="495360" indent="-456840">
              <a:lnSpc>
                <a:spcPct val="100000"/>
              </a:lnSpc>
              <a:buClr>
                <a:srgbClr val="1dff63"/>
              </a:buClr>
              <a:buFont typeface="Arial"/>
              <a:buChar char="•"/>
              <a:tabLst>
                <a:tab algn="l" pos="0"/>
              </a:tabLst>
            </a:pPr>
            <a:r>
              <a:rPr b="0" lang="en-US" sz="3400" spc="-1" strike="noStrike">
                <a:solidFill>
                  <a:srgbClr val="1dff63"/>
                </a:solidFill>
                <a:latin typeface="Arial"/>
                <a:ea typeface="Arial"/>
              </a:rPr>
              <a:t>The initial burst of gamma-rays</a:t>
            </a:r>
            <a:endParaRPr b="0" lang="en-US" sz="3400" spc="-1" strike="noStrike">
              <a:solidFill>
                <a:srgbClr val="000000"/>
              </a:solidFill>
              <a:latin typeface="Arial"/>
            </a:endParaRPr>
          </a:p>
          <a:p>
            <a:pPr marL="495360" indent="-456840">
              <a:lnSpc>
                <a:spcPct val="100000"/>
              </a:lnSpc>
              <a:buClr>
                <a:srgbClr val="1dff63"/>
              </a:buClr>
              <a:buFont typeface="Arial"/>
              <a:buChar char="•"/>
              <a:tabLst>
                <a:tab algn="l" pos="0"/>
              </a:tabLst>
            </a:pPr>
            <a:r>
              <a:rPr b="0" lang="en-US" sz="3400" spc="-1" strike="noStrike">
                <a:solidFill>
                  <a:srgbClr val="1dff63"/>
                </a:solidFill>
                <a:latin typeface="Arial"/>
                <a:ea typeface="Arial"/>
              </a:rPr>
              <a:t>The kilonova (UV to IR)</a:t>
            </a:r>
            <a:endParaRPr b="0" lang="en-US" sz="3400" spc="-1" strike="noStrike">
              <a:solidFill>
                <a:srgbClr val="000000"/>
              </a:solidFill>
              <a:latin typeface="Arial"/>
            </a:endParaRPr>
          </a:p>
          <a:p>
            <a:pPr marL="495360" indent="-456840">
              <a:lnSpc>
                <a:spcPct val="100000"/>
              </a:lnSpc>
              <a:buClr>
                <a:srgbClr val="1dff63"/>
              </a:buClr>
              <a:buFont typeface="Arial"/>
              <a:buChar char="•"/>
              <a:tabLst>
                <a:tab algn="l" pos="0"/>
              </a:tabLst>
            </a:pPr>
            <a:r>
              <a:rPr b="0" lang="en-US" sz="3400" spc="-1" strike="noStrike">
                <a:solidFill>
                  <a:srgbClr val="1dff63"/>
                </a:solidFill>
                <a:latin typeface="Arial"/>
                <a:ea typeface="Arial"/>
              </a:rPr>
              <a:t>The afterglow (X-rays to radio)</a:t>
            </a:r>
            <a:endParaRPr b="0" lang="en-US" sz="3400" spc="-1" strike="noStrike">
              <a:solidFill>
                <a:srgbClr val="000000"/>
              </a:solidFill>
              <a:latin typeface="Arial"/>
            </a:endParaRPr>
          </a:p>
          <a:p>
            <a:pPr marL="383400" indent="-129240">
              <a:lnSpc>
                <a:spcPct val="100000"/>
              </a:lnSpc>
              <a:spcBef>
                <a:spcPts val="700"/>
              </a:spcBef>
              <a:tabLst>
                <a:tab algn="l" pos="0"/>
              </a:tabLst>
            </a:pPr>
            <a:endParaRPr b="0" lang="en-US" sz="3400" spc="-1" strike="noStrike">
              <a:solidFill>
                <a:srgbClr val="000000"/>
              </a:solidFill>
              <a:latin typeface="Arial"/>
            </a:endParaRPr>
          </a:p>
          <a:p>
            <a:pPr marL="383400" indent="-129240">
              <a:lnSpc>
                <a:spcPct val="100000"/>
              </a:lnSpc>
              <a:spcBef>
                <a:spcPts val="700"/>
              </a:spcBef>
              <a:tabLst>
                <a:tab algn="l" pos="0"/>
              </a:tabLst>
            </a:pPr>
            <a:endParaRPr b="0" lang="en-US" sz="3400" spc="-1" strike="noStrike">
              <a:solidFill>
                <a:srgbClr val="000000"/>
              </a:solidFill>
              <a:latin typeface="Arial"/>
            </a:endParaRPr>
          </a:p>
        </p:txBody>
      </p:sp>
      <p:sp>
        <p:nvSpPr>
          <p:cNvPr id="146"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335EC70F-199C-4CD0-B3D2-380DBC65218F}"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0"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GW170814</a:t>
            </a:r>
            <a:endParaRPr b="0" lang="en-US" sz="4400" spc="-1" strike="noStrike">
              <a:latin typeface="Arial"/>
            </a:endParaRPr>
          </a:p>
        </p:txBody>
      </p:sp>
      <p:sp>
        <p:nvSpPr>
          <p:cNvPr id="231" name="CustomShape 2"/>
          <p:cNvSpPr/>
          <p:nvPr/>
        </p:nvSpPr>
        <p:spPr>
          <a:xfrm>
            <a:off x="216000" y="8372520"/>
            <a:ext cx="12572280" cy="88524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Two black holes of 30 and 25 M</a:t>
            </a:r>
            <a:r>
              <a:rPr b="0" lang="en-US" sz="3400" spc="-1" strike="noStrike" baseline="-25000">
                <a:solidFill>
                  <a:srgbClr val="1d4871"/>
                </a:solidFill>
                <a:latin typeface="Arial"/>
                <a:ea typeface="Arial"/>
              </a:rPr>
              <a:t>sol</a:t>
            </a:r>
            <a:r>
              <a:rPr b="0" lang="en-US" sz="3400" spc="-1" strike="noStrike">
                <a:solidFill>
                  <a:srgbClr val="1d4871"/>
                </a:solidFill>
                <a:latin typeface="Arial"/>
                <a:ea typeface="Arial"/>
              </a:rPr>
              <a:t> at 540 Mpc</a:t>
            </a:r>
            <a:endParaRPr b="0" lang="en-US" sz="3400" spc="-1" strike="noStrike">
              <a:latin typeface="Arial"/>
            </a:endParaRPr>
          </a:p>
        </p:txBody>
      </p:sp>
      <p:pic>
        <p:nvPicPr>
          <p:cNvPr id="232" name="Picture 3" descr=""/>
          <p:cNvPicPr/>
          <p:nvPr/>
        </p:nvPicPr>
        <p:blipFill>
          <a:blip r:embed="rId1"/>
          <a:stretch/>
        </p:blipFill>
        <p:spPr>
          <a:xfrm>
            <a:off x="1535040" y="1800360"/>
            <a:ext cx="9933840" cy="6152400"/>
          </a:xfrm>
          <a:prstGeom prst="rect">
            <a:avLst/>
          </a:prstGeom>
          <a:ln>
            <a:noFill/>
          </a:ln>
        </p:spPr>
      </p:pic>
      <p:sp>
        <p:nvSpPr>
          <p:cNvPr id="233" name="CustomShape 3"/>
          <p:cNvSpPr/>
          <p:nvPr/>
        </p:nvSpPr>
        <p:spPr>
          <a:xfrm>
            <a:off x="10558440" y="7904880"/>
            <a:ext cx="2642400" cy="619560"/>
          </a:xfrm>
          <a:prstGeom prst="rect">
            <a:avLst/>
          </a:prstGeom>
          <a:noFill/>
          <a:ln w="12600">
            <a:noFill/>
          </a:ln>
        </p:spPr>
        <p:style>
          <a:lnRef idx="0"/>
          <a:fillRef idx="0"/>
          <a:effectRef idx="0"/>
          <a:fontRef idx="minor"/>
        </p:style>
        <p:txBody>
          <a:bodyPr lIns="50760" rIns="50760" tIns="50760" bIns="50760" anchor="ctr">
            <a:noAutofit/>
          </a:bodyPr>
          <a:p>
            <a:pPr marL="57960">
              <a:lnSpc>
                <a:spcPct val="100000"/>
              </a:lnSpc>
            </a:pPr>
            <a:r>
              <a:rPr b="0" lang="en-US" sz="3400" spc="-1" strike="noStrike">
                <a:solidFill>
                  <a:srgbClr val="000000"/>
                </a:solidFill>
                <a:latin typeface="Arial"/>
                <a:ea typeface="Arial"/>
              </a:rPr>
              <a:t>LVC 2017a</a:t>
            </a:r>
            <a:endParaRPr b="0" lang="en-US" sz="34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4"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Observing runs</a:t>
            </a:r>
            <a:endParaRPr b="0" lang="en-US" sz="4400" spc="-1" strike="noStrike">
              <a:latin typeface="Arial"/>
            </a:endParaRPr>
          </a:p>
        </p:txBody>
      </p:sp>
      <p:sp>
        <p:nvSpPr>
          <p:cNvPr id="235" name="CustomShape 2"/>
          <p:cNvSpPr/>
          <p:nvPr/>
        </p:nvSpPr>
        <p:spPr>
          <a:xfrm>
            <a:off x="216000" y="1511280"/>
            <a:ext cx="12572280" cy="771768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Advanced LIGO active from September 2015 to March 2016 for the first observing run (O1)</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The second Advanced LIGO run (O2) began on November 30, 2016 and ended on August 25, 2017. The run was suspended for one month (May 8 - June 8) for in vacuum refurbishement activities. </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The average reach of the LIGO network for binary merger events has been around 70 Mpc for 1.4+1.4 M</a:t>
            </a:r>
            <a:r>
              <a:rPr b="0" lang="en-US" sz="3400" spc="-1" strike="noStrike" baseline="-25000">
                <a:solidFill>
                  <a:srgbClr val="1d4871"/>
                </a:solidFill>
                <a:latin typeface="Arial"/>
                <a:ea typeface="Arial"/>
              </a:rPr>
              <a:t>sun</a:t>
            </a:r>
            <a:r>
              <a:rPr b="0" lang="en-US" sz="3400" spc="-1" strike="noStrike">
                <a:solidFill>
                  <a:srgbClr val="1d4871"/>
                </a:solidFill>
                <a:latin typeface="Arial"/>
                <a:ea typeface="Arial"/>
              </a:rPr>
              <a:t>, 300 Mpc for 10+10 M</a:t>
            </a:r>
            <a:r>
              <a:rPr b="0" lang="en-US" sz="3400" spc="-1" strike="noStrike" baseline="-25000">
                <a:solidFill>
                  <a:srgbClr val="1d4871"/>
                </a:solidFill>
                <a:latin typeface="Arial"/>
                <a:ea typeface="Arial"/>
              </a:rPr>
              <a:t>sun</a:t>
            </a:r>
            <a:r>
              <a:rPr b="0" lang="en-US" sz="3400" spc="-1" strike="noStrike">
                <a:solidFill>
                  <a:srgbClr val="1d4871"/>
                </a:solidFill>
                <a:latin typeface="Arial"/>
                <a:ea typeface="Arial"/>
              </a:rPr>
              <a:t> and 700 Mpc for 30+30 M</a:t>
            </a:r>
            <a:r>
              <a:rPr b="0" lang="en-US" sz="3400" spc="-1" strike="noStrike" baseline="-25000">
                <a:solidFill>
                  <a:srgbClr val="1d4871"/>
                </a:solidFill>
                <a:latin typeface="Arial"/>
                <a:ea typeface="Arial"/>
              </a:rPr>
              <a:t>sun</a:t>
            </a:r>
            <a:r>
              <a:rPr b="0" lang="en-US" sz="3400" spc="-1" strike="noStrike">
                <a:solidFill>
                  <a:srgbClr val="1d4871"/>
                </a:solidFill>
                <a:latin typeface="Arial"/>
                <a:ea typeface="Arial"/>
              </a:rPr>
              <a:t> mergers, with relative variations in time of the order of 10%.</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Virgo joined on August 1, 2017 and it was fundamental for two events: GW170814 and GW170817</a:t>
            </a:r>
            <a:endParaRPr b="0" lang="en-US" sz="3400" spc="-1" strike="noStrike">
              <a:latin typeface="Arial"/>
            </a:endParaRPr>
          </a:p>
          <a:p>
            <a:pPr>
              <a:lnSpc>
                <a:spcPct val="100000"/>
              </a:lnSpc>
            </a:pPr>
            <a:endParaRPr b="0" lang="en-US" sz="34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The signals</a:t>
            </a:r>
            <a:endParaRPr b="0" lang="en-US" sz="4400" spc="-1" strike="noStrike">
              <a:solidFill>
                <a:srgbClr val="000000"/>
              </a:solidFill>
              <a:latin typeface="Arial"/>
            </a:endParaRPr>
          </a:p>
        </p:txBody>
      </p:sp>
      <p:pic>
        <p:nvPicPr>
          <p:cNvPr id="237" name="Picture 3" descr=""/>
          <p:cNvPicPr/>
          <p:nvPr/>
        </p:nvPicPr>
        <p:blipFill>
          <a:blip r:embed="rId1"/>
          <a:stretch/>
        </p:blipFill>
        <p:spPr>
          <a:xfrm>
            <a:off x="203040" y="1674720"/>
            <a:ext cx="12598200" cy="7181640"/>
          </a:xfrm>
          <a:prstGeom prst="rect">
            <a:avLst/>
          </a:prstGeom>
          <a:ln>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3600" spc="-1" strike="noStrike">
                <a:solidFill>
                  <a:srgbClr val="000000"/>
                </a:solidFill>
                <a:latin typeface="Arial"/>
              </a:rPr>
              <a:t>The third and fourth observing runs</a:t>
            </a:r>
            <a:endParaRPr b="0" lang="en-US" sz="3600" spc="-1" strike="noStrike">
              <a:solidFill>
                <a:srgbClr val="000000"/>
              </a:solidFill>
              <a:latin typeface="Arial"/>
            </a:endParaRPr>
          </a:p>
        </p:txBody>
      </p:sp>
      <p:sp>
        <p:nvSpPr>
          <p:cNvPr id="239" name="TextShape 2"/>
          <p:cNvSpPr txBox="1"/>
          <p:nvPr/>
        </p:nvSpPr>
        <p:spPr>
          <a:xfrm>
            <a:off x="216000" y="1511280"/>
            <a:ext cx="12572280" cy="7746120"/>
          </a:xfrm>
          <a:prstGeom prst="rect">
            <a:avLst/>
          </a:prstGeom>
          <a:noFill/>
          <a:ln>
            <a:noFill/>
          </a:ln>
        </p:spPr>
        <p:txBody>
          <a:bodyPr lIns="0" rIns="0" tIns="0" bIns="0">
            <a:normAutofit/>
          </a:bodyPr>
          <a:p>
            <a:pPr marL="432000" indent="-324000">
              <a:lnSpc>
                <a:spcPct val="100000"/>
              </a:lnSpc>
              <a:buClr>
                <a:srgbClr val="000000"/>
              </a:buClr>
              <a:buSzPct val="45000"/>
              <a:buFont typeface="Wingdings" charset="2"/>
              <a:buChar char=""/>
            </a:pPr>
            <a:r>
              <a:rPr b="0" lang="en-US" sz="3400" spc="-1" strike="noStrike">
                <a:solidFill>
                  <a:srgbClr val="000000"/>
                </a:solidFill>
                <a:latin typeface="Arial"/>
                <a:ea typeface="Arial"/>
              </a:rPr>
              <a:t>O3 was composed of three phases: O3a starting in 2019 April and lasting six months, O3b starting in 2019 November and lasting five months, and O3GK starting in 2020 April and lasting two weeks (COVID19). </a:t>
            </a:r>
            <a:endParaRPr b="0" lang="en-US" sz="3400" spc="-1" strike="noStrike">
              <a:solidFill>
                <a:srgbClr val="000000"/>
              </a:solidFill>
              <a:latin typeface="Arial"/>
            </a:endParaRPr>
          </a:p>
          <a:p>
            <a:pPr marL="432000" indent="-324000">
              <a:lnSpc>
                <a:spcPct val="100000"/>
              </a:lnSpc>
              <a:buClr>
                <a:srgbClr val="000000"/>
              </a:buClr>
              <a:buSzPct val="45000"/>
              <a:buFont typeface="Wingdings" charset="2"/>
              <a:buChar char=""/>
            </a:pPr>
            <a:r>
              <a:rPr b="0" lang="en-US" sz="3400" spc="-1" strike="noStrike">
                <a:solidFill>
                  <a:srgbClr val="000000"/>
                </a:solidFill>
                <a:latin typeface="Arial"/>
                <a:ea typeface="Arial"/>
              </a:rPr>
              <a:t>All data are publicly available together with supporting data useful for their analysis and documentation, tutorials, as well as analysis software packages. </a:t>
            </a:r>
            <a:endParaRPr b="0" lang="en-US" sz="3400" spc="-1" strike="noStrike">
              <a:solidFill>
                <a:srgbClr val="000000"/>
              </a:solidFill>
              <a:latin typeface="Arial"/>
            </a:endParaRPr>
          </a:p>
          <a:p>
            <a:pPr marL="432000" indent="-324000">
              <a:lnSpc>
                <a:spcPct val="100000"/>
              </a:lnSpc>
              <a:buClr>
                <a:srgbClr val="000000"/>
              </a:buClr>
              <a:buSzPct val="45000"/>
              <a:buFont typeface="Wingdings" charset="2"/>
              <a:buChar char=""/>
            </a:pPr>
            <a:r>
              <a:rPr b="0" lang="en-US" sz="3400" spc="-1" strike="noStrike">
                <a:solidFill>
                  <a:srgbClr val="000000"/>
                </a:solidFill>
                <a:latin typeface="Arial"/>
                <a:ea typeface="Arial"/>
              </a:rPr>
              <a:t>it detected 56 events, 80 triggers. At least 1 NS-NS binary merger, one possible a couple of NS-BH and many tens of BH-BH.</a:t>
            </a:r>
            <a:endParaRPr b="0" lang="en-US" sz="3400" spc="-1" strike="noStrike">
              <a:solidFill>
                <a:srgbClr val="000000"/>
              </a:solidFill>
              <a:latin typeface="Arial"/>
            </a:endParaRPr>
          </a:p>
          <a:p>
            <a:pPr marL="432000" indent="-324000">
              <a:lnSpc>
                <a:spcPct val="100000"/>
              </a:lnSpc>
              <a:buClr>
                <a:srgbClr val="000000"/>
              </a:buClr>
              <a:buSzPct val="45000"/>
              <a:buFont typeface="Wingdings" charset="2"/>
              <a:buChar char=""/>
            </a:pPr>
            <a:r>
              <a:rPr b="0" lang="en-US" sz="3400" spc="-1" strike="noStrike">
                <a:solidFill>
                  <a:srgbClr val="000000"/>
                </a:solidFill>
                <a:latin typeface="Arial"/>
                <a:ea typeface="Arial"/>
              </a:rPr>
              <a:t> </a:t>
            </a:r>
            <a:endParaRPr b="0" lang="en-US" sz="3400" spc="-1" strike="noStrike">
              <a:solidFill>
                <a:srgbClr val="000000"/>
              </a:solidFill>
              <a:latin typeface="Arial"/>
            </a:endParaRPr>
          </a:p>
          <a:p>
            <a:pPr marL="432000" indent="-324000">
              <a:lnSpc>
                <a:spcPct val="100000"/>
              </a:lnSpc>
              <a:buClr>
                <a:srgbClr val="000000"/>
              </a:buClr>
              <a:buSzPct val="45000"/>
              <a:buFont typeface="Wingdings" charset="2"/>
              <a:buChar char=""/>
            </a:pPr>
            <a:r>
              <a:rPr b="0" lang="en-US" sz="3400" spc="-1" strike="noStrike">
                <a:solidFill>
                  <a:srgbClr val="000000"/>
                </a:solidFill>
                <a:latin typeface="Arial"/>
                <a:ea typeface="Arial"/>
              </a:rPr>
              <a:t>O4 started in May 2023 and is ongoing with &gt;40 significant events.</a:t>
            </a:r>
            <a:endParaRPr b="0" lang="en-US" sz="3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0"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Results (O1-O2-O3)</a:t>
            </a:r>
            <a:endParaRPr b="0" lang="en-US" sz="4400" spc="-1" strike="noStrike">
              <a:latin typeface="Arial"/>
            </a:endParaRPr>
          </a:p>
        </p:txBody>
      </p:sp>
      <p:sp>
        <p:nvSpPr>
          <p:cNvPr id="241" name="CustomShape 2"/>
          <p:cNvSpPr/>
          <p:nvPr/>
        </p:nvSpPr>
        <p:spPr>
          <a:xfrm>
            <a:off x="216000" y="8143920"/>
            <a:ext cx="12572280" cy="1113840"/>
          </a:xfrm>
          <a:prstGeom prst="rect">
            <a:avLst/>
          </a:prstGeom>
          <a:noFill/>
          <a:ln>
            <a:noFill/>
          </a:ln>
        </p:spPr>
        <p:style>
          <a:lnRef idx="0"/>
          <a:fillRef idx="0"/>
          <a:effectRef idx="0"/>
          <a:fontRef idx="minor"/>
        </p:style>
      </p:sp>
      <p:pic>
        <p:nvPicPr>
          <p:cNvPr id="242" name="" descr=""/>
          <p:cNvPicPr/>
          <p:nvPr/>
        </p:nvPicPr>
        <p:blipFill>
          <a:blip r:embed="rId1"/>
          <a:stretch/>
        </p:blipFill>
        <p:spPr>
          <a:xfrm>
            <a:off x="19080" y="1618200"/>
            <a:ext cx="13004280" cy="7314480"/>
          </a:xfrm>
          <a:prstGeom prst="rect">
            <a:avLst/>
          </a:prstGeom>
          <a:ln>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3"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BH-BH mergers</a:t>
            </a:r>
            <a:endParaRPr b="0" lang="en-US" sz="4400" spc="-1" strike="noStrike">
              <a:solidFill>
                <a:srgbClr val="000000"/>
              </a:solidFill>
              <a:latin typeface="Arial"/>
            </a:endParaRPr>
          </a:p>
        </p:txBody>
      </p:sp>
      <p:sp>
        <p:nvSpPr>
          <p:cNvPr id="244" name="TextShape 2"/>
          <p:cNvSpPr txBox="1"/>
          <p:nvPr/>
        </p:nvSpPr>
        <p:spPr>
          <a:xfrm>
            <a:off x="216000" y="1511280"/>
            <a:ext cx="12572640" cy="7746480"/>
          </a:xfrm>
          <a:prstGeom prst="rect">
            <a:avLst/>
          </a:prstGeom>
          <a:noFill/>
          <a:ln>
            <a:noFill/>
          </a:ln>
        </p:spPr>
        <p:txBody>
          <a:bodyPr tIns="91440" bIns="91440">
            <a:noAutofit/>
          </a:bodyPr>
          <a:p>
            <a:endParaRPr b="0" lang="en-US" sz="1400" spc="-1" strike="noStrike">
              <a:solidFill>
                <a:srgbClr val="000000"/>
              </a:solidFill>
              <a:latin typeface="Arial"/>
            </a:endParaRPr>
          </a:p>
        </p:txBody>
      </p:sp>
      <p:pic>
        <p:nvPicPr>
          <p:cNvPr id="245" name="Picture 1" descr="">
            <a:hlinkClick r:id="" action="ppaction://media"/>
          </p:cNvPr>
          <p:cNvPicPr/>
          <p:nvPr>
            <a:videoFile r:link="rId1"/>
            <p:extLst>
              <p:ext uri="{DAA4B4D4-6D71-4841-9C94-3DE7FCFB9230}">
                <p14:media r:embed="rId2"/>
              </p:ext>
            </p:extLst>
          </p:nvPr>
        </p:nvPicPr>
        <p:blipFill>
          <a:blip r:embed="rId3"/>
        </p:blipFill>
        <p:spPr>
          <a:xfrm>
            <a:off x="216000" y="1511280"/>
            <a:ext cx="12788640" cy="7193520"/>
          </a:xfrm>
          <a:prstGeom prst="rect">
            <a:avLst/>
          </a:prstGeom>
          <a:ln>
            <a:noFill/>
          </a:ln>
        </p:spPr>
      </p:pic>
    </p:spTree>
  </p:cSld>
  <mc:AlternateContent>
    <mc:Choice Requires="p14">
      <p:transition spd="slow" p14:dur="2000"/>
    </mc:Choice>
    <mc:Fallback>
      <p:transition spd="slow"/>
    </mc:Fallback>
  </mc:AlternateContent>
  <p:timing>
    <p:tnLst>
      <p:par>
        <p:cTn id="1" dur="indefinite" restart="never" nodeType="tmRoot">
          <p:childTnLst>
            <p:seq>
              <p:cTn id="2" restart="whenNotActive" nodeType="interactiveSeq" fill="hold">
                <p:stCondLst>
                  <p:cond delay="0" evt="onClick">
                    <p:tgtEl>
                      <p:spTgt spid="245"/>
                    </p:tgtEl>
                  </p:cond>
                </p:stCondLst>
                <p:childTnLst>
                  <p:par>
                    <p:cTn id="3" fill="hold">
                      <p:stCondLst>
                        <p:cond delay="0" evt="onClick">
                          <p:tgtEl>
                            <p:spTgt spid="245"/>
                          </p:tgtEl>
                        </p:cond>
                      </p:stCondLst>
                      <p:childTnLst>
                        <p:par>
                          <p:cTn id="4" fill="hold">
                            <p:stCondLst>
                              <p:cond delay="0"/>
                            </p:stCondLst>
                            <p:childTnLst>
                              <p:par>
                                <p:cTn id="5" nodeType="clickEffect" fill="hold" presetClass="mediacall">
                                  <p:stCondLst>
                                    <p:cond delay="0"/>
                                  </p:stCondLst>
                                  <p:childTnLst>
                                    <p:cmd type="call" cmd="togglePause">
                                      <p:cBhvr>
                                        <p:cTn id="6" dur="1" fill="hold"/>
                                        <p:tgtEl>
                                          <p:spTgt spid="245"/>
                                        </p:tgtEl>
                                      </p:cBhvr>
                                    </p:cmd>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6"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Available information</a:t>
            </a:r>
            <a:endParaRPr b="0" lang="en-US" sz="3600" spc="-1" strike="noStrike">
              <a:solidFill>
                <a:srgbClr val="000000"/>
              </a:solidFill>
              <a:latin typeface="Arial"/>
            </a:endParaRPr>
          </a:p>
        </p:txBody>
      </p:sp>
      <p:sp>
        <p:nvSpPr>
          <p:cNvPr id="247" name="TextShape 2"/>
          <p:cNvSpPr txBox="1"/>
          <p:nvPr/>
        </p:nvSpPr>
        <p:spPr>
          <a:xfrm>
            <a:off x="216000" y="1511280"/>
            <a:ext cx="12572640" cy="489672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The False Alarm Probability</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We get the 90 confinement region, which is the area of the sky in which the source is locate at 90% confidence level.</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We get the exact arrival time.</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We get a rough estimate of the distance of the object.</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We get a characterization of the type (BH, NS, Mass Gap, Terrestrial) with relative probability.</a:t>
            </a:r>
            <a:endParaRPr b="0" lang="en-US" sz="3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200" spc="-1" strike="noStrike">
                <a:solidFill>
                  <a:srgbClr val="000000"/>
                </a:solidFill>
                <a:latin typeface="Arial"/>
                <a:hlinkClick r:id="rId1"/>
              </a:rPr>
              <a:t>https://gracedb.ligo.org/superevents/public/O</a:t>
            </a:r>
            <a:r>
              <a:rPr b="0" lang="en-US" sz="3200" spc="-1" strike="noStrike">
                <a:solidFill>
                  <a:srgbClr val="000000"/>
                </a:solidFill>
                <a:latin typeface="Arial"/>
              </a:rPr>
              <a:t> </a:t>
            </a:r>
            <a:endParaRPr b="0" lang="en-US" sz="3200" spc="-1" strike="noStrike">
              <a:solidFill>
                <a:srgbClr val="000000"/>
              </a:solidFill>
              <a:latin typeface="Arial"/>
            </a:endParaRPr>
          </a:p>
        </p:txBody>
      </p:sp>
      <p:pic>
        <p:nvPicPr>
          <p:cNvPr id="248" name="" descr=""/>
          <p:cNvPicPr/>
          <p:nvPr/>
        </p:nvPicPr>
        <p:blipFill>
          <a:blip r:embed="rId2"/>
          <a:stretch/>
        </p:blipFill>
        <p:spPr>
          <a:xfrm>
            <a:off x="1080000" y="6624000"/>
            <a:ext cx="10531080" cy="2232000"/>
          </a:xfrm>
          <a:prstGeom prst="rect">
            <a:avLst/>
          </a:prstGeom>
          <a:ln>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9" name="" descr=""/>
          <p:cNvPicPr/>
          <p:nvPr/>
        </p:nvPicPr>
        <p:blipFill>
          <a:blip r:embed="rId1"/>
          <a:srcRect l="6063" t="12625" r="3159" b="21063"/>
          <a:stretch/>
        </p:blipFill>
        <p:spPr>
          <a:xfrm>
            <a:off x="648360" y="3168000"/>
            <a:ext cx="8279640" cy="4535640"/>
          </a:xfrm>
          <a:prstGeom prst="rect">
            <a:avLst/>
          </a:prstGeom>
          <a:ln>
            <a:noFill/>
          </a:ln>
        </p:spPr>
      </p:pic>
      <p:sp>
        <p:nvSpPr>
          <p:cNvPr id="250"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3600" spc="-1" strike="noStrike">
                <a:solidFill>
                  <a:srgbClr val="000000"/>
                </a:solidFill>
                <a:latin typeface="Arial"/>
              </a:rPr>
              <a:t>If only 1 antenna</a:t>
            </a:r>
            <a:endParaRPr b="0" lang="en-US" sz="3600" spc="-1" strike="noStrike">
              <a:solidFill>
                <a:srgbClr val="000000"/>
              </a:solidFill>
              <a:latin typeface="Arial"/>
            </a:endParaRPr>
          </a:p>
        </p:txBody>
      </p:sp>
      <p:sp>
        <p:nvSpPr>
          <p:cNvPr id="251" name="TextShape 2"/>
          <p:cNvSpPr txBox="1"/>
          <p:nvPr/>
        </p:nvSpPr>
        <p:spPr>
          <a:xfrm>
            <a:off x="9072000" y="4320000"/>
            <a:ext cx="3744000" cy="3280680"/>
          </a:xfrm>
          <a:prstGeom prst="rect">
            <a:avLst/>
          </a:prstGeom>
          <a:noFill/>
          <a:ln>
            <a:noFill/>
          </a:ln>
        </p:spPr>
        <p:txBody>
          <a:bodyPr lIns="90000" rIns="90000" tIns="45000" bIns="45000">
            <a:noAutofit/>
          </a:bodyPr>
          <a:p>
            <a:r>
              <a:rPr b="0" lang="en-US" sz="3200" spc="-1" strike="noStrike">
                <a:latin typeface="Arial"/>
              </a:rPr>
              <a:t>Basically full sky.</a:t>
            </a:r>
            <a:endParaRPr b="0" lang="en-US" sz="3200" spc="-1" strike="noStrike">
              <a:latin typeface="Arial"/>
            </a:endParaRPr>
          </a:p>
          <a:p>
            <a:r>
              <a:rPr b="0" lang="en-US" sz="3200" spc="-1" strike="noStrike">
                <a:latin typeface="Arial"/>
              </a:rPr>
              <a:t>Only temporal information.</a:t>
            </a:r>
            <a:endParaRPr b="0" lang="en-US" sz="3200" spc="-1" strike="noStrike">
              <a:latin typeface="Arial"/>
            </a:endParaRPr>
          </a:p>
          <a:p>
            <a:endParaRPr b="0" lang="en-US" sz="32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2"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3600" spc="-1" strike="noStrike">
                <a:solidFill>
                  <a:srgbClr val="000000"/>
                </a:solidFill>
                <a:latin typeface="Arial"/>
              </a:rPr>
              <a:t>If 2 antennas</a:t>
            </a:r>
            <a:endParaRPr b="0" lang="en-US" sz="3600" spc="-1" strike="noStrike">
              <a:solidFill>
                <a:srgbClr val="000000"/>
              </a:solidFill>
              <a:latin typeface="Arial"/>
            </a:endParaRPr>
          </a:p>
        </p:txBody>
      </p:sp>
      <p:sp>
        <p:nvSpPr>
          <p:cNvPr id="253" name="TextShape 2"/>
          <p:cNvSpPr txBox="1"/>
          <p:nvPr/>
        </p:nvSpPr>
        <p:spPr>
          <a:xfrm>
            <a:off x="9072000" y="4320000"/>
            <a:ext cx="3744000" cy="3280680"/>
          </a:xfrm>
          <a:prstGeom prst="rect">
            <a:avLst/>
          </a:prstGeom>
          <a:noFill/>
          <a:ln>
            <a:noFill/>
          </a:ln>
        </p:spPr>
        <p:txBody>
          <a:bodyPr lIns="90000" rIns="90000" tIns="45000" bIns="45000">
            <a:noAutofit/>
          </a:bodyPr>
          <a:p>
            <a:r>
              <a:rPr b="0" lang="en-US" sz="3200" spc="-1" strike="noStrike">
                <a:latin typeface="Arial"/>
              </a:rPr>
              <a:t>Basically full sky.</a:t>
            </a:r>
            <a:endParaRPr b="0" lang="en-US" sz="3200" spc="-1" strike="noStrike">
              <a:latin typeface="Arial"/>
            </a:endParaRPr>
          </a:p>
          <a:p>
            <a:r>
              <a:rPr b="0" lang="en-US" sz="3200" spc="-1" strike="noStrike">
                <a:latin typeface="Arial"/>
              </a:rPr>
              <a:t>Only temporal information.</a:t>
            </a:r>
            <a:endParaRPr b="0" lang="en-US" sz="3200" spc="-1" strike="noStrike">
              <a:latin typeface="Arial"/>
            </a:endParaRPr>
          </a:p>
          <a:p>
            <a:endParaRPr b="0" lang="en-US" sz="3200" spc="-1" strike="noStrike">
              <a:latin typeface="Arial"/>
            </a:endParaRPr>
          </a:p>
        </p:txBody>
      </p:sp>
      <p:pic>
        <p:nvPicPr>
          <p:cNvPr id="254" name="" descr=""/>
          <p:cNvPicPr/>
          <p:nvPr/>
        </p:nvPicPr>
        <p:blipFill>
          <a:blip r:embed="rId1"/>
          <a:stretch/>
        </p:blipFill>
        <p:spPr>
          <a:xfrm>
            <a:off x="792000" y="2865960"/>
            <a:ext cx="7314840" cy="5486040"/>
          </a:xfrm>
          <a:prstGeom prst="rect">
            <a:avLst/>
          </a:prstGeom>
          <a:ln>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5"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3600" spc="-1" strike="noStrike">
                <a:solidFill>
                  <a:srgbClr val="000000"/>
                </a:solidFill>
                <a:latin typeface="Arial"/>
              </a:rPr>
              <a:t>If 3 antennas</a:t>
            </a:r>
            <a:endParaRPr b="0" lang="en-US" sz="3600" spc="-1" strike="noStrike">
              <a:solidFill>
                <a:srgbClr val="000000"/>
              </a:solidFill>
              <a:latin typeface="Arial"/>
            </a:endParaRPr>
          </a:p>
        </p:txBody>
      </p:sp>
      <p:sp>
        <p:nvSpPr>
          <p:cNvPr id="256" name="TextShape 2"/>
          <p:cNvSpPr txBox="1"/>
          <p:nvPr/>
        </p:nvSpPr>
        <p:spPr>
          <a:xfrm>
            <a:off x="9072000" y="4320000"/>
            <a:ext cx="3744000" cy="3280680"/>
          </a:xfrm>
          <a:prstGeom prst="rect">
            <a:avLst/>
          </a:prstGeom>
          <a:noFill/>
          <a:ln>
            <a:noFill/>
          </a:ln>
        </p:spPr>
        <p:txBody>
          <a:bodyPr lIns="90000" rIns="90000" tIns="45000" bIns="45000">
            <a:noAutofit/>
          </a:bodyPr>
          <a:p>
            <a:r>
              <a:rPr b="0" lang="en-US" sz="3200" spc="-1" strike="noStrike">
                <a:latin typeface="Arial"/>
              </a:rPr>
              <a:t>With the contribution of VIRGO, one disentagles the section of the arc.</a:t>
            </a:r>
            <a:endParaRPr b="0" lang="en-US" sz="3200" spc="-1" strike="noStrike">
              <a:latin typeface="Arial"/>
            </a:endParaRPr>
          </a:p>
          <a:p>
            <a:endParaRPr b="0" lang="en-US" sz="3200" spc="-1" strike="noStrike">
              <a:latin typeface="Arial"/>
            </a:endParaRPr>
          </a:p>
        </p:txBody>
      </p:sp>
      <p:pic>
        <p:nvPicPr>
          <p:cNvPr id="257" name="" descr=""/>
          <p:cNvPicPr/>
          <p:nvPr/>
        </p:nvPicPr>
        <p:blipFill>
          <a:blip r:embed="rId1"/>
          <a:stretch/>
        </p:blipFill>
        <p:spPr>
          <a:xfrm>
            <a:off x="533160" y="2721960"/>
            <a:ext cx="7314840" cy="5486040"/>
          </a:xfrm>
          <a:prstGeom prst="rect">
            <a:avLst/>
          </a:prstGeom>
          <a:ln>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7"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Binary evolution track(s)</a:t>
            </a:r>
            <a:endParaRPr b="0" lang="en-US" sz="4400" spc="-1" strike="noStrike">
              <a:solidFill>
                <a:srgbClr val="000000"/>
              </a:solidFill>
              <a:latin typeface="Arial"/>
            </a:endParaRPr>
          </a:p>
        </p:txBody>
      </p:sp>
      <p:pic>
        <p:nvPicPr>
          <p:cNvPr id="148" name="Google Shape;77;p9" descr=""/>
          <p:cNvPicPr/>
          <p:nvPr/>
        </p:nvPicPr>
        <p:blipFill>
          <a:blip r:embed="rId1"/>
          <a:srcRect l="0" t="0" r="0" b="15770"/>
          <a:stretch/>
        </p:blipFill>
        <p:spPr>
          <a:xfrm>
            <a:off x="2673360" y="1461600"/>
            <a:ext cx="7650000" cy="7845840"/>
          </a:xfrm>
          <a:prstGeom prst="rect">
            <a:avLst/>
          </a:prstGeom>
          <a:ln>
            <a:noFill/>
          </a:ln>
        </p:spPr>
      </p:pic>
      <p:sp>
        <p:nvSpPr>
          <p:cNvPr id="149" name="CustomShape 2"/>
          <p:cNvSpPr/>
          <p:nvPr/>
        </p:nvSpPr>
        <p:spPr>
          <a:xfrm>
            <a:off x="6729480" y="6829560"/>
            <a:ext cx="3628800" cy="1785600"/>
          </a:xfrm>
          <a:prstGeom prst="rect">
            <a:avLst/>
          </a:prstGeom>
          <a:solidFill>
            <a:srgbClr val="dcdee0">
              <a:alpha val="95000"/>
            </a:srgbClr>
          </a:solidFill>
          <a:ln>
            <a:noFill/>
          </a:ln>
        </p:spPr>
        <p:style>
          <a:lnRef idx="0"/>
          <a:fillRef idx="0"/>
          <a:effectRef idx="0"/>
          <a:fontRef idx="minor"/>
        </p:style>
      </p:sp>
      <p:sp>
        <p:nvSpPr>
          <p:cNvPr id="150"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40730F1B-B760-4622-A61F-F35275A8091D}"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8"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Localizations</a:t>
            </a:r>
            <a:endParaRPr b="0" lang="en-US" sz="4400" spc="-1" strike="noStrike">
              <a:latin typeface="Arial"/>
            </a:endParaRPr>
          </a:p>
        </p:txBody>
      </p:sp>
      <p:sp>
        <p:nvSpPr>
          <p:cNvPr id="259" name="CustomShape 2"/>
          <p:cNvSpPr/>
          <p:nvPr/>
        </p:nvSpPr>
        <p:spPr>
          <a:xfrm>
            <a:off x="216000" y="8158320"/>
            <a:ext cx="12572280" cy="91368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With two detectors, only poor localization. </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Only tens of squared degrees with three detectors</a:t>
            </a:r>
            <a:endParaRPr b="0" lang="en-US" sz="3400" spc="-1" strike="noStrike">
              <a:latin typeface="Arial"/>
            </a:endParaRPr>
          </a:p>
        </p:txBody>
      </p:sp>
      <p:pic>
        <p:nvPicPr>
          <p:cNvPr id="260" name="Picture 4" descr=""/>
          <p:cNvPicPr/>
          <p:nvPr/>
        </p:nvPicPr>
        <p:blipFill>
          <a:blip r:embed="rId1"/>
          <a:stretch/>
        </p:blipFill>
        <p:spPr>
          <a:xfrm>
            <a:off x="2003400" y="1409760"/>
            <a:ext cx="8997120" cy="6747840"/>
          </a:xfrm>
          <a:prstGeom prst="rect">
            <a:avLst/>
          </a:prstGeom>
          <a:ln>
            <a:noFill/>
          </a:ln>
        </p:spPr>
      </p:pic>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1" name="TextShape 1"/>
          <p:cNvSpPr txBox="1"/>
          <p:nvPr/>
        </p:nvSpPr>
        <p:spPr>
          <a:xfrm>
            <a:off x="1447920" y="0"/>
            <a:ext cx="7530480" cy="1409040"/>
          </a:xfrm>
          <a:prstGeom prst="rect">
            <a:avLst/>
          </a:prstGeom>
          <a:noFill/>
          <a:ln>
            <a:noFill/>
          </a:ln>
        </p:spPr>
        <p:txBody>
          <a:bodyPr lIns="0" rIns="0" tIns="0" bIns="0" anchor="ctr">
            <a:noAutofit/>
          </a:bodyPr>
          <a:p>
            <a:pPr algn="ctr"/>
            <a:r>
              <a:rPr b="0" lang="en-US" sz="6000" spc="-1" strike="noStrike">
                <a:solidFill>
                  <a:srgbClr val="000000"/>
                </a:solidFill>
                <a:latin typeface="Arial"/>
              </a:rPr>
              <a:t>Distance estimate</a:t>
            </a:r>
            <a:endParaRPr b="0" lang="en-US" sz="6000" spc="-1" strike="noStrike">
              <a:solidFill>
                <a:srgbClr val="000000"/>
              </a:solidFill>
              <a:latin typeface="Arial"/>
            </a:endParaRPr>
          </a:p>
        </p:txBody>
      </p:sp>
      <p:sp>
        <p:nvSpPr>
          <p:cNvPr id="262" name="TextShape 2"/>
          <p:cNvSpPr txBox="1"/>
          <p:nvPr/>
        </p:nvSpPr>
        <p:spPr>
          <a:xfrm>
            <a:off x="6120000" y="1368000"/>
            <a:ext cx="6092280" cy="608940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3600" spc="-1" strike="noStrike">
                <a:solidFill>
                  <a:srgbClr val="000000"/>
                </a:solidFill>
                <a:latin typeface="Arial"/>
              </a:rPr>
              <a:t>Distance estimate is important to select Galaxies from surveys</a:t>
            </a:r>
            <a:endParaRPr b="0" lang="en-US" sz="3600" spc="-1" strike="noStrike">
              <a:solidFill>
                <a:srgbClr val="000000"/>
              </a:solidFill>
              <a:latin typeface="Arial"/>
            </a:endParaRPr>
          </a:p>
        </p:txBody>
      </p:sp>
      <p:pic>
        <p:nvPicPr>
          <p:cNvPr id="263" name="" descr=""/>
          <p:cNvPicPr/>
          <p:nvPr/>
        </p:nvPicPr>
        <p:blipFill>
          <a:blip r:embed="rId1"/>
          <a:stretch/>
        </p:blipFill>
        <p:spPr>
          <a:xfrm>
            <a:off x="383040" y="1728000"/>
            <a:ext cx="4008960" cy="5131800"/>
          </a:xfrm>
          <a:prstGeom prst="rect">
            <a:avLst/>
          </a:prstGeom>
          <a:ln>
            <a:noFill/>
          </a:ln>
        </p:spPr>
      </p:pic>
      <p:pic>
        <p:nvPicPr>
          <p:cNvPr id="264" name="" descr=""/>
          <p:cNvPicPr/>
          <p:nvPr/>
        </p:nvPicPr>
        <p:blipFill>
          <a:blip r:embed="rId2"/>
          <a:stretch/>
        </p:blipFill>
        <p:spPr>
          <a:xfrm>
            <a:off x="4680000" y="3423600"/>
            <a:ext cx="8247960" cy="5720400"/>
          </a:xfrm>
          <a:prstGeom prst="rect">
            <a:avLst/>
          </a:prstGeom>
          <a:ln>
            <a:noFill/>
          </a:ln>
        </p:spPr>
      </p:pic>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5" name="TextShape 1"/>
          <p:cNvSpPr txBox="1"/>
          <p:nvPr/>
        </p:nvSpPr>
        <p:spPr>
          <a:xfrm>
            <a:off x="1447920" y="0"/>
            <a:ext cx="7530480" cy="1409040"/>
          </a:xfrm>
          <a:prstGeom prst="rect">
            <a:avLst/>
          </a:prstGeom>
          <a:noFill/>
          <a:ln>
            <a:noFill/>
          </a:ln>
        </p:spPr>
        <p:txBody>
          <a:bodyPr lIns="0" rIns="0" tIns="0" bIns="0" anchor="ctr">
            <a:noAutofit/>
          </a:bodyPr>
          <a:p>
            <a:pPr marL="57960" indent="-6480" algn="ctr">
              <a:lnSpc>
                <a:spcPct val="100000"/>
              </a:lnSpc>
              <a:tabLst>
                <a:tab algn="l" pos="0"/>
              </a:tabLst>
            </a:pPr>
            <a:r>
              <a:rPr b="0" lang="en-US" sz="4400" spc="-1" strike="noStrike">
                <a:solidFill>
                  <a:srgbClr val="ffffff"/>
                </a:solidFill>
                <a:latin typeface="Arial"/>
                <a:ea typeface="Arial"/>
              </a:rPr>
              <a:t>Other sources ?</a:t>
            </a:r>
            <a:endParaRPr b="0" lang="en-US" sz="4400" spc="-1" strike="noStrike">
              <a:solidFill>
                <a:srgbClr val="000000"/>
              </a:solidFill>
              <a:latin typeface="Arial"/>
            </a:endParaRPr>
          </a:p>
        </p:txBody>
      </p:sp>
      <p:sp>
        <p:nvSpPr>
          <p:cNvPr id="266" name="TextShape 2"/>
          <p:cNvSpPr txBox="1"/>
          <p:nvPr/>
        </p:nvSpPr>
        <p:spPr>
          <a:xfrm>
            <a:off x="225000" y="1409400"/>
            <a:ext cx="12548160" cy="7326360"/>
          </a:xfrm>
          <a:prstGeom prst="rect">
            <a:avLst/>
          </a:prstGeom>
          <a:noFill/>
          <a:ln>
            <a:noFill/>
          </a:ln>
        </p:spPr>
        <p:txBody>
          <a:bodyPr lIns="0" rIns="0" tIns="0" bIns="0">
            <a:noAutofit/>
          </a:bodyPr>
          <a:p>
            <a:pPr marL="622440" indent="-571320">
              <a:lnSpc>
                <a:spcPct val="100000"/>
              </a:lnSpc>
              <a:spcBef>
                <a:spcPts val="700"/>
              </a:spcBef>
              <a:buClr>
                <a:srgbClr val="1d4871"/>
              </a:buClr>
              <a:buFont typeface="Arial"/>
              <a:buChar char="•"/>
            </a:pPr>
            <a:r>
              <a:rPr b="0" lang="en-US" sz="3400" spc="-1" strike="noStrike">
                <a:solidFill>
                  <a:srgbClr val="000000"/>
                </a:solidFill>
                <a:latin typeface="Arial"/>
                <a:ea typeface="Arial"/>
              </a:rPr>
              <a:t>Every fast (~c) movement that is not spherically symmetric </a:t>
            </a:r>
            <a:r>
              <a:rPr b="0" lang="en-US" sz="3400" spc="-1" strike="noStrike">
                <a:solidFill>
                  <a:srgbClr val="000000"/>
                </a:solidFill>
                <a:latin typeface="Arial"/>
                <a:ea typeface="Arial"/>
              </a:rPr>
              <a:t>could produce GW.</a:t>
            </a:r>
            <a:endParaRPr b="0" lang="en-US" sz="3400" spc="-1" strike="noStrike">
              <a:solidFill>
                <a:srgbClr val="000000"/>
              </a:solidFill>
              <a:latin typeface="Arial"/>
            </a:endParaRPr>
          </a:p>
          <a:p>
            <a:pPr marL="622440" indent="-571320">
              <a:lnSpc>
                <a:spcPct val="100000"/>
              </a:lnSpc>
              <a:spcBef>
                <a:spcPts val="700"/>
              </a:spcBef>
              <a:buClr>
                <a:srgbClr val="1d4871"/>
              </a:buClr>
              <a:buFont typeface="Wingdings" charset="2"/>
              <a:buChar char=""/>
            </a:pPr>
            <a:r>
              <a:rPr b="0" lang="en-US" sz="3400" spc="-1" strike="noStrike">
                <a:solidFill>
                  <a:srgbClr val="000000"/>
                </a:solidFill>
                <a:latin typeface="Arial"/>
                <a:ea typeface="Arial"/>
              </a:rPr>
              <a:t>Impulsive events could be generated by Hypernovae </a:t>
            </a:r>
            <a:r>
              <a:rPr b="0" lang="en-US" sz="3400" spc="-1" strike="noStrike">
                <a:solidFill>
                  <a:srgbClr val="000000"/>
                </a:solidFill>
                <a:latin typeface="Arial"/>
                <a:ea typeface="Arial"/>
              </a:rPr>
              <a:t>collapses</a:t>
            </a:r>
            <a:endParaRPr b="0" lang="en-US" sz="3400" spc="-1" strike="noStrike">
              <a:solidFill>
                <a:srgbClr val="000000"/>
              </a:solidFill>
              <a:latin typeface="Arial"/>
            </a:endParaRPr>
          </a:p>
          <a:p>
            <a:pPr marL="622440" indent="-571320">
              <a:lnSpc>
                <a:spcPct val="100000"/>
              </a:lnSpc>
              <a:spcBef>
                <a:spcPts val="700"/>
              </a:spcBef>
              <a:buClr>
                <a:srgbClr val="1d4871"/>
              </a:buClr>
              <a:buFont typeface="Arial"/>
              <a:buChar char="•"/>
            </a:pPr>
            <a:r>
              <a:rPr b="0" lang="en-US" sz="3400" spc="-1" strike="noStrike">
                <a:solidFill>
                  <a:srgbClr val="000000"/>
                </a:solidFill>
                <a:latin typeface="Arial"/>
                <a:ea typeface="Arial"/>
              </a:rPr>
              <a:t>Impulsive events could be originated by neutron star </a:t>
            </a:r>
            <a:r>
              <a:rPr b="0" lang="en-US" sz="3400" spc="-1" strike="noStrike">
                <a:solidFill>
                  <a:srgbClr val="000000"/>
                </a:solidFill>
                <a:latin typeface="Arial"/>
                <a:ea typeface="Arial"/>
              </a:rPr>
              <a:t>starquakes</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marL="622440" indent="-571320">
              <a:lnSpc>
                <a:spcPct val="100000"/>
              </a:lnSpc>
              <a:spcBef>
                <a:spcPts val="700"/>
              </a:spcBef>
              <a:buClr>
                <a:srgbClr val="1d4871"/>
              </a:buClr>
              <a:buFont typeface="Arial"/>
              <a:buChar char="•"/>
            </a:pPr>
            <a:r>
              <a:rPr b="0" lang="en-US" sz="3400" spc="-1" strike="noStrike">
                <a:solidFill>
                  <a:srgbClr val="000000"/>
                </a:solidFill>
                <a:latin typeface="Arial"/>
                <a:ea typeface="Arial"/>
              </a:rPr>
              <a:t>Steady GW emission could come from spinning NS with </a:t>
            </a:r>
            <a:r>
              <a:rPr b="0" lang="en-US" sz="3400" spc="-1" strike="noStrike">
                <a:solidFill>
                  <a:srgbClr val="000000"/>
                </a:solidFill>
                <a:latin typeface="Arial"/>
                <a:ea typeface="Arial"/>
              </a:rPr>
              <a:t>asymmetries for instance due to accretion of matter.</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TextShape 1"/>
          <p:cNvSpPr txBox="1"/>
          <p:nvPr/>
        </p:nvSpPr>
        <p:spPr>
          <a:xfrm>
            <a:off x="1447920" y="0"/>
            <a:ext cx="7530480" cy="1409040"/>
          </a:xfrm>
          <a:prstGeom prst="rect">
            <a:avLst/>
          </a:prstGeom>
          <a:noFill/>
          <a:ln>
            <a:noFill/>
          </a:ln>
        </p:spPr>
        <p:txBody>
          <a:bodyPr lIns="0" rIns="0" tIns="0" bIns="0" anchor="ctr">
            <a:noAutofit/>
          </a:bodyPr>
          <a:p>
            <a:pPr algn="ctr"/>
            <a:endParaRPr b="0" lang="en-US" sz="1400" spc="-1" strike="noStrike">
              <a:solidFill>
                <a:srgbClr val="000000"/>
              </a:solidFill>
              <a:latin typeface="Arial"/>
            </a:endParaRPr>
          </a:p>
        </p:txBody>
      </p:sp>
      <p:sp>
        <p:nvSpPr>
          <p:cNvPr id="268" name="TextShape 2"/>
          <p:cNvSpPr txBox="1"/>
          <p:nvPr/>
        </p:nvSpPr>
        <p:spPr>
          <a:xfrm>
            <a:off x="2405160" y="3825000"/>
            <a:ext cx="9135360" cy="3739320"/>
          </a:xfrm>
          <a:prstGeom prst="rect">
            <a:avLst/>
          </a:prstGeom>
          <a:noFill/>
          <a:ln>
            <a:noFill/>
          </a:ln>
        </p:spPr>
        <p:txBody>
          <a:bodyPr lIns="0" rIns="0" tIns="0" bIns="0">
            <a:noAutofit/>
          </a:bodyPr>
          <a:p>
            <a:pPr marL="12600">
              <a:lnSpc>
                <a:spcPct val="100000"/>
              </a:lnSpc>
              <a:spcBef>
                <a:spcPts val="700"/>
              </a:spcBef>
              <a:tabLst>
                <a:tab algn="l" pos="0"/>
              </a:tabLst>
            </a:pPr>
            <a:r>
              <a:rPr b="0" lang="en-US" sz="9600" spc="-1" strike="noStrike">
                <a:solidFill>
                  <a:srgbClr val="1d4871"/>
                </a:solidFill>
                <a:latin typeface="Arial"/>
                <a:ea typeface="Arial"/>
              </a:rPr>
              <a:t>GW 170817</a:t>
            </a:r>
            <a:endParaRPr b="0" lang="en-US" sz="9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9"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GW170817: NS+NS merger</a:t>
            </a:r>
            <a:endParaRPr b="0" lang="en-US" sz="4400" spc="-1" strike="noStrike">
              <a:latin typeface="Arial"/>
            </a:endParaRPr>
          </a:p>
        </p:txBody>
      </p:sp>
      <p:sp>
        <p:nvSpPr>
          <p:cNvPr id="270" name="CustomShape 2"/>
          <p:cNvSpPr/>
          <p:nvPr/>
        </p:nvSpPr>
        <p:spPr>
          <a:xfrm>
            <a:off x="216000" y="6315120"/>
            <a:ext cx="6684120" cy="294264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Identified by matched filtering</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A long signal of ~100 s gives a precise chirp mass</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The loudest signal in GW ever detected</a:t>
            </a:r>
            <a:endParaRPr b="0" lang="en-US" sz="3400" spc="-1" strike="noStrike">
              <a:latin typeface="Arial"/>
            </a:endParaRPr>
          </a:p>
        </p:txBody>
      </p:sp>
      <p:pic>
        <p:nvPicPr>
          <p:cNvPr id="271" name="Picture 3" descr=""/>
          <p:cNvPicPr/>
          <p:nvPr/>
        </p:nvPicPr>
        <p:blipFill>
          <a:blip r:embed="rId1"/>
          <a:stretch/>
        </p:blipFill>
        <p:spPr>
          <a:xfrm>
            <a:off x="334800" y="1585800"/>
            <a:ext cx="12334680" cy="4411080"/>
          </a:xfrm>
          <a:prstGeom prst="rect">
            <a:avLst/>
          </a:prstGeom>
          <a:ln>
            <a:noFill/>
          </a:ln>
        </p:spPr>
      </p:pic>
      <p:pic>
        <p:nvPicPr>
          <p:cNvPr id="272" name="Picture 4" descr=""/>
          <p:cNvPicPr/>
          <p:nvPr/>
        </p:nvPicPr>
        <p:blipFill>
          <a:blip r:embed="rId2"/>
          <a:stretch/>
        </p:blipFill>
        <p:spPr>
          <a:xfrm>
            <a:off x="2540160" y="2695680"/>
            <a:ext cx="3152160" cy="275400"/>
          </a:xfrm>
          <a:prstGeom prst="rect">
            <a:avLst/>
          </a:prstGeom>
          <a:ln>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3"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GW170817</a:t>
            </a:r>
            <a:endParaRPr b="0" lang="en-US" sz="4400" spc="-1" strike="noStrike">
              <a:latin typeface="Arial"/>
            </a:endParaRPr>
          </a:p>
        </p:txBody>
      </p:sp>
      <p:sp>
        <p:nvSpPr>
          <p:cNvPr id="274" name="CustomShape 2"/>
          <p:cNvSpPr/>
          <p:nvPr/>
        </p:nvSpPr>
        <p:spPr>
          <a:xfrm>
            <a:off x="932760" y="7776000"/>
            <a:ext cx="11163240" cy="169956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No merging signal due to limited band width</a:t>
            </a: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Loose limits on equation of state of dense matter </a:t>
            </a:r>
            <a:endParaRPr b="0" lang="en-US" sz="3400" spc="-1" strike="noStrike">
              <a:latin typeface="Arial"/>
            </a:endParaRPr>
          </a:p>
          <a:p>
            <a:pPr>
              <a:lnSpc>
                <a:spcPct val="100000"/>
              </a:lnSpc>
            </a:pPr>
            <a:endParaRPr b="0" lang="en-US" sz="3400" spc="-1" strike="noStrike">
              <a:latin typeface="Arial"/>
            </a:endParaRPr>
          </a:p>
        </p:txBody>
      </p:sp>
      <p:pic>
        <p:nvPicPr>
          <p:cNvPr id="275" name="Picture 3" descr=""/>
          <p:cNvPicPr/>
          <p:nvPr/>
        </p:nvPicPr>
        <p:blipFill>
          <a:blip r:embed="rId1"/>
          <a:stretch/>
        </p:blipFill>
        <p:spPr>
          <a:xfrm>
            <a:off x="0" y="1512000"/>
            <a:ext cx="4353120" cy="6319080"/>
          </a:xfrm>
          <a:prstGeom prst="rect">
            <a:avLst/>
          </a:prstGeom>
          <a:ln>
            <a:noFill/>
          </a:ln>
        </p:spPr>
      </p:pic>
      <p:pic>
        <p:nvPicPr>
          <p:cNvPr id="276" name="Picture 4" descr=""/>
          <p:cNvPicPr/>
          <p:nvPr/>
        </p:nvPicPr>
        <p:blipFill>
          <a:blip r:embed="rId2"/>
          <a:stretch/>
        </p:blipFill>
        <p:spPr>
          <a:xfrm>
            <a:off x="4637880" y="1833480"/>
            <a:ext cx="8163360" cy="3747960"/>
          </a:xfrm>
          <a:prstGeom prst="rect">
            <a:avLst/>
          </a:prstGeom>
          <a:ln>
            <a:noFill/>
          </a:ln>
        </p:spPr>
      </p:pic>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7" name="TextShape 1"/>
          <p:cNvSpPr txBox="1"/>
          <p:nvPr/>
        </p:nvSpPr>
        <p:spPr>
          <a:xfrm>
            <a:off x="1447920" y="0"/>
            <a:ext cx="7530840" cy="1409400"/>
          </a:xfrm>
          <a:prstGeom prst="rect">
            <a:avLst/>
          </a:prstGeom>
          <a:noFill/>
          <a:ln>
            <a:noFill/>
          </a:ln>
        </p:spPr>
        <p:txBody>
          <a:bodyPr tIns="91440" bIns="91440" anchor="ctr">
            <a:noAutofit/>
          </a:bodyPr>
          <a:p>
            <a:pPr algn="ctr"/>
            <a:endParaRPr b="0" lang="en-US" sz="3600" spc="-1" strike="noStrike">
              <a:solidFill>
                <a:srgbClr val="000000"/>
              </a:solidFill>
              <a:latin typeface="Arial"/>
            </a:endParaRPr>
          </a:p>
        </p:txBody>
      </p:sp>
      <p:sp>
        <p:nvSpPr>
          <p:cNvPr id="278" name="TextShape 2"/>
          <p:cNvSpPr txBox="1"/>
          <p:nvPr/>
        </p:nvSpPr>
        <p:spPr>
          <a:xfrm>
            <a:off x="2736720" y="3112560"/>
            <a:ext cx="7530840" cy="926640"/>
          </a:xfrm>
          <a:prstGeom prst="rect">
            <a:avLst/>
          </a:prstGeom>
          <a:noFill/>
          <a:ln>
            <a:noFill/>
          </a:ln>
        </p:spPr>
        <p:txBody>
          <a:bodyPr tIns="91440" bIns="91440">
            <a:noAutofit/>
          </a:bodyPr>
          <a:p>
            <a:pPr algn="ctr">
              <a:lnSpc>
                <a:spcPct val="100000"/>
              </a:lnSpc>
              <a:spcBef>
                <a:spcPts val="700"/>
              </a:spcBef>
              <a:tabLst>
                <a:tab algn="l" pos="0"/>
              </a:tabLst>
            </a:pPr>
            <a:r>
              <a:rPr b="0" lang="en-US" sz="6000" spc="-1" strike="noStrike">
                <a:solidFill>
                  <a:srgbClr val="1d4871"/>
                </a:solidFill>
                <a:latin typeface="Arial"/>
                <a:ea typeface="Arial"/>
              </a:rPr>
              <a:t>Searching for counterparts</a:t>
            </a:r>
            <a:endParaRPr b="0" lang="en-US" sz="6000" spc="-1" strike="noStrike">
              <a:solidFill>
                <a:srgbClr val="000000"/>
              </a:solidFill>
              <a:latin typeface="Arial"/>
            </a:endParaRPr>
          </a:p>
          <a:p>
            <a:pPr algn="ctr">
              <a:lnSpc>
                <a:spcPct val="100000"/>
              </a:lnSpc>
              <a:spcBef>
                <a:spcPts val="700"/>
              </a:spcBef>
              <a:tabLst>
                <a:tab algn="l" pos="0"/>
              </a:tabLst>
            </a:pPr>
            <a:r>
              <a:rPr b="0" lang="en-US" sz="6000" spc="-1" strike="noStrike">
                <a:solidFill>
                  <a:srgbClr val="1d4871"/>
                </a:solidFill>
                <a:latin typeface="Arial"/>
                <a:ea typeface="Arial"/>
              </a:rPr>
              <a:t>Gamma-rays</a:t>
            </a:r>
            <a:endParaRPr b="0" lang="en-US" sz="6000" spc="-1" strike="noStrike">
              <a:solidFill>
                <a:srgbClr val="000000"/>
              </a:solidFill>
              <a:latin typeface="Arial"/>
            </a:endParaRPr>
          </a:p>
        </p:txBody>
      </p:sp>
      <p:sp>
        <p:nvSpPr>
          <p:cNvPr id="279"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3B506CC3-AA75-414F-8552-A755DFDDD8BD}" type="slidenum">
              <a:rPr b="0" lang="fr-CH" sz="1600" spc="-1" strike="noStrike">
                <a:solidFill>
                  <a:srgbClr val="ffffff"/>
                </a:solidFill>
                <a:latin typeface="Arial"/>
                <a:ea typeface="Arial"/>
              </a:rPr>
              <a:t>31</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280" name="" descr=""/>
          <p:cNvPicPr/>
          <p:nvPr/>
        </p:nvPicPr>
        <p:blipFill>
          <a:blip r:embed="rId1"/>
          <a:stretch/>
        </p:blipFill>
        <p:spPr>
          <a:xfrm>
            <a:off x="114480" y="4882680"/>
            <a:ext cx="4292640" cy="4331520"/>
          </a:xfrm>
          <a:prstGeom prst="rect">
            <a:avLst/>
          </a:prstGeom>
          <a:ln w="9360">
            <a:solidFill>
              <a:srgbClr val="000000"/>
            </a:solidFill>
            <a:round/>
          </a:ln>
        </p:spPr>
      </p:pic>
      <p:sp>
        <p:nvSpPr>
          <p:cNvPr id="281" name="TextShape 1"/>
          <p:cNvSpPr txBox="1"/>
          <p:nvPr/>
        </p:nvSpPr>
        <p:spPr>
          <a:xfrm>
            <a:off x="8115480" y="7524720"/>
            <a:ext cx="4584600" cy="1611360"/>
          </a:xfrm>
          <a:prstGeom prst="rect">
            <a:avLst/>
          </a:prstGeom>
          <a:noFill/>
          <a:ln w="12600">
            <a:solidFill>
              <a:srgbClr val="000000"/>
            </a:solidFill>
            <a:miter/>
          </a:ln>
        </p:spPr>
        <p:txBody>
          <a:bodyPr lIns="96120" rIns="96120" tIns="51120" bIns="51120">
            <a:noAutofit/>
          </a:bodyPr>
          <a:p>
            <a:r>
              <a:rPr b="0" lang="en-US" sz="3400" spc="-1" strike="noStrike">
                <a:solidFill>
                  <a:srgbClr val="000000"/>
                </a:solidFill>
                <a:latin typeface="ArialMT"/>
                <a:ea typeface="ArialMT"/>
              </a:rPr>
              <a:t>Unique coverage from 3 keV to 30 MeV</a:t>
            </a:r>
            <a:endParaRPr b="0" lang="en-US" sz="3400" spc="-1" strike="noStrike">
              <a:latin typeface="Arial"/>
            </a:endParaRPr>
          </a:p>
        </p:txBody>
      </p:sp>
      <p:sp>
        <p:nvSpPr>
          <p:cNvPr id="282" name="TextShape 2"/>
          <p:cNvSpPr txBox="1"/>
          <p:nvPr/>
        </p:nvSpPr>
        <p:spPr>
          <a:xfrm>
            <a:off x="176040" y="1584000"/>
            <a:ext cx="4215960" cy="3129120"/>
          </a:xfrm>
          <a:prstGeom prst="rect">
            <a:avLst/>
          </a:prstGeom>
          <a:noFill/>
          <a:ln w="12600">
            <a:solidFill>
              <a:srgbClr val="000000"/>
            </a:solidFill>
            <a:miter/>
          </a:ln>
        </p:spPr>
        <p:txBody>
          <a:bodyPr lIns="96120" rIns="96120" tIns="51120" bIns="51120">
            <a:noAutofit/>
          </a:bodyPr>
          <a:p>
            <a:r>
              <a:rPr b="0" lang="en-US" sz="3400" spc="-1" strike="noStrike">
                <a:solidFill>
                  <a:srgbClr val="ff4012"/>
                </a:solidFill>
                <a:latin typeface="ArialMT"/>
                <a:ea typeface="ArialMT"/>
              </a:rPr>
              <a:t>INTE</a:t>
            </a:r>
            <a:r>
              <a:rPr b="0" lang="en-US" sz="3400" spc="-1" strike="noStrike">
                <a:solidFill>
                  <a:srgbClr val="000000"/>
                </a:solidFill>
                <a:latin typeface="ArialMT"/>
                <a:ea typeface="ArialMT"/>
              </a:rPr>
              <a:t>rnational </a:t>
            </a:r>
            <a:r>
              <a:rPr b="0" lang="en-US" sz="3400" spc="-1" strike="noStrike">
                <a:solidFill>
                  <a:srgbClr val="ff6150"/>
                </a:solidFill>
                <a:latin typeface="ArialMT"/>
                <a:ea typeface="ArialMT"/>
              </a:rPr>
              <a:t>G</a:t>
            </a:r>
            <a:r>
              <a:rPr b="0" lang="en-US" sz="3400" spc="-1" strike="noStrike">
                <a:solidFill>
                  <a:srgbClr val="000000"/>
                </a:solidFill>
                <a:latin typeface="ArialMT"/>
                <a:ea typeface="ArialMT"/>
              </a:rPr>
              <a:t>amma-</a:t>
            </a:r>
            <a:r>
              <a:rPr b="0" lang="en-US" sz="3400" spc="-1" strike="noStrike">
                <a:solidFill>
                  <a:srgbClr val="ff6150"/>
                </a:solidFill>
                <a:latin typeface="ArialMT"/>
                <a:ea typeface="ArialMT"/>
              </a:rPr>
              <a:t>R</a:t>
            </a:r>
            <a:r>
              <a:rPr b="0" lang="en-US" sz="3400" spc="-1" strike="noStrike">
                <a:solidFill>
                  <a:srgbClr val="000000"/>
                </a:solidFill>
                <a:latin typeface="ArialMT"/>
                <a:ea typeface="ArialMT"/>
              </a:rPr>
              <a:t>ay </a:t>
            </a:r>
            <a:r>
              <a:rPr b="0" lang="en-US" sz="3400" spc="-1" strike="noStrike">
                <a:solidFill>
                  <a:srgbClr val="ff6150"/>
                </a:solidFill>
                <a:latin typeface="ArialMT"/>
                <a:ea typeface="ArialMT"/>
              </a:rPr>
              <a:t>A</a:t>
            </a:r>
            <a:r>
              <a:rPr b="0" lang="en-US" sz="3400" spc="-1" strike="noStrike">
                <a:solidFill>
                  <a:srgbClr val="000000"/>
                </a:solidFill>
                <a:latin typeface="ArialMT"/>
                <a:ea typeface="ArialMT"/>
              </a:rPr>
              <a:t>strophysics </a:t>
            </a:r>
            <a:r>
              <a:rPr b="0" lang="en-US" sz="3400" spc="-1" strike="noStrike">
                <a:solidFill>
                  <a:srgbClr val="ff6150"/>
                </a:solidFill>
                <a:latin typeface="ArialMT"/>
                <a:ea typeface="ArialMT"/>
              </a:rPr>
              <a:t>L</a:t>
            </a:r>
            <a:r>
              <a:rPr b="0" lang="en-US" sz="3400" spc="-1" strike="noStrike">
                <a:solidFill>
                  <a:srgbClr val="000000"/>
                </a:solidFill>
                <a:latin typeface="ArialMT"/>
                <a:ea typeface="ArialMT"/>
              </a:rPr>
              <a:t>aboratory:</a:t>
            </a:r>
            <a:endParaRPr b="0" lang="en-US" sz="3400" spc="-1" strike="noStrike">
              <a:latin typeface="Arial"/>
            </a:endParaRPr>
          </a:p>
          <a:p>
            <a:endParaRPr b="0" lang="en-US" sz="3400" spc="-1" strike="noStrike">
              <a:latin typeface="Arial"/>
            </a:endParaRPr>
          </a:p>
          <a:p>
            <a:r>
              <a:rPr b="0" lang="en-US" sz="3400" spc="-1" strike="noStrike">
                <a:solidFill>
                  <a:srgbClr val="ff6150"/>
                </a:solidFill>
                <a:latin typeface="ArialMT"/>
                <a:ea typeface="ArialMT"/>
              </a:rPr>
              <a:t>INTEGRAL</a:t>
            </a:r>
            <a:endParaRPr b="0" lang="en-US" sz="3400" spc="-1" strike="noStrike">
              <a:latin typeface="Arial"/>
            </a:endParaRPr>
          </a:p>
          <a:p>
            <a:endParaRPr b="0" lang="en-US" sz="3400" spc="-1" strike="noStrike">
              <a:latin typeface="Arial"/>
            </a:endParaRPr>
          </a:p>
        </p:txBody>
      </p:sp>
      <p:pic>
        <p:nvPicPr>
          <p:cNvPr id="283" name="" descr=""/>
          <p:cNvPicPr/>
          <p:nvPr/>
        </p:nvPicPr>
        <p:blipFill>
          <a:blip r:embed="rId2"/>
          <a:stretch/>
        </p:blipFill>
        <p:spPr>
          <a:xfrm>
            <a:off x="4590000" y="1584000"/>
            <a:ext cx="8414640" cy="7848000"/>
          </a:xfrm>
          <a:prstGeom prst="rect">
            <a:avLst/>
          </a:prstGeom>
          <a:ln w="12600">
            <a:solidFill>
              <a:srgbClr val="000000"/>
            </a:solidFill>
            <a:miter/>
          </a:ln>
        </p:spPr>
      </p:pic>
      <p:sp>
        <p:nvSpPr>
          <p:cNvPr id="284" name="TextShape 3"/>
          <p:cNvSpPr txBox="1"/>
          <p:nvPr/>
        </p:nvSpPr>
        <p:spPr>
          <a:xfrm>
            <a:off x="4884120" y="1955160"/>
            <a:ext cx="2027880" cy="2580840"/>
          </a:xfrm>
          <a:prstGeom prst="rect">
            <a:avLst/>
          </a:prstGeom>
          <a:solidFill>
            <a:srgbClr val="caf0fe">
              <a:alpha val="50000"/>
            </a:srgbClr>
          </a:solidFill>
          <a:ln>
            <a:noFill/>
          </a:ln>
        </p:spPr>
        <p:txBody>
          <a:bodyPr lIns="90000" rIns="90000" tIns="45000" bIns="45000" anchorCtr="1">
            <a:noAutofit/>
          </a:bodyPr>
          <a:p>
            <a:pPr algn="ctr">
              <a:lnSpc>
                <a:spcPct val="117000"/>
              </a:lnSpc>
            </a:pPr>
            <a:r>
              <a:rPr b="0" lang="en-US" sz="2400" spc="-1" strike="noStrike">
                <a:solidFill>
                  <a:srgbClr val="003649"/>
                </a:solidFill>
                <a:latin typeface="LucidaSans"/>
                <a:ea typeface="LucidaSans"/>
              </a:rPr>
              <a:t>Gamma ray imager 20x20 deg FOV, 20 keV - 1 MeV (IBIS)</a:t>
            </a:r>
            <a:endParaRPr b="0" lang="en-US" sz="2400" spc="-1" strike="noStrike">
              <a:latin typeface="Arial"/>
            </a:endParaRPr>
          </a:p>
        </p:txBody>
      </p:sp>
      <p:sp>
        <p:nvSpPr>
          <p:cNvPr id="285" name="TextShape 4"/>
          <p:cNvSpPr txBox="1"/>
          <p:nvPr/>
        </p:nvSpPr>
        <p:spPr>
          <a:xfrm>
            <a:off x="10656000" y="5112000"/>
            <a:ext cx="2286000" cy="1347840"/>
          </a:xfrm>
          <a:prstGeom prst="rect">
            <a:avLst/>
          </a:prstGeom>
          <a:noFill/>
          <a:ln w="12600">
            <a:solidFill>
              <a:srgbClr val="000000"/>
            </a:solidFill>
            <a:miter/>
          </a:ln>
        </p:spPr>
        <p:txBody>
          <a:bodyPr lIns="96120" rIns="96120" tIns="51120" bIns="51120">
            <a:noAutofit/>
          </a:bodyPr>
          <a:p>
            <a:pPr algn="ctr">
              <a:lnSpc>
                <a:spcPct val="117000"/>
              </a:lnSpc>
            </a:pPr>
            <a:r>
              <a:rPr b="0" lang="en-US" sz="2400" spc="-1" strike="noStrike">
                <a:solidFill>
                  <a:srgbClr val="003649"/>
                </a:solidFill>
                <a:latin typeface="LucidaSans"/>
                <a:ea typeface="LucidaSans"/>
              </a:rPr>
              <a:t>Gamma-ray specterometer (SPI)</a:t>
            </a:r>
            <a:endParaRPr b="0" lang="en-US" sz="2400" spc="-1" strike="noStrike">
              <a:latin typeface="Arial"/>
            </a:endParaRPr>
          </a:p>
        </p:txBody>
      </p:sp>
      <p:sp>
        <p:nvSpPr>
          <p:cNvPr id="286" name="Line 5"/>
          <p:cNvSpPr/>
          <p:nvPr/>
        </p:nvSpPr>
        <p:spPr>
          <a:xfrm flipH="1" flipV="1">
            <a:off x="8915400" y="5095800"/>
            <a:ext cx="2113560" cy="409320"/>
          </a:xfrm>
          <a:prstGeom prst="line">
            <a:avLst/>
          </a:prstGeom>
          <a:ln w="18360">
            <a:solidFill>
              <a:srgbClr val="003649"/>
            </a:solidFill>
            <a:round/>
            <a:tailEnd len="med" type="triangle" w="med"/>
          </a:ln>
        </p:spPr>
        <p:style>
          <a:lnRef idx="0"/>
          <a:fillRef idx="0"/>
          <a:effectRef idx="0"/>
          <a:fontRef idx="minor"/>
        </p:style>
      </p:sp>
      <p:sp>
        <p:nvSpPr>
          <p:cNvPr id="287" name="TextShape 6"/>
          <p:cNvSpPr txBox="1"/>
          <p:nvPr/>
        </p:nvSpPr>
        <p:spPr>
          <a:xfrm>
            <a:off x="4603680" y="6654960"/>
            <a:ext cx="2260440" cy="1347840"/>
          </a:xfrm>
          <a:prstGeom prst="rect">
            <a:avLst/>
          </a:prstGeom>
          <a:noFill/>
          <a:ln w="12600">
            <a:solidFill>
              <a:srgbClr val="000000"/>
            </a:solidFill>
            <a:miter/>
          </a:ln>
        </p:spPr>
        <p:txBody>
          <a:bodyPr lIns="96120" rIns="96120" tIns="51120" bIns="51120">
            <a:noAutofit/>
          </a:bodyPr>
          <a:p>
            <a:pPr algn="ctr">
              <a:lnSpc>
                <a:spcPct val="117000"/>
              </a:lnSpc>
            </a:pPr>
            <a:r>
              <a:rPr b="0" lang="en-US" sz="2400" spc="-1" strike="noStrike">
                <a:solidFill>
                  <a:srgbClr val="003649"/>
                </a:solidFill>
                <a:latin typeface="LucidaSans"/>
                <a:ea typeface="LucidaSans"/>
              </a:rPr>
              <a:t>X-ray monitor</a:t>
            </a:r>
            <a:endParaRPr b="0" lang="en-US" sz="2400" spc="-1" strike="noStrike">
              <a:latin typeface="Arial"/>
            </a:endParaRPr>
          </a:p>
          <a:p>
            <a:pPr algn="ctr">
              <a:lnSpc>
                <a:spcPct val="117000"/>
              </a:lnSpc>
            </a:pPr>
            <a:r>
              <a:rPr b="0" lang="en-US" sz="2400" spc="-1" strike="noStrike">
                <a:solidFill>
                  <a:srgbClr val="003649"/>
                </a:solidFill>
                <a:latin typeface="LucidaSans"/>
                <a:ea typeface="LucidaSans"/>
              </a:rPr>
              <a:t>(JEM-X)</a:t>
            </a:r>
            <a:endParaRPr b="0" lang="en-US" sz="2400" spc="-1" strike="noStrike">
              <a:latin typeface="Arial"/>
            </a:endParaRPr>
          </a:p>
        </p:txBody>
      </p:sp>
      <p:sp>
        <p:nvSpPr>
          <p:cNvPr id="288" name="TextShape 7"/>
          <p:cNvSpPr txBox="1"/>
          <p:nvPr/>
        </p:nvSpPr>
        <p:spPr>
          <a:xfrm>
            <a:off x="9131400" y="3024000"/>
            <a:ext cx="2070000" cy="1347840"/>
          </a:xfrm>
          <a:prstGeom prst="rect">
            <a:avLst/>
          </a:prstGeom>
          <a:noFill/>
          <a:ln w="12600">
            <a:solidFill>
              <a:srgbClr val="000000"/>
            </a:solidFill>
            <a:miter/>
          </a:ln>
        </p:spPr>
        <p:txBody>
          <a:bodyPr lIns="96120" rIns="96120" tIns="51120" bIns="51120">
            <a:noAutofit/>
          </a:bodyPr>
          <a:p>
            <a:pPr algn="ctr">
              <a:lnSpc>
                <a:spcPct val="117000"/>
              </a:lnSpc>
            </a:pPr>
            <a:r>
              <a:rPr b="0" lang="en-US" sz="2400" spc="-1" strike="noStrike">
                <a:solidFill>
                  <a:srgbClr val="003649"/>
                </a:solidFill>
                <a:latin typeface="LucidaSans"/>
                <a:ea typeface="LucidaSans"/>
              </a:rPr>
              <a:t>Optical monitor (OMC)</a:t>
            </a:r>
            <a:endParaRPr b="0" lang="en-US" sz="2400" spc="-1" strike="noStrike">
              <a:latin typeface="Arial"/>
            </a:endParaRPr>
          </a:p>
        </p:txBody>
      </p:sp>
      <p:sp>
        <p:nvSpPr>
          <p:cNvPr id="289" name="TextShape 8"/>
          <p:cNvSpPr txBox="1"/>
          <p:nvPr/>
        </p:nvSpPr>
        <p:spPr>
          <a:xfrm>
            <a:off x="9522000" y="6590880"/>
            <a:ext cx="2502000" cy="2165760"/>
          </a:xfrm>
          <a:prstGeom prst="rect">
            <a:avLst/>
          </a:prstGeom>
          <a:solidFill>
            <a:srgbClr val="caf0fe">
              <a:alpha val="50000"/>
            </a:srgbClr>
          </a:solidFill>
          <a:ln>
            <a:noFill/>
          </a:ln>
        </p:spPr>
        <p:txBody>
          <a:bodyPr lIns="90000" rIns="90000" tIns="45000" bIns="45000">
            <a:noAutofit/>
          </a:bodyPr>
          <a:p>
            <a:pPr algn="ctr">
              <a:lnSpc>
                <a:spcPct val="117000"/>
              </a:lnSpc>
            </a:pPr>
            <a:r>
              <a:rPr b="0" lang="en-US" sz="2400" spc="-1" strike="noStrike">
                <a:solidFill>
                  <a:srgbClr val="003649"/>
                </a:solidFill>
                <a:latin typeface="LucidaSans"/>
                <a:ea typeface="LucidaSans"/>
              </a:rPr>
              <a:t>Anti-coincidence Shield, 75 keV - 1MeV (ACS)</a:t>
            </a:r>
            <a:endParaRPr b="0" lang="en-US" sz="2400" spc="-1" strike="noStrike">
              <a:latin typeface="Arial"/>
            </a:endParaRPr>
          </a:p>
          <a:p>
            <a:pPr algn="ctr">
              <a:lnSpc>
                <a:spcPct val="117000"/>
              </a:lnSpc>
            </a:pPr>
            <a:r>
              <a:rPr b="0" lang="en-US" sz="2400" spc="-1" strike="noStrike">
                <a:solidFill>
                  <a:srgbClr val="003649"/>
                </a:solidFill>
                <a:latin typeface="LucidaSans"/>
                <a:ea typeface="LucidaSans"/>
              </a:rPr>
              <a:t>Only timing</a:t>
            </a:r>
            <a:endParaRPr b="0" lang="en-US" sz="2400" spc="-1" strike="noStrike">
              <a:latin typeface="Arial"/>
            </a:endParaRPr>
          </a:p>
        </p:txBody>
      </p:sp>
      <p:sp>
        <p:nvSpPr>
          <p:cNvPr id="290" name="Line 9"/>
          <p:cNvSpPr/>
          <p:nvPr/>
        </p:nvSpPr>
        <p:spPr>
          <a:xfrm flipH="1" flipV="1">
            <a:off x="9101160" y="5591880"/>
            <a:ext cx="1378440" cy="999000"/>
          </a:xfrm>
          <a:prstGeom prst="line">
            <a:avLst/>
          </a:prstGeom>
          <a:ln w="18360">
            <a:solidFill>
              <a:srgbClr val="003649"/>
            </a:solidFill>
            <a:round/>
            <a:tailEnd len="med" type="triangle" w="med"/>
          </a:ln>
        </p:spPr>
        <p:style>
          <a:lnRef idx="0"/>
          <a:fillRef idx="0"/>
          <a:effectRef idx="0"/>
          <a:fontRef idx="minor"/>
        </p:style>
      </p:sp>
      <p:pic>
        <p:nvPicPr>
          <p:cNvPr id="291" name="" descr=""/>
          <p:cNvPicPr/>
          <p:nvPr/>
        </p:nvPicPr>
        <p:blipFill>
          <a:blip r:embed="rId3"/>
          <a:stretch/>
        </p:blipFill>
        <p:spPr>
          <a:xfrm>
            <a:off x="6972480" y="7128000"/>
            <a:ext cx="2387520" cy="2317680"/>
          </a:xfrm>
          <a:prstGeom prst="rect">
            <a:avLst/>
          </a:prstGeom>
          <a:ln w="9360">
            <a:solidFill>
              <a:srgbClr val="000000"/>
            </a:solidFill>
            <a:round/>
          </a:ln>
        </p:spPr>
      </p:pic>
      <p:sp>
        <p:nvSpPr>
          <p:cNvPr id="292" name="TextShape 10"/>
          <p:cNvSpPr txBox="1"/>
          <p:nvPr/>
        </p:nvSpPr>
        <p:spPr>
          <a:xfrm>
            <a:off x="7560000" y="7676640"/>
            <a:ext cx="1924200" cy="1611360"/>
          </a:xfrm>
          <a:prstGeom prst="rect">
            <a:avLst/>
          </a:prstGeom>
          <a:noFill/>
          <a:ln w="12600">
            <a:solidFill>
              <a:srgbClr val="000000"/>
            </a:solidFill>
            <a:miter/>
          </a:ln>
        </p:spPr>
        <p:txBody>
          <a:bodyPr lIns="96120" rIns="96120" tIns="51120" bIns="51120">
            <a:noAutofit/>
          </a:bodyPr>
          <a:p>
            <a:r>
              <a:rPr b="0" lang="en-US" sz="3400" spc="-1" strike="noStrike">
                <a:solidFill>
                  <a:srgbClr val="ffffff"/>
                </a:solidFill>
                <a:latin typeface="ArialMT"/>
                <a:ea typeface="ArialMT"/>
              </a:rPr>
              <a:t>2.7 days </a:t>
            </a:r>
            <a:endParaRPr b="0" lang="en-US" sz="3400" spc="-1" strike="noStrike">
              <a:latin typeface="Arial"/>
            </a:endParaRPr>
          </a:p>
          <a:p>
            <a:r>
              <a:rPr b="0" lang="en-US" sz="3400" spc="-1" strike="noStrike">
                <a:solidFill>
                  <a:srgbClr val="ffffff"/>
                </a:solidFill>
                <a:latin typeface="ArialMT"/>
                <a:ea typeface="ArialMT"/>
              </a:rPr>
              <a:t>orbit</a:t>
            </a:r>
            <a:endParaRPr b="0" lang="en-US" sz="3400" spc="-1" strike="noStrike">
              <a:latin typeface="Arial"/>
            </a:endParaRPr>
          </a:p>
        </p:txBody>
      </p:sp>
      <p:sp>
        <p:nvSpPr>
          <p:cNvPr id="293" name="TextShape 11"/>
          <p:cNvSpPr txBox="1"/>
          <p:nvPr/>
        </p:nvSpPr>
        <p:spPr>
          <a:xfrm>
            <a:off x="12076200" y="9435960"/>
            <a:ext cx="340200" cy="337320"/>
          </a:xfrm>
          <a:prstGeom prst="rect">
            <a:avLst/>
          </a:prstGeom>
          <a:noFill/>
          <a:ln w="12600">
            <a:solidFill>
              <a:srgbClr val="000000"/>
            </a:solidFill>
            <a:miter/>
          </a:ln>
        </p:spPr>
        <p:txBody>
          <a:bodyPr lIns="96120" rIns="96120" tIns="51120" bIns="51120">
            <a:noAutofit/>
          </a:bodyPr>
          <a:p>
            <a:pPr algn="ctr"/>
            <a:fld id="{DE719D80-DC25-42DE-AE60-B1D4BF547CD7}" type="slidenum">
              <a:rPr b="0" lang="en-US" sz="1600" spc="-1" strike="noStrike">
                <a:solidFill>
                  <a:srgbClr val="ffffff"/>
                </a:solidFill>
                <a:latin typeface="ArialMT"/>
                <a:ea typeface="ArialMT"/>
              </a:rPr>
              <a:t>31</a:t>
            </a:fld>
            <a:endParaRPr b="0" lang="en-US" sz="16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TextShape 1"/>
          <p:cNvSpPr txBox="1"/>
          <p:nvPr/>
        </p:nvSpPr>
        <p:spPr>
          <a:xfrm>
            <a:off x="1801800" y="12600"/>
            <a:ext cx="7270200" cy="1409400"/>
          </a:xfrm>
          <a:prstGeom prst="rect">
            <a:avLst/>
          </a:prstGeom>
          <a:noFill/>
          <a:ln>
            <a:noFill/>
          </a:ln>
        </p:spPr>
        <p:txBody>
          <a:bodyPr lIns="0" rIns="0" tIns="0" bIns="0" anchor="ctr">
            <a:noAutofit/>
          </a:bodyPr>
          <a:p>
            <a:pPr algn="ctr"/>
            <a:r>
              <a:rPr b="0" lang="en-US" sz="4400" spc="-1" strike="noStrike">
                <a:latin typeface="Arial"/>
              </a:rPr>
              <a:t>Coded mask concept</a:t>
            </a:r>
            <a:endParaRPr b="0" lang="en-US" sz="4400" spc="-1" strike="noStrike">
              <a:latin typeface="Arial"/>
            </a:endParaRPr>
          </a:p>
        </p:txBody>
      </p:sp>
      <p:sp>
        <p:nvSpPr>
          <p:cNvPr id="295" name="TextShape 2"/>
          <p:cNvSpPr txBox="1"/>
          <p:nvPr/>
        </p:nvSpPr>
        <p:spPr>
          <a:xfrm>
            <a:off x="650160" y="2282040"/>
            <a:ext cx="11703600" cy="5656320"/>
          </a:xfrm>
          <a:prstGeom prst="rect">
            <a:avLst/>
          </a:prstGeom>
          <a:noFill/>
          <a:ln>
            <a:noFill/>
          </a:ln>
        </p:spPr>
        <p:txBody>
          <a:bodyPr lIns="0" rIns="0" tIns="0" bIns="0">
            <a:normAutofit/>
          </a:bodyPr>
          <a:p>
            <a:endParaRPr b="0" lang="en-US" sz="3200" spc="-1" strike="noStrike">
              <a:latin typeface="Arial"/>
            </a:endParaRPr>
          </a:p>
        </p:txBody>
      </p:sp>
      <p:pic>
        <p:nvPicPr>
          <p:cNvPr id="296" name="" descr=""/>
          <p:cNvPicPr/>
          <p:nvPr/>
        </p:nvPicPr>
        <p:blipFill>
          <a:blip r:embed="rId1"/>
          <a:stretch/>
        </p:blipFill>
        <p:spPr>
          <a:xfrm>
            <a:off x="3528360" y="1656000"/>
            <a:ext cx="5415840" cy="7704000"/>
          </a:xfrm>
          <a:prstGeom prst="rect">
            <a:avLst/>
          </a:prstGeom>
          <a:ln>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7" name="TextShape 1"/>
          <p:cNvSpPr txBox="1"/>
          <p:nvPr/>
        </p:nvSpPr>
        <p:spPr>
          <a:xfrm>
            <a:off x="1801800" y="12600"/>
            <a:ext cx="9646200" cy="1409400"/>
          </a:xfrm>
          <a:prstGeom prst="rect">
            <a:avLst/>
          </a:prstGeom>
          <a:noFill/>
          <a:ln>
            <a:noFill/>
          </a:ln>
        </p:spPr>
        <p:txBody>
          <a:bodyPr lIns="0" rIns="0" tIns="0" bIns="0" anchor="ctr">
            <a:noAutofit/>
          </a:bodyPr>
          <a:p>
            <a:pPr algn="ctr"/>
            <a:r>
              <a:rPr b="0" lang="en-US" sz="4400" spc="-1" strike="noStrike">
                <a:latin typeface="Arial"/>
              </a:rPr>
              <a:t>INTEGRAL</a:t>
            </a:r>
            <a:endParaRPr b="0" lang="en-US" sz="4400" spc="-1" strike="noStrike">
              <a:latin typeface="Arial"/>
            </a:endParaRPr>
          </a:p>
        </p:txBody>
      </p:sp>
      <p:sp>
        <p:nvSpPr>
          <p:cNvPr id="298" name="CustomShape 2"/>
          <p:cNvSpPr/>
          <p:nvPr/>
        </p:nvSpPr>
        <p:spPr>
          <a:xfrm>
            <a:off x="529200" y="2736000"/>
            <a:ext cx="3862800" cy="5480280"/>
          </a:xfrm>
          <a:prstGeom prst="rect">
            <a:avLst/>
          </a:prstGeom>
          <a:noFill/>
          <a:ln>
            <a:noFill/>
          </a:ln>
        </p:spPr>
        <p:style>
          <a:lnRef idx="0"/>
          <a:fillRef idx="0"/>
          <a:effectRef idx="0"/>
          <a:fontRef idx="minor"/>
        </p:style>
        <p:txBody>
          <a:bodyPr>
            <a:spAutoFit/>
          </a:bodyPr>
          <a:p>
            <a:pPr marL="285840" indent="-285480">
              <a:lnSpc>
                <a:spcPct val="100000"/>
              </a:lnSpc>
              <a:buClr>
                <a:srgbClr val="000000"/>
              </a:buClr>
              <a:buFont typeface="Arial"/>
              <a:buChar char="•"/>
            </a:pPr>
            <a:r>
              <a:rPr b="0" lang="en-US" sz="2800" spc="-1" strike="noStrike">
                <a:solidFill>
                  <a:srgbClr val="000000"/>
                </a:solidFill>
                <a:latin typeface="Calibri"/>
              </a:rPr>
              <a:t>Un-interrupted, un-occulted, omni-directional response for 85% of the 2.7-days orbit</a:t>
            </a:r>
            <a:endParaRPr b="0" lang="en-US" sz="2800" spc="-1" strike="noStrike">
              <a:latin typeface="Arial"/>
            </a:endParaRPr>
          </a:p>
          <a:p>
            <a:pPr marL="285840" indent="-285480">
              <a:lnSpc>
                <a:spcPct val="100000"/>
              </a:lnSpc>
              <a:buClr>
                <a:srgbClr val="000000"/>
              </a:buClr>
              <a:buFont typeface="Arial"/>
              <a:buChar char="•"/>
            </a:pPr>
            <a:r>
              <a:rPr b="0" lang="en-US" sz="2800" spc="-1" strike="noStrike">
                <a:solidFill>
                  <a:srgbClr val="000000"/>
                </a:solidFill>
                <a:latin typeface="Calibri"/>
              </a:rPr>
              <a:t>Combining the off-axis response of all detectors, it is possible to enhance sensitivity</a:t>
            </a:r>
            <a:endParaRPr b="0" lang="en-US" sz="2800" spc="-1" strike="noStrike">
              <a:latin typeface="Arial"/>
            </a:endParaRPr>
          </a:p>
          <a:p>
            <a:pPr marL="285840" indent="-285480">
              <a:lnSpc>
                <a:spcPct val="100000"/>
              </a:lnSpc>
              <a:buClr>
                <a:srgbClr val="000000"/>
              </a:buClr>
              <a:buFont typeface="Arial"/>
              <a:buChar char="•"/>
            </a:pPr>
            <a:r>
              <a:rPr b="0" lang="en-US" sz="2800" spc="-1" strike="noStrike">
                <a:solidFill>
                  <a:srgbClr val="000000"/>
                </a:solidFill>
                <a:latin typeface="Calibri"/>
              </a:rPr>
              <a:t>30x30 degrees field of view with higher sensitivity.</a:t>
            </a:r>
            <a:endParaRPr b="0" lang="en-US" sz="2800" spc="-1" strike="noStrike">
              <a:latin typeface="Arial"/>
            </a:endParaRPr>
          </a:p>
          <a:p>
            <a:pPr>
              <a:lnSpc>
                <a:spcPct val="100000"/>
              </a:lnSpc>
            </a:pPr>
            <a:endParaRPr b="0" lang="en-US" sz="2800" spc="-1" strike="noStrike">
              <a:latin typeface="Arial"/>
            </a:endParaRPr>
          </a:p>
        </p:txBody>
      </p:sp>
      <p:pic>
        <p:nvPicPr>
          <p:cNvPr id="299" name="Picture 3_0" descr=""/>
          <p:cNvPicPr/>
          <p:nvPr/>
        </p:nvPicPr>
        <p:blipFill>
          <a:blip r:embed="rId1"/>
          <a:stretch/>
        </p:blipFill>
        <p:spPr>
          <a:xfrm>
            <a:off x="5112000" y="2520000"/>
            <a:ext cx="6430680" cy="6408000"/>
          </a:xfrm>
          <a:prstGeom prst="rect">
            <a:avLst/>
          </a:prstGeom>
          <a:ln>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The Hulse-Taylor pulsar</a:t>
            </a:r>
            <a:endParaRPr b="0" lang="en-US" sz="4400" spc="-1" strike="noStrike">
              <a:solidFill>
                <a:srgbClr val="000000"/>
              </a:solidFill>
              <a:latin typeface="Arial"/>
            </a:endParaRPr>
          </a:p>
        </p:txBody>
      </p:sp>
      <p:sp>
        <p:nvSpPr>
          <p:cNvPr id="152" name="TextShape 2"/>
          <p:cNvSpPr txBox="1"/>
          <p:nvPr/>
        </p:nvSpPr>
        <p:spPr>
          <a:xfrm>
            <a:off x="216000" y="6329520"/>
            <a:ext cx="3160800" cy="29286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1d4871"/>
                </a:solidFill>
                <a:latin typeface="Arial"/>
                <a:ea typeface="Arial"/>
              </a:rPr>
              <a:t>Discovered in 1974 </a:t>
            </a:r>
            <a:endParaRPr b="0" lang="en-US" sz="34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400" spc="-1" strike="noStrike">
                <a:solidFill>
                  <a:srgbClr val="1d4871"/>
                </a:solidFill>
                <a:latin typeface="Arial"/>
                <a:ea typeface="Arial"/>
              </a:rPr>
              <a:t>Nobel Prize for physics in 1993</a:t>
            </a:r>
            <a:endParaRPr b="0" lang="en-US" sz="3400" spc="-1" strike="noStrike">
              <a:solidFill>
                <a:srgbClr val="000000"/>
              </a:solidFill>
              <a:latin typeface="Arial"/>
            </a:endParaRPr>
          </a:p>
        </p:txBody>
      </p:sp>
      <p:pic>
        <p:nvPicPr>
          <p:cNvPr id="153" name="Google Shape;85;p10" descr=""/>
          <p:cNvPicPr/>
          <p:nvPr/>
        </p:nvPicPr>
        <p:blipFill>
          <a:blip r:embed="rId1"/>
          <a:stretch/>
        </p:blipFill>
        <p:spPr>
          <a:xfrm>
            <a:off x="8765280" y="1233360"/>
            <a:ext cx="4101120" cy="3767040"/>
          </a:xfrm>
          <a:prstGeom prst="rect">
            <a:avLst/>
          </a:prstGeom>
          <a:ln>
            <a:noFill/>
          </a:ln>
        </p:spPr>
      </p:pic>
      <p:pic>
        <p:nvPicPr>
          <p:cNvPr id="154" name="Google Shape;86;p10" descr=""/>
          <p:cNvPicPr/>
          <p:nvPr/>
        </p:nvPicPr>
        <p:blipFill>
          <a:blip r:embed="rId2"/>
          <a:stretch/>
        </p:blipFill>
        <p:spPr>
          <a:xfrm>
            <a:off x="406440" y="1447920"/>
            <a:ext cx="8205480" cy="4633920"/>
          </a:xfrm>
          <a:prstGeom prst="rect">
            <a:avLst/>
          </a:prstGeom>
          <a:ln>
            <a:noFill/>
          </a:ln>
        </p:spPr>
      </p:pic>
      <p:pic>
        <p:nvPicPr>
          <p:cNvPr id="155" name="Google Shape;87;p10" descr=""/>
          <p:cNvPicPr/>
          <p:nvPr/>
        </p:nvPicPr>
        <p:blipFill>
          <a:blip r:embed="rId3"/>
          <a:stretch/>
        </p:blipFill>
        <p:spPr>
          <a:xfrm>
            <a:off x="3639960" y="5005440"/>
            <a:ext cx="8924760" cy="4242960"/>
          </a:xfrm>
          <a:prstGeom prst="rect">
            <a:avLst/>
          </a:prstGeom>
          <a:ln>
            <a:noFill/>
          </a:ln>
        </p:spPr>
      </p:pic>
      <p:sp>
        <p:nvSpPr>
          <p:cNvPr id="156" name="CustomShape 3"/>
          <p:cNvSpPr/>
          <p:nvPr/>
        </p:nvSpPr>
        <p:spPr>
          <a:xfrm>
            <a:off x="406440" y="1330560"/>
            <a:ext cx="8572320" cy="615240"/>
          </a:xfrm>
          <a:prstGeom prst="rect">
            <a:avLst/>
          </a:prstGeom>
          <a:noFill/>
          <a:ln>
            <a:noFill/>
          </a:ln>
        </p:spPr>
        <p:style>
          <a:lnRef idx="0"/>
          <a:fillRef idx="0"/>
          <a:effectRef idx="0"/>
          <a:fontRef idx="minor"/>
        </p:style>
        <p:txBody>
          <a:bodyPr>
            <a:noAutofit/>
          </a:bodyPr>
          <a:p>
            <a:pPr marL="57960" indent="-6480">
              <a:lnSpc>
                <a:spcPct val="100000"/>
              </a:lnSpc>
              <a:tabLst>
                <a:tab algn="l" pos="0"/>
              </a:tabLst>
            </a:pPr>
            <a:r>
              <a:rPr b="0" lang="en-US" sz="3400" spc="-1" strike="noStrike">
                <a:solidFill>
                  <a:srgbClr val="ffffff"/>
                </a:solidFill>
                <a:latin typeface="Arial"/>
                <a:ea typeface="Arial"/>
              </a:rPr>
              <a:t>Evidence for gravitational wave radiation</a:t>
            </a:r>
            <a:endParaRPr b="0" lang="en-US" sz="3400" spc="-1" strike="noStrike">
              <a:latin typeface="Arial"/>
            </a:endParaRPr>
          </a:p>
        </p:txBody>
      </p:sp>
      <p:sp>
        <p:nvSpPr>
          <p:cNvPr id="157"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BB7D58DE-0B9A-478F-A5BA-DF0C7557B05D}"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00" name="TextShape 1"/>
          <p:cNvSpPr txBox="1"/>
          <p:nvPr/>
        </p:nvSpPr>
        <p:spPr>
          <a:xfrm>
            <a:off x="1447920" y="0"/>
            <a:ext cx="7531200" cy="1409760"/>
          </a:xfrm>
          <a:prstGeom prst="rect">
            <a:avLst/>
          </a:prstGeom>
          <a:noFill/>
          <a:ln>
            <a:noFill/>
          </a:ln>
        </p:spPr>
        <p:txBody>
          <a:bodyPr lIns="90000" rIns="90000" tIns="45000" bIns="45000">
            <a:noAutofit/>
          </a:bodyPr>
          <a:p>
            <a:pPr marL="57960" indent="57960" algn="ctr">
              <a:buClr>
                <a:srgbClr val="000000"/>
              </a:buClr>
              <a:buSzPct val="45000"/>
              <a:buFont typeface=""/>
              <a:buChar char=" "/>
            </a:pPr>
            <a:r>
              <a:rPr b="0" lang="en-US" sz="1800" spc="-1" strike="noStrike">
                <a:latin typeface="Arial"/>
              </a:rPr>
              <a:t> </a:t>
            </a:r>
            <a:endParaRPr b="0" lang="en-US" sz="1800" spc="-1" strike="noStrike">
              <a:latin typeface="Arial"/>
            </a:endParaRPr>
          </a:p>
          <a:p>
            <a:pPr lvl="1" marL="57960" indent="57960" algn="ctr">
              <a:buClr>
                <a:srgbClr val="000000"/>
              </a:buClr>
              <a:buSzPct val="45000"/>
              <a:buFont typeface=""/>
              <a:buChar char=" "/>
            </a:pPr>
            <a:r>
              <a:rPr b="0" lang="en-US" sz="4400" spc="-1" strike="noStrike">
                <a:solidFill>
                  <a:srgbClr val="ffffff"/>
                </a:solidFill>
                <a:latin typeface="ArialMT"/>
                <a:ea typeface="ArialMT"/>
              </a:rPr>
              <a:t>Fermi GBM</a:t>
            </a:r>
            <a:endParaRPr b="0" lang="en-US" sz="4400" spc="-1" strike="noStrike">
              <a:latin typeface="Arial"/>
            </a:endParaRPr>
          </a:p>
        </p:txBody>
      </p:sp>
      <p:sp>
        <p:nvSpPr>
          <p:cNvPr id="301" name="TextShape 2"/>
          <p:cNvSpPr txBox="1"/>
          <p:nvPr/>
        </p:nvSpPr>
        <p:spPr>
          <a:xfrm>
            <a:off x="243000" y="4968000"/>
            <a:ext cx="12573000" cy="4316040"/>
          </a:xfrm>
          <a:prstGeom prst="rect">
            <a:avLst/>
          </a:prstGeom>
          <a:noFill/>
          <a:ln>
            <a:noFill/>
          </a:ln>
        </p:spPr>
        <p:txBody>
          <a:bodyPr lIns="90000" rIns="90000" tIns="45000" bIns="45000">
            <a:noAutofit/>
          </a:bodyPr>
          <a:p>
            <a:pPr marL="482400" indent="-441720">
              <a:spcBef>
                <a:spcPts val="797"/>
              </a:spcBef>
              <a:buClr>
                <a:srgbClr val="000000"/>
              </a:buClr>
              <a:buSzPct val="45000"/>
              <a:buFont typeface=""/>
              <a:buChar char="•"/>
            </a:pPr>
            <a:r>
              <a:rPr b="0" lang="en-US" sz="3400" spc="-1" strike="noStrike">
                <a:solidFill>
                  <a:srgbClr val="1c4871"/>
                </a:solidFill>
                <a:latin typeface="ArialMT"/>
                <a:ea typeface="ArialMT"/>
              </a:rPr>
              <a:t>12 NaI detectors (8 keV-1 MeV) </a:t>
            </a:r>
            <a:r>
              <a:rPr b="0" lang="en-US" sz="3400" spc="-1" strike="noStrike">
                <a:solidFill>
                  <a:srgbClr val="1c4871"/>
                </a:solidFill>
                <a:latin typeface="ArialMT"/>
                <a:ea typeface="ArialMT"/>
              </a:rPr>
              <a:t>The 12 NaI detectors are 1.27 cm thick by 12.7 cm diameter, directly coupled to a 12.7 cm diameter photomultiplier tube</a:t>
            </a:r>
            <a:r>
              <a:rPr b="0" lang="en-US" sz="3400" spc="-1" strike="noStrike">
                <a:solidFill>
                  <a:srgbClr val="1c4871"/>
                </a:solidFill>
                <a:latin typeface="ArialMT"/>
                <a:ea typeface="ArialMT"/>
              </a:rPr>
              <a:t>. Scintillator.</a:t>
            </a:r>
            <a:endParaRPr b="0" lang="en-US" sz="3400" spc="-1" strike="noStrike">
              <a:latin typeface="Arial"/>
            </a:endParaRPr>
          </a:p>
          <a:p>
            <a:pPr marL="482400" indent="-441720">
              <a:spcBef>
                <a:spcPts val="797"/>
              </a:spcBef>
              <a:buClr>
                <a:srgbClr val="000000"/>
              </a:buClr>
              <a:buSzPct val="45000"/>
              <a:buFont typeface=""/>
              <a:buChar char="•"/>
            </a:pPr>
            <a:r>
              <a:rPr b="0" lang="en-US" sz="3400" spc="-1" strike="noStrike">
                <a:solidFill>
                  <a:srgbClr val="1c4871"/>
                </a:solidFill>
                <a:latin typeface="ArialMT"/>
                <a:ea typeface="ArialMT"/>
              </a:rPr>
              <a:t>2</a:t>
            </a:r>
            <a:r>
              <a:rPr b="0" lang="en-US" sz="3400" spc="-1" strike="noStrike">
                <a:solidFill>
                  <a:srgbClr val="1c4871"/>
                </a:solidFill>
                <a:latin typeface="ArialMT"/>
                <a:ea typeface="ArialMT"/>
              </a:rPr>
              <a:t> Bismuth Germanate (BGO</a:t>
            </a:r>
            <a:r>
              <a:rPr b="0" lang="en-US" sz="3400" spc="-1" strike="noStrike">
                <a:solidFill>
                  <a:srgbClr val="1c4871"/>
                </a:solidFill>
                <a:latin typeface="ArialMT"/>
                <a:ea typeface="ArialMT"/>
              </a:rPr>
              <a:t>, 150 keV - 4 MeV) </a:t>
            </a:r>
            <a:r>
              <a:rPr b="0" lang="en-US" sz="3400" spc="-1" strike="noStrike">
                <a:solidFill>
                  <a:srgbClr val="1c4871"/>
                </a:solidFill>
                <a:latin typeface="ArialMT"/>
                <a:ea typeface="ArialMT"/>
              </a:rPr>
              <a:t>12.7 cm in diameter, 12.7 cm thick, and is viewed by 2 PMTs for improved resolution and redundancy.</a:t>
            </a:r>
            <a:endParaRPr b="0" lang="en-US" sz="3400" spc="-1" strike="noStrike">
              <a:latin typeface="Arial"/>
            </a:endParaRPr>
          </a:p>
          <a:p>
            <a:pPr marL="482400" indent="-441720">
              <a:spcBef>
                <a:spcPts val="797"/>
              </a:spcBef>
              <a:buClr>
                <a:srgbClr val="000000"/>
              </a:buClr>
              <a:buSzPct val="45000"/>
              <a:buFont typeface=""/>
              <a:buChar char="•"/>
            </a:pPr>
            <a:r>
              <a:rPr b="0" lang="en-US" sz="3400" spc="-1" strike="noStrike">
                <a:solidFill>
                  <a:srgbClr val="1c4871"/>
                </a:solidFill>
                <a:latin typeface="ArialMT"/>
                <a:ea typeface="ArialMT"/>
              </a:rPr>
              <a:t>Rough localisation capability from occultation</a:t>
            </a:r>
            <a:endParaRPr b="0" lang="en-US" sz="3400" spc="-1" strike="noStrike">
              <a:latin typeface="Arial"/>
            </a:endParaRPr>
          </a:p>
        </p:txBody>
      </p:sp>
      <p:pic>
        <p:nvPicPr>
          <p:cNvPr id="302" name="" descr=""/>
          <p:cNvPicPr/>
          <p:nvPr/>
        </p:nvPicPr>
        <p:blipFill>
          <a:blip r:embed="rId1"/>
          <a:stretch/>
        </p:blipFill>
        <p:spPr>
          <a:xfrm>
            <a:off x="792000" y="1800000"/>
            <a:ext cx="6577920" cy="3168000"/>
          </a:xfrm>
          <a:prstGeom prst="rect">
            <a:avLst/>
          </a:prstGeom>
          <a:ln w="9360">
            <a:solidFill>
              <a:srgbClr val="000000"/>
            </a:solidFill>
            <a:round/>
          </a:ln>
        </p:spPr>
      </p:pic>
      <p:pic>
        <p:nvPicPr>
          <p:cNvPr id="303" name="" descr=""/>
          <p:cNvPicPr/>
          <p:nvPr/>
        </p:nvPicPr>
        <p:blipFill>
          <a:blip r:embed="rId2"/>
          <a:stretch/>
        </p:blipFill>
        <p:spPr>
          <a:xfrm>
            <a:off x="8684640" y="0"/>
            <a:ext cx="4320000" cy="5031720"/>
          </a:xfrm>
          <a:prstGeom prst="rect">
            <a:avLst/>
          </a:prstGeom>
          <a:ln>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04" name="TextShape 1"/>
          <p:cNvSpPr txBox="1"/>
          <p:nvPr/>
        </p:nvSpPr>
        <p:spPr>
          <a:xfrm>
            <a:off x="1447920" y="0"/>
            <a:ext cx="7531200" cy="1409760"/>
          </a:xfrm>
          <a:prstGeom prst="rect">
            <a:avLst/>
          </a:prstGeom>
          <a:noFill/>
          <a:ln>
            <a:noFill/>
          </a:ln>
        </p:spPr>
        <p:txBody>
          <a:bodyPr lIns="90000" rIns="90000" tIns="45000" bIns="45000">
            <a:noAutofit/>
          </a:bodyPr>
          <a:p>
            <a:pPr marL="57960" indent="57960" algn="ctr"/>
            <a:r>
              <a:rPr b="0" lang="en-US" sz="4400" spc="-1" strike="noStrike">
                <a:solidFill>
                  <a:srgbClr val="ffffff"/>
                </a:solidFill>
                <a:latin typeface="ArialMT"/>
                <a:ea typeface="ArialMT"/>
              </a:rPr>
              <a:t>Swift</a:t>
            </a:r>
            <a:endParaRPr b="0" lang="en-US" sz="4400" spc="-1" strike="noStrike">
              <a:latin typeface="Arial"/>
            </a:endParaRPr>
          </a:p>
        </p:txBody>
      </p:sp>
      <p:sp>
        <p:nvSpPr>
          <p:cNvPr id="305" name="TextShape 2"/>
          <p:cNvSpPr txBox="1"/>
          <p:nvPr/>
        </p:nvSpPr>
        <p:spPr>
          <a:xfrm>
            <a:off x="181080" y="1657800"/>
            <a:ext cx="6946920" cy="7730280"/>
          </a:xfrm>
          <a:prstGeom prst="rect">
            <a:avLst/>
          </a:prstGeom>
          <a:noFill/>
          <a:ln>
            <a:noFill/>
          </a:ln>
        </p:spPr>
        <p:txBody>
          <a:bodyPr lIns="90000" rIns="90000" tIns="45000" bIns="45000">
            <a:noAutofit/>
          </a:bodyPr>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Launched in</a:t>
            </a:r>
            <a:r>
              <a:rPr b="0" lang="en-US" sz="3600" spc="-1" strike="noStrike">
                <a:solidFill>
                  <a:srgbClr val="000000"/>
                </a:solidFill>
                <a:latin typeface="GillSans"/>
                <a:ea typeface="GillSans"/>
              </a:rPr>
              <a:t> 2004: 90 GRB </a:t>
            </a:r>
            <a:r>
              <a:rPr b="0" lang="en-US" sz="3600" spc="-1" strike="noStrike">
                <a:solidFill>
                  <a:srgbClr val="000000"/>
                </a:solidFill>
                <a:latin typeface="GillSans"/>
                <a:ea typeface="GillSans"/>
              </a:rPr>
              <a:t>per year</a:t>
            </a:r>
            <a:endParaRPr b="0" lang="en-US" sz="3600" spc="-1" strike="noStrike">
              <a:latin typeface="Arial"/>
            </a:endParaRPr>
          </a:p>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Burst Alert Telescope (</a:t>
            </a:r>
            <a:r>
              <a:rPr b="0" lang="en-US" sz="3600" spc="-1" strike="noStrike">
                <a:solidFill>
                  <a:srgbClr val="000000"/>
                </a:solidFill>
                <a:latin typeface="GillSans"/>
                <a:ea typeface="GillSans"/>
              </a:rPr>
              <a:t>2sr field of view</a:t>
            </a:r>
            <a:r>
              <a:rPr b="0" lang="en-US" sz="3600" spc="-1" strike="noStrike">
                <a:solidFill>
                  <a:srgbClr val="000000"/>
                </a:solidFill>
                <a:latin typeface="GillSans"/>
                <a:ea typeface="GillSans"/>
              </a:rPr>
              <a:t> 15-150 keV) Coded mask → localisation at arcmin</a:t>
            </a:r>
            <a:endParaRPr b="0" lang="en-US" sz="3600" spc="-1" strike="noStrike">
              <a:latin typeface="Arial"/>
            </a:endParaRPr>
          </a:p>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X-Ray Telescope (0.5-10 keV) follow-up and arc-sec localisation</a:t>
            </a:r>
            <a:endParaRPr b="0" lang="en-US" sz="3600" spc="-1" strike="noStrike">
              <a:latin typeface="Arial"/>
            </a:endParaRPr>
          </a:p>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Ultra Violet Telescope (UV</a:t>
            </a:r>
            <a:r>
              <a:rPr b="0" lang="en-US" sz="3600" spc="-1" strike="noStrike">
                <a:solidFill>
                  <a:srgbClr val="000000"/>
                </a:solidFill>
                <a:latin typeface="GillSans"/>
                <a:ea typeface="GillSans"/>
              </a:rPr>
              <a:t>OT</a:t>
            </a:r>
            <a:r>
              <a:rPr b="0" lang="en-US" sz="3600" spc="-1" strike="noStrike">
                <a:solidFill>
                  <a:srgbClr val="000000"/>
                </a:solidFill>
                <a:latin typeface="GillSans"/>
                <a:ea typeface="GillSans"/>
              </a:rPr>
              <a:t>)</a:t>
            </a:r>
            <a:endParaRPr b="0" lang="en-US" sz="3600" spc="-1" strike="noStrike">
              <a:latin typeface="Arial"/>
            </a:endParaRPr>
          </a:p>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Repoint in case of GRB, huge sample !</a:t>
            </a:r>
            <a:endParaRPr b="0" lang="en-US" sz="3600" spc="-1" strike="noStrike">
              <a:latin typeface="Arial"/>
            </a:endParaRPr>
          </a:p>
          <a:p>
            <a:pPr marL="737640" indent="-470880">
              <a:spcBef>
                <a:spcPts val="300"/>
              </a:spcBef>
              <a:buClr>
                <a:srgbClr val="000000"/>
              </a:buClr>
              <a:buSzPct val="45000"/>
              <a:buFont typeface=""/>
              <a:buChar char="•"/>
            </a:pPr>
            <a:r>
              <a:rPr b="0" lang="en-US" sz="3600" spc="-1" strike="noStrike">
                <a:solidFill>
                  <a:srgbClr val="000000"/>
                </a:solidFill>
                <a:latin typeface="GillSans"/>
                <a:ea typeface="GillSans"/>
              </a:rPr>
              <a:t>Not full sky coverage !</a:t>
            </a:r>
            <a:endParaRPr b="0" lang="en-US" sz="3600" spc="-1" strike="noStrike">
              <a:latin typeface="Arial"/>
            </a:endParaRPr>
          </a:p>
        </p:txBody>
      </p:sp>
      <p:pic>
        <p:nvPicPr>
          <p:cNvPr id="306" name="" descr=""/>
          <p:cNvPicPr/>
          <p:nvPr/>
        </p:nvPicPr>
        <p:blipFill>
          <a:blip r:embed="rId1"/>
          <a:stretch/>
        </p:blipFill>
        <p:spPr>
          <a:xfrm>
            <a:off x="7632000" y="2334600"/>
            <a:ext cx="4841280" cy="6161400"/>
          </a:xfrm>
          <a:prstGeom prst="rect">
            <a:avLst/>
          </a:prstGeom>
          <a:ln w="12600">
            <a:solidFill>
              <a:srgbClr val="000000"/>
            </a:solidFill>
            <a:miter/>
          </a:ln>
        </p:spPr>
      </p:pic>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Triangulation</a:t>
            </a:r>
            <a:endParaRPr b="0" lang="en-US" sz="4400" spc="-1" strike="noStrike">
              <a:solidFill>
                <a:srgbClr val="000000"/>
              </a:solidFill>
              <a:latin typeface="Arial"/>
            </a:endParaRPr>
          </a:p>
        </p:txBody>
      </p:sp>
      <p:sp>
        <p:nvSpPr>
          <p:cNvPr id="308" name="TextShape 2"/>
          <p:cNvSpPr txBox="1"/>
          <p:nvPr/>
        </p:nvSpPr>
        <p:spPr>
          <a:xfrm>
            <a:off x="216000" y="2016000"/>
            <a:ext cx="5328000" cy="66240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600" spc="-1" strike="noStrike">
                <a:solidFill>
                  <a:srgbClr val="53585f"/>
                </a:solidFill>
                <a:latin typeface="Arial"/>
                <a:ea typeface="Arial"/>
              </a:rPr>
              <a:t>The arrival time of a plane parallel wave is different at different locations. </a:t>
            </a:r>
            <a:endParaRPr b="0" lang="en-US" sz="3600" spc="-1" strike="noStrike">
              <a:solidFill>
                <a:srgbClr val="000000"/>
              </a:solidFill>
              <a:latin typeface="Arial"/>
            </a:endParaRPr>
          </a:p>
          <a:p>
            <a:pPr marL="383400" indent="-345240">
              <a:lnSpc>
                <a:spcPct val="100000"/>
              </a:lnSpc>
              <a:buClr>
                <a:srgbClr val="1d4871"/>
              </a:buClr>
              <a:buFont typeface="Arial"/>
              <a:buChar char="•"/>
            </a:pPr>
            <a:r>
              <a:rPr b="0" lang="en-US" sz="3600" spc="-1" strike="noStrike">
                <a:solidFill>
                  <a:srgbClr val="53585f"/>
                </a:solidFill>
                <a:latin typeface="Arial"/>
                <a:ea typeface="Arial"/>
              </a:rPr>
              <a:t>Having more than one signal allows to localize a burst with a few degrees precision.</a:t>
            </a:r>
            <a:endParaRPr b="0" lang="en-US" sz="3600" spc="-1" strike="noStrike">
              <a:solidFill>
                <a:srgbClr val="000000"/>
              </a:solidFill>
              <a:latin typeface="Arial"/>
            </a:endParaRPr>
          </a:p>
        </p:txBody>
      </p:sp>
      <p:sp>
        <p:nvSpPr>
          <p:cNvPr id="309"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E01C0ADA-4AEA-4204-BAA5-EA2CC3A2743B}" type="slidenum">
              <a:rPr b="0" lang="fr-CH" sz="1600" spc="-1" strike="noStrike">
                <a:solidFill>
                  <a:srgbClr val="ffffff"/>
                </a:solidFill>
                <a:latin typeface="Arial"/>
                <a:ea typeface="Arial"/>
              </a:rPr>
              <a:t>38</a:t>
            </a:fld>
            <a:endParaRPr b="0" lang="en-US" sz="1600" spc="-1" strike="noStrike">
              <a:latin typeface="Times New Roman"/>
            </a:endParaRPr>
          </a:p>
        </p:txBody>
      </p:sp>
      <p:pic>
        <p:nvPicPr>
          <p:cNvPr id="310" name="" descr=""/>
          <p:cNvPicPr/>
          <p:nvPr/>
        </p:nvPicPr>
        <p:blipFill>
          <a:blip r:embed="rId1"/>
          <a:stretch/>
        </p:blipFill>
        <p:spPr>
          <a:xfrm>
            <a:off x="5976000" y="2088000"/>
            <a:ext cx="6768000" cy="6586920"/>
          </a:xfrm>
          <a:prstGeom prst="rect">
            <a:avLst/>
          </a:prstGeom>
          <a:ln>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1"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Joint localization</a:t>
            </a:r>
            <a:endParaRPr b="0" lang="en-US" sz="4400" spc="-1" strike="noStrike">
              <a:solidFill>
                <a:srgbClr val="000000"/>
              </a:solidFill>
              <a:latin typeface="Arial"/>
            </a:endParaRPr>
          </a:p>
        </p:txBody>
      </p:sp>
      <p:sp>
        <p:nvSpPr>
          <p:cNvPr id="312" name="TextShape 2"/>
          <p:cNvSpPr txBox="1"/>
          <p:nvPr/>
        </p:nvSpPr>
        <p:spPr>
          <a:xfrm>
            <a:off x="216000" y="1511280"/>
            <a:ext cx="12572640" cy="774648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600" spc="-1" strike="noStrike">
                <a:solidFill>
                  <a:srgbClr val="1d4871"/>
                </a:solidFill>
                <a:latin typeface="Arial"/>
                <a:ea typeface="Arial"/>
              </a:rPr>
              <a:t>By comparing time of burst arrival to INTEGRAL, the GBM localization can be substantially improved. </a:t>
            </a:r>
            <a:endParaRPr b="0" lang="en-US" sz="36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600" spc="-1" strike="noStrike">
                <a:solidFill>
                  <a:srgbClr val="53585f"/>
                </a:solidFill>
                <a:latin typeface="Arial"/>
                <a:ea typeface="Arial"/>
              </a:rPr>
              <a:t>LIGO/Virgo observation alone allows to measure distance to the GW  source of </a:t>
            </a:r>
            <a:r>
              <a:rPr b="1" lang="en-US" sz="3600" spc="-1" strike="noStrike">
                <a:solidFill>
                  <a:srgbClr val="53585f"/>
                </a:solidFill>
                <a:latin typeface="Arial"/>
                <a:ea typeface="Arial"/>
              </a:rPr>
              <a:t>40 Mpc</a:t>
            </a:r>
            <a:r>
              <a:rPr b="0" lang="en-US" sz="3600" spc="-1" strike="noStrike">
                <a:solidFill>
                  <a:srgbClr val="53585f"/>
                </a:solidFill>
                <a:latin typeface="Arial"/>
                <a:ea typeface="Arial"/>
              </a:rPr>
              <a:t>, exceptional for a short GRB, and well within LIGO BNS horizon</a:t>
            </a:r>
            <a:endParaRPr b="0" lang="en-US" sz="3600" spc="-1" strike="noStrike">
              <a:solidFill>
                <a:srgbClr val="000000"/>
              </a:solidFill>
              <a:latin typeface="Arial"/>
            </a:endParaRPr>
          </a:p>
          <a:p>
            <a:pPr marL="383400" indent="-129240">
              <a:lnSpc>
                <a:spcPct val="100000"/>
              </a:lnSpc>
              <a:spcBef>
                <a:spcPts val="700"/>
              </a:spcBef>
              <a:tabLst>
                <a:tab algn="l" pos="0"/>
              </a:tabLst>
            </a:pPr>
            <a:endParaRPr b="0" lang="en-US" sz="3600" spc="-1" strike="noStrike">
              <a:solidFill>
                <a:srgbClr val="000000"/>
              </a:solidFill>
              <a:latin typeface="Arial"/>
            </a:endParaRPr>
          </a:p>
        </p:txBody>
      </p:sp>
      <p:pic>
        <p:nvPicPr>
          <p:cNvPr id="313" name="Google Shape;308;p27_0" descr=""/>
          <p:cNvPicPr/>
          <p:nvPr/>
        </p:nvPicPr>
        <p:blipFill>
          <a:blip r:embed="rId1"/>
          <a:stretch/>
        </p:blipFill>
        <p:spPr>
          <a:xfrm>
            <a:off x="2286000" y="4643280"/>
            <a:ext cx="8452800" cy="4608720"/>
          </a:xfrm>
          <a:prstGeom prst="rect">
            <a:avLst/>
          </a:prstGeom>
          <a:ln>
            <a:noFill/>
          </a:ln>
        </p:spPr>
      </p:pic>
      <p:sp>
        <p:nvSpPr>
          <p:cNvPr id="314"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D8ED2B50-59CA-4981-9BCA-39E5F7786A76}" type="slidenum">
              <a:rPr b="0" lang="fr-CH" sz="1600" spc="-1" strike="noStrike">
                <a:solidFill>
                  <a:srgbClr val="ffffff"/>
                </a:solidFill>
                <a:latin typeface="Arial"/>
                <a:ea typeface="Arial"/>
              </a:rPr>
              <a:t>38</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5"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SPI ACS data</a:t>
            </a:r>
            <a:endParaRPr b="0" lang="en-US" sz="3600" spc="-1" strike="noStrike">
              <a:solidFill>
                <a:srgbClr val="000000"/>
              </a:solidFill>
              <a:latin typeface="Arial"/>
            </a:endParaRPr>
          </a:p>
        </p:txBody>
      </p:sp>
      <p:sp>
        <p:nvSpPr>
          <p:cNvPr id="316" name="TextShape 2"/>
          <p:cNvSpPr txBox="1"/>
          <p:nvPr/>
        </p:nvSpPr>
        <p:spPr>
          <a:xfrm>
            <a:off x="216000" y="7704000"/>
            <a:ext cx="12572640" cy="155376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This is the stretch for the search, easily made with a python call.</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The most prominent excess is 2 s after the GW signal (set at zero)</a:t>
            </a:r>
            <a:endParaRPr b="0" lang="en-US" sz="2200" spc="-1" strike="noStrike">
              <a:solidFill>
                <a:srgbClr val="000000"/>
              </a:solidFill>
              <a:latin typeface="Arial"/>
            </a:endParaRPr>
          </a:p>
        </p:txBody>
      </p:sp>
      <p:pic>
        <p:nvPicPr>
          <p:cNvPr id="317" name="" descr=""/>
          <p:cNvPicPr/>
          <p:nvPr/>
        </p:nvPicPr>
        <p:blipFill>
          <a:blip r:embed="rId1"/>
          <a:stretch/>
        </p:blipFill>
        <p:spPr>
          <a:xfrm>
            <a:off x="1584000" y="1693800"/>
            <a:ext cx="9747360" cy="5722200"/>
          </a:xfrm>
          <a:prstGeom prst="rect">
            <a:avLst/>
          </a:prstGeom>
          <a:ln>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8"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GW170817 – GRB170817A</a:t>
            </a:r>
            <a:endParaRPr b="0" lang="en-US" sz="4400" spc="-1" strike="noStrike">
              <a:solidFill>
                <a:srgbClr val="000000"/>
              </a:solidFill>
              <a:latin typeface="Arial"/>
            </a:endParaRPr>
          </a:p>
        </p:txBody>
      </p:sp>
      <p:pic>
        <p:nvPicPr>
          <p:cNvPr id="319" name="Google Shape;296;p26" descr=""/>
          <p:cNvPicPr/>
          <p:nvPr/>
        </p:nvPicPr>
        <p:blipFill>
          <a:blip r:embed="rId1"/>
          <a:stretch/>
        </p:blipFill>
        <p:spPr>
          <a:xfrm>
            <a:off x="-86400" y="1599120"/>
            <a:ext cx="5448600" cy="7816320"/>
          </a:xfrm>
          <a:prstGeom prst="rect">
            <a:avLst/>
          </a:prstGeom>
          <a:ln>
            <a:noFill/>
          </a:ln>
        </p:spPr>
      </p:pic>
      <p:sp>
        <p:nvSpPr>
          <p:cNvPr id="320" name="CustomShape 2"/>
          <p:cNvSpPr/>
          <p:nvPr/>
        </p:nvSpPr>
        <p:spPr>
          <a:xfrm>
            <a:off x="5249160" y="8796960"/>
            <a:ext cx="6337440" cy="431640"/>
          </a:xfrm>
          <a:prstGeom prst="rect">
            <a:avLst/>
          </a:prstGeom>
          <a:noFill/>
          <a:ln>
            <a:noFill/>
          </a:ln>
        </p:spPr>
        <p:style>
          <a:lnRef idx="0"/>
          <a:fillRef idx="0"/>
          <a:effectRef idx="0"/>
          <a:fontRef idx="minor"/>
        </p:style>
        <p:txBody>
          <a:bodyPr tIns="91440" bIns="91440">
            <a:noAutofit/>
          </a:bodyPr>
          <a:p>
            <a:pPr marL="57960" indent="-6480">
              <a:lnSpc>
                <a:spcPct val="100000"/>
              </a:lnSpc>
              <a:tabLst>
                <a:tab algn="l" pos="0"/>
              </a:tabLst>
            </a:pPr>
            <a:r>
              <a:rPr b="0" i="1" lang="en-US" sz="3400" spc="-1" strike="noStrike">
                <a:solidFill>
                  <a:srgbClr val="999999"/>
                </a:solidFill>
                <a:latin typeface="Arial"/>
                <a:ea typeface="Arial"/>
              </a:rPr>
              <a:t>LVC+Fermi+INTEGRAL 2017</a:t>
            </a:r>
            <a:endParaRPr b="0" lang="en-US" sz="3400" spc="-1" strike="noStrike">
              <a:latin typeface="Arial"/>
            </a:endParaRPr>
          </a:p>
        </p:txBody>
      </p:sp>
      <p:pic>
        <p:nvPicPr>
          <p:cNvPr id="321" name="Google Shape;298;p26" descr=""/>
          <p:cNvPicPr/>
          <p:nvPr/>
        </p:nvPicPr>
        <p:blipFill>
          <a:blip r:embed="rId2"/>
          <a:stretch/>
        </p:blipFill>
        <p:spPr>
          <a:xfrm>
            <a:off x="0" y="0"/>
            <a:ext cx="1728360" cy="1403640"/>
          </a:xfrm>
          <a:prstGeom prst="rect">
            <a:avLst/>
          </a:prstGeom>
          <a:ln>
            <a:noFill/>
          </a:ln>
        </p:spPr>
      </p:pic>
      <p:sp>
        <p:nvSpPr>
          <p:cNvPr id="322" name="TextShape 3"/>
          <p:cNvSpPr txBox="1"/>
          <p:nvPr/>
        </p:nvSpPr>
        <p:spPr>
          <a:xfrm>
            <a:off x="5484240" y="1806120"/>
            <a:ext cx="7339680" cy="2281320"/>
          </a:xfrm>
          <a:prstGeom prst="rect">
            <a:avLst/>
          </a:prstGeom>
          <a:noFill/>
          <a:ln>
            <a:noFill/>
          </a:ln>
        </p:spPr>
        <p:txBody>
          <a:bodyPr tIns="91440" bIns="91440">
            <a:noAutofit/>
          </a:bodyPr>
          <a:p>
            <a:pPr marL="383400" indent="-345240">
              <a:lnSpc>
                <a:spcPct val="100000"/>
              </a:lnSpc>
              <a:tabLst>
                <a:tab algn="l" pos="0"/>
              </a:tabLst>
            </a:pPr>
            <a:r>
              <a:rPr b="1" lang="en-US" sz="2400" spc="-1" strike="noStrike">
                <a:solidFill>
                  <a:srgbClr val="1d4871"/>
                </a:solidFill>
                <a:latin typeface="Arial"/>
                <a:ea typeface="Arial"/>
              </a:rPr>
              <a:t>Binary Neutron Star merger</a:t>
            </a:r>
            <a:r>
              <a:rPr b="0" lang="en-US" sz="2400" spc="-1" strike="noStrike">
                <a:solidFill>
                  <a:srgbClr val="1d4871"/>
                </a:solidFill>
                <a:latin typeface="Arial"/>
                <a:ea typeface="Arial"/>
              </a:rPr>
              <a:t>, discovered by Fermi/GBM and LIGO, independently observed by INTEGRAL/SPI-ACS, in good agreement with Fermi/GBM</a:t>
            </a:r>
            <a:endParaRPr b="0" lang="en-US" sz="2400" spc="-1" strike="noStrike">
              <a:solidFill>
                <a:srgbClr val="000000"/>
              </a:solidFill>
              <a:latin typeface="Arial"/>
            </a:endParaRPr>
          </a:p>
          <a:p>
            <a:pPr marL="383400" indent="-345240">
              <a:lnSpc>
                <a:spcPct val="100000"/>
              </a:lnSpc>
              <a:tabLst>
                <a:tab algn="l" pos="0"/>
              </a:tabLst>
            </a:pPr>
            <a:r>
              <a:rPr b="0" lang="en-US" sz="2400" spc="-1" strike="noStrike">
                <a:solidFill>
                  <a:srgbClr val="1d4871"/>
                </a:solidFill>
                <a:latin typeface="Arial"/>
                <a:ea typeface="Arial"/>
              </a:rPr>
              <a:t>Despite an </a:t>
            </a:r>
            <a:r>
              <a:rPr b="1" lang="en-US" sz="2400" spc="-1" strike="noStrike">
                <a:solidFill>
                  <a:srgbClr val="1d4871"/>
                </a:solidFill>
                <a:latin typeface="Arial"/>
                <a:ea typeface="Arial"/>
              </a:rPr>
              <a:t>unfavorable soft GRB spectrum</a:t>
            </a:r>
            <a:r>
              <a:rPr b="0" lang="en-US" sz="2400" spc="-1" strike="noStrike">
                <a:solidFill>
                  <a:srgbClr val="1d4871"/>
                </a:solidFill>
                <a:latin typeface="Arial"/>
                <a:ea typeface="Arial"/>
              </a:rPr>
              <a:t> and moderately favorable orientation, INTEGRAL achieved a confident detection</a:t>
            </a:r>
            <a:endParaRPr b="0" lang="en-US" sz="2400" spc="-1" strike="noStrike">
              <a:solidFill>
                <a:srgbClr val="000000"/>
              </a:solidFill>
              <a:latin typeface="Arial"/>
            </a:endParaRPr>
          </a:p>
          <a:p>
            <a:pPr marL="383400" indent="-345240">
              <a:lnSpc>
                <a:spcPct val="100000"/>
              </a:lnSpc>
              <a:tabLst>
                <a:tab algn="l" pos="0"/>
              </a:tabLst>
            </a:pPr>
            <a:endParaRPr b="0" lang="en-US" sz="2400" spc="-1" strike="noStrike">
              <a:solidFill>
                <a:srgbClr val="000000"/>
              </a:solidFill>
              <a:latin typeface="Arial"/>
            </a:endParaRPr>
          </a:p>
        </p:txBody>
      </p:sp>
      <p:pic>
        <p:nvPicPr>
          <p:cNvPr id="323" name="Google Shape;300;p26" descr=""/>
          <p:cNvPicPr/>
          <p:nvPr/>
        </p:nvPicPr>
        <p:blipFill>
          <a:blip r:embed="rId3"/>
          <a:stretch/>
        </p:blipFill>
        <p:spPr>
          <a:xfrm>
            <a:off x="6875640" y="4804560"/>
            <a:ext cx="4546080" cy="3909960"/>
          </a:xfrm>
          <a:prstGeom prst="rect">
            <a:avLst/>
          </a:prstGeom>
          <a:ln>
            <a:noFill/>
          </a:ln>
        </p:spPr>
      </p:pic>
      <p:sp>
        <p:nvSpPr>
          <p:cNvPr id="324" name="CustomShape 4"/>
          <p:cNvSpPr/>
          <p:nvPr/>
        </p:nvSpPr>
        <p:spPr>
          <a:xfrm>
            <a:off x="3702960" y="4804560"/>
            <a:ext cx="8141040" cy="3310200"/>
          </a:xfrm>
          <a:prstGeom prst="rect">
            <a:avLst/>
          </a:prstGeom>
          <a:noFill/>
          <a:ln>
            <a:noFill/>
          </a:ln>
        </p:spPr>
        <p:style>
          <a:lnRef idx="0"/>
          <a:fillRef idx="0"/>
          <a:effectRef idx="0"/>
          <a:fontRef idx="minor"/>
        </p:style>
      </p:sp>
      <p:sp>
        <p:nvSpPr>
          <p:cNvPr id="325"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73D3BA44-A169-4384-B6C7-2E782BEE57AB}" type="slidenum">
              <a:rPr b="0" lang="fr-CH" sz="1600" spc="-1" strike="noStrike">
                <a:solidFill>
                  <a:srgbClr val="ffffff"/>
                </a:solidFill>
                <a:latin typeface="Arial"/>
                <a:ea typeface="Arial"/>
              </a:rPr>
              <a:t>44</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6"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4000" spc="-1" strike="noStrike">
                <a:solidFill>
                  <a:srgbClr val="000000"/>
                </a:solidFill>
                <a:latin typeface="Arial"/>
              </a:rPr>
              <a:t>Determination of significance</a:t>
            </a:r>
            <a:endParaRPr b="0" lang="en-US" sz="4000" spc="-1" strike="noStrike">
              <a:solidFill>
                <a:srgbClr val="000000"/>
              </a:solidFill>
              <a:latin typeface="Arial"/>
            </a:endParaRPr>
          </a:p>
        </p:txBody>
      </p:sp>
      <p:sp>
        <p:nvSpPr>
          <p:cNvPr id="327" name="TextShape 2"/>
          <p:cNvSpPr txBox="1"/>
          <p:nvPr/>
        </p:nvSpPr>
        <p:spPr>
          <a:xfrm>
            <a:off x="216000" y="1511280"/>
            <a:ext cx="12572640" cy="774648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2800" spc="-1" strike="noStrike">
                <a:solidFill>
                  <a:srgbClr val="000000"/>
                </a:solidFill>
                <a:latin typeface="Arial"/>
              </a:rPr>
              <a:t>It is necessary to look in the time series for an excess, determine it significance, also compared to known spurious events, like cosmic-ray strikes. </a:t>
            </a:r>
            <a:endParaRPr b="0" lang="en-US" sz="28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800" spc="-1" strike="noStrike">
                <a:solidFill>
                  <a:srgbClr val="000000"/>
                </a:solidFill>
                <a:latin typeface="Arial"/>
              </a:rPr>
              <a:t>For a triggered event, one should choose a time window (30 s) </a:t>
            </a:r>
            <a:endParaRPr b="0" lang="en-US" sz="28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en-US" sz="2800" spc="-1" strike="noStrike">
                <a:solidFill>
                  <a:srgbClr val="000000"/>
                </a:solidFill>
                <a:latin typeface="Arial"/>
                <a:ea typeface="Arial"/>
              </a:rPr>
              <a:t>Then inspect a long stretch of the light curve to look for similar excesses to determine the rate. </a:t>
            </a:r>
            <a:r>
              <a:rPr b="0" lang="en-US" sz="2800" spc="-1" strike="noStrike">
                <a:solidFill>
                  <a:srgbClr val="000000"/>
                </a:solidFill>
                <a:latin typeface="Arial"/>
              </a:rPr>
              <a:t>This is for INTEGRAL at the time of GW170817 2 x 10-5 Hz</a:t>
            </a:r>
            <a:endParaRPr b="0" lang="en-US" sz="28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800" spc="-1" strike="noStrike">
                <a:solidFill>
                  <a:srgbClr val="000000"/>
                </a:solidFill>
                <a:latin typeface="Arial"/>
              </a:rPr>
              <a:t>Finally, one should weight for the time delay using the length of time stretch (30 s) and the bin size (0.1 s) as trial factor normalization</a:t>
            </a:r>
            <a:endParaRPr b="0" lang="en-US" sz="2800" spc="-1" strike="noStrike">
              <a:solidFill>
                <a:srgbClr val="000000"/>
              </a:solidFill>
              <a:latin typeface="Arial"/>
            </a:endParaRPr>
          </a:p>
          <a:p>
            <a:pPr marL="432000" indent="-324000" algn="ctr">
              <a:spcBef>
                <a:spcPts val="1417"/>
              </a:spcBef>
              <a:buClr>
                <a:srgbClr val="000000"/>
              </a:buClr>
              <a:buSzPct val="45000"/>
              <a:buFont typeface="Wingdings" charset="2"/>
              <a:buChar char=""/>
            </a:pPr>
            <a:r>
              <a:rPr b="0" lang="en-US" sz="2800" spc="-1" strike="noStrike">
                <a:solidFill>
                  <a:srgbClr val="c9211e"/>
                </a:solidFill>
                <a:latin typeface="Arial"/>
              </a:rPr>
              <a:t>P = 2 x 2.2 x 10</a:t>
            </a:r>
            <a:r>
              <a:rPr b="0" lang="en-US" sz="2800" spc="-1" strike="noStrike" baseline="14000000">
                <a:solidFill>
                  <a:srgbClr val="c9211e"/>
                </a:solidFill>
                <a:latin typeface="Arial"/>
              </a:rPr>
              <a:t>−5</a:t>
            </a:r>
            <a:r>
              <a:rPr b="0" lang="en-US" sz="2800" spc="-1" strike="noStrike">
                <a:solidFill>
                  <a:srgbClr val="c9211e"/>
                </a:solidFill>
                <a:latin typeface="Arial"/>
              </a:rPr>
              <a:t> Hz x 2 s x (1+log(30 s/0.1 s))~0.07% (3.2σ).</a:t>
            </a:r>
            <a:r>
              <a:rPr b="0" lang="en-US" sz="2800" spc="-1" strike="noStrike">
                <a:solidFill>
                  <a:srgbClr val="000000"/>
                </a:solidFill>
                <a:latin typeface="Arial"/>
              </a:rPr>
              <a:t> </a:t>
            </a:r>
            <a:endParaRPr b="0" lang="en-US" sz="28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en-US" sz="2800" spc="-1" strike="noStrike">
                <a:solidFill>
                  <a:srgbClr val="000000"/>
                </a:solidFill>
                <a:latin typeface="Arial"/>
                <a:ea typeface="Arial"/>
              </a:rPr>
              <a:t>It is possible to make the same exercise with Fermi-GBM, here the lower time difference brings to a higher significance of 4.2</a:t>
            </a:r>
            <a:r>
              <a:rPr b="0" lang="en-US" sz="2800" spc="-1" strike="noStrike">
                <a:solidFill>
                  <a:srgbClr val="000000"/>
                </a:solidFill>
                <a:latin typeface="Arial"/>
              </a:rPr>
              <a:t>σ.</a:t>
            </a:r>
            <a:endParaRPr b="0" lang="en-US" sz="2800" spc="-1" strike="noStrike">
              <a:solidFill>
                <a:srgbClr val="000000"/>
              </a:solidFill>
              <a:latin typeface="Arial"/>
            </a:endParaRPr>
          </a:p>
          <a:p>
            <a:pPr marL="432000" indent="-324000">
              <a:lnSpc>
                <a:spcPct val="100000"/>
              </a:lnSpc>
              <a:spcBef>
                <a:spcPts val="1417"/>
              </a:spcBef>
              <a:buClr>
                <a:srgbClr val="000000"/>
              </a:buClr>
              <a:buSzPct val="45000"/>
              <a:buFont typeface="Wingdings" charset="2"/>
              <a:buChar char=""/>
            </a:pPr>
            <a:r>
              <a:rPr b="0" lang="en-US" sz="2800" spc="-1" strike="noStrike">
                <a:solidFill>
                  <a:srgbClr val="000000"/>
                </a:solidFill>
                <a:latin typeface="Arial"/>
                <a:ea typeface="Arial"/>
              </a:rPr>
              <a:t>If you use the localisation in the sky, the probability of chance coincidence is again 4.2</a:t>
            </a:r>
            <a:r>
              <a:rPr b="0" lang="en-US" sz="2800" spc="-1" strike="noStrike">
                <a:solidFill>
                  <a:srgbClr val="000000"/>
                </a:solidFill>
                <a:latin typeface="Arial"/>
              </a:rPr>
              <a:t>σ</a:t>
            </a:r>
            <a:endParaRPr b="0" lang="en-US" sz="2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8"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Fundamental consequences</a:t>
            </a:r>
            <a:endParaRPr b="0" lang="en-US" sz="4400" spc="-1" strike="noStrike">
              <a:solidFill>
                <a:srgbClr val="000000"/>
              </a:solidFill>
              <a:latin typeface="Arial"/>
            </a:endParaRPr>
          </a:p>
        </p:txBody>
      </p:sp>
      <p:sp>
        <p:nvSpPr>
          <p:cNvPr id="329" name="TextShape 2"/>
          <p:cNvSpPr txBox="1"/>
          <p:nvPr/>
        </p:nvSpPr>
        <p:spPr>
          <a:xfrm>
            <a:off x="216000" y="1511280"/>
            <a:ext cx="12572640" cy="7746480"/>
          </a:xfrm>
          <a:prstGeom prst="rect">
            <a:avLst/>
          </a:prstGeom>
          <a:noFill/>
          <a:ln>
            <a:noFill/>
          </a:ln>
        </p:spPr>
        <p:txBody>
          <a:bodyPr lIns="50760" rIns="50760" tIns="50760" bIns="50760">
            <a:noAutofit/>
          </a:bodyPr>
          <a:p>
            <a:pPr marL="383400" indent="-345240">
              <a:lnSpc>
                <a:spcPct val="100000"/>
              </a:lnSpc>
              <a:tabLst>
                <a:tab algn="l" pos="0"/>
              </a:tabLst>
            </a:pPr>
            <a:r>
              <a:rPr b="0" lang="en-US" sz="3600" spc="-1" strike="noStrike">
                <a:solidFill>
                  <a:srgbClr val="1d4871"/>
                </a:solidFill>
                <a:latin typeface="Arial"/>
                <a:ea typeface="Arial"/>
              </a:rPr>
              <a:t>At least some </a:t>
            </a:r>
            <a:r>
              <a:rPr b="1" lang="en-US" sz="3600" spc="-1" strike="noStrike">
                <a:solidFill>
                  <a:srgbClr val="1d4871"/>
                </a:solidFill>
                <a:latin typeface="Arial"/>
                <a:ea typeface="Arial"/>
              </a:rPr>
              <a:t>short GRBs are associated to BNS mergers</a:t>
            </a:r>
            <a:endParaRPr b="0" lang="en-US" sz="3600" spc="-1" strike="noStrike">
              <a:solidFill>
                <a:srgbClr val="000000"/>
              </a:solidFill>
              <a:latin typeface="Arial"/>
            </a:endParaRPr>
          </a:p>
          <a:p>
            <a:pPr marL="383400" indent="-345240">
              <a:lnSpc>
                <a:spcPct val="100000"/>
              </a:lnSpc>
              <a:tabLst>
                <a:tab algn="l" pos="0"/>
              </a:tabLst>
            </a:pPr>
            <a:r>
              <a:rPr b="0" lang="en-US" sz="3600" spc="-1" strike="noStrike">
                <a:solidFill>
                  <a:srgbClr val="1d4871"/>
                </a:solidFill>
                <a:latin typeface="Arial"/>
                <a:ea typeface="Arial"/>
              </a:rPr>
              <a:t>The 2 s delay comparing to 130 Mly distance implies that</a:t>
            </a:r>
            <a:r>
              <a:rPr b="1" lang="en-US" sz="3600" spc="-1" strike="noStrike">
                <a:solidFill>
                  <a:srgbClr val="1d4871"/>
                </a:solidFill>
                <a:latin typeface="Arial"/>
                <a:ea typeface="Arial"/>
              </a:rPr>
              <a:t> speed of gravity</a:t>
            </a:r>
            <a:r>
              <a:rPr b="0" lang="en-US" sz="3600" spc="-1" strike="noStrike">
                <a:solidFill>
                  <a:srgbClr val="1d4871"/>
                </a:solidFill>
                <a:latin typeface="Arial"/>
                <a:ea typeface="Arial"/>
              </a:rPr>
              <a:t> can be constrained to unprecedented precision: </a:t>
            </a:r>
            <a:endParaRPr b="0" lang="en-US" sz="3600" spc="-1" strike="noStrike">
              <a:solidFill>
                <a:srgbClr val="000000"/>
              </a:solidFill>
              <a:latin typeface="Arial"/>
            </a:endParaRPr>
          </a:p>
          <a:p>
            <a:pPr marL="383400" indent="-345240">
              <a:lnSpc>
                <a:spcPct val="100000"/>
              </a:lnSpc>
              <a:tabLst>
                <a:tab algn="l" pos="0"/>
              </a:tabLst>
            </a:pPr>
            <a:endParaRPr b="0" lang="en-US" sz="3600" spc="-1" strike="noStrike">
              <a:solidFill>
                <a:srgbClr val="000000"/>
              </a:solidFill>
              <a:latin typeface="Arial"/>
            </a:endParaRPr>
          </a:p>
          <a:p>
            <a:pPr marL="383400" indent="-345240">
              <a:lnSpc>
                <a:spcPct val="100000"/>
              </a:lnSpc>
              <a:tabLst>
                <a:tab algn="l" pos="0"/>
              </a:tabLst>
            </a:pPr>
            <a:endParaRPr b="0" lang="en-US" sz="3600" spc="-1" strike="noStrike">
              <a:solidFill>
                <a:srgbClr val="000000"/>
              </a:solidFill>
              <a:latin typeface="Arial"/>
            </a:endParaRPr>
          </a:p>
          <a:p>
            <a:pPr marL="383400" indent="-345240">
              <a:lnSpc>
                <a:spcPct val="100000"/>
              </a:lnSpc>
              <a:tabLst>
                <a:tab algn="l" pos="0"/>
              </a:tabLst>
            </a:pPr>
            <a:endParaRPr b="0" lang="en-US" sz="3600" spc="-1" strike="noStrike">
              <a:solidFill>
                <a:srgbClr val="000000"/>
              </a:solidFill>
              <a:latin typeface="Arial"/>
            </a:endParaRPr>
          </a:p>
          <a:p>
            <a:pPr marL="383400" indent="-345240">
              <a:lnSpc>
                <a:spcPct val="100000"/>
              </a:lnSpc>
              <a:tabLst>
                <a:tab algn="l" pos="0"/>
              </a:tabLst>
            </a:pPr>
            <a:r>
              <a:rPr b="0" lang="en-US" sz="3600" spc="-1" strike="noStrike">
                <a:solidFill>
                  <a:srgbClr val="1d4871"/>
                </a:solidFill>
                <a:latin typeface="Arial"/>
                <a:ea typeface="Arial"/>
              </a:rPr>
              <a:t>Such a consistency between GW speed and speed of light, implies stringent</a:t>
            </a:r>
            <a:r>
              <a:rPr b="1" lang="en-US" sz="3600" spc="-1" strike="noStrike">
                <a:solidFill>
                  <a:srgbClr val="1d4871"/>
                </a:solidFill>
                <a:latin typeface="Arial"/>
                <a:ea typeface="Arial"/>
              </a:rPr>
              <a:t> limits on</a:t>
            </a:r>
            <a:r>
              <a:rPr b="0" lang="en-US" sz="3600" spc="-1" strike="noStrike">
                <a:solidFill>
                  <a:srgbClr val="1d4871"/>
                </a:solidFill>
                <a:latin typeface="Arial"/>
                <a:ea typeface="Arial"/>
              </a:rPr>
              <a:t> </a:t>
            </a:r>
            <a:r>
              <a:rPr b="1" lang="en-US" sz="3600" spc="-1" strike="noStrike">
                <a:solidFill>
                  <a:srgbClr val="1d4871"/>
                </a:solidFill>
                <a:latin typeface="Arial"/>
                <a:ea typeface="Arial"/>
              </a:rPr>
              <a:t>Lorentz Invariance Violation and runs out most of alternative gravity theories.</a:t>
            </a:r>
            <a:r>
              <a:rPr b="0" lang="en-US" sz="3600" spc="-1" strike="noStrike">
                <a:solidFill>
                  <a:srgbClr val="1d4871"/>
                </a:solidFill>
                <a:latin typeface="Arial"/>
                <a:ea typeface="Arial"/>
              </a:rPr>
              <a:t> </a:t>
            </a:r>
            <a:endParaRPr b="0" lang="en-US" sz="3600" spc="-1" strike="noStrike">
              <a:solidFill>
                <a:srgbClr val="000000"/>
              </a:solidFill>
              <a:latin typeface="Arial"/>
            </a:endParaRPr>
          </a:p>
          <a:p>
            <a:pPr marL="383400" indent="-129240">
              <a:lnSpc>
                <a:spcPct val="100000"/>
              </a:lnSpc>
              <a:spcBef>
                <a:spcPts val="700"/>
              </a:spcBef>
              <a:tabLst>
                <a:tab algn="l" pos="0"/>
              </a:tabLst>
            </a:pPr>
            <a:endParaRPr b="0" lang="en-US" sz="3600" spc="-1" strike="noStrike">
              <a:solidFill>
                <a:srgbClr val="000000"/>
              </a:solidFill>
              <a:latin typeface="Arial"/>
            </a:endParaRPr>
          </a:p>
        </p:txBody>
      </p:sp>
      <p:pic>
        <p:nvPicPr>
          <p:cNvPr id="330" name="Google Shape;315;p28" descr=""/>
          <p:cNvPicPr/>
          <p:nvPr/>
        </p:nvPicPr>
        <p:blipFill>
          <a:blip r:embed="rId1"/>
          <a:stretch/>
        </p:blipFill>
        <p:spPr>
          <a:xfrm>
            <a:off x="3245400" y="3704400"/>
            <a:ext cx="6503760" cy="1438200"/>
          </a:xfrm>
          <a:prstGeom prst="rect">
            <a:avLst/>
          </a:prstGeom>
          <a:ln>
            <a:noFill/>
          </a:ln>
        </p:spPr>
      </p:pic>
      <p:sp>
        <p:nvSpPr>
          <p:cNvPr id="331"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30B9F13B-1B10-4F4D-A6A8-436F220ACBD1}" type="slidenum">
              <a:rPr b="0" lang="fr-CH" sz="1600" spc="-1" strike="noStrike">
                <a:solidFill>
                  <a:srgbClr val="ffffff"/>
                </a:solidFill>
                <a:latin typeface="Arial"/>
                <a:ea typeface="Arial"/>
              </a:rPr>
              <a:t>46</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2"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A very faint GRB</a:t>
            </a:r>
            <a:endParaRPr b="0" lang="en-US" sz="4400" spc="-1" strike="noStrike">
              <a:solidFill>
                <a:srgbClr val="000000"/>
              </a:solidFill>
              <a:latin typeface="Arial"/>
            </a:endParaRPr>
          </a:p>
        </p:txBody>
      </p:sp>
      <p:sp>
        <p:nvSpPr>
          <p:cNvPr id="333" name="TextShape 2"/>
          <p:cNvSpPr txBox="1"/>
          <p:nvPr/>
        </p:nvSpPr>
        <p:spPr>
          <a:xfrm>
            <a:off x="216000" y="6675120"/>
            <a:ext cx="12572640" cy="2583000"/>
          </a:xfrm>
          <a:prstGeom prst="rect">
            <a:avLst/>
          </a:prstGeom>
          <a:noFill/>
          <a:ln>
            <a:noFill/>
          </a:ln>
        </p:spPr>
        <p:txBody>
          <a:bodyPr lIns="50760" rIns="50760" tIns="50760" bIns="50760">
            <a:noAutofit/>
          </a:bodyPr>
          <a:p>
            <a:pPr marL="383400" indent="-345240">
              <a:lnSpc>
                <a:spcPct val="100000"/>
              </a:lnSpc>
              <a:tabLst>
                <a:tab algn="l" pos="0"/>
              </a:tabLst>
            </a:pPr>
            <a:r>
              <a:rPr b="0" lang="en-US" sz="3600" spc="-1" strike="noStrike">
                <a:solidFill>
                  <a:srgbClr val="1d4871"/>
                </a:solidFill>
                <a:latin typeface="Arial"/>
                <a:ea typeface="Arial"/>
              </a:rPr>
              <a:t>Distance of </a:t>
            </a:r>
            <a:r>
              <a:rPr b="1" lang="en-US" sz="3600" spc="-1" strike="noStrike">
                <a:solidFill>
                  <a:srgbClr val="1d4871"/>
                </a:solidFill>
                <a:latin typeface="Arial"/>
                <a:ea typeface="Arial"/>
              </a:rPr>
              <a:t>120 Mly</a:t>
            </a:r>
            <a:r>
              <a:rPr b="0" lang="en-US" sz="3600" spc="-1" strike="noStrike">
                <a:solidFill>
                  <a:srgbClr val="1d4871"/>
                </a:solidFill>
                <a:latin typeface="Arial"/>
                <a:ea typeface="Arial"/>
              </a:rPr>
              <a:t> is much less than ever measured for any GRB (short or long).</a:t>
            </a:r>
            <a:endParaRPr b="0" lang="en-US" sz="3600" spc="-1" strike="noStrike">
              <a:solidFill>
                <a:srgbClr val="000000"/>
              </a:solidFill>
              <a:latin typeface="Arial"/>
            </a:endParaRPr>
          </a:p>
          <a:p>
            <a:pPr marL="383400" indent="-345240">
              <a:lnSpc>
                <a:spcPct val="100000"/>
              </a:lnSpc>
              <a:tabLst>
                <a:tab algn="l" pos="0"/>
              </a:tabLst>
            </a:pPr>
            <a:r>
              <a:rPr b="0" lang="en-US" sz="3600" spc="-1" strike="noStrike">
                <a:solidFill>
                  <a:srgbClr val="1d4871"/>
                </a:solidFill>
                <a:latin typeface="Arial"/>
                <a:ea typeface="Arial"/>
              </a:rPr>
              <a:t>This implies low luminosity, which is much less than that measured for other sGRB with known distances (Gamma-ray to GW ratio of </a:t>
            </a:r>
            <a:r>
              <a:rPr b="1" lang="en-US" sz="3600" spc="-1" strike="noStrike">
                <a:solidFill>
                  <a:srgbClr val="1d4871"/>
                </a:solidFill>
                <a:latin typeface="Arial"/>
                <a:ea typeface="Arial"/>
              </a:rPr>
              <a:t>&lt;10</a:t>
            </a:r>
            <a:r>
              <a:rPr b="1" lang="en-US" sz="3600" spc="-1" strike="noStrike" baseline="30000">
                <a:solidFill>
                  <a:srgbClr val="1d4871"/>
                </a:solidFill>
                <a:latin typeface="Arial"/>
                <a:ea typeface="Arial"/>
              </a:rPr>
              <a:t>-6 </a:t>
            </a:r>
            <a:r>
              <a:rPr b="1" lang="en-US" sz="3600" spc="-1" strike="noStrike">
                <a:solidFill>
                  <a:srgbClr val="1d4871"/>
                </a:solidFill>
                <a:latin typeface="Arial"/>
                <a:ea typeface="Arial"/>
              </a:rPr>
              <a:t>). </a:t>
            </a:r>
            <a:r>
              <a:rPr b="0" lang="en-US" sz="3600" spc="-1" strike="noStrike">
                <a:solidFill>
                  <a:srgbClr val="1d4871"/>
                </a:solidFill>
                <a:latin typeface="Arial"/>
                <a:ea typeface="Arial"/>
              </a:rPr>
              <a:t>Why?</a:t>
            </a:r>
            <a:endParaRPr b="0" lang="en-US" sz="3600" spc="-1" strike="noStrike">
              <a:solidFill>
                <a:srgbClr val="000000"/>
              </a:solidFill>
              <a:latin typeface="Arial"/>
            </a:endParaRPr>
          </a:p>
        </p:txBody>
      </p:sp>
      <p:pic>
        <p:nvPicPr>
          <p:cNvPr id="334" name="Google Shape;322;p29" descr=""/>
          <p:cNvPicPr/>
          <p:nvPr/>
        </p:nvPicPr>
        <p:blipFill>
          <a:blip r:embed="rId1"/>
          <a:stretch/>
        </p:blipFill>
        <p:spPr>
          <a:xfrm>
            <a:off x="2494800" y="1511280"/>
            <a:ext cx="7264080" cy="5043600"/>
          </a:xfrm>
          <a:prstGeom prst="rect">
            <a:avLst/>
          </a:prstGeom>
          <a:ln>
            <a:noFill/>
          </a:ln>
        </p:spPr>
      </p:pic>
      <p:sp>
        <p:nvSpPr>
          <p:cNvPr id="335"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D69DEC8A-195F-4C5F-BB3E-B549DE2362EA}" type="slidenum">
              <a:rPr b="0" lang="fr-CH" sz="1600" spc="-1" strike="noStrike">
                <a:solidFill>
                  <a:srgbClr val="ffffff"/>
                </a:solidFill>
                <a:latin typeface="Arial"/>
                <a:ea typeface="Arial"/>
              </a:rPr>
              <a:t>46</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6"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Could have we seen it?</a:t>
            </a:r>
            <a:endParaRPr b="0" lang="en-US" sz="4400" spc="-1" strike="noStrike">
              <a:solidFill>
                <a:srgbClr val="000000"/>
              </a:solidFill>
              <a:latin typeface="Arial"/>
            </a:endParaRPr>
          </a:p>
        </p:txBody>
      </p:sp>
      <p:sp>
        <p:nvSpPr>
          <p:cNvPr id="337" name="TextShape 2"/>
          <p:cNvSpPr txBox="1"/>
          <p:nvPr/>
        </p:nvSpPr>
        <p:spPr>
          <a:xfrm>
            <a:off x="99360" y="5832000"/>
            <a:ext cx="12572640" cy="301788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200" spc="-1" strike="noStrike">
                <a:solidFill>
                  <a:srgbClr val="1d4871"/>
                </a:solidFill>
                <a:latin typeface="Arial"/>
                <a:ea typeface="Arial"/>
              </a:rPr>
              <a:t>There are GRBs with similar spectral properties in the GBM </a:t>
            </a:r>
            <a:r>
              <a:rPr b="0" lang="en-US" sz="3200" spc="-1" strike="noStrike">
                <a:solidFill>
                  <a:srgbClr val="1d4871"/>
                </a:solidFill>
                <a:latin typeface="Arial"/>
                <a:ea typeface="Arial"/>
              </a:rPr>
              <a:t>sample. GRB 101224A was the most probable candidate (located </a:t>
            </a:r>
            <a:r>
              <a:rPr b="0" lang="en-US" sz="3200" spc="-1" strike="noStrike">
                <a:solidFill>
                  <a:srgbClr val="1d4871"/>
                </a:solidFill>
                <a:latin typeface="Arial"/>
                <a:ea typeface="Arial"/>
              </a:rPr>
              <a:t>with doubts at 75 Mpc (?))</a:t>
            </a:r>
            <a:endParaRPr b="0" lang="en-US" sz="32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200" spc="-1" strike="noStrike">
                <a:solidFill>
                  <a:srgbClr val="1d4871"/>
                </a:solidFill>
                <a:latin typeface="Arial"/>
                <a:ea typeface="Arial"/>
              </a:rPr>
              <a:t>The rates are expected to be low, have we been very lucky? </a:t>
            </a:r>
            <a:r>
              <a:rPr b="0" lang="en-US" sz="3200" spc="-1" strike="noStrike">
                <a:solidFill>
                  <a:srgbClr val="1d4871"/>
                </a:solidFill>
                <a:latin typeface="Arial"/>
                <a:ea typeface="Arial"/>
              </a:rPr>
              <a:t>Probably yes.</a:t>
            </a:r>
            <a:endParaRPr b="0" lang="en-US" sz="32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200" spc="-1" strike="noStrike">
                <a:solidFill>
                  <a:srgbClr val="1d4871"/>
                </a:solidFill>
                <a:latin typeface="Arial"/>
                <a:ea typeface="Arial"/>
              </a:rPr>
              <a:t>For INTEGRAL, predictions are more difficult at this flux level, as </a:t>
            </a:r>
            <a:r>
              <a:rPr b="0" lang="en-US" sz="3200" spc="-1" strike="noStrike">
                <a:solidFill>
                  <a:srgbClr val="1d4871"/>
                </a:solidFill>
                <a:latin typeface="Arial"/>
                <a:ea typeface="Arial"/>
              </a:rPr>
              <a:t>SPI-ACS is contaminated by short spikes.</a:t>
            </a:r>
            <a:endParaRPr b="0" lang="en-US" sz="3200" spc="-1" strike="noStrike">
              <a:solidFill>
                <a:srgbClr val="000000"/>
              </a:solidFill>
              <a:latin typeface="Arial"/>
            </a:endParaRPr>
          </a:p>
        </p:txBody>
      </p:sp>
      <p:pic>
        <p:nvPicPr>
          <p:cNvPr id="338" name="Google Shape;351;p33" descr=""/>
          <p:cNvPicPr/>
          <p:nvPr/>
        </p:nvPicPr>
        <p:blipFill>
          <a:blip r:embed="rId1"/>
          <a:stretch/>
        </p:blipFill>
        <p:spPr>
          <a:xfrm>
            <a:off x="3232800" y="1584000"/>
            <a:ext cx="5767200" cy="4321800"/>
          </a:xfrm>
          <a:prstGeom prst="rect">
            <a:avLst/>
          </a:prstGeom>
          <a:ln>
            <a:noFill/>
          </a:ln>
        </p:spPr>
      </p:pic>
      <p:sp>
        <p:nvSpPr>
          <p:cNvPr id="339"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0DEDA409-EC90-4D69-A155-1D617059EF8C}" type="slidenum">
              <a:rPr b="0" lang="fr-CH" sz="1600" spc="-1" strike="noStrike">
                <a:solidFill>
                  <a:srgbClr val="ffffff"/>
                </a:solidFill>
                <a:latin typeface="Arial"/>
                <a:ea typeface="Arial"/>
              </a:rPr>
              <a:t>46</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8" name="CustomShape 1"/>
          <p:cNvSpPr/>
          <p:nvPr/>
        </p:nvSpPr>
        <p:spPr>
          <a:xfrm>
            <a:off x="0" y="9423360"/>
            <a:ext cx="13004280" cy="32976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159" name="CustomShape 2"/>
          <p:cNvSpPr/>
          <p:nvPr/>
        </p:nvSpPr>
        <p:spPr>
          <a:xfrm>
            <a:off x="0" y="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160" name="CustomShape 3"/>
          <p:cNvSpPr/>
          <p:nvPr/>
        </p:nvSpPr>
        <p:spPr>
          <a:xfrm>
            <a:off x="1409760" y="9433080"/>
            <a:ext cx="10312200" cy="323280"/>
          </a:xfrm>
          <a:prstGeom prst="rect">
            <a:avLst/>
          </a:prstGeom>
          <a:noFill/>
          <a:ln>
            <a:noFill/>
          </a:ln>
        </p:spPr>
        <p:style>
          <a:lnRef idx="0"/>
          <a:fillRef idx="0"/>
          <a:effectRef idx="0"/>
          <a:fontRef idx="minor"/>
        </p:style>
        <p:txBody>
          <a:bodyPr lIns="50760" rIns="50760" tIns="50760" bIns="50760" anchor="ctr">
            <a:noAutofit/>
          </a:bodyPr>
          <a:p>
            <a:pPr marL="57960" indent="-6480" algn="ctr">
              <a:lnSpc>
                <a:spcPct val="100000"/>
              </a:lnSpc>
              <a:tabLst>
                <a:tab algn="l" pos="0"/>
              </a:tabLst>
            </a:pPr>
            <a:r>
              <a:rPr b="0" lang="en-US" sz="1600" spc="-1" strike="noStrike">
                <a:solidFill>
                  <a:srgbClr val="ffffff"/>
                </a:solidFill>
                <a:latin typeface="Arial"/>
                <a:ea typeface="Arial"/>
              </a:rPr>
              <a:t>GW150914 - C. Ferrigno</a:t>
            </a:r>
            <a:endParaRPr b="0" lang="en-US" sz="1600" spc="-1" strike="noStrike">
              <a:latin typeface="Arial"/>
            </a:endParaRPr>
          </a:p>
        </p:txBody>
      </p:sp>
      <p:sp>
        <p:nvSpPr>
          <p:cNvPr id="161" name="CustomShape 4"/>
          <p:cNvSpPr/>
          <p:nvPr/>
        </p:nvSpPr>
        <p:spPr>
          <a:xfrm>
            <a:off x="216000" y="9433080"/>
            <a:ext cx="3335760" cy="3232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1600" spc="-1" strike="noStrike">
                <a:solidFill>
                  <a:srgbClr val="ffffff"/>
                </a:solidFill>
                <a:latin typeface="Arial"/>
                <a:ea typeface="Arial"/>
              </a:rPr>
              <a:t>EWASS- 4 July 2016</a:t>
            </a:r>
            <a:endParaRPr b="0" lang="en-US" sz="1600" spc="-1" strike="noStrike">
              <a:latin typeface="Arial"/>
            </a:endParaRPr>
          </a:p>
        </p:txBody>
      </p:sp>
      <p:pic>
        <p:nvPicPr>
          <p:cNvPr id="162" name="Google Shape;255;p22" descr=""/>
          <p:cNvPicPr/>
          <p:nvPr/>
        </p:nvPicPr>
        <p:blipFill>
          <a:blip r:embed="rId1"/>
          <a:stretch/>
        </p:blipFill>
        <p:spPr>
          <a:xfrm>
            <a:off x="8940960" y="-63360"/>
            <a:ext cx="4299120" cy="1548000"/>
          </a:xfrm>
          <a:prstGeom prst="rect">
            <a:avLst/>
          </a:prstGeom>
          <a:ln>
            <a:noFill/>
          </a:ln>
        </p:spPr>
      </p:pic>
      <p:sp>
        <p:nvSpPr>
          <p:cNvPr id="163" name="TextShape 5"/>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Gamma-ray bursts (recap)</a:t>
            </a:r>
            <a:endParaRPr b="0" lang="en-US" sz="4400" spc="-1" strike="noStrike">
              <a:solidFill>
                <a:srgbClr val="000000"/>
              </a:solidFill>
              <a:latin typeface="Arial"/>
            </a:endParaRPr>
          </a:p>
        </p:txBody>
      </p:sp>
      <p:pic>
        <p:nvPicPr>
          <p:cNvPr id="164" name="Google Shape;258;p22" descr=""/>
          <p:cNvPicPr/>
          <p:nvPr/>
        </p:nvPicPr>
        <p:blipFill>
          <a:blip r:embed="rId2"/>
          <a:stretch/>
        </p:blipFill>
        <p:spPr>
          <a:xfrm>
            <a:off x="278280" y="-57240"/>
            <a:ext cx="1523520" cy="1523520"/>
          </a:xfrm>
          <a:prstGeom prst="rect">
            <a:avLst/>
          </a:prstGeom>
          <a:ln>
            <a:noFill/>
          </a:ln>
        </p:spPr>
      </p:pic>
      <p:pic>
        <p:nvPicPr>
          <p:cNvPr id="165" name="Google Shape;259;p22" descr=""/>
          <p:cNvPicPr/>
          <p:nvPr/>
        </p:nvPicPr>
        <p:blipFill>
          <a:blip r:embed="rId3"/>
          <a:srcRect l="0" t="0" r="-728" b="0"/>
          <a:stretch/>
        </p:blipFill>
        <p:spPr>
          <a:xfrm>
            <a:off x="1219320" y="1668240"/>
            <a:ext cx="9292680" cy="7571520"/>
          </a:xfrm>
          <a:prstGeom prst="rect">
            <a:avLst/>
          </a:prstGeom>
          <a:ln>
            <a:noFill/>
          </a:ln>
        </p:spPr>
      </p:pic>
      <p:sp>
        <p:nvSpPr>
          <p:cNvPr id="166" name="CustomShape 6"/>
          <p:cNvSpPr/>
          <p:nvPr/>
        </p:nvSpPr>
        <p:spPr>
          <a:xfrm>
            <a:off x="186840" y="2832840"/>
            <a:ext cx="2615040" cy="5824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3400" spc="-1" strike="noStrike">
                <a:solidFill>
                  <a:srgbClr val="000000"/>
                </a:solidFill>
                <a:latin typeface="Arial"/>
                <a:ea typeface="Arial"/>
              </a:rPr>
              <a:t>&lt;2s</a:t>
            </a:r>
            <a:endParaRPr b="0" lang="en-US" sz="3400" spc="-1" strike="noStrike">
              <a:latin typeface="Arial"/>
            </a:endParaRPr>
          </a:p>
        </p:txBody>
      </p:sp>
      <p:sp>
        <p:nvSpPr>
          <p:cNvPr id="167" name="CustomShape 7"/>
          <p:cNvSpPr/>
          <p:nvPr/>
        </p:nvSpPr>
        <p:spPr>
          <a:xfrm>
            <a:off x="186840" y="6786360"/>
            <a:ext cx="2615040" cy="5824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3400" spc="-1" strike="noStrike">
                <a:solidFill>
                  <a:srgbClr val="000000"/>
                </a:solidFill>
                <a:latin typeface="Arial"/>
                <a:ea typeface="Arial"/>
              </a:rPr>
              <a:t>&gt;2s</a:t>
            </a:r>
            <a:endParaRPr b="0" lang="en-US" sz="3400" spc="-1" strike="noStrike">
              <a:latin typeface="Arial"/>
            </a:endParaRPr>
          </a:p>
        </p:txBody>
      </p:sp>
      <p:sp>
        <p:nvSpPr>
          <p:cNvPr id="168" name="CustomShape 8"/>
          <p:cNvSpPr/>
          <p:nvPr/>
        </p:nvSpPr>
        <p:spPr>
          <a:xfrm>
            <a:off x="10512360" y="2569680"/>
            <a:ext cx="2419200" cy="60620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2800" spc="-1" strike="noStrike">
                <a:solidFill>
                  <a:srgbClr val="1d4871"/>
                </a:solidFill>
                <a:latin typeface="Arial"/>
                <a:ea typeface="Arial"/>
              </a:rPr>
              <a:t>jet aperture  ~10 deg  </a:t>
            </a:r>
            <a:endParaRPr b="0" lang="en-US" sz="2800" spc="-1" strike="noStrike">
              <a:latin typeface="Arial"/>
            </a:endParaRPr>
          </a:p>
          <a:p>
            <a:pPr>
              <a:lnSpc>
                <a:spcPct val="100000"/>
              </a:lnSpc>
            </a:pPr>
            <a:endParaRPr b="0" lang="en-US" sz="2800" spc="-1" strike="noStrike">
              <a:latin typeface="Arial"/>
            </a:endParaRPr>
          </a:p>
          <a:p>
            <a:pPr>
              <a:lnSpc>
                <a:spcPct val="100000"/>
              </a:lnSpc>
            </a:pPr>
            <a:r>
              <a:rPr b="0" lang="en-US" sz="2800" spc="-1" strike="noStrike">
                <a:solidFill>
                  <a:srgbClr val="1d4871"/>
                </a:solidFill>
                <a:latin typeface="Arial"/>
                <a:ea typeface="Arial"/>
              </a:rPr>
              <a:t>Relativistic jet </a:t>
            </a:r>
            <a:r>
              <a:rPr b="0" lang="en-US" sz="2800" spc="-1" strike="noStrike">
                <a:solidFill>
                  <a:srgbClr val="1d4871"/>
                </a:solidFill>
                <a:latin typeface="Symbol"/>
                <a:ea typeface="Arial"/>
              </a:rPr>
              <a:t>g</a:t>
            </a:r>
            <a:r>
              <a:rPr b="0" lang="en-US" sz="2800" spc="-1" strike="noStrike">
                <a:solidFill>
                  <a:srgbClr val="1d4871"/>
                </a:solidFill>
                <a:latin typeface="Arial"/>
                <a:ea typeface="Arial"/>
              </a:rPr>
              <a:t>~100-1000 </a:t>
            </a:r>
            <a:endParaRPr b="0" lang="en-US" sz="2800" spc="-1" strike="noStrike">
              <a:latin typeface="Arial"/>
            </a:endParaRPr>
          </a:p>
          <a:p>
            <a:pPr>
              <a:lnSpc>
                <a:spcPct val="100000"/>
              </a:lnSpc>
            </a:pPr>
            <a:endParaRPr b="0" lang="en-US" sz="2800" spc="-1" strike="noStrike">
              <a:latin typeface="Arial"/>
            </a:endParaRPr>
          </a:p>
          <a:p>
            <a:pPr>
              <a:lnSpc>
                <a:spcPct val="100000"/>
              </a:lnSpc>
            </a:pPr>
            <a:r>
              <a:rPr b="0" lang="en-US" sz="2800" spc="-1" strike="noStrike">
                <a:solidFill>
                  <a:srgbClr val="1d4871"/>
                </a:solidFill>
                <a:latin typeface="Arial"/>
                <a:ea typeface="Arial"/>
              </a:rPr>
              <a:t>-&gt; Strong beaming of radiation</a:t>
            </a:r>
            <a:endParaRPr b="0" lang="en-US" sz="2800" spc="-1" strike="noStrike">
              <a:latin typeface="Arial"/>
            </a:endParaRPr>
          </a:p>
          <a:p>
            <a:pPr>
              <a:lnSpc>
                <a:spcPct val="100000"/>
              </a:lnSpc>
            </a:pPr>
            <a:endParaRPr b="0" lang="en-US" sz="2800" spc="-1" strike="noStrike">
              <a:latin typeface="Arial"/>
            </a:endParaRPr>
          </a:p>
          <a:p>
            <a:pPr>
              <a:lnSpc>
                <a:spcPct val="100000"/>
              </a:lnSpc>
            </a:pPr>
            <a:r>
              <a:rPr b="0" lang="en-US" sz="2800" spc="-1" strike="noStrike">
                <a:solidFill>
                  <a:srgbClr val="1d4871"/>
                </a:solidFill>
                <a:latin typeface="Arial"/>
                <a:ea typeface="Arial"/>
              </a:rPr>
              <a:t>-&gt; we see a small fraction of events ~ 1%</a:t>
            </a:r>
            <a:endParaRPr b="0" lang="en-US" sz="2800" spc="-1" strike="noStrike">
              <a:latin typeface="Arial"/>
            </a:endParaRPr>
          </a:p>
        </p:txBody>
      </p:sp>
      <p:sp>
        <p:nvSpPr>
          <p:cNvPr id="169" name="CustomShape 9"/>
          <p:cNvSpPr/>
          <p:nvPr/>
        </p:nvSpPr>
        <p:spPr>
          <a:xfrm rot="16200000">
            <a:off x="-480240" y="4781520"/>
            <a:ext cx="197388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3600" spc="-1" strike="noStrike">
                <a:solidFill>
                  <a:srgbClr val="000000"/>
                </a:solidFill>
                <a:latin typeface="Arial"/>
                <a:ea typeface="Arial"/>
              </a:rPr>
              <a:t>Duration</a:t>
            </a:r>
            <a:endParaRPr b="0" lang="en-US" sz="3600" spc="-1" strike="noStrike">
              <a:latin typeface="Arial"/>
            </a:endParaRPr>
          </a:p>
        </p:txBody>
      </p:sp>
      <p:sp>
        <p:nvSpPr>
          <p:cNvPr id="170" name="TextShape 10"/>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2D1783C6-3EF7-4939-8D5E-B888796A016E}"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0"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Another case</a:t>
            </a:r>
            <a:endParaRPr b="0" lang="en-US" sz="3600" spc="-1" strike="noStrike">
              <a:solidFill>
                <a:srgbClr val="000000"/>
              </a:solidFill>
              <a:latin typeface="Arial"/>
            </a:endParaRPr>
          </a:p>
        </p:txBody>
      </p:sp>
      <p:sp>
        <p:nvSpPr>
          <p:cNvPr id="341" name="TextShape 2"/>
          <p:cNvSpPr txBox="1"/>
          <p:nvPr/>
        </p:nvSpPr>
        <p:spPr>
          <a:xfrm>
            <a:off x="144000" y="4967280"/>
            <a:ext cx="5184000" cy="1872720"/>
          </a:xfrm>
          <a:prstGeom prst="rect">
            <a:avLst/>
          </a:prstGeom>
          <a:noFill/>
          <a:ln>
            <a:noFill/>
          </a:ln>
        </p:spPr>
        <p:txBody>
          <a:bodyPr lIns="0" rIns="0" tIns="0" bIns="0">
            <a:normAutofit fontScale="42000"/>
          </a:bodyPr>
          <a:p>
            <a:pPr marL="432000" indent="-324000">
              <a:lnSpc>
                <a:spcPct val="100000"/>
              </a:lnSpc>
              <a:buClr>
                <a:srgbClr val="000000"/>
              </a:buClr>
              <a:buSzPct val="45000"/>
              <a:buFont typeface="Wingdings" charset="2"/>
              <a:buChar char=""/>
            </a:pPr>
            <a:r>
              <a:rPr b="0" lang="en-US" sz="3200" spc="-1" strike="noStrike">
                <a:solidFill>
                  <a:srgbClr val="000000"/>
                </a:solidFill>
                <a:latin typeface="Calibri"/>
              </a:rPr>
              <a:t>On 25 April 2019, gravitational waves were detected from the merging of two objects, whose total mass exceeded 3.3 Suns. The only, speculative, counterpart was reported by INTEGRAL.</a:t>
            </a:r>
            <a:endParaRPr b="0" lang="en-US" sz="3200" spc="-1" strike="noStrike">
              <a:solidFill>
                <a:srgbClr val="000000"/>
              </a:solidFill>
              <a:latin typeface="Arial"/>
            </a:endParaRPr>
          </a:p>
        </p:txBody>
      </p:sp>
      <p:grpSp>
        <p:nvGrpSpPr>
          <p:cNvPr id="342" name="Group 3"/>
          <p:cNvGrpSpPr/>
          <p:nvPr/>
        </p:nvGrpSpPr>
        <p:grpSpPr>
          <a:xfrm>
            <a:off x="576000" y="1505520"/>
            <a:ext cx="4032000" cy="3246480"/>
            <a:chOff x="576000" y="1505520"/>
            <a:chExt cx="4032000" cy="3246480"/>
          </a:xfrm>
        </p:grpSpPr>
        <p:pic>
          <p:nvPicPr>
            <p:cNvPr id="343" name="Picture 4_0" descr=""/>
            <p:cNvPicPr/>
            <p:nvPr/>
          </p:nvPicPr>
          <p:blipFill>
            <a:blip r:embed="rId1"/>
            <a:stretch/>
          </p:blipFill>
          <p:spPr>
            <a:xfrm>
              <a:off x="576000" y="1505520"/>
              <a:ext cx="4032000" cy="2847600"/>
            </a:xfrm>
            <a:prstGeom prst="rect">
              <a:avLst/>
            </a:prstGeom>
            <a:ln>
              <a:noFill/>
            </a:ln>
          </p:spPr>
        </p:pic>
        <p:pic>
          <p:nvPicPr>
            <p:cNvPr id="344" name="Picture 6_0" descr=""/>
            <p:cNvPicPr/>
            <p:nvPr/>
          </p:nvPicPr>
          <p:blipFill>
            <a:blip r:embed="rId2"/>
            <a:stretch/>
          </p:blipFill>
          <p:spPr>
            <a:xfrm>
              <a:off x="925560" y="4219560"/>
              <a:ext cx="3615480" cy="532440"/>
            </a:xfrm>
            <a:prstGeom prst="rect">
              <a:avLst/>
            </a:prstGeom>
            <a:ln>
              <a:noFill/>
            </a:ln>
          </p:spPr>
        </p:pic>
      </p:grpSp>
      <p:sp>
        <p:nvSpPr>
          <p:cNvPr id="345" name="CustomShape 4"/>
          <p:cNvSpPr/>
          <p:nvPr/>
        </p:nvSpPr>
        <p:spPr>
          <a:xfrm>
            <a:off x="6218280" y="1827720"/>
            <a:ext cx="6381720" cy="3383640"/>
          </a:xfrm>
          <a:prstGeom prst="rect">
            <a:avLst/>
          </a:prstGeom>
          <a:noFill/>
          <a:ln>
            <a:noFill/>
          </a:ln>
        </p:spPr>
        <p:style>
          <a:lnRef idx="0"/>
          <a:fillRef idx="0"/>
          <a:effectRef idx="0"/>
          <a:fontRef idx="minor"/>
        </p:style>
        <p:txBody>
          <a:bodyPr>
            <a:spAutoFit/>
          </a:bodyPr>
          <a:p>
            <a:pPr marL="285840" indent="-285480">
              <a:lnSpc>
                <a:spcPct val="100000"/>
              </a:lnSpc>
              <a:buClr>
                <a:srgbClr val="000000"/>
              </a:buClr>
              <a:buFont typeface="Arial"/>
              <a:buChar char="•"/>
            </a:pPr>
            <a:r>
              <a:rPr b="0" lang="en-US" sz="1800" spc="-1" strike="noStrike">
                <a:solidFill>
                  <a:srgbClr val="000000"/>
                </a:solidFill>
                <a:latin typeface="Calibri"/>
              </a:rPr>
              <a:t>Two peaks at 0.5 and 6 s after the GW, each with &lt;4</a:t>
            </a:r>
            <a:r>
              <a:rPr b="0" lang="en-US" sz="1800" spc="-1" strike="noStrike">
                <a:solidFill>
                  <a:srgbClr val="000000"/>
                </a:solidFill>
                <a:latin typeface="Symbol"/>
              </a:rPr>
              <a:t>s</a:t>
            </a:r>
            <a:r>
              <a:rPr b="0" lang="en-US" sz="1800" spc="-1" strike="noStrike">
                <a:solidFill>
                  <a:srgbClr val="000000"/>
                </a:solidFill>
                <a:latin typeface="Calibri"/>
              </a:rPr>
              <a:t> significance. If both real, the combined significance is ~5</a:t>
            </a:r>
            <a:r>
              <a:rPr b="0" lang="en-US" sz="1800" spc="-1" strike="noStrike">
                <a:solidFill>
                  <a:srgbClr val="000000"/>
                </a:solidFill>
                <a:latin typeface="Symbol"/>
              </a:rPr>
              <a:t>s</a:t>
            </a:r>
            <a:r>
              <a:rPr b="0" lang="en-US" sz="1800" spc="-1" strike="noStrike">
                <a:solidFill>
                  <a:srgbClr val="000000"/>
                </a:solidFill>
                <a:latin typeface="Calibri"/>
              </a:rPr>
              <a:t>.</a:t>
            </a:r>
            <a:endParaRPr b="0" lang="en-US" sz="1800" spc="-1" strike="noStrike">
              <a:latin typeface="Arial"/>
            </a:endParaRPr>
          </a:p>
          <a:p>
            <a:pPr marL="285840" indent="-285480">
              <a:lnSpc>
                <a:spcPct val="100000"/>
              </a:lnSpc>
              <a:buClr>
                <a:srgbClr val="000000"/>
              </a:buClr>
              <a:buFont typeface="Arial"/>
              <a:buChar char="•"/>
            </a:pPr>
            <a:r>
              <a:rPr b="0" lang="en-US" sz="1800" spc="-1" strike="noStrike">
                <a:solidFill>
                  <a:srgbClr val="000000"/>
                </a:solidFill>
                <a:latin typeface="Calibri"/>
              </a:rPr>
              <a:t>Our independent analysis, based on pre-established algorithms,  shows </a:t>
            </a:r>
            <a:r>
              <a:rPr b="1" lang="en-US" sz="1800" spc="-1" strike="noStrike">
                <a:solidFill>
                  <a:srgbClr val="000000"/>
                </a:solidFill>
                <a:latin typeface="Calibri"/>
              </a:rPr>
              <a:t>that this excess is not significant using our standard search.</a:t>
            </a:r>
            <a:endParaRPr b="0" lang="en-US" sz="1800" spc="-1" strike="noStrike">
              <a:latin typeface="Arial"/>
            </a:endParaRPr>
          </a:p>
          <a:p>
            <a:pPr marL="285840" indent="-285480">
              <a:lnSpc>
                <a:spcPct val="100000"/>
              </a:lnSpc>
              <a:buClr>
                <a:srgbClr val="000000"/>
              </a:buClr>
              <a:buFont typeface="Arial"/>
              <a:buChar char="•"/>
            </a:pPr>
            <a:r>
              <a:rPr b="0" lang="en-US" sz="1800" spc="-1" strike="noStrike">
                <a:solidFill>
                  <a:srgbClr val="000000"/>
                </a:solidFill>
                <a:latin typeface="Calibri"/>
              </a:rPr>
              <a:t>A weak GW signal provided a loose localisation, which was completely covered by INTEGRAL.</a:t>
            </a:r>
            <a:endParaRPr b="0" lang="en-US" sz="1800" spc="-1" strike="noStrike">
              <a:latin typeface="Arial"/>
            </a:endParaRPr>
          </a:p>
          <a:p>
            <a:pPr marL="285840" indent="-285480">
              <a:lnSpc>
                <a:spcPct val="100000"/>
              </a:lnSpc>
              <a:buClr>
                <a:srgbClr val="000000"/>
              </a:buClr>
              <a:buFont typeface="Arial"/>
              <a:buChar char="•"/>
            </a:pPr>
            <a:r>
              <a:rPr b="0" lang="en-US" sz="1800" spc="-1" strike="noStrike">
                <a:solidFill>
                  <a:srgbClr val="000000"/>
                </a:solidFill>
                <a:latin typeface="Calibri"/>
              </a:rPr>
              <a:t>If the signal were real, it would have been detected by Fermi-GBM, so it should come from the region occulted by the Earth.</a:t>
            </a:r>
            <a:endParaRPr b="0" lang="en-US" sz="1800" spc="-1" strike="noStrike">
              <a:latin typeface="Arial"/>
            </a:endParaRPr>
          </a:p>
          <a:p>
            <a:pPr marL="285840" indent="-285480">
              <a:lnSpc>
                <a:spcPct val="100000"/>
              </a:lnSpc>
              <a:buClr>
                <a:srgbClr val="000000"/>
              </a:buClr>
              <a:buFont typeface="Arial"/>
              <a:buChar char="•"/>
            </a:pPr>
            <a:r>
              <a:rPr b="0" lang="en-US" sz="1800" spc="-1" strike="noStrike">
                <a:solidFill>
                  <a:srgbClr val="000000"/>
                </a:solidFill>
                <a:latin typeface="Calibri"/>
              </a:rPr>
              <a:t>No kilonova or other EM component detected, possibly for distance of 160 +/- 70 Mpc (as compared to 40 Mpc of GW170817)</a:t>
            </a:r>
            <a:endParaRPr b="0" lang="en-US" sz="1800" spc="-1" strike="noStrike">
              <a:latin typeface="Arial"/>
            </a:endParaRPr>
          </a:p>
        </p:txBody>
      </p:sp>
      <p:pic>
        <p:nvPicPr>
          <p:cNvPr id="346" name="Picture 2" descr=""/>
          <p:cNvPicPr/>
          <p:nvPr/>
        </p:nvPicPr>
        <p:blipFill>
          <a:blip r:embed="rId3"/>
          <a:stretch/>
        </p:blipFill>
        <p:spPr>
          <a:xfrm>
            <a:off x="6442560" y="5922360"/>
            <a:ext cx="5797440" cy="3365640"/>
          </a:xfrm>
          <a:prstGeom prst="rect">
            <a:avLst/>
          </a:prstGeom>
          <a:ln>
            <a:noFill/>
          </a:ln>
        </p:spPr>
      </p:pic>
      <p:sp>
        <p:nvSpPr>
          <p:cNvPr id="347" name="CustomShape 5"/>
          <p:cNvSpPr/>
          <p:nvPr/>
        </p:nvSpPr>
        <p:spPr>
          <a:xfrm>
            <a:off x="3168000" y="4608000"/>
            <a:ext cx="2742840" cy="366120"/>
          </a:xfrm>
          <a:prstGeom prst="rect">
            <a:avLst/>
          </a:prstGeom>
          <a:noFill/>
          <a:ln>
            <a:noFill/>
          </a:ln>
        </p:spPr>
        <p:style>
          <a:lnRef idx="0"/>
          <a:fillRef idx="0"/>
          <a:effectRef idx="0"/>
          <a:fontRef idx="minor"/>
        </p:style>
        <p:txBody>
          <a:bodyPr>
            <a:spAutoFit/>
          </a:bodyPr>
          <a:p>
            <a:pPr>
              <a:lnSpc>
                <a:spcPct val="100000"/>
              </a:lnSpc>
            </a:pPr>
            <a:r>
              <a:rPr b="0" lang="en-US" sz="1800" spc="-1" strike="noStrike">
                <a:solidFill>
                  <a:srgbClr val="000000"/>
                </a:solidFill>
                <a:latin typeface="Calibri"/>
              </a:rPr>
              <a:t>Pozanenko et al. (2020)</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8" name="TextShape 1"/>
          <p:cNvSpPr txBox="1"/>
          <p:nvPr/>
        </p:nvSpPr>
        <p:spPr>
          <a:xfrm>
            <a:off x="1447920" y="0"/>
            <a:ext cx="7530840" cy="1409400"/>
          </a:xfrm>
          <a:prstGeom prst="rect">
            <a:avLst/>
          </a:prstGeom>
          <a:noFill/>
          <a:ln>
            <a:noFill/>
          </a:ln>
        </p:spPr>
        <p:txBody>
          <a:bodyPr tIns="91440" bIns="91440" anchor="ctr">
            <a:noAutofit/>
          </a:bodyPr>
          <a:p>
            <a:pPr algn="ctr"/>
            <a:endParaRPr b="0" lang="en-US" sz="3600" spc="-1" strike="noStrike">
              <a:solidFill>
                <a:srgbClr val="000000"/>
              </a:solidFill>
              <a:latin typeface="Arial"/>
            </a:endParaRPr>
          </a:p>
        </p:txBody>
      </p:sp>
      <p:sp>
        <p:nvSpPr>
          <p:cNvPr id="349" name="TextShape 2"/>
          <p:cNvSpPr txBox="1"/>
          <p:nvPr/>
        </p:nvSpPr>
        <p:spPr>
          <a:xfrm>
            <a:off x="2372040" y="3047400"/>
            <a:ext cx="8676000" cy="4745160"/>
          </a:xfrm>
          <a:prstGeom prst="rect">
            <a:avLst/>
          </a:prstGeom>
          <a:noFill/>
          <a:ln>
            <a:noFill/>
          </a:ln>
        </p:spPr>
        <p:txBody>
          <a:bodyPr tIns="91440" bIns="91440">
            <a:noAutofit/>
          </a:bodyPr>
          <a:p>
            <a:pPr algn="ctr">
              <a:lnSpc>
                <a:spcPct val="100000"/>
              </a:lnSpc>
              <a:spcBef>
                <a:spcPts val="700"/>
              </a:spcBef>
              <a:tabLst>
                <a:tab algn="l" pos="0"/>
              </a:tabLst>
            </a:pPr>
            <a:r>
              <a:rPr b="0" lang="en-US" sz="6000" spc="-1" strike="noStrike">
                <a:solidFill>
                  <a:srgbClr val="1d4871"/>
                </a:solidFill>
                <a:latin typeface="Arial"/>
                <a:ea typeface="Arial"/>
              </a:rPr>
              <a:t>Optical kilonova</a:t>
            </a:r>
            <a:endParaRPr b="0" lang="en-US" sz="6000" spc="-1" strike="noStrike">
              <a:solidFill>
                <a:srgbClr val="000000"/>
              </a:solidFill>
              <a:latin typeface="Arial"/>
            </a:endParaRPr>
          </a:p>
          <a:p>
            <a:pPr algn="ctr">
              <a:lnSpc>
                <a:spcPct val="100000"/>
              </a:lnSpc>
              <a:spcBef>
                <a:spcPts val="700"/>
              </a:spcBef>
              <a:tabLst>
                <a:tab algn="l" pos="0"/>
              </a:tabLst>
            </a:pPr>
            <a:r>
              <a:rPr b="0" lang="en-US" sz="6000" spc="-1" strike="noStrike">
                <a:solidFill>
                  <a:srgbClr val="1d4871"/>
                </a:solidFill>
                <a:latin typeface="Arial"/>
                <a:ea typeface="Arial"/>
              </a:rPr>
              <a:t>(observed from 11 hour to weeks after the GW)</a:t>
            </a:r>
            <a:endParaRPr b="0" lang="en-US" sz="6000" spc="-1" strike="noStrike">
              <a:solidFill>
                <a:srgbClr val="000000"/>
              </a:solidFill>
              <a:latin typeface="Arial"/>
            </a:endParaRPr>
          </a:p>
        </p:txBody>
      </p:sp>
      <p:sp>
        <p:nvSpPr>
          <p:cNvPr id="350"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CB9EA727-E954-441E-A221-FFB20B126B13}"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1"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Kilonova</a:t>
            </a:r>
            <a:endParaRPr b="0" lang="en-US" sz="4400" spc="-1" strike="noStrike">
              <a:solidFill>
                <a:srgbClr val="000000"/>
              </a:solidFill>
              <a:latin typeface="Arial"/>
            </a:endParaRPr>
          </a:p>
        </p:txBody>
      </p:sp>
      <p:sp>
        <p:nvSpPr>
          <p:cNvPr id="352" name="TextShape 2"/>
          <p:cNvSpPr txBox="1"/>
          <p:nvPr/>
        </p:nvSpPr>
        <p:spPr>
          <a:xfrm>
            <a:off x="216000" y="1511280"/>
            <a:ext cx="12572640" cy="774648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1d4871"/>
                </a:solidFill>
                <a:latin typeface="Arial"/>
                <a:ea typeface="Arial"/>
              </a:rPr>
              <a:t>Sub-relativistic outflows emitted from tidal interaction, collision and subsequent accretion disc.</a:t>
            </a:r>
            <a:endParaRPr b="0" lang="en-US" sz="34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400" spc="-1" strike="noStrike">
                <a:solidFill>
                  <a:srgbClr val="1d4871"/>
                </a:solidFill>
                <a:latin typeface="Arial"/>
                <a:ea typeface="Arial"/>
              </a:rPr>
              <a:t>They produce heavy elements like Gold, Platinum, Uranium, Thorium (which cannot be forged with the observed abundances in Supernovae)</a:t>
            </a:r>
            <a:endParaRPr b="0" lang="en-US" sz="3400" spc="-1" strike="noStrike">
              <a:solidFill>
                <a:srgbClr val="000000"/>
              </a:solidFill>
              <a:latin typeface="Arial"/>
            </a:endParaRPr>
          </a:p>
        </p:txBody>
      </p:sp>
      <p:pic>
        <p:nvPicPr>
          <p:cNvPr id="353" name="AW_W-Fbrdu8" descr=""/>
          <p:cNvPicPr/>
          <p:nvPr/>
        </p:nvPicPr>
        <p:blipFill>
          <a:blip r:embed="rId1"/>
          <a:stretch/>
        </p:blipFill>
        <p:spPr>
          <a:xfrm>
            <a:off x="2188440" y="4253760"/>
            <a:ext cx="9077040" cy="5105880"/>
          </a:xfrm>
          <a:prstGeom prst="rect">
            <a:avLst/>
          </a:prstGeom>
          <a:ln>
            <a:noFill/>
          </a:ln>
        </p:spPr>
      </p:pic>
      <p:sp>
        <p:nvSpPr>
          <p:cNvPr id="354"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3C19D1F6-3840-4456-B021-E04122E85CBE}"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5" name="TextShape 1"/>
          <p:cNvSpPr txBox="1"/>
          <p:nvPr/>
        </p:nvSpPr>
        <p:spPr>
          <a:xfrm>
            <a:off x="1447920" y="0"/>
            <a:ext cx="7530480" cy="1409040"/>
          </a:xfrm>
          <a:prstGeom prst="rect">
            <a:avLst/>
          </a:prstGeom>
          <a:noFill/>
          <a:ln>
            <a:noFill/>
          </a:ln>
        </p:spPr>
        <p:txBody>
          <a:bodyPr lIns="0" rIns="0" tIns="0" bIns="0" anchor="ctr">
            <a:noAutofit/>
          </a:bodyPr>
          <a:p>
            <a:pPr marL="57960" indent="-6480" algn="ctr">
              <a:lnSpc>
                <a:spcPct val="100000"/>
              </a:lnSpc>
              <a:tabLst>
                <a:tab algn="l" pos="0"/>
              </a:tabLst>
            </a:pPr>
            <a:r>
              <a:rPr b="0" lang="en-US" sz="4400" spc="-1" strike="noStrike">
                <a:solidFill>
                  <a:srgbClr val="ffffff"/>
                </a:solidFill>
                <a:latin typeface="Arial"/>
                <a:ea typeface="Arial"/>
              </a:rPr>
              <a:t>Definition of kilonova</a:t>
            </a:r>
            <a:endParaRPr b="0" lang="en-US" sz="4400" spc="-1" strike="noStrike">
              <a:solidFill>
                <a:srgbClr val="000000"/>
              </a:solidFill>
              <a:latin typeface="Arial"/>
            </a:endParaRPr>
          </a:p>
        </p:txBody>
      </p:sp>
      <p:sp>
        <p:nvSpPr>
          <p:cNvPr id="356" name="TextShape 2"/>
          <p:cNvSpPr txBox="1"/>
          <p:nvPr/>
        </p:nvSpPr>
        <p:spPr>
          <a:xfrm>
            <a:off x="216000" y="1511280"/>
            <a:ext cx="12572280" cy="7815240"/>
          </a:xfrm>
          <a:prstGeom prst="rect">
            <a:avLst/>
          </a:prstGeom>
          <a:noFill/>
          <a:ln>
            <a:noFill/>
          </a:ln>
        </p:spPr>
        <p:txBody>
          <a:bodyPr lIns="0" rIns="0" tIns="0" bIns="0">
            <a:noAutofit/>
          </a:bodyPr>
          <a:p>
            <a:pPr marL="507960" indent="-456840">
              <a:lnSpc>
                <a:spcPct val="100000"/>
              </a:lnSpc>
              <a:spcBef>
                <a:spcPts val="700"/>
              </a:spcBef>
              <a:buClr>
                <a:srgbClr val="1d4871"/>
              </a:buClr>
              <a:buFont typeface="Arial"/>
              <a:buChar char="•"/>
            </a:pPr>
            <a:r>
              <a:rPr b="0" lang="en-US" sz="3200" spc="-1" strike="noStrike">
                <a:solidFill>
                  <a:srgbClr val="000000"/>
                </a:solidFill>
                <a:latin typeface="Arial"/>
                <a:ea typeface="Arial"/>
              </a:rPr>
              <a:t>Kilonovae are day- to week-long supernova like thermal transients. They are powered by radioactive decay of heavy neutron-rich elements synthetized in the expanding ejecta.</a:t>
            </a:r>
            <a:endParaRPr b="0" lang="en-US" sz="3200" spc="-1" strike="noStrike">
              <a:solidFill>
                <a:srgbClr val="000000"/>
              </a:solidFill>
              <a:latin typeface="Arial"/>
            </a:endParaRPr>
          </a:p>
          <a:p>
            <a:pPr marL="507960" indent="-456840">
              <a:lnSpc>
                <a:spcPct val="100000"/>
              </a:lnSpc>
              <a:spcBef>
                <a:spcPts val="700"/>
              </a:spcBef>
              <a:buClr>
                <a:srgbClr val="1d4871"/>
              </a:buClr>
              <a:buFont typeface="Arial"/>
              <a:buChar char="•"/>
            </a:pPr>
            <a:r>
              <a:rPr b="0" lang="en-US" sz="3200" spc="-1" strike="noStrike">
                <a:solidFill>
                  <a:srgbClr val="000000"/>
                </a:solidFill>
                <a:latin typeface="Arial"/>
                <a:ea typeface="Arial"/>
              </a:rPr>
              <a:t>The idea that NS-NS mergers are a source of heavy elements through r-processes  dates back to 1980s and it was motivated by the abundance of heavy elements, which could not be produced only in Snae</a:t>
            </a:r>
            <a:endParaRPr b="0" lang="en-US" sz="3200" spc="-1" strike="noStrike">
              <a:solidFill>
                <a:srgbClr val="000000"/>
              </a:solidFill>
              <a:latin typeface="Arial"/>
            </a:endParaRPr>
          </a:p>
          <a:p>
            <a:pPr marL="507960" indent="-456840">
              <a:lnSpc>
                <a:spcPct val="100000"/>
              </a:lnSpc>
              <a:spcBef>
                <a:spcPts val="700"/>
              </a:spcBef>
              <a:buClr>
                <a:srgbClr val="1d4871"/>
              </a:buClr>
              <a:buFont typeface="Arial"/>
              <a:buChar char="•"/>
            </a:pPr>
            <a:r>
              <a:rPr b="0" lang="en-US" sz="3200" spc="-1" strike="noStrike">
                <a:solidFill>
                  <a:srgbClr val="000000"/>
                </a:solidFill>
                <a:latin typeface="Arial"/>
                <a:ea typeface="Arial"/>
              </a:rPr>
              <a:t>Li and Pacynski (1998) proposed for the first time that the radioactive decay could produce an optical transient, but they overpredicted the peak luminosity to 10</a:t>
            </a:r>
            <a:r>
              <a:rPr b="0" lang="en-US" sz="3200" spc="-1" strike="noStrike" baseline="14000000">
                <a:solidFill>
                  <a:srgbClr val="000000"/>
                </a:solidFill>
                <a:latin typeface="Arial"/>
                <a:ea typeface="Arial"/>
              </a:rPr>
              <a:t>44</a:t>
            </a:r>
            <a:r>
              <a:rPr b="0" lang="en-US" sz="3200" spc="-1" strike="noStrike">
                <a:solidFill>
                  <a:srgbClr val="000000"/>
                </a:solidFill>
                <a:latin typeface="Arial"/>
                <a:ea typeface="Arial"/>
              </a:rPr>
              <a:t> erg/s</a:t>
            </a:r>
            <a:endParaRPr b="0" lang="en-US" sz="3200" spc="-1" strike="noStrike">
              <a:solidFill>
                <a:srgbClr val="000000"/>
              </a:solidFill>
              <a:latin typeface="Arial"/>
            </a:endParaRPr>
          </a:p>
          <a:p>
            <a:pPr marL="507960" indent="-456840">
              <a:lnSpc>
                <a:spcPct val="100000"/>
              </a:lnSpc>
              <a:spcBef>
                <a:spcPts val="700"/>
              </a:spcBef>
              <a:buClr>
                <a:srgbClr val="1d4871"/>
              </a:buClr>
              <a:buFont typeface="Arial"/>
              <a:buChar char="•"/>
            </a:pPr>
            <a:r>
              <a:rPr b="0" lang="en-US" sz="3200" spc="-1" strike="noStrike">
                <a:solidFill>
                  <a:srgbClr val="000000"/>
                </a:solidFill>
                <a:latin typeface="Arial"/>
                <a:ea typeface="Arial"/>
              </a:rPr>
              <a:t>The term “kilonova” was proposed by Metzger based on a peak luminosity 1000 times than a nova (the term macronova comes earlier nd refer to the same scale)  </a:t>
            </a:r>
            <a:endParaRPr b="0" lang="en-US" sz="3200" spc="-1" strike="noStrike">
              <a:solidFill>
                <a:srgbClr val="000000"/>
              </a:solidFill>
              <a:latin typeface="Arial"/>
            </a:endParaRPr>
          </a:p>
          <a:p>
            <a:pPr marL="507960" indent="-456840">
              <a:lnSpc>
                <a:spcPct val="100000"/>
              </a:lnSpc>
              <a:spcBef>
                <a:spcPts val="700"/>
              </a:spcBef>
              <a:buClr>
                <a:srgbClr val="1d4871"/>
              </a:buClr>
              <a:buFont typeface="Arial"/>
              <a:buChar char="•"/>
            </a:pPr>
            <a:r>
              <a:rPr b="0" lang="en-US" sz="3200" spc="-1" strike="noStrike">
                <a:solidFill>
                  <a:srgbClr val="000000"/>
                </a:solidFill>
                <a:latin typeface="Arial"/>
                <a:ea typeface="Arial"/>
              </a:rPr>
              <a:t>Berger et al found in 2013 a possible kilonova in the tail of a short GRB lightcurve</a:t>
            </a:r>
            <a:endParaRPr b="0" lang="en-US" sz="3200" spc="-1" strike="noStrike">
              <a:solidFill>
                <a:srgbClr val="000000"/>
              </a:solidFill>
              <a:latin typeface="Arial"/>
            </a:endParaRPr>
          </a:p>
        </p:txBody>
      </p:sp>
      <p:sp>
        <p:nvSpPr>
          <p:cNvPr id="357" name="CustomShape 3"/>
          <p:cNvSpPr/>
          <p:nvPr/>
        </p:nvSpPr>
        <p:spPr>
          <a:xfrm>
            <a:off x="6653880" y="8820360"/>
            <a:ext cx="6134400" cy="5169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2800" spc="-1" strike="noStrike">
                <a:solidFill>
                  <a:srgbClr val="000000"/>
                </a:solidFill>
                <a:latin typeface="Arial"/>
                <a:ea typeface="Arial"/>
              </a:rPr>
              <a:t>Metzger (2018) arXiv 1610.09381v3</a:t>
            </a:r>
            <a:endParaRPr b="0" lang="en-US" sz="2800" spc="-1" strike="noStrike">
              <a:latin typeface="Arial"/>
            </a:endParaRPr>
          </a:p>
        </p:txBody>
      </p:sp>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8" name="TextShape 1"/>
          <p:cNvSpPr txBox="1"/>
          <p:nvPr/>
        </p:nvSpPr>
        <p:spPr>
          <a:xfrm>
            <a:off x="1447920" y="0"/>
            <a:ext cx="7530480" cy="1409040"/>
          </a:xfrm>
          <a:prstGeom prst="rect">
            <a:avLst/>
          </a:prstGeom>
          <a:noFill/>
          <a:ln>
            <a:noFill/>
          </a:ln>
        </p:spPr>
        <p:txBody>
          <a:bodyPr lIns="0" rIns="0" tIns="0" bIns="0" anchor="ctr">
            <a:noAutofit/>
          </a:bodyPr>
          <a:p>
            <a:pPr marL="57960" indent="-6480" algn="ctr">
              <a:lnSpc>
                <a:spcPct val="100000"/>
              </a:lnSpc>
              <a:tabLst>
                <a:tab algn="l" pos="0"/>
              </a:tabLst>
            </a:pPr>
            <a:r>
              <a:rPr b="0" lang="en-US" sz="4400" spc="-1" strike="noStrike">
                <a:solidFill>
                  <a:srgbClr val="ffffff"/>
                </a:solidFill>
                <a:latin typeface="Arial"/>
                <a:ea typeface="Arial"/>
              </a:rPr>
              <a:t>Time scale</a:t>
            </a:r>
            <a:endParaRPr b="0" lang="en-US" sz="4400" spc="-1" strike="noStrike">
              <a:solidFill>
                <a:srgbClr val="000000"/>
              </a:solidFill>
              <a:latin typeface="Arial"/>
            </a:endParaRPr>
          </a:p>
        </p:txBody>
      </p:sp>
      <p:sp>
        <p:nvSpPr>
          <p:cNvPr id="359" name="TextShape 2"/>
          <p:cNvSpPr txBox="1"/>
          <p:nvPr/>
        </p:nvSpPr>
        <p:spPr>
          <a:xfrm>
            <a:off x="336600" y="1842840"/>
            <a:ext cx="12394440" cy="7666560"/>
          </a:xfrm>
          <a:prstGeom prst="rect">
            <a:avLst/>
          </a:prstGeom>
          <a:noFill/>
          <a:ln>
            <a:noFill/>
          </a:ln>
        </p:spPr>
        <p:txBody>
          <a:bodyPr lIns="0" rIns="0" tIns="0" bIns="0">
            <a:noAutofit/>
          </a:bodyPr>
          <a:p>
            <a:pPr marL="457200" indent="-444240">
              <a:lnSpc>
                <a:spcPct val="100000"/>
              </a:lnSpc>
              <a:spcBef>
                <a:spcPts val="700"/>
              </a:spcBef>
              <a:buClr>
                <a:srgbClr val="1d4871"/>
              </a:buClr>
              <a:buFont typeface="Arial"/>
              <a:buChar char="•"/>
            </a:pPr>
            <a:r>
              <a:rPr b="0" lang="en-US" sz="3400" spc="-1" strike="noStrike">
                <a:solidFill>
                  <a:srgbClr val="000000"/>
                </a:solidFill>
                <a:latin typeface="Arial"/>
                <a:ea typeface="Arial"/>
              </a:rPr>
              <a:t>Initially the flow is optically thick and radiation cannot escape</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000000"/>
                </a:solidFill>
                <a:latin typeface="Arial"/>
                <a:ea typeface="Arial"/>
              </a:rPr>
              <a:t>When the diffusion time scale </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000000"/>
                </a:solidFill>
                <a:latin typeface="Arial"/>
                <a:ea typeface="Arial"/>
              </a:rPr>
              <a:t>becomes comparable to the expansion time, radiation can emerge.</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p:txBody>
      </p:sp>
      <p:pic>
        <p:nvPicPr>
          <p:cNvPr id="360" name="Picture 3" descr=""/>
          <p:cNvPicPr/>
          <p:nvPr/>
        </p:nvPicPr>
        <p:blipFill>
          <a:blip r:embed="rId1"/>
          <a:stretch/>
        </p:blipFill>
        <p:spPr>
          <a:xfrm>
            <a:off x="2144520" y="2592000"/>
            <a:ext cx="9334080" cy="1085400"/>
          </a:xfrm>
          <a:prstGeom prst="rect">
            <a:avLst/>
          </a:prstGeom>
          <a:ln>
            <a:noFill/>
          </a:ln>
        </p:spPr>
      </p:pic>
      <p:pic>
        <p:nvPicPr>
          <p:cNvPr id="361" name="Picture 4" descr=""/>
          <p:cNvPicPr/>
          <p:nvPr/>
        </p:nvPicPr>
        <p:blipFill>
          <a:blip r:embed="rId2"/>
          <a:stretch/>
        </p:blipFill>
        <p:spPr>
          <a:xfrm>
            <a:off x="4002480" y="4496760"/>
            <a:ext cx="4133520" cy="1047240"/>
          </a:xfrm>
          <a:prstGeom prst="rect">
            <a:avLst/>
          </a:prstGeom>
          <a:ln>
            <a:noFill/>
          </a:ln>
        </p:spPr>
      </p:pic>
      <p:pic>
        <p:nvPicPr>
          <p:cNvPr id="362" name="Picture 5" descr=""/>
          <p:cNvPicPr/>
          <p:nvPr/>
        </p:nvPicPr>
        <p:blipFill>
          <a:blip r:embed="rId3"/>
          <a:stretch/>
        </p:blipFill>
        <p:spPr>
          <a:xfrm>
            <a:off x="1872000" y="7218720"/>
            <a:ext cx="9362880" cy="1133280"/>
          </a:xfrm>
          <a:prstGeom prst="rect">
            <a:avLst/>
          </a:prstGeom>
          <a:ln>
            <a:noFill/>
          </a:ln>
        </p:spPr>
      </p:pic>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3"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Ejecta</a:t>
            </a:r>
            <a:endParaRPr b="0" lang="en-US" sz="4400" spc="-1" strike="noStrike">
              <a:solidFill>
                <a:srgbClr val="000000"/>
              </a:solidFill>
              <a:latin typeface="Arial"/>
            </a:endParaRPr>
          </a:p>
        </p:txBody>
      </p:sp>
      <p:sp>
        <p:nvSpPr>
          <p:cNvPr id="364" name="TextShape 2"/>
          <p:cNvSpPr txBox="1"/>
          <p:nvPr/>
        </p:nvSpPr>
        <p:spPr>
          <a:xfrm>
            <a:off x="216000" y="1511280"/>
            <a:ext cx="12572640" cy="7746480"/>
          </a:xfrm>
          <a:prstGeom prst="rect">
            <a:avLst/>
          </a:prstGeom>
          <a:noFill/>
          <a:ln>
            <a:noFill/>
          </a:ln>
        </p:spPr>
        <p:txBody>
          <a:bodyPr tIns="91440" bIns="91440">
            <a:noAutofit/>
          </a:bodyPr>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There are several sources of energy, including a central magnetar or residual accretion on the central black-hole</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At poles, lighter material (blue) and at equator, heavier material (red)</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Opacity is important to model the light curve</a:t>
            </a:r>
            <a:endParaRPr b="0" lang="en-US" sz="3400" spc="-1" strike="noStrike">
              <a:solidFill>
                <a:srgbClr val="000000"/>
              </a:solidFill>
              <a:latin typeface="Arial"/>
            </a:endParaRPr>
          </a:p>
          <a:p>
            <a:pPr>
              <a:lnSpc>
                <a:spcPct val="100000"/>
              </a:lnSpc>
              <a:spcBef>
                <a:spcPts val="700"/>
              </a:spcBef>
            </a:pPr>
            <a:endParaRPr b="0" lang="en-US" sz="3400" spc="-1" strike="noStrike">
              <a:solidFill>
                <a:srgbClr val="000000"/>
              </a:solidFill>
              <a:latin typeface="Arial"/>
            </a:endParaRPr>
          </a:p>
        </p:txBody>
      </p:sp>
      <p:sp>
        <p:nvSpPr>
          <p:cNvPr id="365"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75047F28-F026-498A-9599-A6FA797499D7}" type="slidenum">
              <a:rPr b="0" lang="fr-CH" sz="1600" spc="-1" strike="noStrike">
                <a:solidFill>
                  <a:srgbClr val="ffffff"/>
                </a:solidFill>
                <a:latin typeface="Arial"/>
                <a:ea typeface="Arial"/>
              </a:rPr>
              <a:t>50</a:t>
            </a:fld>
            <a:endParaRPr b="0" lang="en-US" sz="1600" spc="-1" strike="noStrike">
              <a:latin typeface="Times New Roman"/>
            </a:endParaRPr>
          </a:p>
        </p:txBody>
      </p:sp>
      <p:pic>
        <p:nvPicPr>
          <p:cNvPr id="366" name="Picture 5" descr=""/>
          <p:cNvPicPr/>
          <p:nvPr/>
        </p:nvPicPr>
        <p:blipFill>
          <a:blip r:embed="rId1"/>
          <a:stretch/>
        </p:blipFill>
        <p:spPr>
          <a:xfrm>
            <a:off x="367560" y="4419720"/>
            <a:ext cx="12269160" cy="4838400"/>
          </a:xfrm>
          <a:prstGeom prst="rect">
            <a:avLst/>
          </a:prstGeom>
          <a:ln>
            <a:noFill/>
          </a:ln>
        </p:spPr>
      </p:pic>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7"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Kilonovae (predictions)</a:t>
            </a:r>
            <a:endParaRPr b="0" lang="en-US" sz="4400" spc="-1" strike="noStrike">
              <a:solidFill>
                <a:srgbClr val="000000"/>
              </a:solidFill>
              <a:latin typeface="Arial"/>
            </a:endParaRPr>
          </a:p>
        </p:txBody>
      </p:sp>
      <p:sp>
        <p:nvSpPr>
          <p:cNvPr id="368" name="TextShape 2"/>
          <p:cNvSpPr txBox="1"/>
          <p:nvPr/>
        </p:nvSpPr>
        <p:spPr>
          <a:xfrm>
            <a:off x="419760" y="5112360"/>
            <a:ext cx="6067080" cy="41742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0365c0"/>
                </a:solidFill>
                <a:latin typeface="Arial"/>
                <a:ea typeface="Arial"/>
              </a:rPr>
              <a:t>faster lanthanide-poor ejecta from polar regions </a:t>
            </a:r>
            <a:endParaRPr b="0" lang="en-US" sz="3400" spc="-1" strike="noStrike">
              <a:solidFill>
                <a:srgbClr val="000000"/>
              </a:solidFill>
              <a:latin typeface="Arial"/>
            </a:endParaRPr>
          </a:p>
          <a:p>
            <a:pPr marL="383400" indent="-345240">
              <a:lnSpc>
                <a:spcPct val="100000"/>
              </a:lnSpc>
              <a:buClr>
                <a:srgbClr val="1d4871"/>
              </a:buClr>
              <a:buFont typeface="Arial"/>
              <a:buChar char="•"/>
            </a:pPr>
            <a:r>
              <a:rPr b="0" lang="en-US" sz="3400" spc="-1" strike="noStrike">
                <a:solidFill>
                  <a:srgbClr val="808080"/>
                </a:solidFill>
                <a:latin typeface="Arial"/>
                <a:ea typeface="Arial"/>
              </a:rPr>
              <a:t>slower lanthanide-rich outflow from the equatorial belt</a:t>
            </a:r>
            <a:endParaRPr b="0" lang="en-US" sz="34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400" spc="-1" strike="noStrike">
                <a:solidFill>
                  <a:srgbClr val="1d4871"/>
                </a:solidFill>
                <a:latin typeface="Arial"/>
                <a:ea typeface="Arial"/>
              </a:rPr>
              <a:t>Evolution of spectra from UV to </a:t>
            </a:r>
            <a:r>
              <a:rPr b="0" lang="en-US" sz="3400" spc="-1" strike="noStrike">
                <a:solidFill>
                  <a:srgbClr val="808080"/>
                </a:solidFill>
                <a:latin typeface="Arial"/>
                <a:ea typeface="Arial"/>
              </a:rPr>
              <a:t>IR</a:t>
            </a:r>
            <a:r>
              <a:rPr b="0" lang="en-US" sz="3400" spc="-1" strike="noStrike">
                <a:solidFill>
                  <a:srgbClr val="1d4871"/>
                </a:solidFill>
                <a:latin typeface="Arial"/>
                <a:ea typeface="Arial"/>
              </a:rPr>
              <a:t> over the first days.</a:t>
            </a:r>
            <a:endParaRPr b="0" lang="en-US" sz="3400" spc="-1" strike="noStrike">
              <a:solidFill>
                <a:srgbClr val="000000"/>
              </a:solidFill>
              <a:latin typeface="Arial"/>
            </a:endParaRPr>
          </a:p>
        </p:txBody>
      </p:sp>
      <p:sp>
        <p:nvSpPr>
          <p:cNvPr id="369" name="CustomShape 3"/>
          <p:cNvSpPr/>
          <p:nvPr/>
        </p:nvSpPr>
        <p:spPr>
          <a:xfrm>
            <a:off x="9718560" y="6658560"/>
            <a:ext cx="1265760" cy="3646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1800" spc="-1" strike="noStrike">
                <a:solidFill>
                  <a:srgbClr val="808080"/>
                </a:solidFill>
                <a:latin typeface="Arial"/>
                <a:ea typeface="Arial"/>
              </a:rPr>
              <a:t>IR</a:t>
            </a:r>
            <a:endParaRPr b="0" lang="en-US" sz="1800" spc="-1" strike="noStrike">
              <a:latin typeface="Arial"/>
            </a:endParaRPr>
          </a:p>
        </p:txBody>
      </p:sp>
      <p:sp>
        <p:nvSpPr>
          <p:cNvPr id="370" name="CustomShape 4"/>
          <p:cNvSpPr/>
          <p:nvPr/>
        </p:nvSpPr>
        <p:spPr>
          <a:xfrm>
            <a:off x="9085320" y="7826760"/>
            <a:ext cx="1265760" cy="3646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1800" spc="-1" strike="noStrike">
                <a:solidFill>
                  <a:srgbClr val="000000"/>
                </a:solidFill>
                <a:latin typeface="Arial"/>
                <a:ea typeface="Arial"/>
              </a:rPr>
              <a:t>Optical</a:t>
            </a:r>
            <a:endParaRPr b="0" lang="en-US" sz="1800" spc="-1" strike="noStrike">
              <a:latin typeface="Arial"/>
            </a:endParaRPr>
          </a:p>
        </p:txBody>
      </p:sp>
      <p:pic>
        <p:nvPicPr>
          <p:cNvPr id="371" name="Google Shape;342;p32" descr=""/>
          <p:cNvPicPr/>
          <p:nvPr/>
        </p:nvPicPr>
        <p:blipFill>
          <a:blip r:embed="rId1"/>
          <a:srcRect l="0" t="5515" r="2091" b="0"/>
          <a:stretch/>
        </p:blipFill>
        <p:spPr>
          <a:xfrm>
            <a:off x="0" y="1468440"/>
            <a:ext cx="9074520" cy="3781800"/>
          </a:xfrm>
          <a:prstGeom prst="rect">
            <a:avLst/>
          </a:prstGeom>
          <a:ln>
            <a:noFill/>
          </a:ln>
        </p:spPr>
      </p:pic>
      <p:pic>
        <p:nvPicPr>
          <p:cNvPr id="372" name="Google Shape;343;p32" descr=""/>
          <p:cNvPicPr/>
          <p:nvPr/>
        </p:nvPicPr>
        <p:blipFill>
          <a:blip r:embed="rId2"/>
          <a:stretch/>
        </p:blipFill>
        <p:spPr>
          <a:xfrm>
            <a:off x="6816600" y="4405680"/>
            <a:ext cx="6132960" cy="4934520"/>
          </a:xfrm>
          <a:prstGeom prst="rect">
            <a:avLst/>
          </a:prstGeom>
          <a:ln cap="sq" w="88920">
            <a:solidFill>
              <a:srgbClr val="ffffff"/>
            </a:solidFill>
            <a:miter/>
          </a:ln>
          <a:effectLst>
            <a:outerShdw dist="18000" dir="5400000">
              <a:srgbClr val="000000">
                <a:alpha val="40000"/>
              </a:srgbClr>
            </a:outerShdw>
          </a:effectLst>
        </p:spPr>
      </p:pic>
      <p:sp>
        <p:nvSpPr>
          <p:cNvPr id="373" name="CustomShape 5"/>
          <p:cNvSpPr/>
          <p:nvPr/>
        </p:nvSpPr>
        <p:spPr>
          <a:xfrm>
            <a:off x="8437680" y="1857240"/>
            <a:ext cx="4566960" cy="47160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2400" spc="-1" strike="noStrike">
                <a:solidFill>
                  <a:srgbClr val="000000"/>
                </a:solidFill>
                <a:latin typeface="Arial"/>
                <a:ea typeface="Arial"/>
              </a:rPr>
              <a:t>Fernandez &amp; Metzger (2016)</a:t>
            </a:r>
            <a:endParaRPr b="0" lang="en-US" sz="2400" spc="-1" strike="noStrike">
              <a:latin typeface="Arial"/>
            </a:endParaRPr>
          </a:p>
        </p:txBody>
      </p:sp>
      <p:sp>
        <p:nvSpPr>
          <p:cNvPr id="374" name="TextShape 6"/>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DA42D84B-A395-41A2-B8E7-92038D90F822}"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5"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Discovery of the optical transient</a:t>
            </a:r>
            <a:endParaRPr b="0" lang="en-US" sz="4400" spc="-1" strike="noStrike">
              <a:solidFill>
                <a:srgbClr val="000000"/>
              </a:solidFill>
              <a:latin typeface="Arial"/>
            </a:endParaRPr>
          </a:p>
        </p:txBody>
      </p:sp>
      <p:sp>
        <p:nvSpPr>
          <p:cNvPr id="376" name="TextShape 2"/>
          <p:cNvSpPr txBox="1"/>
          <p:nvPr/>
        </p:nvSpPr>
        <p:spPr>
          <a:xfrm>
            <a:off x="216000" y="6572160"/>
            <a:ext cx="12572640" cy="26856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600" spc="-1" strike="noStrike">
                <a:solidFill>
                  <a:srgbClr val="1d4871"/>
                </a:solidFill>
                <a:latin typeface="Arial"/>
                <a:ea typeface="Arial"/>
              </a:rPr>
              <a:t>Twelve hours after the joint GRB-GW detection, an optical/UV counterpart has been detected in NGC 4993, at distance (40 MpC)  and redshift (0.0097) perfectly consistent with the GW: a </a:t>
            </a:r>
            <a:r>
              <a:rPr b="1" lang="en-US" sz="3600" spc="-1" strike="noStrike">
                <a:solidFill>
                  <a:srgbClr val="1d4871"/>
                </a:solidFill>
                <a:latin typeface="Arial"/>
                <a:ea typeface="Arial"/>
              </a:rPr>
              <a:t>kilonova</a:t>
            </a:r>
            <a:r>
              <a:rPr b="0" lang="en-US" sz="3600" spc="-1" strike="noStrike">
                <a:solidFill>
                  <a:srgbClr val="1d4871"/>
                </a:solidFill>
                <a:latin typeface="Arial"/>
                <a:ea typeface="Arial"/>
              </a:rPr>
              <a:t> </a:t>
            </a:r>
            <a:r>
              <a:rPr b="1" lang="en-US" sz="3600" spc="-1" strike="noStrike">
                <a:solidFill>
                  <a:srgbClr val="1d4871"/>
                </a:solidFill>
                <a:latin typeface="Arial"/>
                <a:ea typeface="Arial"/>
              </a:rPr>
              <a:t>!</a:t>
            </a:r>
            <a:endParaRPr b="0" lang="en-US" sz="3600" spc="-1" strike="noStrike">
              <a:solidFill>
                <a:srgbClr val="000000"/>
              </a:solidFill>
              <a:latin typeface="Arial"/>
            </a:endParaRPr>
          </a:p>
          <a:p>
            <a:pPr marL="383400" indent="-129240">
              <a:lnSpc>
                <a:spcPct val="100000"/>
              </a:lnSpc>
              <a:spcBef>
                <a:spcPts val="700"/>
              </a:spcBef>
              <a:tabLst>
                <a:tab algn="l" pos="0"/>
              </a:tabLst>
            </a:pPr>
            <a:endParaRPr b="0" lang="en-US" sz="3600" spc="-1" strike="noStrike">
              <a:solidFill>
                <a:srgbClr val="000000"/>
              </a:solidFill>
              <a:latin typeface="Arial"/>
            </a:endParaRPr>
          </a:p>
        </p:txBody>
      </p:sp>
      <p:pic>
        <p:nvPicPr>
          <p:cNvPr id="377" name="Google Shape;358;p34" descr=""/>
          <p:cNvPicPr/>
          <p:nvPr/>
        </p:nvPicPr>
        <p:blipFill>
          <a:blip r:embed="rId1"/>
          <a:stretch/>
        </p:blipFill>
        <p:spPr>
          <a:xfrm>
            <a:off x="2336400" y="1542960"/>
            <a:ext cx="8067240" cy="5016240"/>
          </a:xfrm>
          <a:prstGeom prst="rect">
            <a:avLst/>
          </a:prstGeom>
          <a:ln>
            <a:noFill/>
          </a:ln>
        </p:spPr>
      </p:pic>
      <p:sp>
        <p:nvSpPr>
          <p:cNvPr id="378"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C8F9A99F-047E-4504-8791-251B2D114250}"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Light curves</a:t>
            </a:r>
            <a:endParaRPr b="0" lang="en-US" sz="4400" spc="-1" strike="noStrike">
              <a:solidFill>
                <a:srgbClr val="000000"/>
              </a:solidFill>
              <a:latin typeface="Arial"/>
            </a:endParaRPr>
          </a:p>
        </p:txBody>
      </p:sp>
      <p:sp>
        <p:nvSpPr>
          <p:cNvPr id="380" name="TextShape 2"/>
          <p:cNvSpPr txBox="1"/>
          <p:nvPr/>
        </p:nvSpPr>
        <p:spPr>
          <a:xfrm>
            <a:off x="8793000" y="3740040"/>
            <a:ext cx="3809520" cy="37890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1d4871"/>
                </a:solidFill>
                <a:latin typeface="Arial"/>
                <a:ea typeface="Arial"/>
              </a:rPr>
              <a:t>A general agreement for mass of ejecta of 0.2 Msol</a:t>
            </a:r>
            <a:endParaRPr b="0" lang="en-US" sz="34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400" spc="-1" strike="noStrike">
                <a:solidFill>
                  <a:srgbClr val="1d4871"/>
                </a:solidFill>
                <a:latin typeface="Arial"/>
                <a:ea typeface="Arial"/>
              </a:rPr>
              <a:t>Better IR understanding than blue signal</a:t>
            </a:r>
            <a:endParaRPr b="0" lang="en-US" sz="3400" spc="-1" strike="noStrike">
              <a:solidFill>
                <a:srgbClr val="000000"/>
              </a:solidFill>
              <a:latin typeface="Arial"/>
            </a:endParaRPr>
          </a:p>
        </p:txBody>
      </p:sp>
      <p:pic>
        <p:nvPicPr>
          <p:cNvPr id="381" name="Google Shape;365;p35" descr=""/>
          <p:cNvPicPr/>
          <p:nvPr/>
        </p:nvPicPr>
        <p:blipFill>
          <a:blip r:embed="rId1"/>
          <a:stretch/>
        </p:blipFill>
        <p:spPr>
          <a:xfrm>
            <a:off x="554040" y="1790640"/>
            <a:ext cx="7733520" cy="6934320"/>
          </a:xfrm>
          <a:prstGeom prst="rect">
            <a:avLst/>
          </a:prstGeom>
          <a:ln>
            <a:noFill/>
          </a:ln>
        </p:spPr>
      </p:pic>
      <p:sp>
        <p:nvSpPr>
          <p:cNvPr id="382"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AF067987-BD1A-462A-8A8C-3C81B84981C3}"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3"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Spectral evolution</a:t>
            </a:r>
            <a:endParaRPr b="0" lang="en-US" sz="4400" spc="-1" strike="noStrike">
              <a:solidFill>
                <a:srgbClr val="000000"/>
              </a:solidFill>
              <a:latin typeface="Arial"/>
            </a:endParaRPr>
          </a:p>
        </p:txBody>
      </p:sp>
      <p:sp>
        <p:nvSpPr>
          <p:cNvPr id="384" name="TextShape 2"/>
          <p:cNvSpPr txBox="1"/>
          <p:nvPr/>
        </p:nvSpPr>
        <p:spPr>
          <a:xfrm>
            <a:off x="7265160" y="1538280"/>
            <a:ext cx="5618160" cy="755784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200" spc="-1" strike="noStrike">
                <a:solidFill>
                  <a:srgbClr val="1d4871"/>
                </a:solidFill>
                <a:latin typeface="Arial"/>
                <a:ea typeface="Arial"/>
              </a:rPr>
              <a:t>General continuum </a:t>
            </a:r>
            <a:r>
              <a:rPr b="0" lang="en-US" sz="3200" spc="-1" strike="noStrike">
                <a:solidFill>
                  <a:srgbClr val="1d4871"/>
                </a:solidFill>
                <a:latin typeface="Arial"/>
                <a:ea typeface="Arial"/>
              </a:rPr>
              <a:t>consistent with black body </a:t>
            </a:r>
            <a:r>
              <a:rPr b="0" lang="en-US" sz="3200" spc="-1" strike="noStrike">
                <a:solidFill>
                  <a:srgbClr val="1d4871"/>
                </a:solidFill>
                <a:latin typeface="Arial"/>
                <a:ea typeface="Arial"/>
              </a:rPr>
              <a:t>with temperature decreasing </a:t>
            </a:r>
            <a:r>
              <a:rPr b="0" lang="en-US" sz="3200" spc="-1" strike="noStrike">
                <a:solidFill>
                  <a:srgbClr val="1d4871"/>
                </a:solidFill>
                <a:latin typeface="Arial"/>
                <a:ea typeface="Arial"/>
              </a:rPr>
              <a:t>from ~7000 to ~3000 K</a:t>
            </a:r>
            <a:endParaRPr b="0" lang="en-US" sz="3200" spc="-1" strike="noStrike">
              <a:solidFill>
                <a:srgbClr val="000000"/>
              </a:solidFill>
              <a:latin typeface="Arial"/>
            </a:endParaRPr>
          </a:p>
          <a:p>
            <a:pPr marL="383400" indent="-345240">
              <a:lnSpc>
                <a:spcPct val="100000"/>
              </a:lnSpc>
              <a:buClr>
                <a:srgbClr val="1d4871"/>
              </a:buClr>
              <a:buFont typeface="Arial"/>
              <a:buChar char="•"/>
            </a:pPr>
            <a:r>
              <a:rPr b="0" lang="en-US" sz="3200" spc="-1" strike="noStrike">
                <a:solidFill>
                  <a:srgbClr val="1d4871"/>
                </a:solidFill>
                <a:latin typeface="Arial"/>
                <a:ea typeface="Arial"/>
              </a:rPr>
              <a:t>0.2 Msol mass of ejecta </a:t>
            </a:r>
            <a:r>
              <a:rPr b="0" lang="en-US" sz="3200" spc="-1" strike="noStrike">
                <a:solidFill>
                  <a:srgbClr val="1d4871"/>
                </a:solidFill>
                <a:latin typeface="Arial"/>
                <a:ea typeface="Arial"/>
              </a:rPr>
              <a:t>Broad features can be </a:t>
            </a:r>
            <a:r>
              <a:rPr b="0" lang="en-US" sz="3200" spc="-1" strike="noStrike">
                <a:solidFill>
                  <a:srgbClr val="1d4871"/>
                </a:solidFill>
                <a:latin typeface="Arial"/>
                <a:ea typeface="Arial"/>
              </a:rPr>
              <a:t>interpreted as blends of </a:t>
            </a:r>
            <a:r>
              <a:rPr b="0" lang="en-US" sz="3200" spc="-1" strike="noStrike">
                <a:solidFill>
                  <a:srgbClr val="1d4871"/>
                </a:solidFill>
                <a:latin typeface="Arial"/>
                <a:ea typeface="Arial"/>
              </a:rPr>
              <a:t>heavy element lines.</a:t>
            </a:r>
            <a:endParaRPr b="0" lang="en-US" sz="3200" spc="-1" strike="noStrike">
              <a:solidFill>
                <a:srgbClr val="000000"/>
              </a:solidFill>
              <a:latin typeface="Arial"/>
            </a:endParaRPr>
          </a:p>
        </p:txBody>
      </p:sp>
      <p:pic>
        <p:nvPicPr>
          <p:cNvPr id="385" name="Google Shape;372;p36" descr=""/>
          <p:cNvPicPr/>
          <p:nvPr/>
        </p:nvPicPr>
        <p:blipFill>
          <a:blip r:embed="rId1"/>
          <a:stretch/>
        </p:blipFill>
        <p:spPr>
          <a:xfrm>
            <a:off x="216000" y="1538280"/>
            <a:ext cx="7048800" cy="7531560"/>
          </a:xfrm>
          <a:prstGeom prst="rect">
            <a:avLst/>
          </a:prstGeom>
          <a:ln>
            <a:noFill/>
          </a:ln>
        </p:spPr>
      </p:pic>
      <p:sp>
        <p:nvSpPr>
          <p:cNvPr id="386" name="CustomShape 3"/>
          <p:cNvSpPr/>
          <p:nvPr/>
        </p:nvSpPr>
        <p:spPr>
          <a:xfrm>
            <a:off x="414360" y="8945280"/>
            <a:ext cx="4514400" cy="62532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2400" spc="-1" strike="noStrike">
                <a:solidFill>
                  <a:srgbClr val="000000"/>
                </a:solidFill>
                <a:latin typeface="Arial"/>
                <a:ea typeface="Arial"/>
              </a:rPr>
              <a:t>Pian et al. 2017</a:t>
            </a:r>
            <a:endParaRPr b="0" lang="en-US" sz="2400" spc="-1" strike="noStrike">
              <a:latin typeface="Arial"/>
            </a:endParaRPr>
          </a:p>
        </p:txBody>
      </p:sp>
      <p:pic>
        <p:nvPicPr>
          <p:cNvPr id="387" name="EuAwNRtW26E" descr=""/>
          <p:cNvPicPr/>
          <p:nvPr/>
        </p:nvPicPr>
        <p:blipFill>
          <a:blip r:embed="rId2"/>
          <a:stretch/>
        </p:blipFill>
        <p:spPr>
          <a:xfrm>
            <a:off x="7503120" y="6052680"/>
            <a:ext cx="5142240" cy="2892240"/>
          </a:xfrm>
          <a:prstGeom prst="rect">
            <a:avLst/>
          </a:prstGeom>
          <a:ln>
            <a:noFill/>
          </a:ln>
        </p:spPr>
      </p:pic>
      <p:sp>
        <p:nvSpPr>
          <p:cNvPr id="388"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9909051C-65C8-495B-9A67-CDDA58AFD90F}"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1" name="Google Shape;225;p20" descr=""/>
          <p:cNvPicPr/>
          <p:nvPr/>
        </p:nvPicPr>
        <p:blipFill>
          <a:blip r:embed="rId1"/>
          <a:stretch/>
        </p:blipFill>
        <p:spPr>
          <a:xfrm>
            <a:off x="2332800" y="1503360"/>
            <a:ext cx="9408240" cy="6110640"/>
          </a:xfrm>
          <a:prstGeom prst="rect">
            <a:avLst/>
          </a:prstGeom>
          <a:ln>
            <a:noFill/>
          </a:ln>
        </p:spPr>
      </p:pic>
      <p:sp>
        <p:nvSpPr>
          <p:cNvPr id="172"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Fireball model</a:t>
            </a:r>
            <a:endParaRPr b="0" lang="en-US" sz="4400" spc="-1" strike="noStrike">
              <a:solidFill>
                <a:srgbClr val="000000"/>
              </a:solidFill>
              <a:latin typeface="Arial"/>
            </a:endParaRPr>
          </a:p>
        </p:txBody>
      </p:sp>
      <p:sp>
        <p:nvSpPr>
          <p:cNvPr id="173" name="TextShape 2"/>
          <p:cNvSpPr txBox="1"/>
          <p:nvPr/>
        </p:nvSpPr>
        <p:spPr>
          <a:xfrm>
            <a:off x="216000" y="7401240"/>
            <a:ext cx="12572640" cy="172008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ff0000"/>
                </a:solidFill>
                <a:latin typeface="Arial"/>
                <a:ea typeface="Arial"/>
              </a:rPr>
              <a:t>Prompt gamma-rays from internal shocks</a:t>
            </a:r>
            <a:endParaRPr b="0" lang="en-US" sz="34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400" spc="-1" strike="noStrike">
                <a:solidFill>
                  <a:srgbClr val="000000"/>
                </a:solidFill>
                <a:latin typeface="Arial"/>
                <a:ea typeface="Arial"/>
              </a:rPr>
              <a:t>Fast decaying afterglow with non-thermal spectrum from interaction with local medium.</a:t>
            </a:r>
            <a:endParaRPr b="0" lang="en-US" sz="3400" spc="-1" strike="noStrike">
              <a:solidFill>
                <a:srgbClr val="000000"/>
              </a:solidFill>
              <a:latin typeface="Arial"/>
            </a:endParaRPr>
          </a:p>
        </p:txBody>
      </p:sp>
      <p:sp>
        <p:nvSpPr>
          <p:cNvPr id="174" name="CustomShape 3"/>
          <p:cNvSpPr/>
          <p:nvPr/>
        </p:nvSpPr>
        <p:spPr>
          <a:xfrm>
            <a:off x="2584080" y="2895480"/>
            <a:ext cx="7497000" cy="3539880"/>
          </a:xfrm>
          <a:prstGeom prst="ellipse">
            <a:avLst/>
          </a:prstGeom>
          <a:noFill/>
          <a:ln w="38160">
            <a:solidFill>
              <a:srgbClr val="ff0000"/>
            </a:solidFill>
            <a:round/>
          </a:ln>
        </p:spPr>
        <p:style>
          <a:lnRef idx="0"/>
          <a:fillRef idx="0"/>
          <a:effectRef idx="0"/>
          <a:fontRef idx="minor"/>
        </p:style>
      </p:sp>
      <p:sp>
        <p:nvSpPr>
          <p:cNvPr id="175" name="CustomShape 4"/>
          <p:cNvSpPr/>
          <p:nvPr/>
        </p:nvSpPr>
        <p:spPr>
          <a:xfrm>
            <a:off x="9073800" y="1699920"/>
            <a:ext cx="3094560" cy="5614920"/>
          </a:xfrm>
          <a:prstGeom prst="ellipse">
            <a:avLst/>
          </a:prstGeom>
          <a:noFill/>
          <a:ln w="38160">
            <a:solidFill>
              <a:srgbClr val="000000"/>
            </a:solidFill>
            <a:round/>
          </a:ln>
        </p:spPr>
        <p:style>
          <a:lnRef idx="0"/>
          <a:fillRef idx="0"/>
          <a:effectRef idx="0"/>
          <a:fontRef idx="minor"/>
        </p:style>
      </p:sp>
      <p:sp>
        <p:nvSpPr>
          <p:cNvPr id="176"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D83C4724-0943-4A7A-8023-A2C8AB3098BE}"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9"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Prediction =  Observations</a:t>
            </a:r>
            <a:endParaRPr b="0" lang="en-US" sz="4400" spc="-1" strike="noStrike">
              <a:solidFill>
                <a:srgbClr val="000000"/>
              </a:solidFill>
              <a:latin typeface="Arial"/>
            </a:endParaRPr>
          </a:p>
        </p:txBody>
      </p:sp>
      <p:sp>
        <p:nvSpPr>
          <p:cNvPr id="390" name="TextShape 2"/>
          <p:cNvSpPr txBox="1"/>
          <p:nvPr/>
        </p:nvSpPr>
        <p:spPr>
          <a:xfrm>
            <a:off x="258840" y="7814880"/>
            <a:ext cx="12572640" cy="158688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1d4871"/>
                </a:solidFill>
                <a:latin typeface="Arial"/>
                <a:ea typeface="Arial"/>
              </a:rPr>
              <a:t>Not observed a normal GRB</a:t>
            </a:r>
            <a:endParaRPr b="0" lang="en-US" sz="3400" spc="-1" strike="noStrike">
              <a:solidFill>
                <a:srgbClr val="000000"/>
              </a:solidFill>
              <a:latin typeface="Arial"/>
            </a:endParaRPr>
          </a:p>
          <a:p>
            <a:pPr marL="383400" indent="-345240">
              <a:lnSpc>
                <a:spcPct val="100000"/>
              </a:lnSpc>
              <a:buClr>
                <a:srgbClr val="1d4871"/>
              </a:buClr>
              <a:buFont typeface="Arial"/>
              <a:buChar char="•"/>
            </a:pPr>
            <a:r>
              <a:rPr b="0" lang="en-US" sz="3400" spc="-1" strike="noStrike">
                <a:solidFill>
                  <a:srgbClr val="1d4871"/>
                </a:solidFill>
                <a:latin typeface="Arial"/>
                <a:ea typeface="Arial"/>
              </a:rPr>
              <a:t>Not seen the early afterglow</a:t>
            </a:r>
            <a:endParaRPr b="0" lang="en-US" sz="3400" spc="-1" strike="noStrike">
              <a:solidFill>
                <a:srgbClr val="000000"/>
              </a:solidFill>
              <a:latin typeface="Arial"/>
            </a:endParaRPr>
          </a:p>
          <a:p>
            <a:pPr marL="383400" indent="-345240">
              <a:lnSpc>
                <a:spcPct val="100000"/>
              </a:lnSpc>
              <a:buClr>
                <a:srgbClr val="1d4871"/>
              </a:buClr>
              <a:buFont typeface="Arial"/>
              <a:buChar char="•"/>
            </a:pPr>
            <a:r>
              <a:rPr b="0" lang="en-US" sz="3400" spc="-1" strike="noStrike">
                <a:solidFill>
                  <a:srgbClr val="1d4871"/>
                </a:solidFill>
                <a:latin typeface="Arial"/>
                <a:ea typeface="Arial"/>
              </a:rPr>
              <a:t>Radio signal from interactions of kilonova with ISM ?</a:t>
            </a:r>
            <a:endParaRPr b="0" lang="en-US" sz="3400" spc="-1" strike="noStrike">
              <a:solidFill>
                <a:srgbClr val="000000"/>
              </a:solidFill>
              <a:latin typeface="Arial"/>
            </a:endParaRPr>
          </a:p>
          <a:p>
            <a:pPr>
              <a:lnSpc>
                <a:spcPct val="100000"/>
              </a:lnSpc>
            </a:pPr>
            <a:endParaRPr b="0" lang="en-US" sz="3400" spc="-1" strike="noStrike">
              <a:solidFill>
                <a:srgbClr val="000000"/>
              </a:solidFill>
              <a:latin typeface="Arial"/>
            </a:endParaRPr>
          </a:p>
        </p:txBody>
      </p:sp>
      <p:pic>
        <p:nvPicPr>
          <p:cNvPr id="391" name="Google Shape;388;p38" descr=""/>
          <p:cNvPicPr/>
          <p:nvPr/>
        </p:nvPicPr>
        <p:blipFill>
          <a:blip r:embed="rId1"/>
          <a:stretch/>
        </p:blipFill>
        <p:spPr>
          <a:xfrm>
            <a:off x="987480" y="1700280"/>
            <a:ext cx="10179000" cy="5809320"/>
          </a:xfrm>
          <a:prstGeom prst="rect">
            <a:avLst/>
          </a:prstGeom>
          <a:ln>
            <a:noFill/>
          </a:ln>
        </p:spPr>
      </p:pic>
      <p:sp>
        <p:nvSpPr>
          <p:cNvPr id="392" name="Line 3"/>
          <p:cNvSpPr/>
          <p:nvPr/>
        </p:nvSpPr>
        <p:spPr>
          <a:xfrm>
            <a:off x="2063160" y="2367720"/>
            <a:ext cx="761760" cy="891000"/>
          </a:xfrm>
          <a:prstGeom prst="line">
            <a:avLst/>
          </a:prstGeom>
          <a:ln w="9360">
            <a:solidFill>
              <a:srgbClr val="0062bd"/>
            </a:solidFill>
            <a:round/>
          </a:ln>
        </p:spPr>
        <p:style>
          <a:lnRef idx="0"/>
          <a:fillRef idx="0"/>
          <a:effectRef idx="0"/>
          <a:fontRef idx="minor"/>
        </p:style>
      </p:sp>
      <p:sp>
        <p:nvSpPr>
          <p:cNvPr id="393" name="Line 4"/>
          <p:cNvSpPr/>
          <p:nvPr/>
        </p:nvSpPr>
        <p:spPr>
          <a:xfrm flipV="1">
            <a:off x="2063160" y="2520360"/>
            <a:ext cx="891000" cy="738360"/>
          </a:xfrm>
          <a:prstGeom prst="line">
            <a:avLst/>
          </a:prstGeom>
          <a:ln w="9360">
            <a:solidFill>
              <a:srgbClr val="0062bd"/>
            </a:solidFill>
            <a:round/>
          </a:ln>
        </p:spPr>
        <p:style>
          <a:lnRef idx="0"/>
          <a:fillRef idx="0"/>
          <a:effectRef idx="0"/>
          <a:fontRef idx="minor"/>
        </p:style>
      </p:sp>
      <p:sp>
        <p:nvSpPr>
          <p:cNvPr id="394" name="Line 5"/>
          <p:cNvSpPr/>
          <p:nvPr/>
        </p:nvSpPr>
        <p:spPr>
          <a:xfrm flipH="1">
            <a:off x="5345640" y="2367720"/>
            <a:ext cx="731160" cy="798120"/>
          </a:xfrm>
          <a:prstGeom prst="line">
            <a:avLst/>
          </a:prstGeom>
          <a:ln w="9360">
            <a:solidFill>
              <a:srgbClr val="0062bd"/>
            </a:solidFill>
            <a:round/>
          </a:ln>
        </p:spPr>
        <p:style>
          <a:lnRef idx="0"/>
          <a:fillRef idx="0"/>
          <a:effectRef idx="0"/>
          <a:fontRef idx="minor"/>
        </p:style>
      </p:sp>
      <p:sp>
        <p:nvSpPr>
          <p:cNvPr id="395" name="Line 6"/>
          <p:cNvSpPr/>
          <p:nvPr/>
        </p:nvSpPr>
        <p:spPr>
          <a:xfrm>
            <a:off x="5544720" y="2367720"/>
            <a:ext cx="532080" cy="1078560"/>
          </a:xfrm>
          <a:prstGeom prst="line">
            <a:avLst/>
          </a:prstGeom>
          <a:ln w="9360">
            <a:solidFill>
              <a:srgbClr val="0062bd"/>
            </a:solidFill>
            <a:round/>
          </a:ln>
        </p:spPr>
        <p:style>
          <a:lnRef idx="0"/>
          <a:fillRef idx="0"/>
          <a:effectRef idx="0"/>
          <a:fontRef idx="minor"/>
        </p:style>
      </p:sp>
      <p:sp>
        <p:nvSpPr>
          <p:cNvPr id="396" name="CustomShape 7"/>
          <p:cNvSpPr/>
          <p:nvPr/>
        </p:nvSpPr>
        <p:spPr>
          <a:xfrm>
            <a:off x="9882720" y="3235680"/>
            <a:ext cx="117180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7200" spc="-1" strike="noStrike">
                <a:solidFill>
                  <a:srgbClr val="000000"/>
                </a:solidFill>
                <a:latin typeface="Arial"/>
                <a:ea typeface="Arial"/>
              </a:rPr>
              <a:t>?</a:t>
            </a:r>
            <a:endParaRPr b="0" lang="en-US" sz="7200" spc="-1" strike="noStrike">
              <a:latin typeface="Arial"/>
            </a:endParaRPr>
          </a:p>
        </p:txBody>
      </p:sp>
      <p:sp>
        <p:nvSpPr>
          <p:cNvPr id="397" name="CustomShape 8"/>
          <p:cNvSpPr/>
          <p:nvPr/>
        </p:nvSpPr>
        <p:spPr>
          <a:xfrm>
            <a:off x="8382240" y="7328520"/>
            <a:ext cx="4566960" cy="47160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2400" spc="-1" strike="noStrike">
                <a:solidFill>
                  <a:srgbClr val="000000"/>
                </a:solidFill>
                <a:latin typeface="Arial"/>
                <a:ea typeface="Arial"/>
              </a:rPr>
              <a:t>Fernandez &amp; Metzger (2016)</a:t>
            </a:r>
            <a:endParaRPr b="0" lang="en-US" sz="2400" spc="-1" strike="noStrike">
              <a:latin typeface="Arial"/>
            </a:endParaRPr>
          </a:p>
        </p:txBody>
      </p:sp>
      <p:sp>
        <p:nvSpPr>
          <p:cNvPr id="398" name="TextShape 9"/>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E1D0077A-4AA3-4E20-999D-08B17978F184}" type="slidenum">
              <a:rPr b="0" lang="fr-CH" sz="1600" spc="-1" strike="noStrike">
                <a:solidFill>
                  <a:srgbClr val="ffffff"/>
                </a:solidFill>
                <a:latin typeface="Arial"/>
                <a:ea typeface="Arial"/>
              </a:rPr>
              <a:t>50</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9"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BH-NS mergers</a:t>
            </a:r>
            <a:endParaRPr b="0" lang="en-US" sz="3600" spc="-1" strike="noStrike">
              <a:solidFill>
                <a:srgbClr val="000000"/>
              </a:solidFill>
              <a:latin typeface="Arial"/>
            </a:endParaRPr>
          </a:p>
        </p:txBody>
      </p:sp>
      <p:sp>
        <p:nvSpPr>
          <p:cNvPr id="400" name="TextShape 2"/>
          <p:cNvSpPr txBox="1"/>
          <p:nvPr/>
        </p:nvSpPr>
        <p:spPr>
          <a:xfrm>
            <a:off x="216000" y="1511280"/>
            <a:ext cx="12572640" cy="7746480"/>
          </a:xfrm>
          <a:prstGeom prst="rect">
            <a:avLst/>
          </a:prstGeom>
          <a:noFill/>
          <a:ln>
            <a:noFill/>
          </a:ln>
        </p:spPr>
        <p:txBody>
          <a:bodyPr lIns="0" rIns="0" tIns="0" bIns="0">
            <a:normAutofit fontScale="94000"/>
          </a:bodyPr>
          <a:p>
            <a:pPr marL="432000" indent="-324000">
              <a:spcBef>
                <a:spcPts val="1417"/>
              </a:spcBef>
              <a:buClr>
                <a:srgbClr val="000000"/>
              </a:buClr>
              <a:buSzPct val="45000"/>
              <a:buFont typeface="Wingdings" charset="2"/>
              <a:buChar char=""/>
            </a:pPr>
            <a:r>
              <a:rPr b="0" lang="en-US" sz="3600" spc="-1" strike="noStrike">
                <a:solidFill>
                  <a:srgbClr val="000000"/>
                </a:solidFill>
                <a:latin typeface="Arial"/>
              </a:rPr>
              <a:t>For NSBH mergers with small eccentricity, the key parameter is the ratio of the NS tidal disruption radius to the position of the innermost stable circular orbit (ISCO) of the system, which depends on the mass ratio, the BH spin, and the NS radius. If the tidal radius sits inside the ISCO radius, the NS is swallowed whole by the BH and no mass ejection occurs. Otherwise, the NS is tidally disrupted, leading to the formation of long and narrow spiral arms. </a:t>
            </a:r>
            <a:endParaRPr b="0" lang="en-US" sz="36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600" spc="-1" strike="noStrike">
                <a:solidFill>
                  <a:srgbClr val="000000"/>
                </a:solidFill>
                <a:latin typeface="Arial"/>
              </a:rPr>
              <a:t>Tidal interaction might produce and accretion disk that collapse forming a jet.</a:t>
            </a:r>
            <a:endParaRPr b="0" lang="en-US" sz="36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3600" spc="-1" strike="noStrike">
                <a:solidFill>
                  <a:srgbClr val="000000"/>
                </a:solidFill>
                <a:latin typeface="Arial"/>
              </a:rPr>
              <a:t>In this case, tidal ejection of NS matter should produce a kilonova, but the signal is rather weak. Detailed predictions depend on the equation of state of the neutron star. Stiff EOS give higher signal. Soft EOS give smaller resistance and hence less structure.</a:t>
            </a:r>
            <a:endParaRPr b="0" lang="en-US" sz="3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1" name="TextShape 1"/>
          <p:cNvSpPr txBox="1"/>
          <p:nvPr/>
        </p:nvSpPr>
        <p:spPr>
          <a:xfrm>
            <a:off x="1447920" y="0"/>
            <a:ext cx="7530840" cy="1409400"/>
          </a:xfrm>
          <a:prstGeom prst="rect">
            <a:avLst/>
          </a:prstGeom>
          <a:noFill/>
          <a:ln>
            <a:noFill/>
          </a:ln>
        </p:spPr>
        <p:txBody>
          <a:bodyPr tIns="91440" bIns="91440" anchor="ctr">
            <a:noAutofit/>
          </a:bodyPr>
          <a:p>
            <a:pPr algn="ctr"/>
            <a:endParaRPr b="0" lang="en-US" sz="3600" spc="-1" strike="noStrike">
              <a:solidFill>
                <a:srgbClr val="000000"/>
              </a:solidFill>
              <a:latin typeface="Arial"/>
            </a:endParaRPr>
          </a:p>
        </p:txBody>
      </p:sp>
      <p:sp>
        <p:nvSpPr>
          <p:cNvPr id="402" name="TextShape 2"/>
          <p:cNvSpPr txBox="1"/>
          <p:nvPr/>
        </p:nvSpPr>
        <p:spPr>
          <a:xfrm>
            <a:off x="1619640" y="4276440"/>
            <a:ext cx="11169000" cy="4981320"/>
          </a:xfrm>
          <a:prstGeom prst="rect">
            <a:avLst/>
          </a:prstGeom>
          <a:noFill/>
          <a:ln>
            <a:noFill/>
          </a:ln>
        </p:spPr>
        <p:txBody>
          <a:bodyPr tIns="91440" bIns="91440">
            <a:noAutofit/>
          </a:bodyPr>
          <a:p>
            <a:pPr>
              <a:lnSpc>
                <a:spcPct val="100000"/>
              </a:lnSpc>
              <a:spcBef>
                <a:spcPts val="700"/>
              </a:spcBef>
              <a:tabLst>
                <a:tab algn="l" pos="0"/>
              </a:tabLst>
            </a:pPr>
            <a:r>
              <a:rPr b="0" lang="en-US" sz="6000" spc="-1" strike="noStrike">
                <a:solidFill>
                  <a:srgbClr val="1d4871"/>
                </a:solidFill>
                <a:latin typeface="Arial"/>
                <a:ea typeface="Arial"/>
              </a:rPr>
              <a:t>The afterglow search</a:t>
            </a:r>
            <a:endParaRPr b="0" lang="en-US" sz="6000" spc="-1" strike="noStrike">
              <a:solidFill>
                <a:srgbClr val="000000"/>
              </a:solidFill>
              <a:latin typeface="Arial"/>
            </a:endParaRPr>
          </a:p>
        </p:txBody>
      </p:sp>
      <p:sp>
        <p:nvSpPr>
          <p:cNvPr id="403"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8CF90A98-89B6-4ADE-874A-8C7D33CECD17}" type="slidenum">
              <a:rPr b="0" lang="fr-CH" sz="1600" spc="-1" strike="noStrike">
                <a:solidFill>
                  <a:srgbClr val="ffffff"/>
                </a:solidFill>
                <a:latin typeface="Arial"/>
                <a:ea typeface="Arial"/>
              </a:rPr>
              <a:t>61</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4"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Searching strategies</a:t>
            </a:r>
            <a:endParaRPr b="0" lang="en-US" sz="3600" spc="-1" strike="noStrike">
              <a:solidFill>
                <a:srgbClr val="000000"/>
              </a:solidFill>
              <a:latin typeface="Arial"/>
            </a:endParaRPr>
          </a:p>
        </p:txBody>
      </p:sp>
      <p:pic>
        <p:nvPicPr>
          <p:cNvPr id="405" name="New picture" descr=""/>
          <p:cNvPicPr/>
          <p:nvPr/>
        </p:nvPicPr>
        <p:blipFill>
          <a:blip r:embed="rId1"/>
          <a:stretch/>
        </p:blipFill>
        <p:spPr>
          <a:xfrm>
            <a:off x="1800000" y="3174480"/>
            <a:ext cx="2242440" cy="4457520"/>
          </a:xfrm>
          <a:prstGeom prst="rect">
            <a:avLst/>
          </a:prstGeom>
          <a:ln>
            <a:noFill/>
          </a:ln>
        </p:spPr>
      </p:pic>
      <p:sp>
        <p:nvSpPr>
          <p:cNvPr id="406" name="TextShape 2"/>
          <p:cNvSpPr txBox="1"/>
          <p:nvPr/>
        </p:nvSpPr>
        <p:spPr>
          <a:xfrm>
            <a:off x="288000" y="2016000"/>
            <a:ext cx="6108480" cy="612360"/>
          </a:xfrm>
          <a:prstGeom prst="rect">
            <a:avLst/>
          </a:prstGeom>
          <a:noFill/>
          <a:ln>
            <a:noFill/>
          </a:ln>
        </p:spPr>
        <p:txBody>
          <a:bodyPr lIns="0" rIns="0" tIns="0" bIns="0">
            <a:noAutofit/>
          </a:bodyPr>
          <a:p>
            <a:pPr>
              <a:lnSpc>
                <a:spcPct val="100000"/>
              </a:lnSpc>
              <a:tabLst>
                <a:tab algn="l" pos="0"/>
              </a:tabLst>
            </a:pPr>
            <a:r>
              <a:rPr b="1" lang="en-US" sz="2200" spc="-1" strike="noStrike">
                <a:solidFill>
                  <a:srgbClr val="000000"/>
                </a:solidFill>
                <a:latin typeface="Arial"/>
                <a:ea typeface="ＭＳ Ｐゴシック"/>
              </a:rPr>
              <a:t>TILING </a:t>
            </a:r>
            <a:r>
              <a:rPr b="0" lang="en-US" sz="2200" spc="-1" strike="noStrike">
                <a:solidFill>
                  <a:srgbClr val="000000"/>
                </a:solidFill>
                <a:latin typeface="Arial"/>
                <a:ea typeface="ＭＳ Ｐゴシック"/>
              </a:rPr>
              <a:t>An example XRT (top) and UVOT (bottom) exposure map from a 19-point tile used in the follow-up observations ...</a:t>
            </a:r>
            <a:endParaRPr b="0" lang="en-US" sz="2200" spc="-1" strike="noStrike">
              <a:solidFill>
                <a:srgbClr val="000000"/>
              </a:solidFill>
              <a:latin typeface="Arial"/>
            </a:endParaRPr>
          </a:p>
        </p:txBody>
      </p:sp>
      <p:sp>
        <p:nvSpPr>
          <p:cNvPr id="407" name="TextShape 3"/>
          <p:cNvSpPr txBox="1"/>
          <p:nvPr/>
        </p:nvSpPr>
        <p:spPr>
          <a:xfrm>
            <a:off x="27360" y="7992000"/>
            <a:ext cx="4724640" cy="1080000"/>
          </a:xfrm>
          <a:prstGeom prst="rect">
            <a:avLst/>
          </a:prstGeom>
          <a:noFill/>
          <a:ln>
            <a:noFill/>
          </a:ln>
        </p:spPr>
        <p:txBody>
          <a:bodyPr lIns="180000" rIns="180000" tIns="0" bIns="0" anchor="ctr">
            <a:noAutofit/>
          </a:bodyPr>
          <a:p>
            <a:pPr>
              <a:lnSpc>
                <a:spcPct val="100000"/>
              </a:lnSpc>
              <a:spcAft>
                <a:spcPts val="601"/>
              </a:spcAft>
              <a:tabLst>
                <a:tab algn="l" pos="0"/>
              </a:tabLst>
            </a:pPr>
            <a:r>
              <a:rPr b="0" i="1" lang="en-US" sz="1000" spc="-1" strike="noStrike">
                <a:solidFill>
                  <a:srgbClr val="333333"/>
                </a:solidFill>
                <a:latin typeface="Arial"/>
                <a:ea typeface="ＭＳ Ｐゴシック"/>
              </a:rPr>
              <a:t>Mon Not R Astron Soc</a:t>
            </a:r>
            <a:r>
              <a:rPr b="0" lang="en-US" sz="1000" spc="-1" strike="noStrike">
                <a:solidFill>
                  <a:srgbClr val="333333"/>
                </a:solidFill>
                <a:latin typeface="Arial"/>
                <a:ea typeface="ＭＳ Ｐゴシック"/>
              </a:rPr>
              <a:t>, Volume 462, Issue 2, 21 October 2016, Pages 1591–1602, </a:t>
            </a:r>
            <a:r>
              <a:rPr b="0" lang="en-US" sz="1000" spc="-1" strike="noStrike" u="sng">
                <a:solidFill>
                  <a:srgbClr val="0000ff"/>
                </a:solidFill>
                <a:uFillTx/>
                <a:latin typeface="Arial"/>
                <a:ea typeface="ＭＳ Ｐゴシック"/>
                <a:hlinkClick r:id="rId2"/>
              </a:rPr>
              <a:t>https://doi.org/10.1093/mnras/stw1746</a:t>
            </a:r>
            <a:endParaRPr b="0" lang="en-US" sz="1000" spc="-1" strike="noStrike">
              <a:latin typeface="Times New Roman"/>
            </a:endParaRPr>
          </a:p>
          <a:p>
            <a:pPr>
              <a:lnSpc>
                <a:spcPct val="100000"/>
              </a:lnSpc>
              <a:spcAft>
                <a:spcPts val="601"/>
              </a:spcAft>
              <a:tabLst>
                <a:tab algn="l" pos="0"/>
              </a:tabLst>
            </a:pPr>
            <a:r>
              <a:rPr b="0" lang="en-US" sz="800" spc="-1" strike="noStrike">
                <a:solidFill>
                  <a:srgbClr val="2a2a2a"/>
                </a:solidFill>
                <a:latin typeface="Arial"/>
                <a:ea typeface="ＭＳ Ｐゴシック"/>
              </a:rPr>
              <a:t>The content of this slide may be subject to copyright: please see the slide notes for details.</a:t>
            </a:r>
            <a:endParaRPr b="0" lang="en-US" sz="800" spc="-1" strike="noStrike">
              <a:latin typeface="Times New Roman"/>
            </a:endParaRPr>
          </a:p>
        </p:txBody>
      </p:sp>
      <p:sp>
        <p:nvSpPr>
          <p:cNvPr id="408" name="TextShape 4"/>
          <p:cNvSpPr txBox="1"/>
          <p:nvPr/>
        </p:nvSpPr>
        <p:spPr>
          <a:xfrm>
            <a:off x="7056000" y="1511640"/>
            <a:ext cx="5256000" cy="2304360"/>
          </a:xfrm>
          <a:prstGeom prst="rect">
            <a:avLst/>
          </a:prstGeom>
          <a:noFill/>
          <a:ln>
            <a:noFill/>
          </a:ln>
        </p:spPr>
        <p:txBody>
          <a:bodyPr lIns="90000" rIns="90000" tIns="45000" bIns="45000">
            <a:noAutofit/>
          </a:bodyPr>
          <a:p>
            <a:r>
              <a:rPr b="0" lang="en-US" sz="2600" spc="-1" strike="noStrike">
                <a:latin typeface="Arial"/>
              </a:rPr>
              <a:t>Targeted search </a:t>
            </a:r>
            <a:endParaRPr b="0" lang="en-US" sz="2600" spc="-1" strike="noStrike">
              <a:latin typeface="Arial"/>
            </a:endParaRPr>
          </a:p>
          <a:p>
            <a:r>
              <a:rPr b="0" lang="en-US" sz="2600" spc="-1" strike="noStrike">
                <a:latin typeface="Arial"/>
              </a:rPr>
              <a:t>- you can point to galaxies in the region of interest and with the right distance. Red: BAT FOV, yellow/cyan avoided pointing regions of Swift</a:t>
            </a:r>
            <a:endParaRPr b="0" lang="en-US" sz="2600" spc="-1" strike="noStrike">
              <a:latin typeface="Arial"/>
            </a:endParaRPr>
          </a:p>
        </p:txBody>
      </p:sp>
      <p:pic>
        <p:nvPicPr>
          <p:cNvPr id="409" name="New picture_0" descr=""/>
          <p:cNvPicPr/>
          <p:nvPr/>
        </p:nvPicPr>
        <p:blipFill>
          <a:blip r:embed="rId3"/>
          <a:srcRect l="0" t="0" r="0" b="33773"/>
          <a:stretch/>
        </p:blipFill>
        <p:spPr>
          <a:xfrm>
            <a:off x="6840000" y="3740040"/>
            <a:ext cx="4608000" cy="4611960"/>
          </a:xfrm>
          <a:prstGeom prst="rect">
            <a:avLst/>
          </a:prstGeom>
          <a:ln>
            <a:noFill/>
          </a:ln>
        </p:spPr>
      </p:pic>
      <p:sp>
        <p:nvSpPr>
          <p:cNvPr id="410" name="TextShape 5"/>
          <p:cNvSpPr txBox="1"/>
          <p:nvPr/>
        </p:nvSpPr>
        <p:spPr>
          <a:xfrm>
            <a:off x="6408000" y="8352000"/>
            <a:ext cx="4752000" cy="1008000"/>
          </a:xfrm>
          <a:prstGeom prst="rect">
            <a:avLst/>
          </a:prstGeom>
          <a:noFill/>
          <a:ln>
            <a:noFill/>
          </a:ln>
        </p:spPr>
        <p:txBody>
          <a:bodyPr lIns="180000" rIns="180000" tIns="0" bIns="0" anchor="ctr">
            <a:noAutofit/>
          </a:bodyPr>
          <a:p>
            <a:pPr>
              <a:lnSpc>
                <a:spcPct val="100000"/>
              </a:lnSpc>
              <a:spcAft>
                <a:spcPts val="601"/>
              </a:spcAft>
              <a:tabLst>
                <a:tab algn="l" pos="0"/>
              </a:tabLst>
            </a:pPr>
            <a:r>
              <a:rPr b="0" i="1" lang="en-US" sz="1000" spc="-1" strike="noStrike">
                <a:solidFill>
                  <a:srgbClr val="333333"/>
                </a:solidFill>
                <a:latin typeface="Arial"/>
                <a:ea typeface="ＭＳ Ｐゴシック"/>
              </a:rPr>
              <a:t>Mon Not R Astron Soc</a:t>
            </a:r>
            <a:r>
              <a:rPr b="0" lang="en-US" sz="1000" spc="-1" strike="noStrike">
                <a:solidFill>
                  <a:srgbClr val="333333"/>
                </a:solidFill>
                <a:latin typeface="Arial"/>
                <a:ea typeface="ＭＳ Ｐゴシック"/>
              </a:rPr>
              <a:t>, Volume 462, Issue 2, 21 October 2016, Pages 1591–1602, </a:t>
            </a:r>
            <a:r>
              <a:rPr b="0" lang="en-US" sz="1000" spc="-1" strike="noStrike" u="sng">
                <a:solidFill>
                  <a:srgbClr val="0000ff"/>
                </a:solidFill>
                <a:uFillTx/>
                <a:latin typeface="Arial"/>
                <a:ea typeface="ＭＳ Ｐゴシック"/>
                <a:hlinkClick r:id="rId4"/>
              </a:rPr>
              <a:t>https://doi.org/10.1093/mnras/stw1746</a:t>
            </a:r>
            <a:endParaRPr b="0" lang="en-US" sz="1000" spc="-1" strike="noStrike">
              <a:latin typeface="Times New Roman"/>
            </a:endParaRPr>
          </a:p>
          <a:p>
            <a:pPr>
              <a:lnSpc>
                <a:spcPct val="100000"/>
              </a:lnSpc>
              <a:spcAft>
                <a:spcPts val="601"/>
              </a:spcAft>
              <a:tabLst>
                <a:tab algn="l" pos="0"/>
              </a:tabLst>
            </a:pPr>
            <a:r>
              <a:rPr b="0" lang="en-US" sz="800" spc="-1" strike="noStrike">
                <a:solidFill>
                  <a:srgbClr val="2a2a2a"/>
                </a:solidFill>
                <a:latin typeface="Arial"/>
                <a:ea typeface="ＭＳ Ｐゴシック"/>
              </a:rPr>
              <a:t>The content of this slide may be subject to copyright: please see the slide notes for details.</a:t>
            </a:r>
            <a:endParaRPr b="0" lang="en-US" sz="800" spc="-1" strike="noStrike">
              <a:latin typeface="Times New Roman"/>
            </a:endParaRPr>
          </a:p>
        </p:txBody>
      </p:sp>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1"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Summary strategy</a:t>
            </a:r>
            <a:endParaRPr b="0" lang="en-US" sz="3600" spc="-1" strike="noStrike">
              <a:solidFill>
                <a:srgbClr val="000000"/>
              </a:solidFill>
              <a:latin typeface="Arial"/>
            </a:endParaRPr>
          </a:p>
        </p:txBody>
      </p:sp>
      <p:sp>
        <p:nvSpPr>
          <p:cNvPr id="412" name="TextShape 2"/>
          <p:cNvSpPr txBox="1"/>
          <p:nvPr/>
        </p:nvSpPr>
        <p:spPr>
          <a:xfrm>
            <a:off x="7128000" y="1799280"/>
            <a:ext cx="5688000" cy="3312720"/>
          </a:xfrm>
          <a:prstGeom prst="rect">
            <a:avLst/>
          </a:prstGeom>
          <a:noFill/>
          <a:ln>
            <a:noFill/>
          </a:ln>
        </p:spPr>
        <p:txBody>
          <a:bodyPr lIns="0" rIns="0" tIns="0" bIns="0">
            <a:normAutofit/>
          </a:bodyPr>
          <a:p>
            <a:endParaRPr b="0" lang="en-US" sz="1400" spc="-1" strike="noStrike">
              <a:solidFill>
                <a:srgbClr val="000000"/>
              </a:solidFill>
              <a:latin typeface="Arial"/>
            </a:endParaRPr>
          </a:p>
        </p:txBody>
      </p:sp>
      <p:pic>
        <p:nvPicPr>
          <p:cNvPr id="413" name="" descr=""/>
          <p:cNvPicPr/>
          <p:nvPr/>
        </p:nvPicPr>
        <p:blipFill>
          <a:blip r:embed="rId1"/>
          <a:stretch/>
        </p:blipFill>
        <p:spPr>
          <a:xfrm>
            <a:off x="3528000" y="1944000"/>
            <a:ext cx="6678720" cy="6755040"/>
          </a:xfrm>
          <a:prstGeom prst="rect">
            <a:avLst/>
          </a:prstGeom>
          <a:ln>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4"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Ranking source is X-rays</a:t>
            </a:r>
            <a:endParaRPr b="0" lang="en-US" sz="3600" spc="-1" strike="noStrike">
              <a:solidFill>
                <a:srgbClr val="000000"/>
              </a:solidFill>
              <a:latin typeface="Arial"/>
            </a:endParaRPr>
          </a:p>
        </p:txBody>
      </p:sp>
      <p:sp>
        <p:nvSpPr>
          <p:cNvPr id="415" name="TextShape 2"/>
          <p:cNvSpPr txBox="1"/>
          <p:nvPr/>
        </p:nvSpPr>
        <p:spPr>
          <a:xfrm>
            <a:off x="216000" y="1511280"/>
            <a:ext cx="8064000" cy="7746480"/>
          </a:xfrm>
          <a:prstGeom prst="rect">
            <a:avLst/>
          </a:prstGeom>
          <a:noFill/>
          <a:ln>
            <a:noFill/>
          </a:ln>
        </p:spPr>
        <p:txBody>
          <a:bodyPr lIns="0" rIns="0" tIns="0" bIns="0">
            <a:normAutofit fontScale="63000"/>
          </a:bodyPr>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Depending on the extension of the confidence region and the reach of the GW antennas, it might be preferential to point at galaxies if this is big and reach is shallow, or to scan the region if the region is smaller and reach is larger.</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This is because galaxy catalogs might be incomplete at increasing distances </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Every field of observation contains several X-ray sources. It is necessary to rank the plausibility that they are counterparts.</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Rank 1: Good GW counterpart candidate. Sources which lie within 200 kpc of a GWGC galaxy, and are either uncatalogued and brighter than the 3σ catalogue limit, or catalogued but brighter than their catalogued flux. In both cases, ‘brighter than’ means that the measured and historical values (or upper limits) disagree at the 5σ level. For uncatalogued sources, the comparison is to the RASS, or to 1SXPS or the XMM–Newton catalogues, if an upper limit from those catalogues is available and deeper than the RASS limit.</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Rank 2: Possible counterpart. The criteria for this are similar to those above, except that ‘brighter’ is determined at the 3σ level, and there is no requirement for the source to be near a known galaxy.</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Rank 3: Undistinguished source. Sources which are uncatalogued, but are fainter than existing catalogue limits, or consistent with those limits at the 3σ level. i.e. sources which cannot be distinguished from field sources.</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Rank 4: Not a counterpart. Sources which are catalogued, and which have fluxes consistent with (at the 3σ level) or fainter than their catalogued values.</a:t>
            </a:r>
            <a:endParaRPr b="0" lang="en-US" sz="22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2200" spc="-1" strike="noStrike">
                <a:solidFill>
                  <a:srgbClr val="000000"/>
                </a:solidFill>
                <a:latin typeface="Arial"/>
              </a:rPr>
              <a:t> </a:t>
            </a:r>
            <a:endParaRPr b="0" lang="en-US" sz="2200" spc="-1" strike="noStrike">
              <a:solidFill>
                <a:srgbClr val="000000"/>
              </a:solidFill>
              <a:latin typeface="Arial"/>
            </a:endParaRPr>
          </a:p>
        </p:txBody>
      </p:sp>
      <p:pic>
        <p:nvPicPr>
          <p:cNvPr id="416" name="" descr=""/>
          <p:cNvPicPr/>
          <p:nvPr/>
        </p:nvPicPr>
        <p:blipFill>
          <a:blip r:embed="rId1"/>
          <a:stretch/>
        </p:blipFill>
        <p:spPr>
          <a:xfrm>
            <a:off x="8784000" y="1854360"/>
            <a:ext cx="3819240" cy="4409640"/>
          </a:xfrm>
          <a:prstGeom prst="rect">
            <a:avLst/>
          </a:prstGeom>
          <a:ln>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7"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Late radio off-axis afterglow</a:t>
            </a:r>
            <a:endParaRPr b="0" lang="en-US" sz="4400" spc="-1" strike="noStrike">
              <a:solidFill>
                <a:srgbClr val="000000"/>
              </a:solidFill>
              <a:latin typeface="Arial"/>
            </a:endParaRPr>
          </a:p>
        </p:txBody>
      </p:sp>
      <p:pic>
        <p:nvPicPr>
          <p:cNvPr id="418" name="Google Shape;411;p41" descr=""/>
          <p:cNvPicPr/>
          <p:nvPr/>
        </p:nvPicPr>
        <p:blipFill>
          <a:blip r:embed="rId1"/>
          <a:stretch/>
        </p:blipFill>
        <p:spPr>
          <a:xfrm>
            <a:off x="6502320" y="1556640"/>
            <a:ext cx="6136920" cy="5832360"/>
          </a:xfrm>
          <a:prstGeom prst="rect">
            <a:avLst/>
          </a:prstGeom>
          <a:ln>
            <a:noFill/>
          </a:ln>
        </p:spPr>
      </p:pic>
      <p:pic>
        <p:nvPicPr>
          <p:cNvPr id="419" name="Google Shape;412;p41" descr=""/>
          <p:cNvPicPr/>
          <p:nvPr/>
        </p:nvPicPr>
        <p:blipFill>
          <a:blip r:embed="rId2"/>
          <a:srcRect l="0" t="4373" r="0" b="30133"/>
          <a:stretch/>
        </p:blipFill>
        <p:spPr>
          <a:xfrm>
            <a:off x="0" y="1512360"/>
            <a:ext cx="4233600" cy="2328120"/>
          </a:xfrm>
          <a:prstGeom prst="rect">
            <a:avLst/>
          </a:prstGeom>
          <a:ln>
            <a:noFill/>
          </a:ln>
        </p:spPr>
      </p:pic>
      <p:pic>
        <p:nvPicPr>
          <p:cNvPr id="420" name="Google Shape;413;p41" descr=""/>
          <p:cNvPicPr/>
          <p:nvPr/>
        </p:nvPicPr>
        <p:blipFill>
          <a:blip r:embed="rId3"/>
          <a:srcRect l="2915" t="0" r="16755" b="25970"/>
          <a:stretch/>
        </p:blipFill>
        <p:spPr>
          <a:xfrm>
            <a:off x="3962520" y="1653120"/>
            <a:ext cx="2602080" cy="2153880"/>
          </a:xfrm>
          <a:prstGeom prst="rect">
            <a:avLst/>
          </a:prstGeom>
          <a:ln>
            <a:noFill/>
          </a:ln>
        </p:spPr>
      </p:pic>
      <p:pic>
        <p:nvPicPr>
          <p:cNvPr id="421" name="Google Shape;403;p40" descr=""/>
          <p:cNvPicPr/>
          <p:nvPr/>
        </p:nvPicPr>
        <p:blipFill>
          <a:blip r:embed="rId4"/>
          <a:stretch/>
        </p:blipFill>
        <p:spPr>
          <a:xfrm>
            <a:off x="679320" y="3840480"/>
            <a:ext cx="5287320" cy="3877560"/>
          </a:xfrm>
          <a:prstGeom prst="rect">
            <a:avLst/>
          </a:prstGeom>
          <a:ln>
            <a:noFill/>
          </a:ln>
        </p:spPr>
      </p:pic>
      <p:sp>
        <p:nvSpPr>
          <p:cNvPr id="422" name="CustomShape 2"/>
          <p:cNvSpPr/>
          <p:nvPr/>
        </p:nvSpPr>
        <p:spPr>
          <a:xfrm>
            <a:off x="9864360" y="1664640"/>
            <a:ext cx="2468160" cy="62532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2400" spc="-1" strike="noStrike">
                <a:solidFill>
                  <a:srgbClr val="000000"/>
                </a:solidFill>
                <a:latin typeface="Arial"/>
                <a:ea typeface="Arial"/>
              </a:rPr>
              <a:t>Troja et al 2017</a:t>
            </a:r>
            <a:endParaRPr b="0" lang="en-US" sz="2400" spc="-1" strike="noStrike">
              <a:latin typeface="Arial"/>
            </a:endParaRPr>
          </a:p>
        </p:txBody>
      </p:sp>
      <p:sp>
        <p:nvSpPr>
          <p:cNvPr id="423" name="TextShape 3"/>
          <p:cNvSpPr txBox="1"/>
          <p:nvPr/>
        </p:nvSpPr>
        <p:spPr>
          <a:xfrm>
            <a:off x="216000" y="7485840"/>
            <a:ext cx="12572640" cy="197460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200" spc="-1" strike="noStrike">
                <a:solidFill>
                  <a:srgbClr val="000000"/>
                </a:solidFill>
                <a:latin typeface="Arial"/>
                <a:ea typeface="Arial"/>
              </a:rPr>
              <a:t>X-ray</a:t>
            </a:r>
            <a:r>
              <a:rPr b="0" lang="en-US" sz="3200" spc="-1" strike="noStrike">
                <a:solidFill>
                  <a:srgbClr val="1d4871"/>
                </a:solidFill>
                <a:latin typeface="Arial"/>
                <a:ea typeface="Arial"/>
              </a:rPr>
              <a:t> and </a:t>
            </a:r>
            <a:r>
              <a:rPr b="0" lang="en-US" sz="3200" spc="-1" strike="noStrike">
                <a:solidFill>
                  <a:srgbClr val="773f9b"/>
                </a:solidFill>
                <a:latin typeface="Arial"/>
                <a:ea typeface="Arial"/>
              </a:rPr>
              <a:t>Radio</a:t>
            </a:r>
            <a:r>
              <a:rPr b="0" lang="en-US" sz="3200" spc="-1" strike="noStrike">
                <a:solidFill>
                  <a:srgbClr val="1d4871"/>
                </a:solidFill>
                <a:latin typeface="Arial"/>
                <a:ea typeface="Arial"/>
              </a:rPr>
              <a:t> observations detected a source after </a:t>
            </a:r>
            <a:r>
              <a:rPr b="0" lang="en-US" sz="3200" spc="-1" strike="noStrike">
                <a:solidFill>
                  <a:srgbClr val="000000"/>
                </a:solidFill>
                <a:latin typeface="Arial"/>
                <a:ea typeface="Arial"/>
              </a:rPr>
              <a:t>9</a:t>
            </a:r>
            <a:r>
              <a:rPr b="0" lang="en-US" sz="3200" spc="-1" strike="noStrike">
                <a:solidFill>
                  <a:srgbClr val="1d4871"/>
                </a:solidFill>
                <a:latin typeface="Arial"/>
                <a:ea typeface="Arial"/>
              </a:rPr>
              <a:t> and </a:t>
            </a:r>
            <a:r>
              <a:rPr b="0" lang="en-US" sz="3200" spc="-1" strike="noStrike">
                <a:solidFill>
                  <a:srgbClr val="773f9b"/>
                </a:solidFill>
                <a:latin typeface="Arial"/>
                <a:ea typeface="Arial"/>
              </a:rPr>
              <a:t>16</a:t>
            </a:r>
            <a:r>
              <a:rPr b="0" lang="en-US" sz="3200" spc="-1" strike="noStrike">
                <a:solidFill>
                  <a:srgbClr val="1d4871"/>
                </a:solidFill>
                <a:latin typeface="Arial"/>
                <a:ea typeface="Arial"/>
              </a:rPr>
              <a:t> days and they can be joined in a synchrotron emission model.</a:t>
            </a:r>
            <a:endParaRPr b="0" lang="en-US" sz="3200" spc="-1" strike="noStrike">
              <a:solidFill>
                <a:srgbClr val="000000"/>
              </a:solidFill>
              <a:latin typeface="Arial"/>
            </a:endParaRPr>
          </a:p>
          <a:p>
            <a:pPr marL="383400" indent="-345240">
              <a:lnSpc>
                <a:spcPct val="100000"/>
              </a:lnSpc>
              <a:buClr>
                <a:srgbClr val="1d4871"/>
              </a:buClr>
              <a:buFont typeface="Arial"/>
              <a:buChar char="•"/>
            </a:pPr>
            <a:r>
              <a:rPr b="0" lang="en-US" sz="3200" spc="-1" strike="noStrike">
                <a:solidFill>
                  <a:srgbClr val="1d4871"/>
                </a:solidFill>
                <a:latin typeface="Arial"/>
                <a:ea typeface="Arial"/>
              </a:rPr>
              <a:t>Late appearance can be due to slowing down of jet (reduced Doppler beaming), but also to a structured emission pattern.</a:t>
            </a:r>
            <a:endParaRPr b="0" lang="en-US" sz="3200" spc="-1" strike="noStrike">
              <a:solidFill>
                <a:srgbClr val="000000"/>
              </a:solidFill>
              <a:latin typeface="Arial"/>
            </a:endParaRPr>
          </a:p>
        </p:txBody>
      </p:sp>
      <p:sp>
        <p:nvSpPr>
          <p:cNvPr id="424" name="CustomShape 4"/>
          <p:cNvSpPr/>
          <p:nvPr/>
        </p:nvSpPr>
        <p:spPr>
          <a:xfrm>
            <a:off x="10715040" y="1664640"/>
            <a:ext cx="1617480" cy="4970160"/>
          </a:xfrm>
          <a:prstGeom prst="rect">
            <a:avLst/>
          </a:prstGeom>
          <a:solidFill>
            <a:srgbClr val="0070c0">
              <a:alpha val="32000"/>
            </a:srgbClr>
          </a:solidFill>
          <a:ln w="25560">
            <a:solidFill>
              <a:srgbClr val="024a8e"/>
            </a:solidFill>
            <a:round/>
          </a:ln>
        </p:spPr>
        <p:style>
          <a:lnRef idx="0"/>
          <a:fillRef idx="0"/>
          <a:effectRef idx="0"/>
          <a:fontRef idx="minor"/>
        </p:style>
      </p:sp>
      <p:sp>
        <p:nvSpPr>
          <p:cNvPr id="425"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8769AE9F-34BD-428B-86F9-D851D33A4A37}"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6" name="CustomShape 1"/>
          <p:cNvSpPr/>
          <p:nvPr/>
        </p:nvSpPr>
        <p:spPr>
          <a:xfrm>
            <a:off x="0" y="9423360"/>
            <a:ext cx="13004280" cy="329760"/>
          </a:xfrm>
          <a:prstGeom prst="rect">
            <a:avLst/>
          </a:prstGeom>
          <a:solidFill>
            <a:srgbClr val="9bacca"/>
          </a:solidFill>
          <a:ln w="3240">
            <a:solidFill>
              <a:srgbClr val="5b92c7"/>
            </a:solidFill>
            <a:round/>
          </a:ln>
          <a:effectLst>
            <a:outerShdw dist="25560" dir="5400000">
              <a:srgbClr val="929292">
                <a:alpha val="38000"/>
              </a:srgbClr>
            </a:outerShdw>
          </a:effectLst>
        </p:spPr>
        <p:style>
          <a:lnRef idx="0"/>
          <a:fillRef idx="0"/>
          <a:effectRef idx="0"/>
          <a:fontRef idx="minor"/>
        </p:style>
      </p:sp>
      <p:sp>
        <p:nvSpPr>
          <p:cNvPr id="427" name="CustomShape 2"/>
          <p:cNvSpPr/>
          <p:nvPr/>
        </p:nvSpPr>
        <p:spPr>
          <a:xfrm>
            <a:off x="0" y="0"/>
            <a:ext cx="13004280" cy="1409400"/>
          </a:xfrm>
          <a:prstGeom prst="rect">
            <a:avLst/>
          </a:prstGeom>
          <a:solidFill>
            <a:srgbClr val="9bacca"/>
          </a:solidFill>
          <a:ln w="3240">
            <a:solidFill>
              <a:srgbClr val="5b92c7"/>
            </a:solidFill>
            <a:round/>
          </a:ln>
          <a:effectLst>
            <a:outerShdw dist="25560" dir="5400000">
              <a:srgbClr val="929292">
                <a:alpha val="38000"/>
              </a:srgbClr>
            </a:outerShdw>
          </a:effectLst>
        </p:spPr>
        <p:style>
          <a:lnRef idx="0"/>
          <a:fillRef idx="0"/>
          <a:effectRef idx="0"/>
          <a:fontRef idx="minor"/>
        </p:style>
      </p:sp>
      <p:pic>
        <p:nvPicPr>
          <p:cNvPr id="428" name="isdc_logo_trans_notext.png" descr="isdc_logo_trans_notext.png"/>
          <p:cNvPicPr/>
          <p:nvPr/>
        </p:nvPicPr>
        <p:blipFill>
          <a:blip r:embed="rId1"/>
          <a:stretch/>
        </p:blipFill>
        <p:spPr>
          <a:xfrm>
            <a:off x="254160" y="76320"/>
            <a:ext cx="2006280" cy="1117800"/>
          </a:xfrm>
          <a:prstGeom prst="rect">
            <a:avLst/>
          </a:prstGeom>
          <a:ln w="12600">
            <a:noFill/>
          </a:ln>
        </p:spPr>
      </p:pic>
      <p:sp>
        <p:nvSpPr>
          <p:cNvPr id="429" name="CustomShape 3"/>
          <p:cNvSpPr/>
          <p:nvPr/>
        </p:nvSpPr>
        <p:spPr>
          <a:xfrm>
            <a:off x="1409760" y="9422640"/>
            <a:ext cx="10312200" cy="344160"/>
          </a:xfrm>
          <a:prstGeom prst="rect">
            <a:avLst/>
          </a:prstGeom>
          <a:noFill/>
          <a:ln w="12600">
            <a:noFill/>
          </a:ln>
        </p:spPr>
        <p:style>
          <a:lnRef idx="0"/>
          <a:fillRef idx="0"/>
          <a:effectRef idx="0"/>
          <a:fontRef idx="minor"/>
        </p:style>
        <p:txBody>
          <a:bodyPr lIns="50760" rIns="50760" tIns="50760" bIns="50760" anchor="ctr">
            <a:spAutoFit/>
          </a:bodyPr>
          <a:p>
            <a:pPr algn="ctr">
              <a:lnSpc>
                <a:spcPct val="100000"/>
              </a:lnSpc>
            </a:pPr>
            <a:r>
              <a:rPr b="0" lang="en-US" sz="1600" spc="-1" strike="noStrike">
                <a:solidFill>
                  <a:srgbClr val="ffffff"/>
                </a:solidFill>
                <a:latin typeface="Arial"/>
                <a:ea typeface="Arial"/>
              </a:rPr>
              <a:t>GRBs - C. Ferrigno</a:t>
            </a:r>
            <a:endParaRPr b="0" lang="en-US" sz="1600" spc="-1" strike="noStrike">
              <a:latin typeface="Arial"/>
            </a:endParaRPr>
          </a:p>
        </p:txBody>
      </p:sp>
      <p:pic>
        <p:nvPicPr>
          <p:cNvPr id="430" name="UNIGE_pant.png" descr="UNIGE_pant.png"/>
          <p:cNvPicPr/>
          <p:nvPr/>
        </p:nvPicPr>
        <p:blipFill>
          <a:blip r:embed="rId2"/>
          <a:stretch/>
        </p:blipFill>
        <p:spPr>
          <a:xfrm>
            <a:off x="8940960" y="-63360"/>
            <a:ext cx="4304520" cy="1549080"/>
          </a:xfrm>
          <a:prstGeom prst="rect">
            <a:avLst/>
          </a:prstGeom>
          <a:ln>
            <a:noFill/>
          </a:ln>
        </p:spPr>
      </p:pic>
      <p:sp>
        <p:nvSpPr>
          <p:cNvPr id="431" name="TextShape 4"/>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Break simulations</a:t>
            </a:r>
            <a:endParaRPr b="0" lang="en-US" sz="4400" spc="-1" strike="noStrike">
              <a:solidFill>
                <a:srgbClr val="000000"/>
              </a:solidFill>
              <a:latin typeface="Arial"/>
            </a:endParaRPr>
          </a:p>
        </p:txBody>
      </p:sp>
      <p:sp>
        <p:nvSpPr>
          <p:cNvPr id="432" name="TextShape 5"/>
          <p:cNvSpPr txBox="1"/>
          <p:nvPr/>
        </p:nvSpPr>
        <p:spPr>
          <a:xfrm>
            <a:off x="216000" y="6818400"/>
            <a:ext cx="12572640" cy="2439720"/>
          </a:xfrm>
          <a:prstGeom prst="rect">
            <a:avLst/>
          </a:prstGeom>
          <a:noFill/>
          <a:ln>
            <a:noFill/>
          </a:ln>
        </p:spPr>
        <p:txBody>
          <a:bodyPr tIns="91440" bIns="91440">
            <a:noAutofit/>
          </a:bodyPr>
          <a:p>
            <a:pPr marL="383400" indent="-342360">
              <a:lnSpc>
                <a:spcPct val="100000"/>
              </a:lnSpc>
              <a:spcBef>
                <a:spcPts val="700"/>
              </a:spcBef>
              <a:buClr>
                <a:srgbClr val="1d4871"/>
              </a:buClr>
              <a:buFont typeface="Arial"/>
              <a:buChar char="•"/>
            </a:pPr>
            <a:r>
              <a:rPr b="0" lang="en-US" sz="2900" spc="-1" strike="noStrike">
                <a:solidFill>
                  <a:srgbClr val="1d4871"/>
                </a:solidFill>
                <a:latin typeface="Arial"/>
                <a:ea typeface="Arial"/>
              </a:rPr>
              <a:t>The light curves of an inhomogeneous jet observed from different angles (From Rossi et al. ). From the top theta</a:t>
            </a:r>
            <a:r>
              <a:rPr b="0" lang="en-US" sz="2900" spc="-1" strike="noStrike" baseline="-5000">
                <a:solidFill>
                  <a:srgbClr val="1d4871"/>
                </a:solidFill>
                <a:latin typeface="Arial"/>
                <a:ea typeface="Arial"/>
              </a:rPr>
              <a:t>0</a:t>
            </a:r>
            <a:r>
              <a:rPr b="0" lang="en-US" sz="2900" spc="-1" strike="noStrike">
                <a:solidFill>
                  <a:srgbClr val="1d4871"/>
                </a:solidFill>
                <a:latin typeface="Arial"/>
                <a:ea typeface="Arial"/>
              </a:rPr>
              <a:t> = 0.5, 1, 2, 4, 8, 16°. </a:t>
            </a:r>
            <a:r>
              <a:rPr b="0" lang="en-US" sz="2900" spc="-1" strike="noStrike" u="sng">
                <a:solidFill>
                  <a:srgbClr val="0000ff"/>
                </a:solidFill>
                <a:uFillTx/>
                <a:latin typeface="Arial"/>
                <a:ea typeface="Arial"/>
                <a:hlinkClick r:id="rId3"/>
              </a:rPr>
              <a:t>https://ned.ipac.caltech.edu/level5/March04/Piran/Piran7_9.html</a:t>
            </a:r>
            <a:endParaRPr b="0" lang="en-US" sz="2900" spc="-1" strike="noStrike">
              <a:solidFill>
                <a:srgbClr val="000000"/>
              </a:solidFill>
              <a:latin typeface="Arial"/>
            </a:endParaRPr>
          </a:p>
          <a:p>
            <a:pPr marL="383400" indent="-342360">
              <a:lnSpc>
                <a:spcPct val="100000"/>
              </a:lnSpc>
              <a:spcBef>
                <a:spcPts val="700"/>
              </a:spcBef>
              <a:buClr>
                <a:srgbClr val="1d4871"/>
              </a:buClr>
              <a:buFont typeface="Arial"/>
              <a:buChar char="•"/>
            </a:pPr>
            <a:r>
              <a:rPr b="0" lang="en-US" sz="2700" spc="-1" strike="noStrike">
                <a:solidFill>
                  <a:srgbClr val="1d4871"/>
                </a:solidFill>
                <a:latin typeface="Arial"/>
                <a:ea typeface="Arial"/>
              </a:rPr>
              <a:t>Acro</a:t>
            </a:r>
            <a:r>
              <a:rPr b="0" lang="en-US" sz="2700" spc="-1" strike="noStrike">
                <a:solidFill>
                  <a:srgbClr val="1d4871"/>
                </a:solidFill>
                <a:latin typeface="Arial"/>
                <a:ea typeface="Arial"/>
              </a:rPr>
              <a:t>matic break in optics afterglows let us estimate an opening angle between 5 an 10 degrees for most GRBs. But see GRB170817A next lecture.</a:t>
            </a:r>
            <a:endParaRPr b="0" lang="en-US" sz="2700" spc="-1" strike="noStrike">
              <a:solidFill>
                <a:srgbClr val="000000"/>
              </a:solidFill>
              <a:latin typeface="Arial"/>
            </a:endParaRPr>
          </a:p>
        </p:txBody>
      </p:sp>
      <p:sp>
        <p:nvSpPr>
          <p:cNvPr id="433" name="TextShape 6"/>
          <p:cNvSpPr txBox="1"/>
          <p:nvPr/>
        </p:nvSpPr>
        <p:spPr>
          <a:xfrm>
            <a:off x="11442960" y="9420480"/>
            <a:ext cx="1345320" cy="348480"/>
          </a:xfrm>
          <a:prstGeom prst="rect">
            <a:avLst/>
          </a:prstGeom>
          <a:noFill/>
          <a:ln>
            <a:noFill/>
          </a:ln>
        </p:spPr>
        <p:txBody>
          <a:bodyPr lIns="50760" rIns="50760" tIns="50760" bIns="50760" anchor="ctr">
            <a:noAutofit/>
          </a:bodyPr>
          <a:p>
            <a:endParaRPr b="0" lang="en-US" sz="2400" spc="-1" strike="noStrike">
              <a:latin typeface="Times New Roman"/>
            </a:endParaRPr>
          </a:p>
        </p:txBody>
      </p:sp>
      <p:pic>
        <p:nvPicPr>
          <p:cNvPr id="434" name="Image" descr="Image"/>
          <p:cNvPicPr/>
          <p:nvPr/>
        </p:nvPicPr>
        <p:blipFill>
          <a:blip r:embed="rId4"/>
          <a:stretch/>
        </p:blipFill>
        <p:spPr>
          <a:xfrm>
            <a:off x="3955680" y="1795320"/>
            <a:ext cx="6032520" cy="4966920"/>
          </a:xfrm>
          <a:prstGeom prst="rect">
            <a:avLst/>
          </a:prstGeom>
          <a:ln>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5"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Off-axis event</a:t>
            </a:r>
            <a:endParaRPr b="0" lang="en-US" sz="4400" spc="-1" strike="noStrike">
              <a:solidFill>
                <a:srgbClr val="000000"/>
              </a:solidFill>
              <a:latin typeface="Arial"/>
            </a:endParaRPr>
          </a:p>
        </p:txBody>
      </p:sp>
      <p:sp>
        <p:nvSpPr>
          <p:cNvPr id="436" name="TextShape 2"/>
          <p:cNvSpPr txBox="1"/>
          <p:nvPr/>
        </p:nvSpPr>
        <p:spPr>
          <a:xfrm>
            <a:off x="216000" y="5957640"/>
            <a:ext cx="12572640" cy="336636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600" spc="-1" strike="noStrike">
                <a:solidFill>
                  <a:srgbClr val="53585f"/>
                </a:solidFill>
                <a:latin typeface="Arial"/>
                <a:ea typeface="Arial"/>
              </a:rPr>
              <a:t>As revealed by LIGO/Virgo data, the merger was observed at</a:t>
            </a:r>
            <a:r>
              <a:rPr b="1" lang="en-US" sz="3600" spc="-1" strike="noStrike">
                <a:solidFill>
                  <a:srgbClr val="53585f"/>
                </a:solidFill>
                <a:latin typeface="Arial"/>
                <a:ea typeface="Arial"/>
              </a:rPr>
              <a:t> 20-60 deg off-axis, </a:t>
            </a:r>
            <a:r>
              <a:rPr b="0" lang="en-US" sz="3600" spc="-1" strike="noStrike">
                <a:solidFill>
                  <a:srgbClr val="53585f"/>
                </a:solidFill>
                <a:latin typeface="Arial"/>
                <a:ea typeface="Arial"/>
              </a:rPr>
              <a:t>proving that a considerable amount of EM energy is emitted far from the axis of the system</a:t>
            </a:r>
            <a:endParaRPr b="0" lang="en-US" sz="3600" spc="-1" strike="noStrike">
              <a:solidFill>
                <a:srgbClr val="000000"/>
              </a:solidFill>
              <a:latin typeface="Arial"/>
            </a:endParaRPr>
          </a:p>
          <a:p>
            <a:pPr marL="383400" indent="-345240">
              <a:lnSpc>
                <a:spcPct val="100000"/>
              </a:lnSpc>
              <a:spcBef>
                <a:spcPts val="700"/>
              </a:spcBef>
              <a:buClr>
                <a:srgbClr val="1d4871"/>
              </a:buClr>
              <a:buFont typeface="Arial"/>
              <a:buChar char="•"/>
            </a:pPr>
            <a:r>
              <a:rPr b="0" lang="en-US" sz="3600" spc="-1" strike="noStrike">
                <a:solidFill>
                  <a:srgbClr val="1d4871"/>
                </a:solidFill>
                <a:latin typeface="Arial"/>
                <a:ea typeface="Arial"/>
              </a:rPr>
              <a:t>Has the jet broken through or has it formed a hot cocoon?</a:t>
            </a:r>
            <a:endParaRPr b="0" lang="en-US" sz="3600" spc="-1" strike="noStrike">
              <a:solidFill>
                <a:srgbClr val="000000"/>
              </a:solidFill>
              <a:latin typeface="Arial"/>
            </a:endParaRPr>
          </a:p>
          <a:p>
            <a:pPr marL="383400" indent="-116640">
              <a:lnSpc>
                <a:spcPct val="100000"/>
              </a:lnSpc>
              <a:spcBef>
                <a:spcPts val="700"/>
              </a:spcBef>
              <a:tabLst>
                <a:tab algn="l" pos="0"/>
              </a:tabLst>
            </a:pPr>
            <a:endParaRPr b="0" lang="en-US" sz="3600" spc="-1" strike="noStrike">
              <a:solidFill>
                <a:srgbClr val="000000"/>
              </a:solidFill>
              <a:latin typeface="Arial"/>
            </a:endParaRPr>
          </a:p>
          <a:p>
            <a:pPr marL="383400" indent="-129240">
              <a:lnSpc>
                <a:spcPct val="100000"/>
              </a:lnSpc>
              <a:spcBef>
                <a:spcPts val="700"/>
              </a:spcBef>
              <a:tabLst>
                <a:tab algn="l" pos="0"/>
              </a:tabLst>
            </a:pPr>
            <a:endParaRPr b="0" lang="en-US" sz="3600" spc="-1" strike="noStrike">
              <a:solidFill>
                <a:srgbClr val="000000"/>
              </a:solidFill>
              <a:latin typeface="Arial"/>
            </a:endParaRPr>
          </a:p>
        </p:txBody>
      </p:sp>
      <p:pic>
        <p:nvPicPr>
          <p:cNvPr id="437" name="Google Shape;420;p42" descr=""/>
          <p:cNvPicPr/>
          <p:nvPr/>
        </p:nvPicPr>
        <p:blipFill>
          <a:blip r:embed="rId1"/>
          <a:stretch/>
        </p:blipFill>
        <p:spPr>
          <a:xfrm>
            <a:off x="1064520" y="1409760"/>
            <a:ext cx="10875240" cy="4497120"/>
          </a:xfrm>
          <a:prstGeom prst="rect">
            <a:avLst/>
          </a:prstGeom>
          <a:ln>
            <a:noFill/>
          </a:ln>
        </p:spPr>
      </p:pic>
      <p:sp>
        <p:nvSpPr>
          <p:cNvPr id="438" name="CustomShape 3"/>
          <p:cNvSpPr/>
          <p:nvPr/>
        </p:nvSpPr>
        <p:spPr>
          <a:xfrm>
            <a:off x="11900880" y="2656800"/>
            <a:ext cx="545760" cy="85500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9600" spc="-1" strike="noStrike">
                <a:solidFill>
                  <a:srgbClr val="000000"/>
                </a:solidFill>
                <a:latin typeface="Arial"/>
                <a:ea typeface="Arial"/>
              </a:rPr>
              <a:t>?</a:t>
            </a:r>
            <a:endParaRPr b="0" lang="en-US" sz="9600" spc="-1" strike="noStrike">
              <a:latin typeface="Arial"/>
            </a:endParaRPr>
          </a:p>
        </p:txBody>
      </p:sp>
      <p:sp>
        <p:nvSpPr>
          <p:cNvPr id="439" name="CustomShape 4"/>
          <p:cNvSpPr/>
          <p:nvPr/>
        </p:nvSpPr>
        <p:spPr>
          <a:xfrm>
            <a:off x="11264040" y="4694760"/>
            <a:ext cx="10437480" cy="12175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Mooley et al. (2018)</a:t>
            </a:r>
            <a:endParaRPr b="0" lang="en-US" sz="1400" spc="-1" strike="noStrike">
              <a:latin typeface="Arial"/>
            </a:endParaRPr>
          </a:p>
        </p:txBody>
      </p:sp>
      <p:sp>
        <p:nvSpPr>
          <p:cNvPr id="440"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C2122FA5-E624-4005-B69E-C5E117E8C885}"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1"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A panchromatic light curve</a:t>
            </a:r>
            <a:endParaRPr b="0" lang="en-US" sz="4400" spc="-1" strike="noStrike">
              <a:solidFill>
                <a:srgbClr val="000000"/>
              </a:solidFill>
              <a:latin typeface="Arial"/>
            </a:endParaRPr>
          </a:p>
        </p:txBody>
      </p:sp>
      <p:pic>
        <p:nvPicPr>
          <p:cNvPr id="442" name="Google Shape;429;p43" descr=""/>
          <p:cNvPicPr/>
          <p:nvPr/>
        </p:nvPicPr>
        <p:blipFill>
          <a:blip r:embed="rId1"/>
          <a:stretch/>
        </p:blipFill>
        <p:spPr>
          <a:xfrm>
            <a:off x="772200" y="2331000"/>
            <a:ext cx="9982080" cy="6261480"/>
          </a:xfrm>
          <a:prstGeom prst="rect">
            <a:avLst/>
          </a:prstGeom>
          <a:ln>
            <a:noFill/>
          </a:ln>
        </p:spPr>
      </p:pic>
      <p:sp>
        <p:nvSpPr>
          <p:cNvPr id="443" name="CustomShape 2"/>
          <p:cNvSpPr/>
          <p:nvPr/>
        </p:nvSpPr>
        <p:spPr>
          <a:xfrm>
            <a:off x="8862120" y="8188560"/>
            <a:ext cx="3075120" cy="4003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Ghirlanda et al. (2018)</a:t>
            </a:r>
            <a:endParaRPr b="0" lang="en-US" sz="1400" spc="-1" strike="noStrike">
              <a:latin typeface="Arial"/>
            </a:endParaRPr>
          </a:p>
        </p:txBody>
      </p:sp>
      <p:pic>
        <p:nvPicPr>
          <p:cNvPr id="444" name="Google Shape;431;p43" descr=""/>
          <p:cNvPicPr/>
          <p:nvPr/>
        </p:nvPicPr>
        <p:blipFill>
          <a:blip r:embed="rId2"/>
          <a:srcRect l="24048" t="0" r="52379" b="0"/>
          <a:stretch/>
        </p:blipFill>
        <p:spPr>
          <a:xfrm>
            <a:off x="11086200" y="2331000"/>
            <a:ext cx="1855800" cy="3257280"/>
          </a:xfrm>
          <a:prstGeom prst="rect">
            <a:avLst/>
          </a:prstGeom>
          <a:ln w="76320">
            <a:solidFill>
              <a:srgbClr val="53585f"/>
            </a:solidFill>
            <a:prstDash val="dash"/>
            <a:round/>
          </a:ln>
        </p:spPr>
      </p:pic>
      <p:pic>
        <p:nvPicPr>
          <p:cNvPr id="445" name="Google Shape;432;p43" descr=""/>
          <p:cNvPicPr/>
          <p:nvPr/>
        </p:nvPicPr>
        <p:blipFill>
          <a:blip r:embed="rId3"/>
          <a:srcRect l="73936" t="0" r="0" b="0"/>
          <a:stretch/>
        </p:blipFill>
        <p:spPr>
          <a:xfrm>
            <a:off x="11009160" y="5913720"/>
            <a:ext cx="1932840" cy="3068280"/>
          </a:xfrm>
          <a:prstGeom prst="rect">
            <a:avLst/>
          </a:prstGeom>
          <a:ln w="38160">
            <a:solidFill>
              <a:srgbClr val="53585f"/>
            </a:solidFill>
            <a:round/>
          </a:ln>
        </p:spPr>
      </p:pic>
      <p:sp>
        <p:nvSpPr>
          <p:cNvPr id="446" name="CustomShape 3"/>
          <p:cNvSpPr/>
          <p:nvPr/>
        </p:nvSpPr>
        <p:spPr>
          <a:xfrm>
            <a:off x="1019160" y="8370720"/>
            <a:ext cx="7423920" cy="83664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3000" spc="-1" strike="noStrike">
                <a:solidFill>
                  <a:srgbClr val="000000"/>
                </a:solidFill>
                <a:latin typeface="Arial"/>
                <a:ea typeface="Arial"/>
              </a:rPr>
              <a:t>Two models consistent with the data</a:t>
            </a:r>
            <a:endParaRPr b="0" lang="en-US" sz="3000" spc="-1" strike="noStrike">
              <a:latin typeface="Arial"/>
            </a:endParaRPr>
          </a:p>
        </p:txBody>
      </p:sp>
      <p:sp>
        <p:nvSpPr>
          <p:cNvPr id="447" name="TextShape 4"/>
          <p:cNvSpPr txBox="1"/>
          <p:nvPr/>
        </p:nvSpPr>
        <p:spPr>
          <a:xfrm>
            <a:off x="62280" y="1301040"/>
            <a:ext cx="12879720" cy="1409400"/>
          </a:xfrm>
          <a:prstGeom prst="rect">
            <a:avLst/>
          </a:prstGeom>
          <a:noFill/>
          <a:ln>
            <a:noFill/>
          </a:ln>
        </p:spPr>
        <p:txBody>
          <a:bodyPr tIns="91440" bIns="91440">
            <a:noAutofit/>
          </a:bodyPr>
          <a:p>
            <a:pPr>
              <a:lnSpc>
                <a:spcPct val="100000"/>
              </a:lnSpc>
              <a:spcBef>
                <a:spcPts val="700"/>
              </a:spcBef>
              <a:tabLst>
                <a:tab algn="l" pos="0"/>
              </a:tabLst>
            </a:pPr>
            <a:r>
              <a:rPr b="0" lang="en-US" sz="3400" spc="-1" strike="noStrike">
                <a:solidFill>
                  <a:srgbClr val="1d4871"/>
                </a:solidFill>
                <a:latin typeface="Arial"/>
                <a:ea typeface="Arial"/>
              </a:rPr>
              <a:t>From X-rays to radio, the same light curve up to 300 days after the event: synchrotron emission.</a:t>
            </a:r>
            <a:endParaRPr b="0" lang="en-US" sz="3400" spc="-1" strike="noStrike">
              <a:solidFill>
                <a:srgbClr val="000000"/>
              </a:solidFill>
              <a:latin typeface="Arial"/>
            </a:endParaRPr>
          </a:p>
        </p:txBody>
      </p:sp>
      <p:sp>
        <p:nvSpPr>
          <p:cNvPr id="448"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9E577409-1693-4E38-83AC-4B62B2B79566}"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show="0">
  <p:cSld>
    <p:spTree>
      <p:nvGrpSpPr>
        <p:cNvPr id="1" name=""/>
        <p:cNvGrpSpPr/>
        <p:nvPr/>
      </p:nvGrpSpPr>
      <p:grpSpPr>
        <a:xfrm>
          <a:off x="0" y="0"/>
          <a:ext cx="0" cy="0"/>
          <a:chOff x="0" y="0"/>
          <a:chExt cx="0" cy="0"/>
        </a:xfrm>
      </p:grpSpPr>
      <p:sp>
        <p:nvSpPr>
          <p:cNvPr id="177" name="CustomShape 1"/>
          <p:cNvSpPr/>
          <p:nvPr/>
        </p:nvSpPr>
        <p:spPr>
          <a:xfrm>
            <a:off x="0" y="9423360"/>
            <a:ext cx="13004280" cy="32976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178" name="CustomShape 2"/>
          <p:cNvSpPr/>
          <p:nvPr/>
        </p:nvSpPr>
        <p:spPr>
          <a:xfrm>
            <a:off x="0" y="0"/>
            <a:ext cx="13004280" cy="1409400"/>
          </a:xfrm>
          <a:prstGeom prst="rect">
            <a:avLst/>
          </a:prstGeom>
          <a:solidFill>
            <a:srgbClr val="9bacca"/>
          </a:solidFill>
          <a:ln w="9360">
            <a:solidFill>
              <a:srgbClr val="5b92c7"/>
            </a:solidFill>
            <a:round/>
          </a:ln>
          <a:effectLst>
            <a:outerShdw dist="25560" dir="5400000">
              <a:srgbClr val="929292">
                <a:alpha val="38000"/>
              </a:srgbClr>
            </a:outerShdw>
          </a:effectLst>
        </p:spPr>
        <p:style>
          <a:lnRef idx="0"/>
          <a:fillRef idx="0"/>
          <a:effectRef idx="0"/>
          <a:fontRef idx="minor"/>
        </p:style>
      </p:sp>
      <p:sp>
        <p:nvSpPr>
          <p:cNvPr id="179" name="CustomShape 3"/>
          <p:cNvSpPr/>
          <p:nvPr/>
        </p:nvSpPr>
        <p:spPr>
          <a:xfrm>
            <a:off x="1409760" y="9433080"/>
            <a:ext cx="10312200" cy="323280"/>
          </a:xfrm>
          <a:prstGeom prst="rect">
            <a:avLst/>
          </a:prstGeom>
          <a:noFill/>
          <a:ln>
            <a:noFill/>
          </a:ln>
        </p:spPr>
        <p:style>
          <a:lnRef idx="0"/>
          <a:fillRef idx="0"/>
          <a:effectRef idx="0"/>
          <a:fontRef idx="minor"/>
        </p:style>
        <p:txBody>
          <a:bodyPr lIns="50760" rIns="50760" tIns="50760" bIns="50760" anchor="ctr">
            <a:noAutofit/>
          </a:bodyPr>
          <a:p>
            <a:pPr marL="57960" indent="-6480" algn="ctr">
              <a:lnSpc>
                <a:spcPct val="100000"/>
              </a:lnSpc>
              <a:tabLst>
                <a:tab algn="l" pos="0"/>
              </a:tabLst>
            </a:pPr>
            <a:r>
              <a:rPr b="0" lang="en-US" sz="1600" spc="-1" strike="noStrike">
                <a:solidFill>
                  <a:srgbClr val="ffffff"/>
                </a:solidFill>
                <a:latin typeface="Arial"/>
                <a:ea typeface="Arial"/>
              </a:rPr>
              <a:t>GW150914 - C. Ferrigno</a:t>
            </a:r>
            <a:endParaRPr b="0" lang="en-US" sz="1600" spc="-1" strike="noStrike">
              <a:latin typeface="Arial"/>
            </a:endParaRPr>
          </a:p>
        </p:txBody>
      </p:sp>
      <p:sp>
        <p:nvSpPr>
          <p:cNvPr id="180" name="CustomShape 4"/>
          <p:cNvSpPr/>
          <p:nvPr/>
        </p:nvSpPr>
        <p:spPr>
          <a:xfrm>
            <a:off x="216000" y="9433080"/>
            <a:ext cx="3335760" cy="323280"/>
          </a:xfrm>
          <a:prstGeom prst="rect">
            <a:avLst/>
          </a:prstGeom>
          <a:noFill/>
          <a:ln>
            <a:noFill/>
          </a:ln>
        </p:spPr>
        <p:style>
          <a:lnRef idx="0"/>
          <a:fillRef idx="0"/>
          <a:effectRef idx="0"/>
          <a:fontRef idx="minor"/>
        </p:style>
        <p:txBody>
          <a:bodyPr lIns="50760" rIns="50760" tIns="50760" bIns="50760" anchor="ctr">
            <a:noAutofit/>
          </a:bodyPr>
          <a:p>
            <a:pPr marL="57960" indent="-6480">
              <a:lnSpc>
                <a:spcPct val="100000"/>
              </a:lnSpc>
              <a:tabLst>
                <a:tab algn="l" pos="0"/>
              </a:tabLst>
            </a:pPr>
            <a:r>
              <a:rPr b="0" lang="en-US" sz="1600" spc="-1" strike="noStrike">
                <a:solidFill>
                  <a:srgbClr val="ffffff"/>
                </a:solidFill>
                <a:latin typeface="Arial"/>
                <a:ea typeface="Arial"/>
              </a:rPr>
              <a:t>EWASS- 4 July 2016</a:t>
            </a:r>
            <a:endParaRPr b="0" lang="en-US" sz="1600" spc="-1" strike="noStrike">
              <a:latin typeface="Arial"/>
            </a:endParaRPr>
          </a:p>
        </p:txBody>
      </p:sp>
      <p:pic>
        <p:nvPicPr>
          <p:cNvPr id="181" name="Google Shape;279;p24" descr=""/>
          <p:cNvPicPr/>
          <p:nvPr/>
        </p:nvPicPr>
        <p:blipFill>
          <a:blip r:embed="rId1"/>
          <a:stretch/>
        </p:blipFill>
        <p:spPr>
          <a:xfrm>
            <a:off x="8940960" y="-63360"/>
            <a:ext cx="4299120" cy="1548000"/>
          </a:xfrm>
          <a:prstGeom prst="rect">
            <a:avLst/>
          </a:prstGeom>
          <a:ln>
            <a:noFill/>
          </a:ln>
        </p:spPr>
      </p:pic>
      <p:sp>
        <p:nvSpPr>
          <p:cNvPr id="182" name="TextShape 5"/>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Short gamma-ray bursts</a:t>
            </a:r>
            <a:endParaRPr b="0" lang="en-US" sz="4400" spc="-1" strike="noStrike">
              <a:solidFill>
                <a:srgbClr val="000000"/>
              </a:solidFill>
              <a:latin typeface="Arial"/>
            </a:endParaRPr>
          </a:p>
        </p:txBody>
      </p:sp>
      <p:sp>
        <p:nvSpPr>
          <p:cNvPr id="183" name="TextShape 6"/>
          <p:cNvSpPr txBox="1"/>
          <p:nvPr/>
        </p:nvSpPr>
        <p:spPr>
          <a:xfrm>
            <a:off x="216000" y="7845480"/>
            <a:ext cx="12572640" cy="1412640"/>
          </a:xfrm>
          <a:prstGeom prst="rect">
            <a:avLst/>
          </a:prstGeom>
          <a:noFill/>
          <a:ln>
            <a:noFill/>
          </a:ln>
        </p:spPr>
        <p:txBody>
          <a:bodyPr lIns="50760" rIns="50760" tIns="50760" bIns="50760">
            <a:noAutofit/>
          </a:bodyPr>
          <a:p>
            <a:pPr marL="383400" indent="-345240">
              <a:lnSpc>
                <a:spcPct val="100000"/>
              </a:lnSpc>
              <a:buClr>
                <a:srgbClr val="1d4871"/>
              </a:buClr>
              <a:buFont typeface="Arial"/>
              <a:buChar char="•"/>
            </a:pPr>
            <a:r>
              <a:rPr b="0" lang="en-US" sz="3400" spc="-1" strike="noStrike">
                <a:solidFill>
                  <a:srgbClr val="1d4871"/>
                </a:solidFill>
                <a:latin typeface="Arial"/>
                <a:ea typeface="Arial"/>
              </a:rPr>
              <a:t>Simulation at MPE, show that merging of NS creates ordered </a:t>
            </a:r>
            <a:r>
              <a:rPr b="0" lang="en-US" sz="3400" spc="-1" strike="noStrike">
                <a:solidFill>
                  <a:srgbClr val="1d4871"/>
                </a:solidFill>
                <a:latin typeface="Arial"/>
                <a:ea typeface="Arial"/>
              </a:rPr>
              <a:t>magnetic field structure, possibly leading to a jet</a:t>
            </a:r>
            <a:endParaRPr b="0" lang="en-US" sz="3400" spc="-1" strike="noStrike">
              <a:solidFill>
                <a:srgbClr val="000000"/>
              </a:solidFill>
              <a:latin typeface="Arial"/>
            </a:endParaRPr>
          </a:p>
        </p:txBody>
      </p:sp>
      <p:pic>
        <p:nvPicPr>
          <p:cNvPr id="184" name="Google Shape;283;p24" descr=""/>
          <p:cNvPicPr/>
          <p:nvPr/>
        </p:nvPicPr>
        <p:blipFill>
          <a:blip r:embed="rId2"/>
          <a:stretch/>
        </p:blipFill>
        <p:spPr>
          <a:xfrm>
            <a:off x="278280" y="-57240"/>
            <a:ext cx="1523520" cy="1523520"/>
          </a:xfrm>
          <a:prstGeom prst="rect">
            <a:avLst/>
          </a:prstGeom>
          <a:ln>
            <a:noFill/>
          </a:ln>
        </p:spPr>
      </p:pic>
      <p:pic>
        <p:nvPicPr>
          <p:cNvPr id="185" name="Google Shape;284;p24" descr=""/>
          <p:cNvPicPr/>
          <p:nvPr/>
        </p:nvPicPr>
        <p:blipFill>
          <a:blip r:embed="rId3"/>
          <a:srcRect l="0" t="8962" r="610" b="4281"/>
          <a:stretch/>
        </p:blipFill>
        <p:spPr>
          <a:xfrm>
            <a:off x="1333440" y="1669320"/>
            <a:ext cx="10289520" cy="5908320"/>
          </a:xfrm>
          <a:prstGeom prst="rect">
            <a:avLst/>
          </a:prstGeom>
          <a:ln>
            <a:noFill/>
          </a:ln>
        </p:spPr>
      </p:pic>
      <p:sp>
        <p:nvSpPr>
          <p:cNvPr id="186" name="TextShape 7"/>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9E638F2F-B382-4527-AF00-039BB7658A68}"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9"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Very Long Baseline Interferometry (radio)</a:t>
            </a:r>
            <a:endParaRPr b="0" lang="en-US" sz="4400" spc="-1" strike="noStrike">
              <a:solidFill>
                <a:srgbClr val="000000"/>
              </a:solidFill>
              <a:latin typeface="Arial"/>
            </a:endParaRPr>
          </a:p>
        </p:txBody>
      </p:sp>
      <p:sp>
        <p:nvSpPr>
          <p:cNvPr id="450" name="TextShape 2"/>
          <p:cNvSpPr txBox="1"/>
          <p:nvPr/>
        </p:nvSpPr>
        <p:spPr>
          <a:xfrm>
            <a:off x="8979120" y="6872400"/>
            <a:ext cx="3809520" cy="1852200"/>
          </a:xfrm>
          <a:prstGeom prst="rect">
            <a:avLst/>
          </a:prstGeom>
          <a:noFill/>
          <a:ln>
            <a:noFill/>
          </a:ln>
        </p:spPr>
        <p:txBody>
          <a:bodyPr tIns="91440" bIns="91440">
            <a:noAutofit/>
          </a:bodyPr>
          <a:p>
            <a:pPr>
              <a:lnSpc>
                <a:spcPct val="100000"/>
              </a:lnSpc>
              <a:spcBef>
                <a:spcPts val="700"/>
              </a:spcBef>
              <a:tabLst>
                <a:tab algn="l" pos="0"/>
              </a:tabLst>
            </a:pPr>
            <a:r>
              <a:rPr b="0" lang="en-US" sz="3400" spc="-1" strike="noStrike">
                <a:solidFill>
                  <a:srgbClr val="1d4871"/>
                </a:solidFill>
                <a:latin typeface="Arial"/>
                <a:ea typeface="Arial"/>
              </a:rPr>
              <a:t>Able to reach milliarcsecond resolution.</a:t>
            </a:r>
            <a:endParaRPr b="0" lang="en-US" sz="3400" spc="-1" strike="noStrike">
              <a:solidFill>
                <a:srgbClr val="000000"/>
              </a:solidFill>
              <a:latin typeface="Arial"/>
            </a:endParaRPr>
          </a:p>
        </p:txBody>
      </p:sp>
      <p:pic>
        <p:nvPicPr>
          <p:cNvPr id="451" name="Google Shape;440;p44" descr=""/>
          <p:cNvPicPr/>
          <p:nvPr/>
        </p:nvPicPr>
        <p:blipFill>
          <a:blip r:embed="rId1"/>
          <a:stretch/>
        </p:blipFill>
        <p:spPr>
          <a:xfrm>
            <a:off x="291240" y="2143440"/>
            <a:ext cx="8350200" cy="6581160"/>
          </a:xfrm>
          <a:prstGeom prst="rect">
            <a:avLst/>
          </a:prstGeom>
          <a:ln>
            <a:noFill/>
          </a:ln>
        </p:spPr>
      </p:pic>
      <p:sp>
        <p:nvSpPr>
          <p:cNvPr id="452"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BA15BC76-D635-4B06-84C4-86BCD10A00A6}"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3"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Superluminal motion detection: a jet !</a:t>
            </a:r>
            <a:endParaRPr b="0" lang="en-US" sz="4400" spc="-1" strike="noStrike">
              <a:solidFill>
                <a:srgbClr val="000000"/>
              </a:solidFill>
              <a:latin typeface="Arial"/>
            </a:endParaRPr>
          </a:p>
        </p:txBody>
      </p:sp>
      <p:sp>
        <p:nvSpPr>
          <p:cNvPr id="454" name="TextShape 2"/>
          <p:cNvSpPr txBox="1"/>
          <p:nvPr/>
        </p:nvSpPr>
        <p:spPr>
          <a:xfrm>
            <a:off x="216000" y="7706520"/>
            <a:ext cx="12572640" cy="1713600"/>
          </a:xfrm>
          <a:prstGeom prst="rect">
            <a:avLst/>
          </a:prstGeom>
          <a:noFill/>
          <a:ln>
            <a:noFill/>
          </a:ln>
        </p:spPr>
        <p:txBody>
          <a:bodyPr tIns="91440" bIns="91440">
            <a:noAutofit/>
          </a:bodyPr>
          <a:p>
            <a:pPr>
              <a:lnSpc>
                <a:spcPct val="100000"/>
              </a:lnSpc>
              <a:spcBef>
                <a:spcPts val="700"/>
              </a:spcBef>
              <a:tabLst>
                <a:tab algn="l" pos="0"/>
              </a:tabLst>
            </a:pPr>
            <a:r>
              <a:rPr b="0" lang="en-US" sz="3400" spc="-1" strike="noStrike">
                <a:solidFill>
                  <a:srgbClr val="1d4871"/>
                </a:solidFill>
                <a:latin typeface="Arial"/>
                <a:ea typeface="Arial"/>
              </a:rPr>
              <a:t>A displacement of 2.4+/-0.4 marcsec confirms jet model and </a:t>
            </a:r>
            <a:r>
              <a:rPr b="0" lang="en-US" sz="3400" spc="-1" strike="noStrike">
                <a:solidFill>
                  <a:srgbClr val="1d4871"/>
                </a:solidFill>
                <a:latin typeface="Arial"/>
                <a:ea typeface="Arial"/>
              </a:rPr>
              <a:t>rules out cocoon. Combining image and light curve allows </a:t>
            </a:r>
            <a:r>
              <a:rPr b="0" lang="en-US" sz="3400" spc="-1" strike="noStrike">
                <a:solidFill>
                  <a:srgbClr val="1d4871"/>
                </a:solidFill>
                <a:latin typeface="Arial"/>
                <a:ea typeface="Arial"/>
              </a:rPr>
              <a:t>parameter estimation </a:t>
            </a:r>
            <a:endParaRPr b="0" lang="en-US" sz="3400" spc="-1" strike="noStrike">
              <a:solidFill>
                <a:srgbClr val="000000"/>
              </a:solidFill>
              <a:latin typeface="Arial"/>
            </a:endParaRPr>
          </a:p>
        </p:txBody>
      </p:sp>
      <p:pic>
        <p:nvPicPr>
          <p:cNvPr id="455" name="Google Shape;447;p45" descr=""/>
          <p:cNvPicPr/>
          <p:nvPr/>
        </p:nvPicPr>
        <p:blipFill>
          <a:blip r:embed="rId1"/>
          <a:stretch/>
        </p:blipFill>
        <p:spPr>
          <a:xfrm>
            <a:off x="216000" y="1511280"/>
            <a:ext cx="6026400" cy="5876280"/>
          </a:xfrm>
          <a:prstGeom prst="rect">
            <a:avLst/>
          </a:prstGeom>
          <a:ln>
            <a:noFill/>
          </a:ln>
        </p:spPr>
      </p:pic>
      <p:pic>
        <p:nvPicPr>
          <p:cNvPr id="456" name="Google Shape;448;p45" descr=""/>
          <p:cNvPicPr/>
          <p:nvPr/>
        </p:nvPicPr>
        <p:blipFill>
          <a:blip r:embed="rId2"/>
          <a:stretch/>
        </p:blipFill>
        <p:spPr>
          <a:xfrm>
            <a:off x="7705440" y="1582560"/>
            <a:ext cx="4371480" cy="6305040"/>
          </a:xfrm>
          <a:prstGeom prst="rect">
            <a:avLst/>
          </a:prstGeom>
          <a:ln>
            <a:noFill/>
          </a:ln>
        </p:spPr>
      </p:pic>
      <p:sp>
        <p:nvSpPr>
          <p:cNvPr id="457" name="CustomShape 3"/>
          <p:cNvSpPr/>
          <p:nvPr/>
        </p:nvSpPr>
        <p:spPr>
          <a:xfrm>
            <a:off x="11264040" y="4694760"/>
            <a:ext cx="10437480" cy="12175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Mooley et al. (2018)</a:t>
            </a:r>
            <a:endParaRPr b="0" lang="en-US" sz="1400" spc="-1" strike="noStrike">
              <a:latin typeface="Arial"/>
            </a:endParaRPr>
          </a:p>
        </p:txBody>
      </p:sp>
      <p:sp>
        <p:nvSpPr>
          <p:cNvPr id="458"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2FE62459-BFBB-45E9-A124-58394DBBE335}"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9" name="TextShape 1"/>
          <p:cNvSpPr txBox="1"/>
          <p:nvPr/>
        </p:nvSpPr>
        <p:spPr>
          <a:xfrm>
            <a:off x="2085840" y="0"/>
            <a:ext cx="6892560" cy="138564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Inconsistent with a chocked jet</a:t>
            </a:r>
            <a:endParaRPr b="0" lang="en-US" sz="4400" spc="-1" strike="noStrike">
              <a:solidFill>
                <a:srgbClr val="000000"/>
              </a:solidFill>
              <a:latin typeface="Arial"/>
            </a:endParaRPr>
          </a:p>
        </p:txBody>
      </p:sp>
      <p:sp>
        <p:nvSpPr>
          <p:cNvPr id="460" name="TextShape 2"/>
          <p:cNvSpPr txBox="1"/>
          <p:nvPr/>
        </p:nvSpPr>
        <p:spPr>
          <a:xfrm>
            <a:off x="8352360" y="1511280"/>
            <a:ext cx="4435920" cy="7746480"/>
          </a:xfrm>
          <a:prstGeom prst="rect">
            <a:avLst/>
          </a:prstGeom>
          <a:noFill/>
          <a:ln>
            <a:noFill/>
          </a:ln>
        </p:spPr>
        <p:txBody>
          <a:bodyPr tIns="91440" bIns="91440">
            <a:noAutofit/>
          </a:bodyPr>
          <a:p>
            <a:pPr>
              <a:lnSpc>
                <a:spcPct val="100000"/>
              </a:lnSpc>
              <a:spcBef>
                <a:spcPts val="700"/>
              </a:spcBef>
              <a:tabLst>
                <a:tab algn="l" pos="0"/>
              </a:tabLst>
            </a:pPr>
            <a:r>
              <a:rPr b="0" lang="en-US" sz="3400" spc="-1" strike="noStrike">
                <a:solidFill>
                  <a:srgbClr val="1d4871"/>
                </a:solidFill>
                <a:latin typeface="Arial"/>
                <a:ea typeface="Arial"/>
              </a:rPr>
              <a:t>Comparison of image with simulations favors strongly a successful jet rather</a:t>
            </a:r>
            <a:endParaRPr b="0" lang="en-US" sz="3400" spc="-1" strike="noStrike">
              <a:solidFill>
                <a:srgbClr val="000000"/>
              </a:solidFill>
              <a:latin typeface="Arial"/>
            </a:endParaRPr>
          </a:p>
          <a:p>
            <a:pPr>
              <a:lnSpc>
                <a:spcPct val="100000"/>
              </a:lnSpc>
              <a:spcBef>
                <a:spcPts val="700"/>
              </a:spcBef>
              <a:tabLst>
                <a:tab algn="l" pos="0"/>
              </a:tabLst>
            </a:pPr>
            <a:r>
              <a:rPr b="0" lang="en-US" sz="3400" spc="-1" strike="noStrike">
                <a:solidFill>
                  <a:srgbClr val="1d4871"/>
                </a:solidFill>
                <a:latin typeface="Arial"/>
                <a:ea typeface="Arial"/>
              </a:rPr>
              <a:t>than a choked jet in a cocoon.  </a:t>
            </a:r>
            <a:endParaRPr b="0" lang="en-US" sz="3400" spc="-1" strike="noStrike">
              <a:solidFill>
                <a:srgbClr val="000000"/>
              </a:solidFill>
              <a:latin typeface="Arial"/>
            </a:endParaRPr>
          </a:p>
        </p:txBody>
      </p:sp>
      <p:pic>
        <p:nvPicPr>
          <p:cNvPr id="461" name="Google Shape;456;p46" descr=""/>
          <p:cNvPicPr/>
          <p:nvPr/>
        </p:nvPicPr>
        <p:blipFill>
          <a:blip r:embed="rId1"/>
          <a:stretch/>
        </p:blipFill>
        <p:spPr>
          <a:xfrm>
            <a:off x="216000" y="1511280"/>
            <a:ext cx="6262920" cy="5221080"/>
          </a:xfrm>
          <a:prstGeom prst="rect">
            <a:avLst/>
          </a:prstGeom>
          <a:ln>
            <a:noFill/>
          </a:ln>
        </p:spPr>
      </p:pic>
      <p:pic>
        <p:nvPicPr>
          <p:cNvPr id="462" name="Google Shape;457;p46" descr=""/>
          <p:cNvPicPr/>
          <p:nvPr/>
        </p:nvPicPr>
        <p:blipFill>
          <a:blip r:embed="rId2"/>
          <a:stretch/>
        </p:blipFill>
        <p:spPr>
          <a:xfrm>
            <a:off x="4842000" y="6562800"/>
            <a:ext cx="8162640" cy="2923920"/>
          </a:xfrm>
          <a:prstGeom prst="rect">
            <a:avLst/>
          </a:prstGeom>
          <a:ln>
            <a:noFill/>
          </a:ln>
        </p:spPr>
      </p:pic>
      <p:sp>
        <p:nvSpPr>
          <p:cNvPr id="463" name="CustomShape 3"/>
          <p:cNvSpPr/>
          <p:nvPr/>
        </p:nvSpPr>
        <p:spPr>
          <a:xfrm>
            <a:off x="8880120" y="5659200"/>
            <a:ext cx="3075120" cy="4003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Ghirlanda et al. (2018)</a:t>
            </a:r>
            <a:endParaRPr b="0" lang="en-US" sz="1400" spc="-1" strike="noStrike">
              <a:latin typeface="Arial"/>
            </a:endParaRPr>
          </a:p>
        </p:txBody>
      </p:sp>
      <p:sp>
        <p:nvSpPr>
          <p:cNvPr id="464"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4AFBDE83-D076-4EFD-A4DB-9201FF563293}"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5"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A sharp break in radio</a:t>
            </a:r>
            <a:endParaRPr b="0" lang="en-US" sz="4400" spc="-1" strike="noStrike">
              <a:solidFill>
                <a:srgbClr val="000000"/>
              </a:solidFill>
              <a:latin typeface="Arial"/>
            </a:endParaRPr>
          </a:p>
        </p:txBody>
      </p:sp>
      <p:sp>
        <p:nvSpPr>
          <p:cNvPr id="466" name="TextShape 2"/>
          <p:cNvSpPr txBox="1"/>
          <p:nvPr/>
        </p:nvSpPr>
        <p:spPr>
          <a:xfrm>
            <a:off x="216000" y="1511280"/>
            <a:ext cx="12572640" cy="7746480"/>
          </a:xfrm>
          <a:prstGeom prst="rect">
            <a:avLst/>
          </a:prstGeom>
          <a:noFill/>
          <a:ln>
            <a:noFill/>
          </a:ln>
        </p:spPr>
        <p:txBody>
          <a:bodyPr tIns="91440" bIns="91440">
            <a:noAutofit/>
          </a:bodyPr>
          <a:p>
            <a:pPr>
              <a:lnSpc>
                <a:spcPct val="100000"/>
              </a:lnSpc>
              <a:spcBef>
                <a:spcPts val="700"/>
              </a:spcBef>
              <a:tabLst>
                <a:tab algn="l" pos="0"/>
              </a:tabLst>
            </a:pPr>
            <a:r>
              <a:rPr b="0" lang="en-US" sz="3400" spc="-1" strike="noStrike">
                <a:solidFill>
                  <a:srgbClr val="1d4871"/>
                </a:solidFill>
                <a:latin typeface="Arial"/>
                <a:ea typeface="Arial"/>
              </a:rPr>
              <a:t>It must be a very narrow jet (&lt;5 deg) viewed at about 20 degrees </a:t>
            </a:r>
            <a:r>
              <a:rPr b="0" lang="en-US" sz="3400" spc="-1" strike="noStrike">
                <a:solidFill>
                  <a:srgbClr val="1d4871"/>
                </a:solidFill>
                <a:latin typeface="Arial"/>
                <a:ea typeface="Arial"/>
              </a:rPr>
              <a:t>off-axis. Transition happens in less than 25 days.</a:t>
            </a:r>
            <a:endParaRPr b="0" lang="en-US" sz="3400" spc="-1" strike="noStrike">
              <a:solidFill>
                <a:srgbClr val="000000"/>
              </a:solidFill>
              <a:latin typeface="Arial"/>
            </a:endParaRPr>
          </a:p>
        </p:txBody>
      </p:sp>
      <p:pic>
        <p:nvPicPr>
          <p:cNvPr id="467" name="Google Shape;465;p47" descr=""/>
          <p:cNvPicPr/>
          <p:nvPr/>
        </p:nvPicPr>
        <p:blipFill>
          <a:blip r:embed="rId1"/>
          <a:stretch/>
        </p:blipFill>
        <p:spPr>
          <a:xfrm>
            <a:off x="1928520" y="3011760"/>
            <a:ext cx="7415280" cy="5442840"/>
          </a:xfrm>
          <a:prstGeom prst="rect">
            <a:avLst/>
          </a:prstGeom>
          <a:ln>
            <a:noFill/>
          </a:ln>
        </p:spPr>
      </p:pic>
      <p:pic>
        <p:nvPicPr>
          <p:cNvPr id="468" name="Google Shape;432;p43" descr=""/>
          <p:cNvPicPr/>
          <p:nvPr/>
        </p:nvPicPr>
        <p:blipFill>
          <a:blip r:embed="rId2"/>
          <a:srcRect l="73936" t="0" r="0" b="0"/>
          <a:stretch/>
        </p:blipFill>
        <p:spPr>
          <a:xfrm>
            <a:off x="10575360" y="5925600"/>
            <a:ext cx="1932840" cy="3068280"/>
          </a:xfrm>
          <a:prstGeom prst="rect">
            <a:avLst/>
          </a:prstGeom>
          <a:ln w="38160">
            <a:solidFill>
              <a:srgbClr val="53585f"/>
            </a:solidFill>
            <a:round/>
          </a:ln>
        </p:spPr>
      </p:pic>
      <p:pic>
        <p:nvPicPr>
          <p:cNvPr id="469" name="Google Shape;431;p43" descr=""/>
          <p:cNvPicPr/>
          <p:nvPr/>
        </p:nvPicPr>
        <p:blipFill>
          <a:blip r:embed="rId3"/>
          <a:srcRect l="24048" t="0" r="52379" b="0"/>
          <a:stretch/>
        </p:blipFill>
        <p:spPr>
          <a:xfrm>
            <a:off x="11346480" y="3329280"/>
            <a:ext cx="1016280" cy="2064240"/>
          </a:xfrm>
          <a:prstGeom prst="rect">
            <a:avLst/>
          </a:prstGeom>
          <a:ln w="76320">
            <a:solidFill>
              <a:srgbClr val="53585f"/>
            </a:solidFill>
            <a:prstDash val="dash"/>
            <a:round/>
          </a:ln>
        </p:spPr>
      </p:pic>
      <p:sp>
        <p:nvSpPr>
          <p:cNvPr id="470" name="Line 3"/>
          <p:cNvSpPr/>
          <p:nvPr/>
        </p:nvSpPr>
        <p:spPr>
          <a:xfrm flipH="1">
            <a:off x="11441520" y="2824920"/>
            <a:ext cx="1067040" cy="2908080"/>
          </a:xfrm>
          <a:prstGeom prst="line">
            <a:avLst/>
          </a:prstGeom>
          <a:ln w="76320">
            <a:solidFill>
              <a:srgbClr val="0062bd"/>
            </a:solidFill>
            <a:round/>
          </a:ln>
        </p:spPr>
        <p:style>
          <a:lnRef idx="0"/>
          <a:fillRef idx="0"/>
          <a:effectRef idx="0"/>
          <a:fontRef idx="minor"/>
        </p:style>
      </p:sp>
      <p:sp>
        <p:nvSpPr>
          <p:cNvPr id="471" name="CustomShape 4"/>
          <p:cNvSpPr/>
          <p:nvPr/>
        </p:nvSpPr>
        <p:spPr>
          <a:xfrm>
            <a:off x="8274600" y="8227440"/>
            <a:ext cx="2138760" cy="4543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Mooley et al. (2018)</a:t>
            </a:r>
            <a:endParaRPr b="0" lang="en-US" sz="1400" spc="-1" strike="noStrike">
              <a:latin typeface="Arial"/>
            </a:endParaRPr>
          </a:p>
        </p:txBody>
      </p:sp>
      <p:sp>
        <p:nvSpPr>
          <p:cNvPr id="472" name="TextShape 5"/>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1DBC6A49-D950-4637-B3A2-B062F29C0742}"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3"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Rate of observable binary neutron star mergers</a:t>
            </a:r>
            <a:endParaRPr b="0" lang="en-US" sz="4400" spc="-1" strike="noStrike">
              <a:solidFill>
                <a:srgbClr val="000000"/>
              </a:solidFill>
              <a:latin typeface="Arial"/>
            </a:endParaRPr>
          </a:p>
        </p:txBody>
      </p:sp>
      <p:sp>
        <p:nvSpPr>
          <p:cNvPr id="474" name="TextShape 2"/>
          <p:cNvSpPr txBox="1"/>
          <p:nvPr/>
        </p:nvSpPr>
        <p:spPr>
          <a:xfrm>
            <a:off x="216000" y="1511280"/>
            <a:ext cx="12572640" cy="7746480"/>
          </a:xfrm>
          <a:prstGeom prst="rect">
            <a:avLst/>
          </a:prstGeom>
          <a:noFill/>
          <a:ln>
            <a:noFill/>
          </a:ln>
        </p:spPr>
        <p:txBody>
          <a:bodyPr tIns="91440" bIns="91440">
            <a:noAutofit/>
          </a:bodyPr>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At least 10% of events have a successful jet</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Depending on how the jet fades and is opened, we might observe more or less events in the future. </a:t>
            </a:r>
            <a:endParaRPr b="0" lang="en-US" sz="3400" spc="-1" strike="noStrike">
              <a:solidFill>
                <a:srgbClr val="000000"/>
              </a:solidFill>
              <a:latin typeface="Arial"/>
            </a:endParaRPr>
          </a:p>
        </p:txBody>
      </p:sp>
      <p:pic>
        <p:nvPicPr>
          <p:cNvPr id="475" name="Picture 3" descr=""/>
          <p:cNvPicPr/>
          <p:nvPr/>
        </p:nvPicPr>
        <p:blipFill>
          <a:blip r:embed="rId1"/>
          <a:stretch/>
        </p:blipFill>
        <p:spPr>
          <a:xfrm>
            <a:off x="2292480" y="3381480"/>
            <a:ext cx="8419680" cy="5876640"/>
          </a:xfrm>
          <a:prstGeom prst="rect">
            <a:avLst/>
          </a:prstGeom>
          <a:ln>
            <a:noFill/>
          </a:ln>
        </p:spPr>
      </p:pic>
      <p:sp>
        <p:nvSpPr>
          <p:cNvPr id="476" name="CustomShape 3"/>
          <p:cNvSpPr/>
          <p:nvPr/>
        </p:nvSpPr>
        <p:spPr>
          <a:xfrm>
            <a:off x="9407520" y="8742600"/>
            <a:ext cx="3075120" cy="400320"/>
          </a:xfrm>
          <a:prstGeom prst="rect">
            <a:avLst/>
          </a:prstGeom>
          <a:noFill/>
          <a:ln>
            <a:noFill/>
          </a:ln>
        </p:spPr>
        <p:style>
          <a:lnRef idx="0"/>
          <a:fillRef idx="0"/>
          <a:effectRef idx="0"/>
          <a:fontRef idx="minor"/>
        </p:style>
        <p:txBody>
          <a:bodyPr tIns="91440" bIns="91440">
            <a:noAutofit/>
          </a:bodyPr>
          <a:p>
            <a:pPr>
              <a:lnSpc>
                <a:spcPct val="100000"/>
              </a:lnSpc>
              <a:tabLst>
                <a:tab algn="l" pos="0"/>
              </a:tabLst>
            </a:pPr>
            <a:r>
              <a:rPr b="0" lang="en-US" sz="1400" spc="-1" strike="noStrike">
                <a:solidFill>
                  <a:srgbClr val="000000"/>
                </a:solidFill>
                <a:latin typeface="Arial"/>
                <a:ea typeface="Arial"/>
              </a:rPr>
              <a:t>Ghirlanda et al. (2018)</a:t>
            </a:r>
            <a:endParaRPr b="0" lang="en-US" sz="1400" spc="-1" strike="noStrike">
              <a:latin typeface="Arial"/>
            </a:endParaRPr>
          </a:p>
        </p:txBody>
      </p:sp>
      <p:sp>
        <p:nvSpPr>
          <p:cNvPr id="477" name="TextShape 4"/>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EEBBDCFF-E959-4F6F-B047-66CBB6647A36}"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8" name="Google Shape;38;p4" descr=""/>
          <p:cNvPicPr/>
          <p:nvPr/>
        </p:nvPicPr>
        <p:blipFill>
          <a:blip r:embed="rId1"/>
          <a:stretch/>
        </p:blipFill>
        <p:spPr>
          <a:xfrm>
            <a:off x="1832400" y="309240"/>
            <a:ext cx="6761520" cy="8900280"/>
          </a:xfrm>
          <a:prstGeom prst="rect">
            <a:avLst/>
          </a:prstGeom>
          <a:ln>
            <a:noFill/>
          </a:ln>
        </p:spPr>
      </p:pic>
      <p:sp>
        <p:nvSpPr>
          <p:cNvPr id="479" name="CustomShape 1"/>
          <p:cNvSpPr/>
          <p:nvPr/>
        </p:nvSpPr>
        <p:spPr>
          <a:xfrm>
            <a:off x="8978760" y="1610280"/>
            <a:ext cx="3730320" cy="7436520"/>
          </a:xfrm>
          <a:prstGeom prst="rect">
            <a:avLst/>
          </a:prstGeom>
          <a:noFill/>
          <a:ln>
            <a:noFill/>
          </a:ln>
        </p:spPr>
        <p:style>
          <a:lnRef idx="0"/>
          <a:fillRef idx="0"/>
          <a:effectRef idx="0"/>
          <a:fontRef idx="minor"/>
        </p:style>
        <p:txBody>
          <a:bodyPr tIns="91440" bIns="91440">
            <a:noAutofit/>
          </a:bodyPr>
          <a:p>
            <a:pPr algn="ctr">
              <a:lnSpc>
                <a:spcPct val="100000"/>
              </a:lnSpc>
              <a:tabLst>
                <a:tab algn="l" pos="0"/>
              </a:tabLst>
            </a:pPr>
            <a:r>
              <a:rPr b="0" lang="en-US" sz="4000" spc="-1" strike="noStrike">
                <a:solidFill>
                  <a:srgbClr val="000000"/>
                </a:solidFill>
                <a:latin typeface="Arial"/>
                <a:ea typeface="Arial"/>
              </a:rPr>
              <a:t>An incredible initial campaign (summary paper: 3500 authors, 574 citations in 14 months)</a:t>
            </a:r>
            <a:endParaRPr b="0" lang="en-US" sz="4000" spc="-1" strike="noStrike">
              <a:latin typeface="Arial"/>
            </a:endParaRPr>
          </a:p>
          <a:p>
            <a:pPr algn="ctr">
              <a:lnSpc>
                <a:spcPct val="100000"/>
              </a:lnSpc>
              <a:tabLst>
                <a:tab algn="l" pos="0"/>
              </a:tabLst>
            </a:pPr>
            <a:endParaRPr b="0" lang="en-US" sz="4000" spc="-1" strike="noStrike">
              <a:latin typeface="Arial"/>
            </a:endParaRPr>
          </a:p>
          <a:p>
            <a:pPr algn="ctr">
              <a:lnSpc>
                <a:spcPct val="100000"/>
              </a:lnSpc>
              <a:tabLst>
                <a:tab algn="l" pos="0"/>
              </a:tabLst>
            </a:pPr>
            <a:r>
              <a:rPr b="0" lang="en-US" sz="4000" spc="-1" strike="noStrike">
                <a:solidFill>
                  <a:srgbClr val="000000"/>
                </a:solidFill>
                <a:latin typeface="Arial"/>
                <a:ea typeface="Arial"/>
              </a:rPr>
              <a:t>+ observations up to years  after the event</a:t>
            </a:r>
            <a:endParaRPr b="0" lang="en-US" sz="4000" spc="-1" strike="noStrike">
              <a:latin typeface="Arial"/>
            </a:endParaRPr>
          </a:p>
        </p:txBody>
      </p:sp>
      <p:sp>
        <p:nvSpPr>
          <p:cNvPr id="480" name="CustomShape 2"/>
          <p:cNvSpPr/>
          <p:nvPr/>
        </p:nvSpPr>
        <p:spPr>
          <a:xfrm rot="16200000">
            <a:off x="1136520" y="5500080"/>
            <a:ext cx="1386720" cy="3034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1400" spc="-1" strike="noStrike">
                <a:solidFill>
                  <a:srgbClr val="000000"/>
                </a:solidFill>
                <a:latin typeface="Arial"/>
                <a:ea typeface="Arial"/>
              </a:rPr>
              <a:t>October 2017</a:t>
            </a:r>
            <a:endParaRPr b="0" lang="en-US" sz="1400" spc="-1" strike="noStrike">
              <a:latin typeface="Arial"/>
            </a:endParaRPr>
          </a:p>
        </p:txBody>
      </p:sp>
      <p:sp>
        <p:nvSpPr>
          <p:cNvPr id="481"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7D24CA46-EDF6-4381-A6F9-E106BB7B9EBE}" type="slidenum">
              <a:rPr b="0" lang="fr-CH" sz="1600" spc="-1" strike="noStrike">
                <a:solidFill>
                  <a:srgbClr val="ffffff"/>
                </a:solidFill>
                <a:latin typeface="Arial"/>
                <a:ea typeface="Arial"/>
              </a:rPr>
              <a:t>65</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2"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The importance of automation/1</a:t>
            </a:r>
            <a:endParaRPr b="0" lang="en-US" sz="3600" spc="-1" strike="noStrike">
              <a:solidFill>
                <a:srgbClr val="000000"/>
              </a:solidFill>
              <a:latin typeface="Arial"/>
            </a:endParaRPr>
          </a:p>
        </p:txBody>
      </p:sp>
      <p:pic>
        <p:nvPicPr>
          <p:cNvPr id="483" name="" descr=""/>
          <p:cNvPicPr/>
          <p:nvPr/>
        </p:nvPicPr>
        <p:blipFill>
          <a:blip r:embed="rId1"/>
          <a:stretch/>
        </p:blipFill>
        <p:spPr>
          <a:xfrm>
            <a:off x="720" y="1584360"/>
            <a:ext cx="12960360" cy="6983640"/>
          </a:xfrm>
          <a:prstGeom prst="rect">
            <a:avLst/>
          </a:prstGeom>
          <a:ln>
            <a:noFill/>
          </a:ln>
        </p:spPr>
      </p:pic>
    </p:spTree>
  </p:cSld>
  <mc:AlternateContent>
    <mc:Choice Requires="p14">
      <p:transition spd="slow" p14:dur="2000"/>
    </mc:Choice>
    <mc:Fallback>
      <p:transition spd="slow"/>
    </mc:Fallback>
  </mc:AlternateContent>
</p:sld>
</file>

<file path=ppt/slides/slide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4"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The importance of automation/2</a:t>
            </a:r>
            <a:endParaRPr b="0" lang="en-US" sz="3600" spc="-1" strike="noStrike">
              <a:solidFill>
                <a:srgbClr val="000000"/>
              </a:solidFill>
              <a:latin typeface="Arial"/>
            </a:endParaRPr>
          </a:p>
        </p:txBody>
      </p:sp>
      <p:pic>
        <p:nvPicPr>
          <p:cNvPr id="485" name="" descr=""/>
          <p:cNvPicPr/>
          <p:nvPr/>
        </p:nvPicPr>
        <p:blipFill>
          <a:blip r:embed="rId1"/>
          <a:stretch/>
        </p:blipFill>
        <p:spPr>
          <a:xfrm>
            <a:off x="144000" y="1728000"/>
            <a:ext cx="12800160" cy="7183440"/>
          </a:xfrm>
          <a:prstGeom prst="rect">
            <a:avLst/>
          </a:prstGeom>
          <a:ln>
            <a:noFill/>
          </a:ln>
        </p:spPr>
      </p:pic>
    </p:spTree>
  </p:cSld>
  <mc:AlternateContent>
    <mc:Choice Requires="p14">
      <p:transition spd="slow" p14:dur="2000"/>
    </mc:Choice>
    <mc:Fallback>
      <p:transition spd="slow"/>
    </mc:Fallback>
  </mc:AlternateContent>
</p:sld>
</file>

<file path=ppt/slides/slide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6" name="TextShape 1"/>
          <p:cNvSpPr txBox="1"/>
          <p:nvPr/>
        </p:nvSpPr>
        <p:spPr>
          <a:xfrm>
            <a:off x="1447920" y="0"/>
            <a:ext cx="7530480" cy="1409040"/>
          </a:xfrm>
          <a:prstGeom prst="rect">
            <a:avLst/>
          </a:prstGeom>
          <a:noFill/>
          <a:ln>
            <a:noFill/>
          </a:ln>
        </p:spPr>
        <p:txBody>
          <a:bodyPr lIns="0" rIns="0" tIns="0" bIns="0" anchor="ctr">
            <a:noAutofit/>
          </a:bodyPr>
          <a:p>
            <a:pPr marL="57960" indent="-6480" algn="ctr">
              <a:lnSpc>
                <a:spcPct val="100000"/>
              </a:lnSpc>
              <a:tabLst>
                <a:tab algn="l" pos="0"/>
              </a:tabLst>
            </a:pPr>
            <a:r>
              <a:rPr b="0" lang="en-US" sz="4400" spc="-1" strike="noStrike">
                <a:solidFill>
                  <a:srgbClr val="ffffff"/>
                </a:solidFill>
                <a:latin typeface="Arial"/>
                <a:ea typeface="Arial"/>
              </a:rPr>
              <a:t>LISA</a:t>
            </a:r>
            <a:endParaRPr b="0" lang="en-US" sz="4400" spc="-1" strike="noStrike">
              <a:solidFill>
                <a:srgbClr val="000000"/>
              </a:solidFill>
              <a:latin typeface="Arial"/>
            </a:endParaRPr>
          </a:p>
        </p:txBody>
      </p:sp>
      <p:sp>
        <p:nvSpPr>
          <p:cNvPr id="487" name="TextShape 2"/>
          <p:cNvSpPr txBox="1"/>
          <p:nvPr/>
        </p:nvSpPr>
        <p:spPr>
          <a:xfrm>
            <a:off x="0" y="1409400"/>
            <a:ext cx="12885480" cy="1409040"/>
          </a:xfrm>
          <a:prstGeom prst="rect">
            <a:avLst/>
          </a:prstGeom>
          <a:noFill/>
          <a:ln>
            <a:noFill/>
          </a:ln>
        </p:spPr>
        <p:txBody>
          <a:bodyPr lIns="0" rIns="0" tIns="0" bIns="0">
            <a:noAutofit/>
          </a:bodyPr>
          <a:p>
            <a:pPr marL="457200" indent="-444240">
              <a:lnSpc>
                <a:spcPct val="100000"/>
              </a:lnSpc>
              <a:spcBef>
                <a:spcPts val="700"/>
              </a:spcBef>
              <a:buClr>
                <a:srgbClr val="1d4871"/>
              </a:buClr>
              <a:buFont typeface="Arial"/>
              <a:buChar char="•"/>
            </a:pPr>
            <a:r>
              <a:rPr b="0" lang="en-US" sz="3400" spc="-1" strike="noStrike">
                <a:solidFill>
                  <a:srgbClr val="000000"/>
                </a:solidFill>
                <a:latin typeface="Arial"/>
                <a:ea typeface="Arial"/>
              </a:rPr>
              <a:t>We can go to space to enlarge baseline and reduce frequency</a:t>
            </a:r>
            <a:endParaRPr b="0" lang="en-US" sz="3400" spc="-1" strike="noStrike">
              <a:solidFill>
                <a:srgbClr val="000000"/>
              </a:solidFill>
              <a:latin typeface="Arial"/>
            </a:endParaRPr>
          </a:p>
        </p:txBody>
      </p:sp>
      <p:pic>
        <p:nvPicPr>
          <p:cNvPr id="488" name="Picture 3" descr=""/>
          <p:cNvPicPr/>
          <p:nvPr/>
        </p:nvPicPr>
        <p:blipFill>
          <a:blip r:embed="rId1"/>
          <a:stretch/>
        </p:blipFill>
        <p:spPr>
          <a:xfrm>
            <a:off x="1447920" y="3155040"/>
            <a:ext cx="10058040" cy="5674320"/>
          </a:xfrm>
          <a:prstGeom prst="rect">
            <a:avLst/>
          </a:prstGeom>
          <a:ln>
            <a:noFill/>
          </a:ln>
        </p:spPr>
      </p:pic>
    </p:spTree>
  </p:cSld>
  <mc:AlternateContent>
    <mc:Choice Requires="p14">
      <p:transition spd="slow" p14:dur="2000"/>
    </mc:Choice>
    <mc:Fallback>
      <p:transition spd="slow"/>
    </mc:Fallback>
  </mc:AlternateContent>
</p:sld>
</file>

<file path=ppt/slides/slide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9"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Design sensitivity</a:t>
            </a:r>
            <a:endParaRPr b="0" lang="en-US" sz="4400" spc="-1" strike="noStrike">
              <a:solidFill>
                <a:srgbClr val="000000"/>
              </a:solidFill>
              <a:latin typeface="Arial"/>
            </a:endParaRPr>
          </a:p>
        </p:txBody>
      </p:sp>
      <p:sp>
        <p:nvSpPr>
          <p:cNvPr id="490" name="TextShape 2"/>
          <p:cNvSpPr txBox="1"/>
          <p:nvPr/>
        </p:nvSpPr>
        <p:spPr>
          <a:xfrm>
            <a:off x="216000" y="1511280"/>
            <a:ext cx="12572640" cy="7746480"/>
          </a:xfrm>
          <a:prstGeom prst="rect">
            <a:avLst/>
          </a:prstGeom>
          <a:noFill/>
          <a:ln>
            <a:noFill/>
          </a:ln>
        </p:spPr>
        <p:txBody>
          <a:bodyPr tIns="91440" bIns="91440">
            <a:noAutofit/>
          </a:bodyPr>
          <a:p>
            <a:endParaRPr b="0" lang="en-US" sz="1400" spc="-1" strike="noStrike">
              <a:solidFill>
                <a:srgbClr val="000000"/>
              </a:solidFill>
              <a:latin typeface="Arial"/>
            </a:endParaRPr>
          </a:p>
        </p:txBody>
      </p:sp>
      <p:sp>
        <p:nvSpPr>
          <p:cNvPr id="491"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1FF83028-79D5-42C3-8DEF-C92B329C1FE9}" type="slidenum">
              <a:rPr b="0" lang="fr-CH" sz="1600" spc="-1" strike="noStrike">
                <a:solidFill>
                  <a:srgbClr val="ffffff"/>
                </a:solidFill>
                <a:latin typeface="Arial"/>
                <a:ea typeface="Arial"/>
              </a:rPr>
              <a:t>&lt;number&gt;</a:t>
            </a:fld>
            <a:endParaRPr b="0" lang="en-US" sz="1600" spc="-1" strike="noStrike">
              <a:latin typeface="Times New Roman"/>
            </a:endParaRPr>
          </a:p>
        </p:txBody>
      </p:sp>
      <p:pic>
        <p:nvPicPr>
          <p:cNvPr id="492" name="Picture 4" descr=""/>
          <p:cNvPicPr/>
          <p:nvPr/>
        </p:nvPicPr>
        <p:blipFill>
          <a:blip r:embed="rId1"/>
          <a:stretch/>
        </p:blipFill>
        <p:spPr>
          <a:xfrm>
            <a:off x="1139040" y="2387160"/>
            <a:ext cx="10058040" cy="6386760"/>
          </a:xfrm>
          <a:prstGeom prst="rect">
            <a:avLst/>
          </a:prstGeom>
          <a:ln>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7" name="CustomShape 1"/>
          <p:cNvSpPr/>
          <p:nvPr/>
        </p:nvSpPr>
        <p:spPr>
          <a:xfrm>
            <a:off x="0" y="9423360"/>
            <a:ext cx="13003920" cy="329400"/>
          </a:xfrm>
          <a:prstGeom prst="rect">
            <a:avLst/>
          </a:prstGeom>
          <a:solidFill>
            <a:srgbClr val="9bacca"/>
          </a:solidFill>
          <a:ln w="3240">
            <a:solidFill>
              <a:srgbClr val="5b92c7"/>
            </a:solidFill>
            <a:round/>
          </a:ln>
          <a:effectLst>
            <a:outerShdw dist="25560" dir="5400000">
              <a:srgbClr val="929292">
                <a:alpha val="38000"/>
              </a:srgbClr>
            </a:outerShdw>
          </a:effectLst>
        </p:spPr>
        <p:style>
          <a:lnRef idx="0"/>
          <a:fillRef idx="0"/>
          <a:effectRef idx="0"/>
          <a:fontRef idx="minor"/>
        </p:style>
      </p:sp>
      <p:sp>
        <p:nvSpPr>
          <p:cNvPr id="188" name="CustomShape 2"/>
          <p:cNvSpPr/>
          <p:nvPr/>
        </p:nvSpPr>
        <p:spPr>
          <a:xfrm>
            <a:off x="0" y="0"/>
            <a:ext cx="13003920" cy="1409040"/>
          </a:xfrm>
          <a:prstGeom prst="rect">
            <a:avLst/>
          </a:prstGeom>
          <a:solidFill>
            <a:srgbClr val="9bacca"/>
          </a:solidFill>
          <a:ln w="3240">
            <a:solidFill>
              <a:srgbClr val="5b92c7"/>
            </a:solidFill>
            <a:round/>
          </a:ln>
          <a:effectLst>
            <a:outerShdw dist="25560" dir="5400000">
              <a:srgbClr val="929292">
                <a:alpha val="38000"/>
              </a:srgbClr>
            </a:outerShdw>
          </a:effectLst>
        </p:spPr>
        <p:style>
          <a:lnRef idx="0"/>
          <a:fillRef idx="0"/>
          <a:effectRef idx="0"/>
          <a:fontRef idx="minor"/>
        </p:style>
      </p:sp>
      <p:sp>
        <p:nvSpPr>
          <p:cNvPr id="189" name="CustomShape 3"/>
          <p:cNvSpPr/>
          <p:nvPr/>
        </p:nvSpPr>
        <p:spPr>
          <a:xfrm>
            <a:off x="1409760" y="9422640"/>
            <a:ext cx="10311840" cy="343800"/>
          </a:xfrm>
          <a:prstGeom prst="rect">
            <a:avLst/>
          </a:prstGeom>
          <a:noFill/>
          <a:ln w="12600">
            <a:noFill/>
          </a:ln>
        </p:spPr>
        <p:style>
          <a:lnRef idx="0"/>
          <a:fillRef idx="0"/>
          <a:effectRef idx="0"/>
          <a:fontRef idx="minor"/>
        </p:style>
        <p:txBody>
          <a:bodyPr lIns="50760" rIns="50760" tIns="50760" bIns="50760" anchor="ctr">
            <a:noAutofit/>
          </a:bodyPr>
          <a:p>
            <a:pPr marL="57960" algn="ctr">
              <a:lnSpc>
                <a:spcPct val="100000"/>
              </a:lnSpc>
            </a:pPr>
            <a:r>
              <a:rPr b="0" lang="en-US" sz="1600" spc="-1" strike="noStrike">
                <a:solidFill>
                  <a:srgbClr val="ffffff"/>
                </a:solidFill>
                <a:latin typeface="Arial"/>
                <a:ea typeface="Arial"/>
              </a:rPr>
              <a:t>GW150914 - C. Ferrigno</a:t>
            </a:r>
            <a:endParaRPr b="0" lang="en-US" sz="1600" spc="-1" strike="noStrike">
              <a:latin typeface="Arial"/>
            </a:endParaRPr>
          </a:p>
        </p:txBody>
      </p:sp>
      <p:sp>
        <p:nvSpPr>
          <p:cNvPr id="190" name="CustomShape 4"/>
          <p:cNvSpPr/>
          <p:nvPr/>
        </p:nvSpPr>
        <p:spPr>
          <a:xfrm>
            <a:off x="216000" y="9422640"/>
            <a:ext cx="3335400" cy="343800"/>
          </a:xfrm>
          <a:prstGeom prst="rect">
            <a:avLst/>
          </a:prstGeom>
          <a:noFill/>
          <a:ln w="12600">
            <a:noFill/>
          </a:ln>
        </p:spPr>
        <p:style>
          <a:lnRef idx="0"/>
          <a:fillRef idx="0"/>
          <a:effectRef idx="0"/>
          <a:fontRef idx="minor"/>
        </p:style>
        <p:txBody>
          <a:bodyPr lIns="50760" rIns="50760" tIns="50760" bIns="50760" anchor="ctr">
            <a:noAutofit/>
          </a:bodyPr>
          <a:p>
            <a:pPr marL="57960">
              <a:lnSpc>
                <a:spcPct val="100000"/>
              </a:lnSpc>
            </a:pPr>
            <a:r>
              <a:rPr b="0" lang="en-US" sz="1600" spc="-1" strike="noStrike">
                <a:solidFill>
                  <a:srgbClr val="ffffff"/>
                </a:solidFill>
                <a:latin typeface="Arial"/>
                <a:ea typeface="Arial"/>
              </a:rPr>
              <a:t>EWASS- 4 July 2016</a:t>
            </a:r>
            <a:endParaRPr b="0" lang="en-US" sz="1600" spc="-1" strike="noStrike">
              <a:latin typeface="Arial"/>
            </a:endParaRPr>
          </a:p>
        </p:txBody>
      </p:sp>
      <p:pic>
        <p:nvPicPr>
          <p:cNvPr id="191" name="UNIGE_pant.png" descr=""/>
          <p:cNvPicPr/>
          <p:nvPr/>
        </p:nvPicPr>
        <p:blipFill>
          <a:blip r:embed="rId1"/>
          <a:stretch/>
        </p:blipFill>
        <p:spPr>
          <a:xfrm>
            <a:off x="8940960" y="-63360"/>
            <a:ext cx="4304160" cy="1548720"/>
          </a:xfrm>
          <a:prstGeom prst="rect">
            <a:avLst/>
          </a:prstGeom>
          <a:ln>
            <a:noFill/>
          </a:ln>
        </p:spPr>
      </p:pic>
      <p:sp>
        <p:nvSpPr>
          <p:cNvPr id="192" name="CustomShape 5"/>
          <p:cNvSpPr/>
          <p:nvPr/>
        </p:nvSpPr>
        <p:spPr>
          <a:xfrm>
            <a:off x="1447920" y="0"/>
            <a:ext cx="7530480" cy="1409040"/>
          </a:xfrm>
          <a:prstGeom prst="rect">
            <a:avLst/>
          </a:prstGeom>
          <a:noFill/>
          <a:ln>
            <a:noFill/>
          </a:ln>
        </p:spPr>
        <p:style>
          <a:lnRef idx="0"/>
          <a:fillRef idx="0"/>
          <a:effectRef idx="0"/>
          <a:fontRef idx="minor"/>
        </p:style>
      </p:sp>
      <p:sp>
        <p:nvSpPr>
          <p:cNvPr id="193" name="CustomShape 6"/>
          <p:cNvSpPr/>
          <p:nvPr/>
        </p:nvSpPr>
        <p:spPr>
          <a:xfrm>
            <a:off x="12121200" y="9433080"/>
            <a:ext cx="249120" cy="322920"/>
          </a:xfrm>
          <a:prstGeom prst="rect">
            <a:avLst/>
          </a:prstGeom>
          <a:noFill/>
          <a:ln>
            <a:noFill/>
          </a:ln>
        </p:spPr>
        <p:style>
          <a:lnRef idx="0"/>
          <a:fillRef idx="0"/>
          <a:effectRef idx="0"/>
          <a:fontRef idx="minor"/>
        </p:style>
        <p:txBody>
          <a:bodyPr lIns="50760" rIns="50760" tIns="50760" bIns="50760" anchor="ctr">
            <a:noAutofit/>
          </a:bodyPr>
          <a:p>
            <a:pPr algn="ctr">
              <a:lnSpc>
                <a:spcPct val="100000"/>
              </a:lnSpc>
            </a:pPr>
            <a:fld id="{1C64E01E-51BC-40BF-836F-7D6D4D841DF2}" type="slidenum">
              <a:rPr b="0" lang="en-US" sz="1600" spc="-1" strike="noStrike">
                <a:solidFill>
                  <a:srgbClr val="ffffff"/>
                </a:solidFill>
                <a:latin typeface="Arial"/>
                <a:ea typeface="Arial"/>
              </a:rPr>
              <a:t>&lt;number&gt;</a:t>
            </a:fld>
            <a:endParaRPr b="0" lang="en-US" sz="1600" spc="-1" strike="noStrike">
              <a:latin typeface="Arial"/>
            </a:endParaRPr>
          </a:p>
        </p:txBody>
      </p:sp>
      <p:pic>
        <p:nvPicPr>
          <p:cNvPr id="194" name="integralLogoTrans.png" descr=""/>
          <p:cNvPicPr/>
          <p:nvPr/>
        </p:nvPicPr>
        <p:blipFill>
          <a:blip r:embed="rId2"/>
          <a:stretch/>
        </p:blipFill>
        <p:spPr>
          <a:xfrm>
            <a:off x="278280" y="-57240"/>
            <a:ext cx="1523160" cy="1523160"/>
          </a:xfrm>
          <a:prstGeom prst="rect">
            <a:avLst/>
          </a:prstGeom>
          <a:ln>
            <a:noFill/>
          </a:ln>
        </p:spPr>
      </p:pic>
      <p:sp>
        <p:nvSpPr>
          <p:cNvPr id="195" name="CustomShape 7"/>
          <p:cNvSpPr/>
          <p:nvPr/>
        </p:nvSpPr>
        <p:spPr>
          <a:xfrm>
            <a:off x="3068280" y="4368240"/>
            <a:ext cx="6867360" cy="1016280"/>
          </a:xfrm>
          <a:prstGeom prst="rect">
            <a:avLst/>
          </a:prstGeom>
          <a:noFill/>
          <a:ln w="12600">
            <a:noFill/>
          </a:ln>
        </p:spPr>
        <p:style>
          <a:lnRef idx="0"/>
          <a:fillRef idx="0"/>
          <a:effectRef idx="0"/>
          <a:fontRef idx="minor"/>
        </p:style>
        <p:txBody>
          <a:bodyPr wrap="none" lIns="50760" rIns="50760" tIns="50760" bIns="50760" anchor="ctr">
            <a:noAutofit/>
          </a:bodyPr>
          <a:p>
            <a:pPr marL="57960" algn="ctr">
              <a:lnSpc>
                <a:spcPct val="100000"/>
              </a:lnSpc>
            </a:pPr>
            <a:r>
              <a:rPr b="0" lang="en-US" sz="6000" spc="-1" strike="noStrike">
                <a:solidFill>
                  <a:srgbClr val="000000"/>
                </a:solidFill>
                <a:latin typeface="Arial"/>
                <a:ea typeface="Arial"/>
              </a:rPr>
              <a:t>Gravitational waves</a:t>
            </a:r>
            <a:endParaRPr b="0" lang="en-US" sz="6000" spc="-1" strike="noStrike">
              <a:latin typeface="Arial"/>
            </a:endParaRPr>
          </a:p>
        </p:txBody>
      </p:sp>
    </p:spTree>
  </p:cSld>
  <mc:AlternateContent>
    <mc:Choice Requires="p14">
      <p:transition spd="slow" p14:dur="2000"/>
    </mc:Choice>
    <mc:Fallback>
      <p:transition spd="slow"/>
    </mc:Fallback>
  </mc:AlternateContent>
</p:sld>
</file>

<file path=ppt/slides/slide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3" name="TextShape 1"/>
          <p:cNvSpPr txBox="1"/>
          <p:nvPr/>
        </p:nvSpPr>
        <p:spPr>
          <a:xfrm>
            <a:off x="1447920" y="0"/>
            <a:ext cx="7530480" cy="1409040"/>
          </a:xfrm>
          <a:prstGeom prst="rect">
            <a:avLst/>
          </a:prstGeom>
          <a:noFill/>
          <a:ln>
            <a:noFill/>
          </a:ln>
        </p:spPr>
        <p:txBody>
          <a:bodyPr lIns="0" rIns="0" tIns="0" bIns="0" anchor="ctr">
            <a:noAutofit/>
          </a:bodyPr>
          <a:p>
            <a:pPr marL="57960" indent="-6480" algn="ctr">
              <a:lnSpc>
                <a:spcPct val="100000"/>
              </a:lnSpc>
              <a:tabLst>
                <a:tab algn="l" pos="0"/>
              </a:tabLst>
            </a:pPr>
            <a:r>
              <a:rPr b="0" lang="en-US" sz="4400" spc="-1" strike="noStrike">
                <a:solidFill>
                  <a:srgbClr val="ffffff"/>
                </a:solidFill>
                <a:latin typeface="Arial"/>
                <a:ea typeface="Arial"/>
              </a:rPr>
              <a:t>LISA pathfinder</a:t>
            </a:r>
            <a:endParaRPr b="0" lang="en-US" sz="4400" spc="-1" strike="noStrike">
              <a:solidFill>
                <a:srgbClr val="000000"/>
              </a:solidFill>
              <a:latin typeface="Arial"/>
            </a:endParaRPr>
          </a:p>
        </p:txBody>
      </p:sp>
      <p:sp>
        <p:nvSpPr>
          <p:cNvPr id="494" name="TextShape 2"/>
          <p:cNvSpPr txBox="1"/>
          <p:nvPr/>
        </p:nvSpPr>
        <p:spPr>
          <a:xfrm>
            <a:off x="35640" y="1389240"/>
            <a:ext cx="12852360" cy="3146760"/>
          </a:xfrm>
          <a:prstGeom prst="rect">
            <a:avLst/>
          </a:prstGeom>
          <a:noFill/>
          <a:ln>
            <a:noFill/>
          </a:ln>
        </p:spPr>
        <p:txBody>
          <a:bodyPr lIns="0" rIns="0" tIns="0" bIns="0">
            <a:noAutofit/>
          </a:bodyPr>
          <a:p>
            <a:pPr marL="622440" indent="-571320">
              <a:lnSpc>
                <a:spcPct val="100000"/>
              </a:lnSpc>
              <a:spcBef>
                <a:spcPts val="700"/>
              </a:spcBef>
              <a:buClr>
                <a:srgbClr val="1d4871"/>
              </a:buClr>
              <a:buFont typeface="Arial"/>
              <a:buChar char="•"/>
            </a:pPr>
            <a:r>
              <a:rPr b="0" lang="en-US" sz="3600" spc="-1" strike="noStrike">
                <a:solidFill>
                  <a:srgbClr val="000000"/>
                </a:solidFill>
                <a:latin typeface="Arial"/>
                <a:ea typeface="Arial"/>
              </a:rPr>
              <a:t>Two free-falling gold-platinum masses in a spacecraft</a:t>
            </a:r>
            <a:endParaRPr b="0" lang="en-US" sz="3600" spc="-1" strike="noStrike">
              <a:solidFill>
                <a:srgbClr val="000000"/>
              </a:solidFill>
              <a:latin typeface="Arial"/>
            </a:endParaRPr>
          </a:p>
          <a:p>
            <a:pPr marL="622440" indent="-571320">
              <a:lnSpc>
                <a:spcPct val="100000"/>
              </a:lnSpc>
              <a:spcBef>
                <a:spcPts val="700"/>
              </a:spcBef>
              <a:buClr>
                <a:srgbClr val="1d4871"/>
              </a:buClr>
              <a:buFont typeface="Arial"/>
              <a:buChar char="•"/>
            </a:pPr>
            <a:r>
              <a:rPr b="0" lang="en-US" sz="3600" spc="-1" strike="noStrike">
                <a:solidFill>
                  <a:srgbClr val="000000"/>
                </a:solidFill>
                <a:latin typeface="Arial"/>
                <a:ea typeface="Arial"/>
              </a:rPr>
              <a:t>The goal was to isolate the system from any external perturbation to be a perfect test mass. Requirements exceeded.</a:t>
            </a:r>
            <a:endParaRPr b="0" lang="en-US" sz="3600" spc="-1" strike="noStrike">
              <a:solidFill>
                <a:srgbClr val="000000"/>
              </a:solidFill>
              <a:latin typeface="Arial"/>
            </a:endParaRPr>
          </a:p>
        </p:txBody>
      </p:sp>
      <p:pic>
        <p:nvPicPr>
          <p:cNvPr id="495" name="Picture 4" descr=""/>
          <p:cNvPicPr/>
          <p:nvPr/>
        </p:nvPicPr>
        <p:blipFill>
          <a:blip r:embed="rId1"/>
          <a:stretch/>
        </p:blipFill>
        <p:spPr>
          <a:xfrm>
            <a:off x="3024000" y="3432600"/>
            <a:ext cx="9144000" cy="5714640"/>
          </a:xfrm>
          <a:prstGeom prst="rect">
            <a:avLst/>
          </a:prstGeom>
          <a:ln>
            <a:noFill/>
          </a:ln>
        </p:spPr>
      </p:pic>
    </p:spTree>
  </p:cSld>
  <mc:AlternateContent>
    <mc:Choice Requires="p14">
      <p:transition spd="slow" p14:dur="2000"/>
    </mc:Choice>
    <mc:Fallback>
      <p:transition spd="slow"/>
    </mc:Fallback>
  </mc:AlternateContent>
</p:sld>
</file>

<file path=ppt/slides/slide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6"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LISA science</a:t>
            </a:r>
            <a:endParaRPr b="0" lang="en-US" sz="4400" spc="-1" strike="noStrike">
              <a:solidFill>
                <a:srgbClr val="000000"/>
              </a:solidFill>
              <a:latin typeface="Arial"/>
            </a:endParaRPr>
          </a:p>
        </p:txBody>
      </p:sp>
      <p:sp>
        <p:nvSpPr>
          <p:cNvPr id="497" name="TextShape 2"/>
          <p:cNvSpPr txBox="1"/>
          <p:nvPr/>
        </p:nvSpPr>
        <p:spPr>
          <a:xfrm>
            <a:off x="216000" y="1511280"/>
            <a:ext cx="12572640" cy="7746480"/>
          </a:xfrm>
          <a:prstGeom prst="rect">
            <a:avLst/>
          </a:prstGeom>
          <a:noFill/>
          <a:ln>
            <a:noFill/>
          </a:ln>
        </p:spPr>
        <p:txBody>
          <a:bodyPr tIns="91440" bIns="91440">
            <a:noAutofit/>
          </a:bodyPr>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Timescale of supermassive black-hole mergers</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Study structure formation across the Universe history</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Predict years in advance the merging of neutron star systems or stellar black holes</a:t>
            </a:r>
            <a:endParaRPr b="0" lang="en-US" sz="3400" spc="-1" strike="noStrike">
              <a:solidFill>
                <a:srgbClr val="000000"/>
              </a:solidFill>
              <a:latin typeface="Arial"/>
            </a:endParaRPr>
          </a:p>
          <a:p>
            <a:pPr marL="457200" indent="-444240">
              <a:lnSpc>
                <a:spcPct val="100000"/>
              </a:lnSpc>
              <a:spcBef>
                <a:spcPts val="700"/>
              </a:spcBef>
              <a:buClr>
                <a:srgbClr val="1d4871"/>
              </a:buClr>
              <a:buFont typeface="Arial"/>
              <a:buChar char="•"/>
            </a:pPr>
            <a:r>
              <a:rPr b="0" lang="en-US" sz="3400" spc="-1" strike="noStrike">
                <a:solidFill>
                  <a:srgbClr val="1d4871"/>
                </a:solidFill>
                <a:latin typeface="Arial"/>
                <a:ea typeface="Arial"/>
              </a:rPr>
              <a:t>Extreme mass ratio inspirals</a:t>
            </a:r>
            <a:endParaRPr b="0" lang="en-US" sz="3400" spc="-1" strike="noStrike">
              <a:solidFill>
                <a:srgbClr val="000000"/>
              </a:solidFill>
              <a:latin typeface="Arial"/>
            </a:endParaRPr>
          </a:p>
        </p:txBody>
      </p:sp>
      <p:sp>
        <p:nvSpPr>
          <p:cNvPr id="498"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4ADD68B5-929E-4FFA-AD33-19D82C81A6D5}" type="slidenum">
              <a:rPr b="0" lang="fr-CH" sz="1600" spc="-1" strike="noStrike">
                <a:solidFill>
                  <a:srgbClr val="ffffff"/>
                </a:solidFill>
                <a:latin typeface="Arial"/>
                <a:ea typeface="Arial"/>
              </a:rPr>
              <a:t>&lt;number&gt;</a:t>
            </a:fld>
            <a:endParaRPr b="0" lang="en-US" sz="1600" spc="-1" strike="noStrike">
              <a:latin typeface="Times New Roman"/>
            </a:endParaRPr>
          </a:p>
        </p:txBody>
      </p:sp>
      <p:pic>
        <p:nvPicPr>
          <p:cNvPr id="499" name="Picture 4" descr=""/>
          <p:cNvPicPr/>
          <p:nvPr/>
        </p:nvPicPr>
        <p:blipFill>
          <a:blip r:embed="rId1"/>
          <a:stretch/>
        </p:blipFill>
        <p:spPr>
          <a:xfrm>
            <a:off x="2377440" y="4674240"/>
            <a:ext cx="8249400" cy="4468320"/>
          </a:xfrm>
          <a:prstGeom prst="rect">
            <a:avLst/>
          </a:prstGeom>
          <a:ln>
            <a:noFill/>
          </a:ln>
        </p:spPr>
      </p:pic>
    </p:spTree>
  </p:cSld>
  <mc:AlternateContent>
    <mc:Choice Requires="p14">
      <p:transition spd="slow" p14:dur="2000"/>
    </mc:Choice>
    <mc:Fallback>
      <p:transition spd="slow"/>
    </mc:Fallback>
  </mc:AlternateContent>
</p:sld>
</file>

<file path=ppt/slides/slide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0" name="TextShape 1"/>
          <p:cNvSpPr txBox="1"/>
          <p:nvPr/>
        </p:nvSpPr>
        <p:spPr>
          <a:xfrm>
            <a:off x="1447920" y="0"/>
            <a:ext cx="7530840" cy="1409400"/>
          </a:xfrm>
          <a:prstGeom prst="rect">
            <a:avLst/>
          </a:prstGeom>
          <a:noFill/>
          <a:ln>
            <a:noFill/>
          </a:ln>
        </p:spPr>
        <p:txBody>
          <a:bodyPr tIns="91440" bIns="91440" anchor="ctr">
            <a:noAutofit/>
          </a:bodyPr>
          <a:p>
            <a:pPr marL="57960" indent="-6480" algn="ctr">
              <a:lnSpc>
                <a:spcPct val="100000"/>
              </a:lnSpc>
              <a:tabLst>
                <a:tab algn="l" pos="0"/>
              </a:tabLst>
            </a:pPr>
            <a:r>
              <a:rPr b="0" lang="en-US" sz="4400" spc="-1" strike="noStrike">
                <a:solidFill>
                  <a:srgbClr val="ffffff"/>
                </a:solidFill>
                <a:latin typeface="Arial"/>
                <a:ea typeface="Arial"/>
              </a:rPr>
              <a:t>Take away</a:t>
            </a:r>
            <a:endParaRPr b="0" lang="en-US" sz="4400" spc="-1" strike="noStrike">
              <a:solidFill>
                <a:srgbClr val="000000"/>
              </a:solidFill>
              <a:latin typeface="Arial"/>
            </a:endParaRPr>
          </a:p>
        </p:txBody>
      </p:sp>
      <p:sp>
        <p:nvSpPr>
          <p:cNvPr id="501" name="TextShape 2"/>
          <p:cNvSpPr txBox="1"/>
          <p:nvPr/>
        </p:nvSpPr>
        <p:spPr>
          <a:xfrm>
            <a:off x="-144000" y="1511280"/>
            <a:ext cx="13320000" cy="7746480"/>
          </a:xfrm>
          <a:prstGeom prst="rect">
            <a:avLst/>
          </a:prstGeom>
          <a:noFill/>
          <a:ln>
            <a:noFill/>
          </a:ln>
        </p:spPr>
        <p:txBody>
          <a:bodyPr tIns="91440" bIns="91440">
            <a:noAutofit/>
          </a:bodyPr>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Gravitational waves and EM follow-up observations gave the definitive confirmation that binary neutron star mergers produce short gamma-ray bursts, kilonovae, and GRB afterglows.</a:t>
            </a:r>
            <a:endParaRPr b="0" lang="en-US" sz="3000" spc="-1" strike="noStrike">
              <a:solidFill>
                <a:srgbClr val="000000"/>
              </a:solidFill>
              <a:latin typeface="Arial"/>
            </a:endParaRPr>
          </a:p>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The GW170817 event was see off-axis and is possibly even more energetic than the average. </a:t>
            </a:r>
            <a:endParaRPr b="0" lang="en-US" sz="3000" spc="-1" strike="noStrike">
              <a:solidFill>
                <a:srgbClr val="000000"/>
              </a:solidFill>
              <a:latin typeface="Arial"/>
            </a:endParaRPr>
          </a:p>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It produced a very narrow jet, which came completely into sight only 175 days after the merging. Structured coccon was dominating beforehand.</a:t>
            </a:r>
            <a:endParaRPr b="0" lang="en-US" sz="3000" spc="-1" strike="noStrike">
              <a:solidFill>
                <a:srgbClr val="000000"/>
              </a:solidFill>
              <a:latin typeface="Arial"/>
            </a:endParaRPr>
          </a:p>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This event allows us to measure for the first time properties of the short GRB with high precision.</a:t>
            </a:r>
            <a:endParaRPr b="0" lang="en-US" sz="3000" spc="-1" strike="noStrike">
              <a:solidFill>
                <a:srgbClr val="000000"/>
              </a:solidFill>
              <a:latin typeface="Arial"/>
            </a:endParaRPr>
          </a:p>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Predictions on event rate are still very uncertain, but at least one other good candidate has been identified among the population of faint GRBs in 2015 at z=0.131 (Troja et al., 2018), beyond the reach of LIGO. </a:t>
            </a:r>
            <a:endParaRPr b="0" lang="en-US" sz="3000" spc="-1" strike="noStrike">
              <a:solidFill>
                <a:srgbClr val="000000"/>
              </a:solidFill>
              <a:latin typeface="Arial"/>
            </a:endParaRPr>
          </a:p>
          <a:p>
            <a:pPr lvl="1" marL="914400" indent="-418680">
              <a:lnSpc>
                <a:spcPct val="100000"/>
              </a:lnSpc>
              <a:spcBef>
                <a:spcPts val="700"/>
              </a:spcBef>
              <a:buClr>
                <a:srgbClr val="1d4871"/>
              </a:buClr>
              <a:buFont typeface="Arial"/>
              <a:buChar char="–"/>
            </a:pPr>
            <a:r>
              <a:rPr b="0" lang="en-US" sz="3000" spc="-1" strike="noStrike">
                <a:solidFill>
                  <a:srgbClr val="275d90"/>
                </a:solidFill>
                <a:latin typeface="Arial"/>
                <a:ea typeface="Arial"/>
              </a:rPr>
              <a:t>More events are likely to be observed with the new runs of LIGO and Virgo, but so far no counterparts have been detected, despite deep searches.</a:t>
            </a:r>
            <a:endParaRPr b="0" lang="en-US" sz="3000" spc="-1" strike="noStrike">
              <a:solidFill>
                <a:srgbClr val="000000"/>
              </a:solidFill>
              <a:latin typeface="Arial"/>
            </a:endParaRPr>
          </a:p>
        </p:txBody>
      </p:sp>
      <p:sp>
        <p:nvSpPr>
          <p:cNvPr id="502"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112DADB2-42C3-44B6-9ECA-600C09B26D19}"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3" name="TextShape 1"/>
          <p:cNvSpPr txBox="1"/>
          <p:nvPr/>
        </p:nvSpPr>
        <p:spPr>
          <a:xfrm>
            <a:off x="1447920" y="0"/>
            <a:ext cx="7530840" cy="1409400"/>
          </a:xfrm>
          <a:prstGeom prst="rect">
            <a:avLst/>
          </a:prstGeom>
          <a:noFill/>
          <a:ln>
            <a:noFill/>
          </a:ln>
        </p:spPr>
        <p:txBody>
          <a:bodyPr lIns="50760" rIns="50760" tIns="50760" bIns="50760" anchor="ctr">
            <a:noAutofit/>
          </a:bodyPr>
          <a:p>
            <a:pPr marL="57960" indent="-6480" algn="ctr">
              <a:lnSpc>
                <a:spcPct val="100000"/>
              </a:lnSpc>
              <a:tabLst>
                <a:tab algn="l" pos="0"/>
              </a:tabLst>
            </a:pPr>
            <a:r>
              <a:rPr b="0" lang="en-US" sz="4400" spc="-1" strike="noStrike">
                <a:solidFill>
                  <a:srgbClr val="ffffff"/>
                </a:solidFill>
                <a:latin typeface="Arial"/>
                <a:ea typeface="Arial"/>
              </a:rPr>
              <a:t>GW + Gamma-rays</a:t>
            </a:r>
            <a:endParaRPr b="0" lang="en-US" sz="4400" spc="-1" strike="noStrike">
              <a:solidFill>
                <a:srgbClr val="000000"/>
              </a:solidFill>
              <a:latin typeface="Arial"/>
            </a:endParaRPr>
          </a:p>
        </p:txBody>
      </p:sp>
      <p:sp>
        <p:nvSpPr>
          <p:cNvPr id="504" name="TextShape 2"/>
          <p:cNvSpPr txBox="1"/>
          <p:nvPr/>
        </p:nvSpPr>
        <p:spPr>
          <a:xfrm>
            <a:off x="216000" y="1511280"/>
            <a:ext cx="12572640" cy="7746480"/>
          </a:xfrm>
          <a:prstGeom prst="rect">
            <a:avLst/>
          </a:prstGeom>
          <a:noFill/>
          <a:ln>
            <a:noFill/>
          </a:ln>
        </p:spPr>
        <p:txBody>
          <a:bodyPr lIns="50760" rIns="50760" tIns="50760" bIns="50760">
            <a:noAutofit/>
          </a:bodyPr>
          <a:p>
            <a:endParaRPr b="0" lang="en-US" sz="1400" spc="-1" strike="noStrike">
              <a:solidFill>
                <a:srgbClr val="000000"/>
              </a:solidFill>
              <a:latin typeface="Arial"/>
            </a:endParaRPr>
          </a:p>
        </p:txBody>
      </p:sp>
      <p:pic>
        <p:nvPicPr>
          <p:cNvPr id="505" name="Google Shape;485;p49" descr=""/>
          <p:cNvPicPr/>
          <p:nvPr/>
        </p:nvPicPr>
        <p:blipFill>
          <a:blip r:embed="rId1"/>
          <a:stretch/>
        </p:blipFill>
        <p:spPr>
          <a:xfrm>
            <a:off x="84240" y="1409760"/>
            <a:ext cx="12835800" cy="7484400"/>
          </a:xfrm>
          <a:prstGeom prst="rect">
            <a:avLst/>
          </a:prstGeom>
          <a:ln>
            <a:noFill/>
          </a:ln>
        </p:spPr>
      </p:pic>
      <p:sp>
        <p:nvSpPr>
          <p:cNvPr id="506" name="TextShape 3"/>
          <p:cNvSpPr txBox="1"/>
          <p:nvPr/>
        </p:nvSpPr>
        <p:spPr>
          <a:xfrm>
            <a:off x="11442960" y="9420480"/>
            <a:ext cx="1345320" cy="348480"/>
          </a:xfrm>
          <a:prstGeom prst="rect">
            <a:avLst/>
          </a:prstGeom>
          <a:noFill/>
          <a:ln>
            <a:noFill/>
          </a:ln>
        </p:spPr>
        <p:txBody>
          <a:bodyPr lIns="50760" rIns="50760" tIns="50760" bIns="50760" anchor="ctr">
            <a:noAutofit/>
          </a:bodyPr>
          <a:p>
            <a:pPr algn="ctr">
              <a:lnSpc>
                <a:spcPct val="100000"/>
              </a:lnSpc>
              <a:tabLst>
                <a:tab algn="l" pos="0"/>
              </a:tabLst>
            </a:pPr>
            <a:fld id="{FB29631D-BB78-4F49-9692-C23B0EFF3F0F}" type="slidenum">
              <a:rPr b="0" lang="fr-CH" sz="1600" spc="-1" strike="noStrike">
                <a:solidFill>
                  <a:srgbClr val="ffffff"/>
                </a:solidFill>
                <a:latin typeface="Arial"/>
                <a:ea typeface="Arial"/>
              </a:rPr>
              <a:t>&lt;number&gt;</a:t>
            </a:fld>
            <a:endParaRPr b="0" lang="en-US" sz="1600" spc="-1" strike="noStrike">
              <a:latin typeface="Times New Roman"/>
            </a:endParaRPr>
          </a:p>
        </p:txBody>
      </p:sp>
    </p:spTree>
  </p:cSld>
  <mc:AlternateContent>
    <mc:Choice Requires="p14">
      <p:transition spd="slow" p14:dur="2000"/>
    </mc:Choice>
    <mc:Fallback>
      <p:transition spd="slow"/>
    </mc:Fallback>
  </mc:AlternateContent>
</p:sld>
</file>

<file path=ppt/slides/slide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7" name="TextShape 1"/>
          <p:cNvSpPr txBox="1"/>
          <p:nvPr/>
        </p:nvSpPr>
        <p:spPr>
          <a:xfrm>
            <a:off x="1447920" y="0"/>
            <a:ext cx="7530840" cy="1409400"/>
          </a:xfrm>
          <a:prstGeom prst="rect">
            <a:avLst/>
          </a:prstGeom>
          <a:noFill/>
          <a:ln>
            <a:noFill/>
          </a:ln>
        </p:spPr>
        <p:txBody>
          <a:bodyPr lIns="0" rIns="0" tIns="0" bIns="0" anchor="ctr">
            <a:noAutofit/>
          </a:bodyPr>
          <a:p>
            <a:pPr algn="ctr"/>
            <a:r>
              <a:rPr b="0" lang="en-US" sz="3600" spc="-1" strike="noStrike">
                <a:solidFill>
                  <a:srgbClr val="000000"/>
                </a:solidFill>
                <a:latin typeface="Arial"/>
              </a:rPr>
              <a:t>Some additional references</a:t>
            </a:r>
            <a:endParaRPr b="0" lang="en-US" sz="3600" spc="-1" strike="noStrike">
              <a:solidFill>
                <a:srgbClr val="000000"/>
              </a:solidFill>
              <a:latin typeface="Arial"/>
            </a:endParaRPr>
          </a:p>
        </p:txBody>
      </p:sp>
      <p:sp>
        <p:nvSpPr>
          <p:cNvPr id="508" name="TextShape 2"/>
          <p:cNvSpPr txBox="1"/>
          <p:nvPr/>
        </p:nvSpPr>
        <p:spPr>
          <a:xfrm>
            <a:off x="216000" y="1511280"/>
            <a:ext cx="12572640" cy="7746480"/>
          </a:xfrm>
          <a:prstGeom prst="rect">
            <a:avLst/>
          </a:prstGeom>
          <a:noFill/>
          <a:ln>
            <a:noFill/>
          </a:ln>
        </p:spPr>
        <p:txBody>
          <a:bodyPr lIns="0" rIns="0" tIns="0" bIns="0">
            <a:normAutofit/>
          </a:bodyPr>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1"/>
              </a:rPr>
              <a:t>https://iopscience.iop.org/article/10.3847/2041-8213/aa920c</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2"/>
              </a:rPr>
              <a:t>https://iopscience.iop.org/article/10.3847/2041-8213/aa8f94/pdf</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3"/>
              </a:rPr>
              <a:t>https://gracedb.ligo.org/superevents/public/O3</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4"/>
              </a:rPr>
              <a:t>https://academic.oup.com/mnras/article/462/2/1591/2589772</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5"/>
              </a:rPr>
              <a:t>https://iopscience.iop.org/article/10.1088/0067-0049/217/1/8/pdf</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6"/>
              </a:rPr>
              <a:t>https://ui.adsabs.harvard.edu/abs/2016MNRAS.455.1522E/abstract</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hlinkClick r:id="rId7"/>
              </a:rPr>
              <a:t>https://www.annualreviews.org/doi/10.1146/annurev-nucl-102115-044819</a:t>
            </a:r>
            <a:endParaRPr b="0" lang="en-US" sz="1400" spc="-1" strike="noStrike">
              <a:solidFill>
                <a:srgbClr val="000000"/>
              </a:solidFill>
              <a:latin typeface="Arial"/>
            </a:endParaRPr>
          </a:p>
          <a:p>
            <a:pPr marL="432000" indent="-324000">
              <a:spcBef>
                <a:spcPts val="1417"/>
              </a:spcBef>
              <a:buClr>
                <a:srgbClr val="000000"/>
              </a:buClr>
              <a:buSzPct val="45000"/>
              <a:buFont typeface="Wingdings" charset="2"/>
              <a:buChar char=""/>
            </a:pPr>
            <a:r>
              <a:rPr b="0" lang="en-US" sz="1400" spc="-1" strike="noStrike">
                <a:solidFill>
                  <a:srgbClr val="000000"/>
                </a:solidFill>
                <a:latin typeface="Arial"/>
              </a:rPr>
              <a:t> </a:t>
            </a:r>
            <a:endParaRPr b="0" lang="en-US"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6" name="CustomShape 1"/>
          <p:cNvSpPr/>
          <p:nvPr/>
        </p:nvSpPr>
        <p:spPr>
          <a:xfrm>
            <a:off x="1447920" y="0"/>
            <a:ext cx="7530480" cy="1409040"/>
          </a:xfrm>
          <a:prstGeom prst="rect">
            <a:avLst/>
          </a:prstGeom>
          <a:noFill/>
          <a:ln>
            <a:noFill/>
          </a:ln>
        </p:spPr>
        <p:style>
          <a:lnRef idx="0"/>
          <a:fillRef idx="0"/>
          <a:effectRef idx="0"/>
          <a:fontRef idx="minor"/>
        </p:style>
        <p:txBody>
          <a:bodyPr lIns="50760" rIns="50760" tIns="50760" bIns="50760" anchor="ctr">
            <a:noAutofit/>
          </a:bodyPr>
          <a:p>
            <a:pPr marL="57960" algn="ctr">
              <a:lnSpc>
                <a:spcPct val="100000"/>
              </a:lnSpc>
            </a:pPr>
            <a:r>
              <a:rPr b="0" lang="en-US" sz="4400" spc="-1" strike="noStrike">
                <a:solidFill>
                  <a:srgbClr val="ffffff"/>
                </a:solidFill>
                <a:latin typeface="Arial"/>
                <a:ea typeface="Arial"/>
              </a:rPr>
              <a:t>Basics</a:t>
            </a:r>
            <a:endParaRPr b="0" lang="en-US" sz="4400" spc="-1" strike="noStrike">
              <a:latin typeface="Arial"/>
            </a:endParaRPr>
          </a:p>
        </p:txBody>
      </p:sp>
      <p:sp>
        <p:nvSpPr>
          <p:cNvPr id="197" name="CustomShape 2"/>
          <p:cNvSpPr/>
          <p:nvPr/>
        </p:nvSpPr>
        <p:spPr>
          <a:xfrm>
            <a:off x="216000" y="3514680"/>
            <a:ext cx="12572280" cy="5742720"/>
          </a:xfrm>
          <a:prstGeom prst="rect">
            <a:avLst/>
          </a:prstGeom>
          <a:noFill/>
          <a:ln>
            <a:noFill/>
          </a:ln>
        </p:spPr>
        <p:style>
          <a:lnRef idx="0"/>
          <a:fillRef idx="0"/>
          <a:effectRef idx="0"/>
          <a:fontRef idx="minor"/>
        </p:style>
        <p:txBody>
          <a:bodyPr lIns="50760" rIns="50760" tIns="50760" bIns="50760">
            <a:noAutofit/>
          </a:bodyPr>
          <a:p>
            <a:pPr marL="383400" indent="-342360">
              <a:lnSpc>
                <a:spcPct val="100000"/>
              </a:lnSpc>
              <a:buClr>
                <a:srgbClr val="1d4871"/>
              </a:buClr>
              <a:buFont typeface="Arial"/>
              <a:buChar char="•"/>
            </a:pPr>
            <a:r>
              <a:rPr b="0" lang="en-US" sz="3400" spc="-1" strike="noStrike">
                <a:solidFill>
                  <a:srgbClr val="1d4871"/>
                </a:solidFill>
                <a:latin typeface="Arial"/>
                <a:ea typeface="Arial"/>
              </a:rPr>
              <a:t>For conservation of mass and momentum, only quadrupole signals are possible</a:t>
            </a:r>
            <a:endParaRPr b="0" lang="en-US" sz="3400" spc="-1" strike="noStrike">
              <a:latin typeface="Arial"/>
            </a:endParaRPr>
          </a:p>
          <a:p>
            <a:pPr>
              <a:lnSpc>
                <a:spcPct val="100000"/>
              </a:lnSpc>
            </a:pPr>
            <a:endParaRPr b="0" lang="en-US" sz="3400" spc="-1" strike="noStrike">
              <a:latin typeface="Arial"/>
            </a:endParaRPr>
          </a:p>
          <a:p>
            <a:pPr>
              <a:lnSpc>
                <a:spcPct val="100000"/>
              </a:lnSpc>
            </a:pPr>
            <a:endParaRPr b="0" lang="en-US" sz="3400" spc="-1" strike="noStrike">
              <a:latin typeface="Arial"/>
            </a:endParaRPr>
          </a:p>
          <a:p>
            <a:pPr marL="383400" indent="-342360">
              <a:lnSpc>
                <a:spcPct val="100000"/>
              </a:lnSpc>
              <a:buClr>
                <a:srgbClr val="1d4871"/>
              </a:buClr>
              <a:buFont typeface="Arial"/>
              <a:buChar char="•"/>
            </a:pPr>
            <a:r>
              <a:rPr b="0" lang="en-US" sz="3400" spc="-1" strike="noStrike">
                <a:solidFill>
                  <a:srgbClr val="1d4871"/>
                </a:solidFill>
                <a:latin typeface="Arial"/>
                <a:ea typeface="Arial"/>
              </a:rPr>
              <a:t>We measure the fractional change in gravity gradient</a:t>
            </a:r>
            <a:endParaRPr b="0" lang="en-US" sz="3400" spc="-1" strike="noStrike">
              <a:latin typeface="Arial"/>
            </a:endParaRPr>
          </a:p>
          <a:p>
            <a:pPr>
              <a:lnSpc>
                <a:spcPct val="100000"/>
              </a:lnSpc>
            </a:pPr>
            <a:endParaRPr b="0" lang="en-US" sz="3400" spc="-1" strike="noStrike">
              <a:latin typeface="Arial"/>
            </a:endParaRPr>
          </a:p>
          <a:p>
            <a:pPr>
              <a:lnSpc>
                <a:spcPct val="100000"/>
              </a:lnSpc>
            </a:pPr>
            <a:endParaRPr b="0" lang="en-US" sz="3400" spc="-1" strike="noStrike">
              <a:latin typeface="Arial"/>
            </a:endParaRPr>
          </a:p>
        </p:txBody>
      </p:sp>
      <p:pic>
        <p:nvPicPr>
          <p:cNvPr id="198" name="Picture 3" descr=""/>
          <p:cNvPicPr/>
          <p:nvPr/>
        </p:nvPicPr>
        <p:blipFill>
          <a:blip r:embed="rId1"/>
          <a:stretch/>
        </p:blipFill>
        <p:spPr>
          <a:xfrm>
            <a:off x="2644920" y="1847880"/>
            <a:ext cx="7714440" cy="1428120"/>
          </a:xfrm>
          <a:prstGeom prst="rect">
            <a:avLst/>
          </a:prstGeom>
          <a:ln>
            <a:noFill/>
          </a:ln>
        </p:spPr>
      </p:pic>
      <p:pic>
        <p:nvPicPr>
          <p:cNvPr id="199" name="Picture 4" descr=""/>
          <p:cNvPicPr/>
          <p:nvPr/>
        </p:nvPicPr>
        <p:blipFill>
          <a:blip r:embed="rId2"/>
          <a:stretch/>
        </p:blipFill>
        <p:spPr>
          <a:xfrm>
            <a:off x="1563840" y="4629240"/>
            <a:ext cx="9289440" cy="1056600"/>
          </a:xfrm>
          <a:prstGeom prst="rect">
            <a:avLst/>
          </a:prstGeom>
          <a:ln>
            <a:noFill/>
          </a:ln>
        </p:spPr>
      </p:pic>
      <p:pic>
        <p:nvPicPr>
          <p:cNvPr id="200" name="Picture 5" descr=""/>
          <p:cNvPicPr/>
          <p:nvPr/>
        </p:nvPicPr>
        <p:blipFill>
          <a:blip r:embed="rId3"/>
          <a:stretch/>
        </p:blipFill>
        <p:spPr>
          <a:xfrm>
            <a:off x="2232360" y="6800760"/>
            <a:ext cx="8620560" cy="1789920"/>
          </a:xfrm>
          <a:prstGeom prst="rect">
            <a:avLst/>
          </a:prstGeom>
          <a:ln>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9888</TotalTime>
  <Application>LibreOffice/6.4.7.2$Linux_X86_64 LibreOffice_project/40$Build-2</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ferrigno</dc:creator>
  <dc:description/>
  <dc:language>fr-CH</dc:language>
  <cp:lastModifiedBy/>
  <dcterms:modified xsi:type="dcterms:W3CDTF">2023-09-19T18:41:05Z</dcterms:modified>
  <cp:revision>124</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2</vt:i4>
  </property>
  <property fmtid="{D5CDD505-2E9C-101B-9397-08002B2CF9AE}" pid="4" name="HyperlinksChanged">
    <vt:bool>0</vt:bool>
  </property>
  <property fmtid="{D5CDD505-2E9C-101B-9397-08002B2CF9AE}" pid="5" name="LinksUpToDate">
    <vt:bool>0</vt:bool>
  </property>
  <property fmtid="{D5CDD505-2E9C-101B-9397-08002B2CF9AE}" pid="6" name="MMClips">
    <vt:i4>3</vt:i4>
  </property>
  <property fmtid="{D5CDD505-2E9C-101B-9397-08002B2CF9AE}" pid="7" name="Notes">
    <vt:i4>31</vt:i4>
  </property>
  <property fmtid="{D5CDD505-2E9C-101B-9397-08002B2CF9AE}" pid="8" name="PresentationFormat">
    <vt:lpwstr>Custom</vt:lpwstr>
  </property>
  <property fmtid="{D5CDD505-2E9C-101B-9397-08002B2CF9AE}" pid="9" name="ScaleCrop">
    <vt:bool>0</vt:bool>
  </property>
  <property fmtid="{D5CDD505-2E9C-101B-9397-08002B2CF9AE}" pid="10" name="ShareDoc">
    <vt:bool>0</vt:bool>
  </property>
  <property fmtid="{D5CDD505-2E9C-101B-9397-08002B2CF9AE}" pid="11" name="Slides">
    <vt:i4>60</vt:i4>
  </property>
</Properties>
</file>