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713" r:id="rId2"/>
  </p:sldMasterIdLst>
  <p:notesMasterIdLst>
    <p:notesMasterId r:id="rId27"/>
  </p:notesMasterIdLst>
  <p:handoutMasterIdLst>
    <p:handoutMasterId r:id="rId28"/>
  </p:handoutMasterIdLst>
  <p:sldIdLst>
    <p:sldId id="330" r:id="rId3"/>
    <p:sldId id="396" r:id="rId4"/>
    <p:sldId id="366" r:id="rId5"/>
    <p:sldId id="365" r:id="rId6"/>
    <p:sldId id="387" r:id="rId7"/>
    <p:sldId id="369" r:id="rId8"/>
    <p:sldId id="370" r:id="rId9"/>
    <p:sldId id="367" r:id="rId10"/>
    <p:sldId id="368" r:id="rId11"/>
    <p:sldId id="371" r:id="rId12"/>
    <p:sldId id="373" r:id="rId13"/>
    <p:sldId id="374" r:id="rId14"/>
    <p:sldId id="377" r:id="rId15"/>
    <p:sldId id="378" r:id="rId16"/>
    <p:sldId id="375" r:id="rId17"/>
    <p:sldId id="376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</p:sldIdLst>
  <p:sldSz cx="9144000" cy="6858000" type="screen4x3"/>
  <p:notesSz cx="6797675" cy="9926638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B9B"/>
    <a:srgbClr val="1F386B"/>
    <a:srgbClr val="0060A8"/>
    <a:srgbClr val="003399"/>
    <a:srgbClr val="7030A0"/>
    <a:srgbClr val="9E3611"/>
    <a:srgbClr val="000066"/>
    <a:srgbClr val="005089"/>
    <a:srgbClr val="004E87"/>
    <a:srgbClr val="406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0428" autoAdjust="0"/>
    <p:restoredTop sz="94660" autoAdjust="0"/>
  </p:normalViewPr>
  <p:slideViewPr>
    <p:cSldViewPr>
      <p:cViewPr varScale="1">
        <p:scale>
          <a:sx n="92" d="100"/>
          <a:sy n="92" d="100"/>
        </p:scale>
        <p:origin x="1860" y="90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34"/>
    </p:cViewPr>
  </p:sorterViewPr>
  <p:notesViewPr>
    <p:cSldViewPr>
      <p:cViewPr>
        <p:scale>
          <a:sx n="75" d="100"/>
          <a:sy n="75" d="100"/>
        </p:scale>
        <p:origin x="-2274" y="-18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735" cy="46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42" y="1"/>
            <a:ext cx="2946351" cy="46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42" y="9394090"/>
            <a:ext cx="2946351" cy="54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ea typeface="MS PGothic" pitchFamily="34" charset="-128"/>
              </a:defRPr>
            </a:lvl1pPr>
          </a:lstStyle>
          <a:p>
            <a:pPr>
              <a:defRPr/>
            </a:pPr>
            <a:fld id="{C1BBE373-492E-43FD-B43D-3FC2AD86A0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912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947" cy="4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28" y="0"/>
            <a:ext cx="2947947" cy="49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7713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61238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pitchFamily="34" charset="-128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4"/>
          <p:cNvCxnSpPr>
            <a:cxnSpLocks noChangeShapeType="1"/>
          </p:cNvCxnSpPr>
          <p:nvPr userDrawn="1"/>
        </p:nvCxn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80762356"/>
      </p:ext>
    </p:extLst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5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4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1EBD-6573-41E6-8C8C-AD2F684F48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97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3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6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9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9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8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2489-820E-4877-9A8C-BE63DFA233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82FF-EF19-4265-8770-2494B21E5F9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6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2" descr="desenho_campus_inmetr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038"/>
            <a:ext cx="81375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tângulo 10"/>
          <p:cNvSpPr>
            <a:spLocks noChangeArrowheads="1"/>
          </p:cNvSpPr>
          <p:nvPr userDrawn="1"/>
        </p:nvSpPr>
        <p:spPr bwMode="auto">
          <a:xfrm>
            <a:off x="142875" y="385763"/>
            <a:ext cx="4357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sz="2000" u="none">
                <a:solidFill>
                  <a:srgbClr val="003366"/>
                </a:solidFill>
                <a:latin typeface="Arial" charset="0"/>
              </a:rPr>
              <a:t>Apresentação</a:t>
            </a:r>
          </a:p>
        </p:txBody>
      </p:sp>
      <p:cxnSp>
        <p:nvCxnSpPr>
          <p:cNvPr id="1028" name="Conector reto 4"/>
          <p:cNvCxnSpPr>
            <a:cxnSpLocks noChangeShapeType="1"/>
          </p:cNvCxnSpPr>
          <p:nvPr userDrawn="1"/>
        </p:nvCxn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9" name="Picture 1" descr="ASSINATURA-NOVA-INMETR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4813"/>
            <a:ext cx="34369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ransition spd="med">
    <p:pull dir="l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FFCC"/>
        </a:buClr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Char char="•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6682489-820E-4877-9A8C-BE63DFA2330C}" type="datetimeFigureOut">
              <a:rPr lang="pt-BR" b="0" u="non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20/05/2020</a:t>
            </a:fld>
            <a:endParaRPr lang="pt-BR" b="0" u="none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b="0" u="none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0C682FF-EF19-4265-8770-2494B21E5F96}" type="slidenum">
              <a:rPr lang="pt-BR" b="0" u="non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b="0" u="none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384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Planilha_do_Microsoft_Excel_97-2003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4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ouvidorias.gov.br/noticias/vencedores-do-4o-concurso-de-boas-praticas-da-cgu-recebem-premi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Planilha_do_Microsoft_Excel_97-20035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slide" Target="slide4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12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slide" Target="slide13.xml"/><Relationship Id="rId5" Type="http://schemas.openxmlformats.org/officeDocument/2006/relationships/image" Target="../media/image8.jpg"/><Relationship Id="rId10" Type="http://schemas.openxmlformats.org/officeDocument/2006/relationships/slide" Target="slide10.xml"/><Relationship Id="rId4" Type="http://schemas.openxmlformats.org/officeDocument/2006/relationships/image" Target="../media/image7.jpeg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7.xml"/><Relationship Id="rId5" Type="http://schemas.openxmlformats.org/officeDocument/2006/relationships/image" Target="../media/image10.emf"/><Relationship Id="rId4" Type="http://schemas.openxmlformats.org/officeDocument/2006/relationships/oleObject" Target="../embeddings/Planilha_do_Microsoft_Excel_97-2003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Planilha_do_Microsoft_Excel_97-20032.xls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936714"/>
          </a:xfrm>
          <a:prstGeom prst="rect">
            <a:avLst/>
          </a:prstGeom>
        </p:spPr>
      </p:pic>
      <p:sp>
        <p:nvSpPr>
          <p:cNvPr id="4100" name="Rectangle 53"/>
          <p:cNvSpPr>
            <a:spLocks noChangeArrowheads="1"/>
          </p:cNvSpPr>
          <p:nvPr/>
        </p:nvSpPr>
        <p:spPr bwMode="auto">
          <a:xfrm>
            <a:off x="34925" y="2693988"/>
            <a:ext cx="9056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3600" u="none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endParaRPr lang="pt-BR" sz="1200" u="none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04" name="Retângulo 1"/>
          <p:cNvSpPr>
            <a:spLocks noChangeArrowheads="1"/>
          </p:cNvSpPr>
          <p:nvPr/>
        </p:nvSpPr>
        <p:spPr bwMode="auto">
          <a:xfrm>
            <a:off x="34925" y="333375"/>
            <a:ext cx="2160588" cy="647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 bwMode="auto">
          <a:xfrm>
            <a:off x="0" y="89220"/>
            <a:ext cx="9091613" cy="12954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5364088" y="505400"/>
            <a:ext cx="261059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buClr>
                <a:srgbClr val="0000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u="none" dirty="0" smtClean="0">
                <a:solidFill>
                  <a:srgbClr val="4471A2"/>
                </a:solidFill>
                <a:latin typeface="+mj-lt"/>
              </a:rPr>
              <a:t>Ouvidoria</a:t>
            </a:r>
            <a:endParaRPr lang="en-GB" sz="3600" i="1" dirty="0">
              <a:solidFill>
                <a:srgbClr val="4471A2"/>
              </a:solidFill>
              <a:latin typeface="+mj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17" y="206341"/>
            <a:ext cx="1101279" cy="89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tângulo 9"/>
          <p:cNvSpPr>
            <a:spLocks noChangeArrowheads="1"/>
          </p:cNvSpPr>
          <p:nvPr/>
        </p:nvSpPr>
        <p:spPr bwMode="auto">
          <a:xfrm flipV="1">
            <a:off x="0" y="1124744"/>
            <a:ext cx="9180512" cy="463885"/>
          </a:xfrm>
          <a:prstGeom prst="rect">
            <a:avLst/>
          </a:prstGeom>
          <a:solidFill>
            <a:srgbClr val="00508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02138" y="119675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2000" u="none" dirty="0" smtClean="0">
                <a:latin typeface="Arial" charset="0"/>
              </a:rPr>
              <a:t>Relatório  2016</a:t>
            </a:r>
            <a:endParaRPr lang="en-US" sz="1200" u="none" dirty="0">
              <a:latin typeface="Arial" charset="0"/>
            </a:endParaRPr>
          </a:p>
          <a:p>
            <a:endParaRPr lang="pt-BR" sz="1200" u="none" dirty="0">
              <a:latin typeface="Arial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" y="1124744"/>
            <a:ext cx="9144000" cy="45719"/>
          </a:xfrm>
          <a:prstGeom prst="rect">
            <a:avLst/>
          </a:prstGeom>
          <a:solidFill>
            <a:srgbClr val="004E87"/>
          </a:solidFill>
          <a:ln>
            <a:noFill/>
          </a:ln>
          <a:effectLst/>
          <a:extLst/>
        </p:spPr>
      </p:pic>
      <p:grpSp>
        <p:nvGrpSpPr>
          <p:cNvPr id="32" name="Grupo 31"/>
          <p:cNvGrpSpPr/>
          <p:nvPr/>
        </p:nvGrpSpPr>
        <p:grpSpPr>
          <a:xfrm rot="5400000">
            <a:off x="4306813" y="1965995"/>
            <a:ext cx="476672" cy="9307338"/>
            <a:chOff x="8689375" y="1024772"/>
            <a:chExt cx="491137" cy="5833228"/>
          </a:xfrm>
        </p:grpSpPr>
        <p:sp>
          <p:nvSpPr>
            <p:cNvPr id="33" name="Retângulo 32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CaixaDeTexto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16013" y="6048375"/>
            <a:ext cx="74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468" name="Rectangle 3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469" name="Retângulo 16"/>
          <p:cNvSpPr>
            <a:spLocks noChangeArrowheads="1"/>
          </p:cNvSpPr>
          <p:nvPr/>
        </p:nvSpPr>
        <p:spPr bwMode="auto">
          <a:xfrm>
            <a:off x="-87313" y="-73025"/>
            <a:ext cx="9231313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70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471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19472" name="Título 1"/>
          <p:cNvSpPr txBox="1">
            <a:spLocks/>
          </p:cNvSpPr>
          <p:nvPr/>
        </p:nvSpPr>
        <p:spPr bwMode="auto">
          <a:xfrm>
            <a:off x="-302569" y="87907"/>
            <a:ext cx="8763001" cy="11096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u="none" dirty="0">
                <a:solidFill>
                  <a:srgbClr val="003399"/>
                </a:solidFill>
                <a:latin typeface="Arial" charset="0"/>
              </a:rPr>
              <a:t>Inmetro - </a:t>
            </a:r>
            <a:r>
              <a:rPr lang="pt-BR" sz="2000" u="none" dirty="0" err="1">
                <a:solidFill>
                  <a:srgbClr val="003399"/>
                </a:solidFill>
                <a:latin typeface="Arial" charset="0"/>
              </a:rPr>
              <a:t>Dimel</a:t>
            </a:r>
            <a:endParaRPr lang="pt-BR" sz="2000" u="none" dirty="0">
              <a:solidFill>
                <a:srgbClr val="003399"/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99066"/>
              </p:ext>
            </p:extLst>
          </p:nvPr>
        </p:nvGraphicFramePr>
        <p:xfrm>
          <a:off x="1204913" y="1052513"/>
          <a:ext cx="7183511" cy="2325689"/>
        </p:xfrm>
        <a:graphic>
          <a:graphicData uri="http://schemas.openxmlformats.org/drawingml/2006/table">
            <a:tbl>
              <a:tblPr firstRow="1" firstCol="1" bandRow="1"/>
              <a:tblGrid>
                <a:gridCol w="1408690"/>
                <a:gridCol w="1806867"/>
                <a:gridCol w="1998583"/>
                <a:gridCol w="1969371"/>
              </a:tblGrid>
              <a:tr h="56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 Atendimentos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resposta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1.730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920750" algn="ctr"/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1.691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39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102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80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Sugestão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Elogio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Crítica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02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1.862</a:t>
                      </a:r>
                      <a:endParaRPr lang="pt-BR" sz="14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1.738 (93%)</a:t>
                      </a:r>
                      <a:endParaRPr lang="pt-BR" sz="14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124 (7%)</a:t>
                      </a:r>
                      <a:endParaRPr lang="pt-BR" sz="14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52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F3B2730-D806-458E-8499-E7ADC10984D0}" type="slidenum">
              <a:rPr lang="pt-BR" smtClean="0"/>
              <a:pPr/>
              <a:t>10</a:t>
            </a:fld>
            <a:endParaRPr lang="pt-BR" smtClean="0"/>
          </a:p>
        </p:txBody>
      </p:sp>
      <p:grpSp>
        <p:nvGrpSpPr>
          <p:cNvPr id="18" name="Grupo 17"/>
          <p:cNvGrpSpPr/>
          <p:nvPr/>
        </p:nvGrpSpPr>
        <p:grpSpPr>
          <a:xfrm>
            <a:off x="8689375" y="981075"/>
            <a:ext cx="491137" cy="5876925"/>
            <a:chOff x="8689375" y="1024772"/>
            <a:chExt cx="491137" cy="5833228"/>
          </a:xfrm>
        </p:grpSpPr>
        <p:sp>
          <p:nvSpPr>
            <p:cNvPr id="19" name="Retângulo 18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6" name="Rectangle 1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583156"/>
              </p:ext>
            </p:extLst>
          </p:nvPr>
        </p:nvGraphicFramePr>
        <p:xfrm>
          <a:off x="3743325" y="3444875"/>
          <a:ext cx="494347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3" name="Planilha" r:id="rId4" imgW="4952887" imgH="3276720" progId="Excel.Sheet.8">
                  <p:embed/>
                </p:oleObj>
              </mc:Choice>
              <mc:Fallback>
                <p:oleObj name="Planilha" r:id="rId4" imgW="4952887" imgH="3276720" progId="Excel.Sheet.8">
                  <p:embed/>
                  <p:pic>
                    <p:nvPicPr>
                      <p:cNvPr id="0" name="Object 14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444875"/>
                        <a:ext cx="4943475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4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091058" y="6538912"/>
            <a:ext cx="5760640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000" u="non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Obs.: O</a:t>
            </a:r>
            <a:r>
              <a:rPr lang="pt-BR" sz="1000" u="none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000" u="non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percentual é calculado a partir do total de atendimentos descrito na tabela acima.</a:t>
            </a:r>
            <a:endParaRPr lang="pt-BR" sz="11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458913" y="3493714"/>
            <a:ext cx="18161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u="none" dirty="0">
                <a:solidFill>
                  <a:srgbClr val="253B9B"/>
                </a:solidFill>
                <a:latin typeface="Calibri" pitchFamily="34" charset="0"/>
              </a:rPr>
              <a:t>Tempo de resposta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7408448" y="6160349"/>
            <a:ext cx="950494" cy="513215"/>
            <a:chOff x="7573421" y="6149406"/>
            <a:chExt cx="950494" cy="513215"/>
          </a:xfrm>
        </p:grpSpPr>
        <p:sp>
          <p:nvSpPr>
            <p:cNvPr id="26" name="Retângulo de cantos arredondados 25"/>
            <p:cNvSpPr/>
            <p:nvPr/>
          </p:nvSpPr>
          <p:spPr bwMode="auto">
            <a:xfrm>
              <a:off x="7573421" y="6149406"/>
              <a:ext cx="950494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3" name="CaixaDeTexto 2">
              <a:hlinkClick r:id="rId3" action="ppaction://hlinksldjump"/>
            </p:cNvPr>
            <p:cNvSpPr txBox="1"/>
            <p:nvPr/>
          </p:nvSpPr>
          <p:spPr>
            <a:xfrm>
              <a:off x="7697210" y="6237312"/>
              <a:ext cx="76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Voltar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  <p:cxnSp>
        <p:nvCxnSpPr>
          <p:cNvPr id="21" name="Conector reto 20"/>
          <p:cNvCxnSpPr/>
          <p:nvPr/>
        </p:nvCxnSpPr>
        <p:spPr>
          <a:xfrm>
            <a:off x="-87313" y="981075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40649"/>
              </p:ext>
            </p:extLst>
          </p:nvPr>
        </p:nvGraphicFramePr>
        <p:xfrm>
          <a:off x="1187624" y="4752370"/>
          <a:ext cx="3168352" cy="1052894"/>
        </p:xfrm>
        <a:graphic>
          <a:graphicData uri="http://schemas.openxmlformats.org/drawingml/2006/table">
            <a:tbl>
              <a:tblPr firstRow="1" firstCol="1" bandRow="1"/>
              <a:tblGrid>
                <a:gridCol w="3168352"/>
              </a:tblGrid>
              <a:tr h="137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Qualidade no Atendimento          08</a:t>
                      </a:r>
                      <a:endParaRPr lang="pt-BR" sz="11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</a:tr>
              <a:tr h="796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b="1" i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Demora na</a:t>
                      </a:r>
                      <a:r>
                        <a:rPr lang="pt-BR" sz="1200" b="1" i="0" kern="120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Resposta                     04</a:t>
                      </a:r>
                      <a:endParaRPr lang="pt-BR" sz="1200" b="1" i="0" dirty="0" smtClean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100" b="0" i="0" dirty="0">
                        <a:solidFill>
                          <a:srgbClr val="253B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Retângulo 28"/>
          <p:cNvSpPr/>
          <p:nvPr/>
        </p:nvSpPr>
        <p:spPr>
          <a:xfrm>
            <a:off x="1124652" y="4320322"/>
            <a:ext cx="2153923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pt-BR" sz="1600" u="none" dirty="0" smtClean="0">
                <a:solidFill>
                  <a:srgbClr val="253B9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Reclamações</a:t>
            </a:r>
            <a:endParaRPr lang="pt-BR" sz="1600" u="none" dirty="0">
              <a:solidFill>
                <a:srgbClr val="253B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6" name="Retângulo 16"/>
          <p:cNvSpPr>
            <a:spLocks noChangeArrowheads="1"/>
          </p:cNvSpPr>
          <p:nvPr/>
        </p:nvSpPr>
        <p:spPr bwMode="auto">
          <a:xfrm>
            <a:off x="-87313" y="-73025"/>
            <a:ext cx="9231313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19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1520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21521" name="Título 1"/>
          <p:cNvSpPr txBox="1">
            <a:spLocks/>
          </p:cNvSpPr>
          <p:nvPr/>
        </p:nvSpPr>
        <p:spPr bwMode="auto">
          <a:xfrm>
            <a:off x="-227217" y="159543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u="none" dirty="0">
                <a:solidFill>
                  <a:srgbClr val="003399"/>
                </a:solidFill>
                <a:latin typeface="Arial" charset="0"/>
              </a:rPr>
              <a:t>Inmetro - </a:t>
            </a:r>
            <a:r>
              <a:rPr lang="pt-BR" sz="2000" u="none" dirty="0" err="1">
                <a:solidFill>
                  <a:srgbClr val="003399"/>
                </a:solidFill>
                <a:latin typeface="Arial" charset="0"/>
              </a:rPr>
              <a:t>Dimci</a:t>
            </a:r>
            <a:endParaRPr lang="pt-BR" sz="2000" u="none" dirty="0">
              <a:solidFill>
                <a:srgbClr val="003399"/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44275"/>
              </p:ext>
            </p:extLst>
          </p:nvPr>
        </p:nvGraphicFramePr>
        <p:xfrm>
          <a:off x="1124216" y="1385888"/>
          <a:ext cx="7408224" cy="1317624"/>
        </p:xfrm>
        <a:graphic>
          <a:graphicData uri="http://schemas.openxmlformats.org/drawingml/2006/table">
            <a:tbl>
              <a:tblPr firstRow="1" firstCol="1" bandRow="1"/>
              <a:tblGrid>
                <a:gridCol w="1513267"/>
                <a:gridCol w="1941004"/>
                <a:gridCol w="2146952"/>
                <a:gridCol w="1807001"/>
              </a:tblGrid>
              <a:tr h="561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 Atendimentos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resposta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</a:tr>
              <a:tr h="252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115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920750" algn="ctr"/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107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08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05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05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125</a:t>
                      </a:r>
                      <a:endParaRPr lang="pt-BR" sz="14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112 (90%)</a:t>
                      </a:r>
                      <a:endParaRPr lang="pt-BR" sz="14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 (10%)</a:t>
                      </a:r>
                      <a:endParaRPr lang="pt-BR" sz="14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8689375" y="981075"/>
            <a:ext cx="491137" cy="5876925"/>
            <a:chOff x="8689375" y="1024772"/>
            <a:chExt cx="491137" cy="5833228"/>
          </a:xfrm>
        </p:grpSpPr>
        <p:sp>
          <p:nvSpPr>
            <p:cNvPr id="24" name="Retângulo 23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cxnSp>
        <p:nvCxnSpPr>
          <p:cNvPr id="23" name="Conector reto 22"/>
          <p:cNvCxnSpPr/>
          <p:nvPr/>
        </p:nvCxnSpPr>
        <p:spPr>
          <a:xfrm>
            <a:off x="-87313" y="981075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112614"/>
              </p:ext>
            </p:extLst>
          </p:nvPr>
        </p:nvGraphicFramePr>
        <p:xfrm>
          <a:off x="3516858" y="2708920"/>
          <a:ext cx="4933950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" name="Planilha" r:id="rId3" imgW="4943433" imgH="3895830" progId="Excel.Sheet.8">
                  <p:embed/>
                </p:oleObj>
              </mc:Choice>
              <mc:Fallback>
                <p:oleObj name="Planilha" r:id="rId3" imgW="4943433" imgH="3895830" progId="Excel.Sheet.8">
                  <p:embed/>
                  <p:pic>
                    <p:nvPicPr>
                      <p:cNvPr id="0" name="Object 12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858" y="2708920"/>
                        <a:ext cx="4933950" cy="389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30"/>
          <p:cNvSpPr>
            <a:spLocks noChangeArrowheads="1"/>
          </p:cNvSpPr>
          <p:nvPr/>
        </p:nvSpPr>
        <p:spPr bwMode="auto">
          <a:xfrm>
            <a:off x="152400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3392981" y="2858923"/>
            <a:ext cx="18161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u="none" dirty="0">
                <a:solidFill>
                  <a:srgbClr val="253B9B"/>
                </a:solidFill>
                <a:latin typeface="Calibri" pitchFamily="34" charset="0"/>
              </a:rPr>
              <a:t>Tempo de resposta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091058" y="6538912"/>
            <a:ext cx="5760640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000" u="non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Obs.: O</a:t>
            </a:r>
            <a:r>
              <a:rPr lang="pt-BR" sz="1000" u="none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000" u="non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percentual é calculado a partir do total de atendimentos descrito na tabela acima.</a:t>
            </a:r>
            <a:endParaRPr lang="pt-BR" sz="11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505077" y="6300788"/>
            <a:ext cx="950494" cy="513215"/>
            <a:chOff x="7581946" y="6300161"/>
            <a:chExt cx="950494" cy="513215"/>
          </a:xfrm>
        </p:grpSpPr>
        <p:sp>
          <p:nvSpPr>
            <p:cNvPr id="32" name="Retângulo de cantos arredondados 31"/>
            <p:cNvSpPr/>
            <p:nvPr/>
          </p:nvSpPr>
          <p:spPr bwMode="auto">
            <a:xfrm>
              <a:off x="7581946" y="6300161"/>
              <a:ext cx="950494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31" name="CaixaDeTexto 30">
              <a:hlinkClick r:id="rId5" action="ppaction://hlinksldjump"/>
            </p:cNvPr>
            <p:cNvSpPr txBox="1"/>
            <p:nvPr/>
          </p:nvSpPr>
          <p:spPr>
            <a:xfrm>
              <a:off x="7668344" y="6381328"/>
              <a:ext cx="76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Voltar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556880"/>
              </p:ext>
            </p:extLst>
          </p:nvPr>
        </p:nvGraphicFramePr>
        <p:xfrm>
          <a:off x="1187624" y="5170893"/>
          <a:ext cx="3168352" cy="879473"/>
        </p:xfrm>
        <a:graphic>
          <a:graphicData uri="http://schemas.openxmlformats.org/drawingml/2006/table">
            <a:tbl>
              <a:tblPr firstRow="1" firstCol="1" bandRow="1"/>
              <a:tblGrid>
                <a:gridCol w="3168352"/>
              </a:tblGrid>
              <a:tr h="167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Qualidade no Atendimento          08</a:t>
                      </a:r>
                      <a:endParaRPr lang="pt-BR" sz="11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</a:tr>
              <a:tr h="682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i="0" dirty="0">
                          <a:solidFill>
                            <a:srgbClr val="253B9B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300" i="0" dirty="0" smtClean="0">
                        <a:solidFill>
                          <a:srgbClr val="253B9B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Erro no Certificado     </a:t>
                      </a:r>
                      <a:r>
                        <a:rPr lang="pt-BR" sz="1200" b="1" i="0" kern="120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04</a:t>
                      </a:r>
                      <a:endParaRPr lang="pt-BR" sz="1100" b="0" i="0" dirty="0">
                        <a:solidFill>
                          <a:srgbClr val="253B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Retângulo 32"/>
          <p:cNvSpPr/>
          <p:nvPr/>
        </p:nvSpPr>
        <p:spPr>
          <a:xfrm>
            <a:off x="1124652" y="4798776"/>
            <a:ext cx="2153923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pt-BR" sz="1600" u="none" dirty="0" smtClean="0">
                <a:solidFill>
                  <a:srgbClr val="253B9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Reclamações</a:t>
            </a:r>
            <a:endParaRPr lang="pt-BR" sz="1600" u="none" dirty="0">
              <a:solidFill>
                <a:srgbClr val="253B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549" name="Retângulo 17"/>
          <p:cNvSpPr>
            <a:spLocks noChangeArrowheads="1"/>
          </p:cNvSpPr>
          <p:nvPr/>
        </p:nvSpPr>
        <p:spPr bwMode="auto">
          <a:xfrm>
            <a:off x="-22225" y="-73025"/>
            <a:ext cx="9166225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552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553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22554" name="Título 1"/>
          <p:cNvSpPr txBox="1">
            <a:spLocks/>
          </p:cNvSpPr>
          <p:nvPr/>
        </p:nvSpPr>
        <p:spPr bwMode="auto">
          <a:xfrm>
            <a:off x="-152094" y="138819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u="none" dirty="0">
                <a:solidFill>
                  <a:srgbClr val="003399"/>
                </a:solidFill>
                <a:latin typeface="Arial" charset="0"/>
              </a:rPr>
              <a:t>Inmetro </a:t>
            </a:r>
            <a:r>
              <a:rPr lang="pt-BR" sz="2000" u="none" dirty="0" smtClean="0">
                <a:solidFill>
                  <a:srgbClr val="003399"/>
                </a:solidFill>
                <a:latin typeface="Arial" charset="0"/>
              </a:rPr>
              <a:t>– Ouvidoria Premiada</a:t>
            </a:r>
            <a:endParaRPr lang="pt-BR" sz="2000" u="none" dirty="0">
              <a:solidFill>
                <a:srgbClr val="003399"/>
              </a:solidFill>
              <a:latin typeface="Arial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8689375" y="982413"/>
            <a:ext cx="491137" cy="5875587"/>
            <a:chOff x="8689375" y="1024772"/>
            <a:chExt cx="491137" cy="5833228"/>
          </a:xfrm>
        </p:grpSpPr>
        <p:sp>
          <p:nvSpPr>
            <p:cNvPr id="22" name="Retângulo 21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456627" y="2001029"/>
            <a:ext cx="8075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u="none" dirty="0" smtClean="0">
                <a:solidFill>
                  <a:srgbClr val="3583D0"/>
                </a:solidFill>
                <a:latin typeface="Arial" panose="020B0604020202020204" pitchFamily="34" charset="0"/>
              </a:rPr>
              <a:t>Ouvidoria </a:t>
            </a:r>
            <a:r>
              <a:rPr lang="pt-BR" sz="1600" u="none" dirty="0">
                <a:solidFill>
                  <a:srgbClr val="3583D0"/>
                </a:solidFill>
                <a:latin typeface="Arial" panose="020B0604020202020204" pitchFamily="34" charset="0"/>
              </a:rPr>
              <a:t>do Inmetro </a:t>
            </a:r>
            <a:r>
              <a:rPr lang="pt-BR" sz="1600" u="none" dirty="0" smtClean="0">
                <a:solidFill>
                  <a:srgbClr val="3583D0"/>
                </a:solidFill>
                <a:latin typeface="Arial" panose="020B0604020202020204" pitchFamily="34" charset="0"/>
              </a:rPr>
              <a:t>vence o </a:t>
            </a:r>
            <a:r>
              <a:rPr lang="pt-BR" sz="1600" i="1" u="none" dirty="0" smtClean="0">
                <a:solidFill>
                  <a:srgbClr val="3583D0"/>
                </a:solidFill>
                <a:latin typeface="Arial" panose="020B0604020202020204" pitchFamily="34" charset="0"/>
              </a:rPr>
              <a:t>IV </a:t>
            </a:r>
            <a:r>
              <a:rPr lang="pt-BR" sz="1600" i="1" u="none" dirty="0">
                <a:solidFill>
                  <a:srgbClr val="3583D0"/>
                </a:solidFill>
                <a:latin typeface="Arial" panose="020B0604020202020204" pitchFamily="34" charset="0"/>
              </a:rPr>
              <a:t>Concurso de Boas Práticas da CGU </a:t>
            </a:r>
          </a:p>
          <a:p>
            <a:endParaRPr lang="pt-BR" sz="1600" b="0" u="none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just"/>
            <a:r>
              <a:rPr lang="pt-BR" sz="1600" b="0" u="none" dirty="0">
                <a:solidFill>
                  <a:srgbClr val="333333"/>
                </a:solidFill>
                <a:latin typeface="arial" panose="020B0604020202020204" pitchFamily="34" charset="0"/>
              </a:rPr>
              <a:t>O Inmetro, por meio de sua Ouvidoria, é um dos vencedores do </a:t>
            </a:r>
            <a:r>
              <a:rPr lang="pt-BR" sz="1600" b="0" i="1" u="none" dirty="0">
                <a:solidFill>
                  <a:srgbClr val="333333"/>
                </a:solidFill>
                <a:latin typeface="arial" panose="020B0604020202020204" pitchFamily="34" charset="0"/>
              </a:rPr>
              <a:t>IV Concurso de Boas Práticas</a:t>
            </a:r>
            <a:r>
              <a:rPr lang="pt-BR" sz="1600" b="0" u="none" dirty="0">
                <a:solidFill>
                  <a:srgbClr val="333333"/>
                </a:solidFill>
                <a:latin typeface="arial" panose="020B0604020202020204" pitchFamily="34" charset="0"/>
              </a:rPr>
              <a:t> do Ministério da Transparência, Fiscalização e Controladoria-Geral da União (CGU). </a:t>
            </a:r>
            <a:endParaRPr lang="pt-BR" sz="1600" b="0" u="none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endParaRPr lang="pt-BR" sz="1600" b="0" u="none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600" b="0" u="none" dirty="0" smtClean="0">
                <a:solidFill>
                  <a:srgbClr val="333333"/>
                </a:solidFill>
                <a:latin typeface="arial" panose="020B0604020202020204" pitchFamily="34" charset="0"/>
              </a:rPr>
              <a:t>O </a:t>
            </a:r>
            <a:r>
              <a:rPr lang="pt-BR" sz="1600" b="0" u="none" dirty="0">
                <a:solidFill>
                  <a:srgbClr val="333333"/>
                </a:solidFill>
                <a:latin typeface="arial" panose="020B0604020202020204" pitchFamily="34" charset="0"/>
              </a:rPr>
              <a:t>Instituto </a:t>
            </a:r>
            <a:r>
              <a:rPr lang="pt-BR" sz="1600" b="0" u="none" dirty="0" smtClean="0">
                <a:solidFill>
                  <a:srgbClr val="333333"/>
                </a:solidFill>
                <a:latin typeface="arial" panose="020B0604020202020204" pitchFamily="34" charset="0"/>
              </a:rPr>
              <a:t>recebeu </a:t>
            </a:r>
            <a:r>
              <a:rPr lang="pt-BR" sz="1600" b="0" u="none" dirty="0">
                <a:solidFill>
                  <a:srgbClr val="333333"/>
                </a:solidFill>
                <a:latin typeface="arial" panose="020B0604020202020204" pitchFamily="34" charset="0"/>
              </a:rPr>
              <a:t>o prêmio na categoria “Aprimoramento das Atividades de Ouvidoria”, com a prática “</a:t>
            </a:r>
            <a:r>
              <a:rPr lang="pt-BR" sz="1600" b="0" u="none" dirty="0" err="1">
                <a:solidFill>
                  <a:srgbClr val="333333"/>
                </a:solidFill>
                <a:latin typeface="arial" panose="020B0604020202020204" pitchFamily="34" charset="0"/>
              </a:rPr>
              <a:t>Sior</a:t>
            </a:r>
            <a:r>
              <a:rPr lang="pt-BR" sz="1600" b="0" u="none" dirty="0">
                <a:solidFill>
                  <a:srgbClr val="333333"/>
                </a:solidFill>
                <a:latin typeface="arial" panose="020B0604020202020204" pitchFamily="34" charset="0"/>
              </a:rPr>
              <a:t> – Sistema Integrado de Ouvidorias da Rede Brasileira de Metrologia Legal e Qualidade</a:t>
            </a:r>
            <a:r>
              <a:rPr lang="pt-BR" sz="1600" b="0" u="none" dirty="0" smtClean="0">
                <a:solidFill>
                  <a:srgbClr val="333333"/>
                </a:solidFill>
                <a:latin typeface="arial" panose="020B0604020202020204" pitchFamily="34" charset="0"/>
              </a:rPr>
              <a:t>”.</a:t>
            </a:r>
          </a:p>
          <a:p>
            <a:pPr algn="just"/>
            <a:endParaRPr lang="pt-BR" sz="1600" b="0" u="none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just"/>
            <a:r>
              <a:rPr lang="pt-BR" sz="1600" b="0" u="none" dirty="0">
                <a:solidFill>
                  <a:srgbClr val="333333"/>
                </a:solidFill>
                <a:latin typeface="arial" panose="020B0604020202020204" pitchFamily="34" charset="0"/>
              </a:rPr>
              <a:t>O resultado foi divulgado </a:t>
            </a:r>
            <a:r>
              <a:rPr lang="pt-BR" sz="1600" b="0" u="none" dirty="0" smtClean="0">
                <a:solidFill>
                  <a:srgbClr val="333333"/>
                </a:solidFill>
                <a:latin typeface="arial" panose="020B0604020202020204" pitchFamily="34" charset="0"/>
              </a:rPr>
              <a:t>no dia 1º de dezembro de 2016 </a:t>
            </a:r>
            <a:r>
              <a:rPr lang="pt-BR" sz="1600" b="0" u="none" dirty="0">
                <a:solidFill>
                  <a:srgbClr val="333333"/>
                </a:solidFill>
                <a:latin typeface="arial" panose="020B0604020202020204" pitchFamily="34" charset="0"/>
              </a:rPr>
              <a:t>no site da CGU. O prêmio, de caráter simbólico, </a:t>
            </a:r>
            <a:r>
              <a:rPr lang="pt-BR" sz="1600" b="0" u="none" dirty="0" smtClean="0">
                <a:solidFill>
                  <a:srgbClr val="333333"/>
                </a:solidFill>
                <a:latin typeface="arial" panose="020B0604020202020204" pitchFamily="34" charset="0"/>
              </a:rPr>
              <a:t>consistiu </a:t>
            </a:r>
            <a:r>
              <a:rPr lang="pt-BR" sz="1600" b="0" u="none" dirty="0">
                <a:solidFill>
                  <a:srgbClr val="333333"/>
                </a:solidFill>
                <a:latin typeface="arial" panose="020B0604020202020204" pitchFamily="34" charset="0"/>
              </a:rPr>
              <a:t>em uma placa gravada e um certificado expedido pela Controladoria-Geral da União</a:t>
            </a:r>
            <a:r>
              <a:rPr lang="pt-BR" sz="1600" b="0" u="none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pt-BR" sz="1600" b="0" u="none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600" b="0" u="none" dirty="0" smtClean="0">
                <a:solidFill>
                  <a:srgbClr val="333333"/>
                </a:solidFill>
                <a:latin typeface="arial" panose="020B0604020202020204" pitchFamily="34" charset="0"/>
              </a:rPr>
              <a:t>Os </a:t>
            </a:r>
            <a:r>
              <a:rPr lang="pt-BR" sz="1600" b="0" u="none" dirty="0">
                <a:solidFill>
                  <a:srgbClr val="333333"/>
                </a:solidFill>
                <a:latin typeface="arial" panose="020B0604020202020204" pitchFamily="34" charset="0"/>
              </a:rPr>
              <a:t>critérios avaliados foram criatividade e inovação; custo-benefício; impactos da iniciativa/contribuição para a efetividade; simplicidade e </a:t>
            </a:r>
            <a:r>
              <a:rPr lang="pt-BR" sz="1600" b="0" u="none" dirty="0" err="1">
                <a:solidFill>
                  <a:srgbClr val="333333"/>
                </a:solidFill>
                <a:latin typeface="arial" panose="020B0604020202020204" pitchFamily="34" charset="0"/>
              </a:rPr>
              <a:t>replicabilidade</a:t>
            </a:r>
            <a:r>
              <a:rPr lang="pt-BR" sz="1600" b="0" u="none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pt-BR" sz="1600" b="0" u="none" dirty="0" smtClean="0">
                <a:solidFill>
                  <a:srgbClr val="333333"/>
                </a:solidFill>
                <a:latin typeface="arial" panose="020B0604020202020204" pitchFamily="34" charset="0"/>
              </a:rPr>
              <a:t>Saiba mais sobre esta conquista da Ouvidoria do Inmetro, no </a:t>
            </a:r>
            <a:r>
              <a:rPr lang="pt-BR" sz="1600" i="1" u="none" dirty="0" smtClean="0">
                <a:solidFill>
                  <a:srgbClr val="003399"/>
                </a:solidFill>
                <a:latin typeface="arial" panose="020B0604020202020204" pitchFamily="34" charset="0"/>
                <a:hlinkClick r:id="rId2"/>
              </a:rPr>
              <a:t>link</a:t>
            </a:r>
            <a:r>
              <a:rPr lang="pt-BR" sz="1600" b="0" u="none" dirty="0" smtClean="0">
                <a:solidFill>
                  <a:srgbClr val="333333"/>
                </a:solidFill>
                <a:latin typeface="arial" panose="020B0604020202020204" pitchFamily="34" charset="0"/>
              </a:rPr>
              <a:t> abaixo:</a:t>
            </a:r>
            <a:endParaRPr lang="pt-BR" sz="1600" b="0" u="none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l"/>
            <a:r>
              <a:rPr lang="pt-BR" sz="1600" b="0" u="none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pt-BR" sz="1600" b="0" i="0" u="none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9841" y="6439157"/>
            <a:ext cx="8042599" cy="292388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pt-BR" sz="1300" dirty="0">
                <a:solidFill>
                  <a:srgbClr val="0060A8"/>
                </a:solidFill>
                <a:hlinkClick r:id="rId2"/>
              </a:rPr>
              <a:t>http://www.ouvidorias.gov.br/noticias/vencedores-do-4o-concurso-de-boas-praticas-da-cgu-recebem-premio</a:t>
            </a:r>
            <a:endParaRPr lang="pt-BR" sz="1300" dirty="0">
              <a:solidFill>
                <a:srgbClr val="0060A8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-87313" y="981075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06" y="1067470"/>
            <a:ext cx="2666455" cy="9923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612" name="Rectangle 3"/>
          <p:cNvSpPr>
            <a:spLocks noChangeArrowheads="1"/>
          </p:cNvSpPr>
          <p:nvPr/>
        </p:nvSpPr>
        <p:spPr bwMode="auto">
          <a:xfrm>
            <a:off x="0" y="3938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619" name="Retângulo 22"/>
          <p:cNvSpPr>
            <a:spLocks noChangeArrowheads="1"/>
          </p:cNvSpPr>
          <p:nvPr/>
        </p:nvSpPr>
        <p:spPr bwMode="auto">
          <a:xfrm>
            <a:off x="-87313" y="-73025"/>
            <a:ext cx="9231313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1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622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623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25624" name="Título 1"/>
          <p:cNvSpPr txBox="1">
            <a:spLocks/>
          </p:cNvSpPr>
          <p:nvPr/>
        </p:nvSpPr>
        <p:spPr bwMode="auto">
          <a:xfrm>
            <a:off x="-312773" y="161287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u="none" dirty="0">
                <a:solidFill>
                  <a:srgbClr val="003399"/>
                </a:solidFill>
                <a:latin typeface="Arial" charset="0"/>
              </a:rPr>
              <a:t>Inmetro - Cored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595255"/>
              </p:ext>
            </p:extLst>
          </p:nvPr>
        </p:nvGraphicFramePr>
        <p:xfrm>
          <a:off x="1187624" y="1062812"/>
          <a:ext cx="7200800" cy="2072262"/>
        </p:xfrm>
        <a:graphic>
          <a:graphicData uri="http://schemas.openxmlformats.org/drawingml/2006/table">
            <a:tbl>
              <a:tblPr firstRow="1" firstCol="1" bandRow="1"/>
              <a:tblGrid>
                <a:gridCol w="1394569"/>
                <a:gridCol w="1788755"/>
                <a:gridCol w="1978549"/>
                <a:gridCol w="2038927"/>
              </a:tblGrid>
              <a:tr h="560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 Atendimentos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resposta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58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895350" algn="l"/>
                          <a:tab pos="920750" algn="ctr"/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52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06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34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02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" algn="l"/>
                          <a:tab pos="826135" algn="ctr"/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Sugestão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" algn="l"/>
                          <a:tab pos="826135" algn="ctr"/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Crítica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" algn="l"/>
                          <a:tab pos="826135" algn="ctr"/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97</a:t>
                      </a:r>
                      <a:endParaRPr lang="pt-BR" sz="14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88 (91%)</a:t>
                      </a:r>
                      <a:endParaRPr lang="pt-BR" sz="14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09 (09%)</a:t>
                      </a:r>
                      <a:endParaRPr lang="pt-BR" sz="14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6905631" y="6197148"/>
            <a:ext cx="1450355" cy="513215"/>
            <a:chOff x="7164288" y="6300161"/>
            <a:chExt cx="1450355" cy="513215"/>
          </a:xfrm>
        </p:grpSpPr>
        <p:sp>
          <p:nvSpPr>
            <p:cNvPr id="34" name="Retângulo de cantos arredondados 33"/>
            <p:cNvSpPr/>
            <p:nvPr/>
          </p:nvSpPr>
          <p:spPr bwMode="auto">
            <a:xfrm>
              <a:off x="7164288" y="6300161"/>
              <a:ext cx="1450355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3" name="CaixaDeTexto 2">
              <a:hlinkClick r:id="rId3" action="ppaction://hlinksldjump"/>
            </p:cNvPr>
            <p:cNvSpPr txBox="1"/>
            <p:nvPr/>
          </p:nvSpPr>
          <p:spPr>
            <a:xfrm>
              <a:off x="7224198" y="6387457"/>
              <a:ext cx="138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Continuação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8689375" y="981075"/>
            <a:ext cx="491137" cy="5876925"/>
            <a:chOff x="8689375" y="1024772"/>
            <a:chExt cx="491137" cy="5833228"/>
          </a:xfrm>
        </p:grpSpPr>
        <p:sp>
          <p:nvSpPr>
            <p:cNvPr id="26" name="Retângulo 25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cxnSp>
        <p:nvCxnSpPr>
          <p:cNvPr id="29" name="Conector reto 28"/>
          <p:cNvCxnSpPr/>
          <p:nvPr/>
        </p:nvCxnSpPr>
        <p:spPr>
          <a:xfrm>
            <a:off x="-87313" y="981075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883862"/>
              </p:ext>
            </p:extLst>
          </p:nvPr>
        </p:nvGraphicFramePr>
        <p:xfrm>
          <a:off x="1474788" y="3395663"/>
          <a:ext cx="493395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2" name="Planilha" r:id="rId4" imgW="4943433" imgH="3314790" progId="Excel.Sheet.8">
                  <p:embed/>
                </p:oleObj>
              </mc:Choice>
              <mc:Fallback>
                <p:oleObj name="Planilha" r:id="rId4" imgW="4943433" imgH="3314790" progId="Excel.Sheet.8">
                  <p:embed/>
                  <p:pic>
                    <p:nvPicPr>
                      <p:cNvPr id="0" name="Object 1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3395663"/>
                        <a:ext cx="4933950" cy="331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40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1043608" y="3248036"/>
            <a:ext cx="18161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u="none" dirty="0">
                <a:solidFill>
                  <a:srgbClr val="1F386B"/>
                </a:solidFill>
                <a:latin typeface="Calibri" pitchFamily="34" charset="0"/>
              </a:rPr>
              <a:t>Tempo de resposta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811603" y="6543512"/>
            <a:ext cx="5760640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000" u="non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Obs.: O</a:t>
            </a:r>
            <a:r>
              <a:rPr lang="pt-BR" sz="1000" u="none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000" u="non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percentual é calculado a partir do total de atendimentos descrito na tabela acima.</a:t>
            </a:r>
            <a:endParaRPr lang="pt-BR" sz="11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237288"/>
            <a:ext cx="74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sp>
        <p:nvSpPr>
          <p:cNvPr id="26634" name="Retângulo 15"/>
          <p:cNvSpPr>
            <a:spLocks noChangeArrowheads="1"/>
          </p:cNvSpPr>
          <p:nvPr/>
        </p:nvSpPr>
        <p:spPr bwMode="auto">
          <a:xfrm>
            <a:off x="3347864" y="1646238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000" u="none" dirty="0">
                <a:solidFill>
                  <a:srgbClr val="003399"/>
                </a:solidFill>
                <a:latin typeface="Calibri" pitchFamily="34" charset="0"/>
              </a:rPr>
              <a:t>Principais Reclamações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21" name="Conector reto 20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6653" name="Retângulo 23"/>
          <p:cNvSpPr>
            <a:spLocks noChangeArrowheads="1"/>
          </p:cNvSpPr>
          <p:nvPr/>
        </p:nvSpPr>
        <p:spPr bwMode="auto">
          <a:xfrm>
            <a:off x="-87313" y="-73025"/>
            <a:ext cx="9231313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5" name="Conector reto 24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5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6656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6657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26658" name="Título 1"/>
          <p:cNvSpPr txBox="1">
            <a:spLocks/>
          </p:cNvSpPr>
          <p:nvPr/>
        </p:nvSpPr>
        <p:spPr bwMode="auto">
          <a:xfrm>
            <a:off x="-95450" y="161092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u="none" dirty="0">
                <a:solidFill>
                  <a:srgbClr val="003399"/>
                </a:solidFill>
                <a:latin typeface="Arial" charset="0"/>
              </a:rPr>
              <a:t>Inmetro - Cored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573421" y="6149406"/>
            <a:ext cx="950494" cy="513215"/>
            <a:chOff x="7573421" y="6149406"/>
            <a:chExt cx="950494" cy="513215"/>
          </a:xfrm>
        </p:grpSpPr>
        <p:sp>
          <p:nvSpPr>
            <p:cNvPr id="32" name="Retângulo de cantos arredondados 31"/>
            <p:cNvSpPr/>
            <p:nvPr/>
          </p:nvSpPr>
          <p:spPr bwMode="auto">
            <a:xfrm>
              <a:off x="7573421" y="6149406"/>
              <a:ext cx="950494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4" name="CaixaDeTexto 23">
              <a:hlinkClick r:id="rId2" action="ppaction://hlinksldjump"/>
            </p:cNvPr>
            <p:cNvSpPr txBox="1"/>
            <p:nvPr/>
          </p:nvSpPr>
          <p:spPr>
            <a:xfrm>
              <a:off x="7668344" y="6228020"/>
              <a:ext cx="76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Voltar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8689375" y="967299"/>
            <a:ext cx="491137" cy="5890701"/>
            <a:chOff x="8689375" y="1024772"/>
            <a:chExt cx="491137" cy="5833228"/>
          </a:xfrm>
        </p:grpSpPr>
        <p:sp>
          <p:nvSpPr>
            <p:cNvPr id="28" name="Retângulo 27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cxnSp>
        <p:nvCxnSpPr>
          <p:cNvPr id="30" name="Conector reto 29"/>
          <p:cNvCxnSpPr/>
          <p:nvPr/>
        </p:nvCxnSpPr>
        <p:spPr>
          <a:xfrm>
            <a:off x="-87313" y="981075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50659"/>
              </p:ext>
            </p:extLst>
          </p:nvPr>
        </p:nvGraphicFramePr>
        <p:xfrm>
          <a:off x="611560" y="2924944"/>
          <a:ext cx="7632848" cy="210312"/>
        </p:xfrm>
        <a:graphic>
          <a:graphicData uri="http://schemas.openxmlformats.org/drawingml/2006/table">
            <a:tbl>
              <a:tblPr firstRow="1" firstCol="1" bandRow="1"/>
              <a:tblGrid>
                <a:gridCol w="7632848"/>
              </a:tblGrid>
              <a:tr h="175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Atraso no Repasse do pagamento do Inmetro às Oficinas de </a:t>
                      </a:r>
                      <a:r>
                        <a:rPr lang="pt-BR" sz="1200" b="1" i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Cronotacógrafo</a:t>
                      </a:r>
                      <a:r>
                        <a:rPr lang="pt-BR" sz="1200" b="1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12</a:t>
                      </a:r>
                      <a:endParaRPr lang="pt-BR" sz="12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7438"/>
              </p:ext>
            </p:extLst>
          </p:nvPr>
        </p:nvGraphicFramePr>
        <p:xfrm>
          <a:off x="611560" y="3212976"/>
          <a:ext cx="7632848" cy="1052894"/>
        </p:xfrm>
        <a:graphic>
          <a:graphicData uri="http://schemas.openxmlformats.org/drawingml/2006/table">
            <a:tbl>
              <a:tblPr firstRow="1" firstCol="1" bandRow="1"/>
              <a:tblGrid>
                <a:gridCol w="7632848"/>
              </a:tblGrid>
              <a:tr h="13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Qualidade</a:t>
                      </a:r>
                      <a:r>
                        <a:rPr lang="pt-BR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no Atendimento                                                                                                36</a:t>
                      </a:r>
                      <a:endParaRPr lang="pt-BR" sz="11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</a:tr>
              <a:tr h="80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i="0" dirty="0">
                          <a:solidFill>
                            <a:srgbClr val="253B9B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i="0" dirty="0">
                        <a:solidFill>
                          <a:srgbClr val="253B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Demora no registro de oficina de selagem de </a:t>
                      </a:r>
                      <a:r>
                        <a:rPr lang="pt-BR" sz="1200" b="0" i="0" kern="1200" dirty="0" err="1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cronotacógrafo</a:t>
                      </a:r>
                      <a:r>
                        <a:rPr lang="pt-BR" sz="1200" b="0" i="0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	20</a:t>
                      </a:r>
                      <a:endParaRPr lang="pt-BR" sz="1200" b="0" i="0" dirty="0" smtClean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100" b="0" i="0" dirty="0">
                        <a:solidFill>
                          <a:srgbClr val="253B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563" name="Rectangle 4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567" name="Retângulo 20"/>
          <p:cNvSpPr>
            <a:spLocks noChangeArrowheads="1"/>
          </p:cNvSpPr>
          <p:nvPr/>
        </p:nvSpPr>
        <p:spPr bwMode="auto">
          <a:xfrm>
            <a:off x="-87313" y="-73025"/>
            <a:ext cx="9231313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9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570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571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23572" name="Título 1"/>
          <p:cNvSpPr txBox="1">
            <a:spLocks/>
          </p:cNvSpPr>
          <p:nvPr/>
        </p:nvSpPr>
        <p:spPr bwMode="auto">
          <a:xfrm>
            <a:off x="-232224" y="159995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u="none" dirty="0">
                <a:solidFill>
                  <a:srgbClr val="003399"/>
                </a:solidFill>
                <a:latin typeface="Arial" charset="0"/>
              </a:rPr>
              <a:t>Inmetro - </a:t>
            </a:r>
            <a:r>
              <a:rPr lang="pt-BR" sz="2000" u="none" dirty="0" err="1">
                <a:solidFill>
                  <a:srgbClr val="003399"/>
                </a:solidFill>
                <a:latin typeface="Arial" charset="0"/>
              </a:rPr>
              <a:t>Gabin</a:t>
            </a:r>
            <a:endParaRPr lang="pt-BR" sz="2000" u="none" dirty="0">
              <a:solidFill>
                <a:srgbClr val="003399"/>
              </a:solidFill>
              <a:latin typeface="Arial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637385"/>
              </p:ext>
            </p:extLst>
          </p:nvPr>
        </p:nvGraphicFramePr>
        <p:xfrm>
          <a:off x="1446213" y="1196975"/>
          <a:ext cx="7014219" cy="1820862"/>
        </p:xfrm>
        <a:graphic>
          <a:graphicData uri="http://schemas.openxmlformats.org/drawingml/2006/table">
            <a:tbl>
              <a:tblPr firstRow="1" firstCol="1" bandRow="1"/>
              <a:tblGrid>
                <a:gridCol w="1394569"/>
                <a:gridCol w="1788755"/>
                <a:gridCol w="1978549"/>
                <a:gridCol w="1852346"/>
              </a:tblGrid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 Atendimentos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resposta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</a:tr>
              <a:tr h="2520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58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920750" algn="ctr"/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58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02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02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09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02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Crítica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72</a:t>
                      </a:r>
                      <a:endParaRPr lang="pt-BR" sz="14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70 (97%)</a:t>
                      </a:r>
                      <a:endParaRPr lang="pt-BR" sz="14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02 (3%)</a:t>
                      </a:r>
                      <a:endParaRPr lang="pt-BR" sz="1400" b="1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2780362" y="3109913"/>
            <a:ext cx="18161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u="none" dirty="0">
                <a:solidFill>
                  <a:srgbClr val="1F386B"/>
                </a:solidFill>
                <a:latin typeface="Calibri" pitchFamily="34" charset="0"/>
              </a:rPr>
              <a:t>Tempo de resposta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8689375" y="981075"/>
            <a:ext cx="491137" cy="5876925"/>
            <a:chOff x="8689375" y="1024772"/>
            <a:chExt cx="491137" cy="5833228"/>
          </a:xfrm>
        </p:grpSpPr>
        <p:sp>
          <p:nvSpPr>
            <p:cNvPr id="26" name="Retângulo 25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cxnSp>
        <p:nvCxnSpPr>
          <p:cNvPr id="27" name="Conector reto 26"/>
          <p:cNvCxnSpPr/>
          <p:nvPr/>
        </p:nvCxnSpPr>
        <p:spPr>
          <a:xfrm>
            <a:off x="-87313" y="981075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611762"/>
              </p:ext>
            </p:extLst>
          </p:nvPr>
        </p:nvGraphicFramePr>
        <p:xfrm>
          <a:off x="2828740" y="2562064"/>
          <a:ext cx="5543550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6" name="Planilha" r:id="rId3" imgW="5553123" imgH="3895830" progId="Excel.Sheet.8">
                  <p:embed/>
                </p:oleObj>
              </mc:Choice>
              <mc:Fallback>
                <p:oleObj name="Planilha" r:id="rId3" imgW="5553123" imgH="3895830" progId="Excel.Sheet.8">
                  <p:embed/>
                  <p:pic>
                    <p:nvPicPr>
                      <p:cNvPr id="0" name="Object 1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740" y="2562064"/>
                        <a:ext cx="5543550" cy="389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40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1187624" y="6520505"/>
            <a:ext cx="5760640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000" u="non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Obs.: O</a:t>
            </a:r>
            <a:r>
              <a:rPr lang="pt-BR" sz="1000" u="none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000" u="non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percentual é calculado a partir do total de atendimentos descrito na tabela acima.</a:t>
            </a:r>
            <a:endParaRPr lang="pt-BR" sz="11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421796" y="6227481"/>
            <a:ext cx="950494" cy="513215"/>
            <a:chOff x="7573421" y="6228153"/>
            <a:chExt cx="950494" cy="513215"/>
          </a:xfrm>
        </p:grpSpPr>
        <p:sp>
          <p:nvSpPr>
            <p:cNvPr id="34" name="Retângulo de cantos arredondados 33"/>
            <p:cNvSpPr/>
            <p:nvPr/>
          </p:nvSpPr>
          <p:spPr bwMode="auto">
            <a:xfrm>
              <a:off x="7573421" y="6228153"/>
              <a:ext cx="950494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33" name="CaixaDeTexto 32">
              <a:hlinkClick r:id="rId5" action="ppaction://hlinksldjump"/>
            </p:cNvPr>
            <p:cNvSpPr txBox="1"/>
            <p:nvPr/>
          </p:nvSpPr>
          <p:spPr>
            <a:xfrm>
              <a:off x="7651882" y="6309320"/>
              <a:ext cx="76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Voltar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  <p:sp>
        <p:nvSpPr>
          <p:cNvPr id="35" name="Retângulo 15"/>
          <p:cNvSpPr>
            <a:spLocks noChangeArrowheads="1"/>
          </p:cNvSpPr>
          <p:nvPr/>
        </p:nvSpPr>
        <p:spPr bwMode="auto">
          <a:xfrm>
            <a:off x="1403648" y="5538718"/>
            <a:ext cx="17540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600" u="none" dirty="0" smtClean="0">
                <a:solidFill>
                  <a:srgbClr val="1F386B"/>
                </a:solidFill>
                <a:latin typeface="Calibri" panose="020F0502020204030204" pitchFamily="34" charset="0"/>
              </a:rPr>
              <a:t>Principal denúncia</a:t>
            </a:r>
            <a:endParaRPr lang="pt-BR" sz="1600" u="none" dirty="0">
              <a:solidFill>
                <a:srgbClr val="1F386B"/>
              </a:solidFill>
              <a:latin typeface="Calibri" pitchFamily="34" charset="0"/>
            </a:endParaRPr>
          </a:p>
        </p:txBody>
      </p:sp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57811"/>
              </p:ext>
            </p:extLst>
          </p:nvPr>
        </p:nvGraphicFramePr>
        <p:xfrm>
          <a:off x="1489049" y="5882984"/>
          <a:ext cx="3154959" cy="192469"/>
        </p:xfrm>
        <a:graphic>
          <a:graphicData uri="http://schemas.openxmlformats.org/drawingml/2006/table">
            <a:tbl>
              <a:tblPr firstRow="1" firstCol="1" bandRow="1"/>
              <a:tblGrid>
                <a:gridCol w="3154959"/>
              </a:tblGrid>
              <a:tr h="175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Uso indevido da marca institucional   11</a:t>
                      </a:r>
                      <a:endParaRPr lang="pt-BR" sz="12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237288"/>
            <a:ext cx="74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cxnSp>
        <p:nvCxnSpPr>
          <p:cNvPr id="17" name="Conector reto 16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598" name="Retângulo 19"/>
          <p:cNvSpPr>
            <a:spLocks noChangeArrowheads="1"/>
          </p:cNvSpPr>
          <p:nvPr/>
        </p:nvSpPr>
        <p:spPr bwMode="auto">
          <a:xfrm>
            <a:off x="-87313" y="-73025"/>
            <a:ext cx="9231313" cy="17732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600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601" name="Rectangle 2"/>
          <p:cNvSpPr>
            <a:spLocks noChangeArrowheads="1"/>
          </p:cNvSpPr>
          <p:nvPr/>
        </p:nvSpPr>
        <p:spPr bwMode="auto">
          <a:xfrm>
            <a:off x="0" y="-71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602" name="Subtítulo 2"/>
          <p:cNvSpPr txBox="1">
            <a:spLocks/>
          </p:cNvSpPr>
          <p:nvPr/>
        </p:nvSpPr>
        <p:spPr bwMode="auto">
          <a:xfrm>
            <a:off x="5435600" y="404813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24604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F06182A-FA3E-44D9-92ED-12C530352B8C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8639943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0558" name="Retângulo 8"/>
          <p:cNvSpPr>
            <a:spLocks noChangeArrowheads="1"/>
          </p:cNvSpPr>
          <p:nvPr/>
        </p:nvSpPr>
        <p:spPr bwMode="auto">
          <a:xfrm>
            <a:off x="-52388" y="0"/>
            <a:ext cx="9196388" cy="1196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-52388" y="1208088"/>
            <a:ext cx="9166226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513"/>
            <a:ext cx="10731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2" name="Subtítulo 2"/>
          <p:cNvSpPr txBox="1">
            <a:spLocks/>
          </p:cNvSpPr>
          <p:nvPr/>
        </p:nvSpPr>
        <p:spPr bwMode="auto">
          <a:xfrm>
            <a:off x="1691680" y="477840"/>
            <a:ext cx="7437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000" u="none" dirty="0">
                <a:solidFill>
                  <a:srgbClr val="7030A0"/>
                </a:solidFill>
                <a:latin typeface="+mj-lt"/>
              </a:rPr>
              <a:t>Sistema Integrado de Ouvidorias na RBMLQ-I - </a:t>
            </a:r>
            <a:r>
              <a:rPr lang="pt-BR" sz="2000" u="none" dirty="0" smtClean="0">
                <a:solidFill>
                  <a:srgbClr val="7030A0"/>
                </a:solidFill>
                <a:latin typeface="+mj-lt"/>
              </a:rPr>
              <a:t>2016 </a:t>
            </a:r>
            <a:endParaRPr lang="pt-BR" sz="2000" u="none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164288" y="6228153"/>
            <a:ext cx="1380250" cy="513215"/>
            <a:chOff x="7164288" y="6149406"/>
            <a:chExt cx="1380250" cy="513215"/>
          </a:xfrm>
        </p:grpSpPr>
        <p:sp>
          <p:nvSpPr>
            <p:cNvPr id="17" name="Retângulo de cantos arredondados 16"/>
            <p:cNvSpPr/>
            <p:nvPr/>
          </p:nvSpPr>
          <p:spPr bwMode="auto">
            <a:xfrm>
              <a:off x="7164288" y="6149406"/>
              <a:ext cx="1359627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5" name="CaixaDeTexto 4">
              <a:hlinkClick r:id="rId3" action="ppaction://hlinksldjump"/>
            </p:cNvPr>
            <p:cNvSpPr txBox="1"/>
            <p:nvPr/>
          </p:nvSpPr>
          <p:spPr>
            <a:xfrm>
              <a:off x="7164288" y="6237312"/>
              <a:ext cx="138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Continuação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879301"/>
              </p:ext>
            </p:extLst>
          </p:nvPr>
        </p:nvGraphicFramePr>
        <p:xfrm>
          <a:off x="323850" y="1989138"/>
          <a:ext cx="8208963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2952006"/>
                <a:gridCol w="1728192"/>
                <a:gridCol w="2016224"/>
                <a:gridCol w="1512541"/>
              </a:tblGrid>
              <a:tr h="560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Entrada das Demandas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(Fluxo)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de demandas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Concluídas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Sem Resposta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6.519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5.411</a:t>
                      </a:r>
                      <a:r>
                        <a:rPr lang="pt-BR" sz="1400" b="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1.108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Inmetro </a:t>
                      </a:r>
                      <a:r>
                        <a:rPr lang="pt-BR" sz="16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Estados</a:t>
                      </a:r>
                      <a:endParaRPr lang="pt-BR" sz="16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1.381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1.158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223</a:t>
                      </a:r>
                      <a:r>
                        <a:rPr lang="pt-BR" sz="1400" b="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7.900</a:t>
                      </a: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6.569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1.331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20160"/>
              </p:ext>
            </p:extLst>
          </p:nvPr>
        </p:nvGraphicFramePr>
        <p:xfrm>
          <a:off x="323528" y="4362450"/>
          <a:ext cx="8208911" cy="1492100"/>
        </p:xfrm>
        <a:graphic>
          <a:graphicData uri="http://schemas.openxmlformats.org/drawingml/2006/table">
            <a:tbl>
              <a:tblPr firstRow="1" firstCol="1" bandRow="1"/>
              <a:tblGrid>
                <a:gridCol w="2952328"/>
                <a:gridCol w="1728192"/>
                <a:gridCol w="2054998"/>
                <a:gridCol w="1473393"/>
              </a:tblGrid>
              <a:tr h="650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Entrada das Demandas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(Fluxo)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Até 30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dias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Mais de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dias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resposta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Estados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4.498</a:t>
                      </a:r>
                      <a:r>
                        <a:rPr lang="pt-BR" sz="1400" b="0" dirty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913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1.108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Inmetro </a:t>
                      </a:r>
                      <a:r>
                        <a:rPr lang="pt-BR" sz="1600" b="1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Estados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352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806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223</a:t>
                      </a:r>
                      <a:r>
                        <a:rPr lang="pt-BR" sz="1400" b="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4.850</a:t>
                      </a:r>
                      <a:endParaRPr lang="pt-BR" sz="1600" b="1" dirty="0"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1.719</a:t>
                      </a:r>
                      <a:endParaRPr lang="pt-BR" sz="1600" b="1" dirty="0"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1.331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CaixaDeTexto 4"/>
          <p:cNvSpPr txBox="1">
            <a:spLocks noChangeArrowheads="1"/>
          </p:cNvSpPr>
          <p:nvPr/>
        </p:nvSpPr>
        <p:spPr bwMode="auto">
          <a:xfrm>
            <a:off x="3097213" y="3770313"/>
            <a:ext cx="263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 u="none" dirty="0">
                <a:solidFill>
                  <a:srgbClr val="7030A0"/>
                </a:solidFill>
                <a:latin typeface="Calibri" pitchFamily="34" charset="0"/>
              </a:rPr>
              <a:t>Tempo de resposta</a:t>
            </a:r>
          </a:p>
        </p:txBody>
      </p:sp>
      <p:sp>
        <p:nvSpPr>
          <p:cNvPr id="21" name="CaixaDeTexto 18"/>
          <p:cNvSpPr txBox="1">
            <a:spLocks noChangeArrowheads="1"/>
          </p:cNvSpPr>
          <p:nvPr/>
        </p:nvSpPr>
        <p:spPr bwMode="auto">
          <a:xfrm>
            <a:off x="3155950" y="1412875"/>
            <a:ext cx="3179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 u="none" dirty="0">
                <a:solidFill>
                  <a:srgbClr val="7030A0"/>
                </a:solidFill>
                <a:latin typeface="Calibri" pitchFamily="34" charset="0"/>
              </a:rPr>
              <a:t>Status do Atendimento</a:t>
            </a:r>
          </a:p>
        </p:txBody>
      </p:sp>
      <p:cxnSp>
        <p:nvCxnSpPr>
          <p:cNvPr id="22" name="Conector de seta reta 21"/>
          <p:cNvCxnSpPr/>
          <p:nvPr/>
        </p:nvCxnSpPr>
        <p:spPr bwMode="auto">
          <a:xfrm>
            <a:off x="1671638" y="2996952"/>
            <a:ext cx="30807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Conector de seta reta 22"/>
          <p:cNvCxnSpPr/>
          <p:nvPr/>
        </p:nvCxnSpPr>
        <p:spPr bwMode="auto">
          <a:xfrm>
            <a:off x="1691680" y="5661248"/>
            <a:ext cx="30807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9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8639943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24532"/>
              </p:ext>
            </p:extLst>
          </p:nvPr>
        </p:nvGraphicFramePr>
        <p:xfrm>
          <a:off x="235776" y="1759738"/>
          <a:ext cx="8229600" cy="2117731"/>
        </p:xfrm>
        <a:graphic>
          <a:graphicData uri="http://schemas.openxmlformats.org/drawingml/2006/table">
            <a:tbl>
              <a:tblPr firstRow="1" firstCol="1" bandRow="1"/>
              <a:tblGrid>
                <a:gridCol w="5056304"/>
                <a:gridCol w="504056"/>
                <a:gridCol w="576064"/>
                <a:gridCol w="432048"/>
                <a:gridCol w="576064"/>
                <a:gridCol w="488164"/>
                <a:gridCol w="596900"/>
              </a:tblGrid>
              <a:tr h="3025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Metrologia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Concluídos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Procedentes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Assuntos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Bomba de combustível </a:t>
                      </a:r>
                      <a:r>
                        <a:rPr lang="pt-BR" sz="1400" b="1" dirty="0" err="1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descalibrada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860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781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133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Balança </a:t>
                      </a:r>
                      <a:r>
                        <a:rPr lang="pt-BR" sz="1400" b="1" dirty="0" err="1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descalibrada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366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291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79,5%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Produto </a:t>
                      </a:r>
                      <a:r>
                        <a:rPr lang="pt-BR" sz="1400" b="1" dirty="0" err="1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Pré-medido</a:t>
                      </a: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quantidade diferente da embalagem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295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219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Hidrômetro </a:t>
                      </a:r>
                      <a:r>
                        <a:rPr lang="pt-BR" sz="1400" b="1" dirty="0" err="1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descalibrado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115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1,5%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72%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Pão francês – comercialização por unidade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82,5%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54%</a:t>
                      </a:r>
                      <a:endParaRPr lang="pt-BR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18" name="Retângulo 13"/>
          <p:cNvSpPr>
            <a:spLocks noChangeArrowheads="1"/>
          </p:cNvSpPr>
          <p:nvPr/>
        </p:nvSpPr>
        <p:spPr bwMode="auto">
          <a:xfrm>
            <a:off x="-52388" y="0"/>
            <a:ext cx="9196388" cy="1196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-52388" y="1208088"/>
            <a:ext cx="9166226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513"/>
            <a:ext cx="10731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21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204004" y="6313527"/>
            <a:ext cx="43923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 sz="1000" u="none" dirty="0" smtClean="0">
                <a:solidFill>
                  <a:srgbClr val="C00000"/>
                </a:solidFill>
                <a:latin typeface="+mj-lt"/>
              </a:rPr>
              <a:t>Destaque em vermelho para os percentuais superiores a 50% em demandas consideradas procedentes, após a fiscalização.</a:t>
            </a:r>
          </a:p>
        </p:txBody>
      </p:sp>
      <p:sp>
        <p:nvSpPr>
          <p:cNvPr id="21622" name="Subtítulo 2"/>
          <p:cNvSpPr txBox="1">
            <a:spLocks/>
          </p:cNvSpPr>
          <p:nvPr/>
        </p:nvSpPr>
        <p:spPr bwMode="auto">
          <a:xfrm>
            <a:off x="1619672" y="477840"/>
            <a:ext cx="7437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000" u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Integrado de Ouvidorias na RBMLQ-I - </a:t>
            </a:r>
            <a:r>
              <a:rPr lang="pt-BR" sz="2000" u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endParaRPr lang="pt-BR" sz="2000" u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028739" y="6313527"/>
            <a:ext cx="1503643" cy="513215"/>
            <a:chOff x="7028739" y="6313527"/>
            <a:chExt cx="1503643" cy="513215"/>
          </a:xfrm>
        </p:grpSpPr>
        <p:sp>
          <p:nvSpPr>
            <p:cNvPr id="13" name="Retângulo de cantos arredondados 12"/>
            <p:cNvSpPr/>
            <p:nvPr/>
          </p:nvSpPr>
          <p:spPr bwMode="auto">
            <a:xfrm>
              <a:off x="7028739" y="6313527"/>
              <a:ext cx="1503643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14" name="CaixaDeTexto 13">
              <a:hlinkClick r:id="rId3" action="ppaction://hlinksldjump"/>
            </p:cNvPr>
            <p:cNvSpPr txBox="1"/>
            <p:nvPr/>
          </p:nvSpPr>
          <p:spPr>
            <a:xfrm>
              <a:off x="7090435" y="6385468"/>
              <a:ext cx="138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Continuação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2915816" y="1220242"/>
            <a:ext cx="3063274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u="none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Denuncias mais frequentes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30110"/>
              </p:ext>
            </p:extLst>
          </p:nvPr>
        </p:nvGraphicFramePr>
        <p:xfrm>
          <a:off x="235776" y="4136688"/>
          <a:ext cx="8229600" cy="2117731"/>
        </p:xfrm>
        <a:graphic>
          <a:graphicData uri="http://schemas.openxmlformats.org/drawingml/2006/table">
            <a:tbl>
              <a:tblPr firstRow="1" firstCol="1" bandRow="1"/>
              <a:tblGrid>
                <a:gridCol w="5056304"/>
                <a:gridCol w="504056"/>
                <a:gridCol w="576064"/>
                <a:gridCol w="432048"/>
                <a:gridCol w="576064"/>
                <a:gridCol w="488164"/>
                <a:gridCol w="596900"/>
              </a:tblGrid>
              <a:tr h="3025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Avaliação da Conformidade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Concluídos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Procedentes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Assuntos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Aparelho eletrodoméstico e similares – sem certificação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352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4,5%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191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59%</a:t>
                      </a:r>
                      <a:endParaRPr lang="pt-BR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Empresa clandestina de manutenção em extintores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131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53,5%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Brinquedo sem certificação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1,2%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63%</a:t>
                      </a:r>
                      <a:endParaRPr lang="pt-BR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Colchões sem Certificação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78%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Empresa Clandestina de reforma de pneus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0,7%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75%</a:t>
                      </a:r>
                      <a:endParaRPr lang="pt-BR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7" marB="285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8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>
            <a:off x="-22225" y="981075"/>
            <a:ext cx="9166225" cy="0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Retângulo 15"/>
          <p:cNvSpPr>
            <a:spLocks noChangeArrowheads="1"/>
          </p:cNvSpPr>
          <p:nvPr/>
        </p:nvSpPr>
        <p:spPr bwMode="auto">
          <a:xfrm>
            <a:off x="-52388" y="0"/>
            <a:ext cx="9196388" cy="12684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5" y="44624"/>
            <a:ext cx="675239" cy="54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8676455" y="619126"/>
            <a:ext cx="504057" cy="623887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2778" name="Subtítulo 2"/>
          <p:cNvSpPr txBox="1">
            <a:spLocks/>
          </p:cNvSpPr>
          <p:nvPr/>
        </p:nvSpPr>
        <p:spPr bwMode="auto">
          <a:xfrm>
            <a:off x="1599997" y="188914"/>
            <a:ext cx="7437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000" u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Integrado de Ouvidorias na RBMLQ-I - </a:t>
            </a:r>
            <a:r>
              <a:rPr lang="pt-BR" sz="2000" u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endParaRPr lang="pt-BR" sz="2000" u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184186"/>
              </p:ext>
            </p:extLst>
          </p:nvPr>
        </p:nvGraphicFramePr>
        <p:xfrm>
          <a:off x="787550" y="4636740"/>
          <a:ext cx="7709394" cy="952500"/>
        </p:xfrm>
        <a:graphic>
          <a:graphicData uri="http://schemas.openxmlformats.org/drawingml/2006/table">
            <a:tbl>
              <a:tblPr firstRow="1" firstCol="1" bandRow="1"/>
              <a:tblGrid>
                <a:gridCol w="1084658"/>
                <a:gridCol w="1368152"/>
                <a:gridCol w="1503327"/>
                <a:gridCol w="1521009"/>
                <a:gridCol w="1368152"/>
                <a:gridCol w="864096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SP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3.303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241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639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638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4.821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MG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120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130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310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RJ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148 (*)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191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ES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02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21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39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3.357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274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802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928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5.361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51092"/>
              </p:ext>
            </p:extLst>
          </p:nvPr>
        </p:nvGraphicFramePr>
        <p:xfrm>
          <a:off x="782301" y="5619328"/>
          <a:ext cx="7714642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1089907"/>
                <a:gridCol w="1368152"/>
                <a:gridCol w="1500771"/>
                <a:gridCol w="1523565"/>
                <a:gridCol w="1368152"/>
                <a:gridCol w="864095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RS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190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248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63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615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92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267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89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532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SC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86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79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08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337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438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292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594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160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1.484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617400"/>
              </p:ext>
            </p:extLst>
          </p:nvPr>
        </p:nvGraphicFramePr>
        <p:xfrm>
          <a:off x="792390" y="1988840"/>
          <a:ext cx="7704554" cy="1905000"/>
        </p:xfrm>
        <a:graphic>
          <a:graphicData uri="http://schemas.openxmlformats.org/drawingml/2006/table">
            <a:tbl>
              <a:tblPr firstRow="1" firstCol="1" bandRow="1"/>
              <a:tblGrid>
                <a:gridCol w="1079818"/>
                <a:gridCol w="1368152"/>
                <a:gridCol w="1512168"/>
                <a:gridCol w="1504165"/>
                <a:gridCol w="1373057"/>
                <a:gridCol w="867194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BA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29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25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37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30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CE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28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25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47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RN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32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75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AL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06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09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29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07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05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03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 (*)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PE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07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07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PI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06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09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08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27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PB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03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06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 (*)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101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169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124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495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926980"/>
              </p:ext>
            </p:extLst>
          </p:nvPr>
        </p:nvGraphicFramePr>
        <p:xfrm>
          <a:off x="792390" y="836712"/>
          <a:ext cx="7704554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1079818"/>
                <a:gridCol w="1368152"/>
                <a:gridCol w="1498744"/>
                <a:gridCol w="1517589"/>
                <a:gridCol w="1373057"/>
                <a:gridCol w="867194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PA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05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45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27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78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AM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27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05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RO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08 (*)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08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TO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04 (*)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05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AP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02 (*)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02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32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70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46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167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7003"/>
              </p:ext>
            </p:extLst>
          </p:nvPr>
        </p:nvGraphicFramePr>
        <p:xfrm>
          <a:off x="773745" y="6404566"/>
          <a:ext cx="7723198" cy="192786"/>
        </p:xfrm>
        <a:graphic>
          <a:graphicData uri="http://schemas.openxmlformats.org/drawingml/2006/table">
            <a:tbl>
              <a:tblPr firstRow="1" firstCol="1" bandRow="1"/>
              <a:tblGrid>
                <a:gridCol w="1098463"/>
                <a:gridCol w="1368152"/>
                <a:gridCol w="1512168"/>
                <a:gridCol w="1512168"/>
                <a:gridCol w="1368152"/>
                <a:gridCol w="864095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4.090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760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1719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1331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7900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 rot="16200000">
            <a:off x="48901" y="1162476"/>
            <a:ext cx="774571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</a:rPr>
              <a:t>NORTE</a:t>
            </a:r>
          </a:p>
        </p:txBody>
      </p:sp>
      <p:sp>
        <p:nvSpPr>
          <p:cNvPr id="21" name="CaixaDeTexto 20"/>
          <p:cNvSpPr txBox="1"/>
          <p:nvPr/>
        </p:nvSpPr>
        <p:spPr>
          <a:xfrm rot="16200000">
            <a:off x="-79870" y="2569034"/>
            <a:ext cx="1101584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</a:rPr>
              <a:t>NORDESTE</a:t>
            </a:r>
          </a:p>
        </p:txBody>
      </p:sp>
      <p:sp>
        <p:nvSpPr>
          <p:cNvPr id="22" name="CaixaDeTexto 21"/>
          <p:cNvSpPr txBox="1"/>
          <p:nvPr/>
        </p:nvSpPr>
        <p:spPr>
          <a:xfrm rot="16200000">
            <a:off x="-1593" y="3994976"/>
            <a:ext cx="875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0" cap="none" spc="0" normalizeH="0" baseline="0" noProof="0" dirty="0" smtClean="0">
                <a:ln>
                  <a:noFill/>
                </a:ln>
                <a:solidFill>
                  <a:srgbClr val="793905"/>
                </a:solidFill>
                <a:effectLst/>
                <a:uLnTx/>
                <a:uFillTx/>
                <a:latin typeface="Calibri"/>
                <a:ea typeface="+mn-ea"/>
              </a:rPr>
              <a:t>CENTRO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0" cap="none" spc="0" normalizeH="0" baseline="0" noProof="0" dirty="0" smtClean="0">
                <a:ln>
                  <a:noFill/>
                </a:ln>
                <a:solidFill>
                  <a:srgbClr val="793905"/>
                </a:solidFill>
                <a:effectLst/>
                <a:uLnTx/>
                <a:uFillTx/>
                <a:latin typeface="Calibri"/>
                <a:ea typeface="+mn-ea"/>
              </a:rPr>
              <a:t>OESTE</a:t>
            </a:r>
          </a:p>
        </p:txBody>
      </p:sp>
      <p:sp>
        <p:nvSpPr>
          <p:cNvPr id="23" name="CaixaDeTexto 22"/>
          <p:cNvSpPr txBox="1"/>
          <p:nvPr/>
        </p:nvSpPr>
        <p:spPr>
          <a:xfrm rot="16200000">
            <a:off x="8034" y="5019726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0" cap="none" spc="0" normalizeH="0" baseline="0" noProof="0" dirty="0" smtClean="0">
                <a:ln>
                  <a:noFill/>
                </a:ln>
                <a:solidFill>
                  <a:srgbClr val="793905"/>
                </a:solidFill>
                <a:effectLst/>
                <a:uLnTx/>
                <a:uFillTx/>
                <a:latin typeface="Calibri"/>
                <a:ea typeface="+mn-ea"/>
              </a:rPr>
              <a:t>SUDESTE</a:t>
            </a:r>
          </a:p>
        </p:txBody>
      </p:sp>
      <p:sp>
        <p:nvSpPr>
          <p:cNvPr id="24" name="CaixaDeTexto 23"/>
          <p:cNvSpPr txBox="1"/>
          <p:nvPr/>
        </p:nvSpPr>
        <p:spPr>
          <a:xfrm rot="16200000">
            <a:off x="219090" y="5816203"/>
            <a:ext cx="503664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</a:rPr>
              <a:t>SUL</a:t>
            </a:r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58332"/>
              </p:ext>
            </p:extLst>
          </p:nvPr>
        </p:nvGraphicFramePr>
        <p:xfrm>
          <a:off x="792088" y="3891136"/>
          <a:ext cx="7704856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1368152"/>
                <a:gridCol w="1512168"/>
                <a:gridCol w="1512168"/>
                <a:gridCol w="1368152"/>
                <a:gridCol w="864096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GO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138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68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59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287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MS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37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39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06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98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MT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b="1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08 (*)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08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175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61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84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73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393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" name="Retângulo 26"/>
          <p:cNvSpPr/>
          <p:nvPr/>
        </p:nvSpPr>
        <p:spPr>
          <a:xfrm>
            <a:off x="2592650" y="6544072"/>
            <a:ext cx="6011798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100" u="none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(*) Estados em que as demandas sem resposta superam o total de demandas respondidas no ano</a:t>
            </a:r>
            <a:endParaRPr lang="pt-BR" sz="1100" u="none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42233"/>
              </p:ext>
            </p:extLst>
          </p:nvPr>
        </p:nvGraphicFramePr>
        <p:xfrm>
          <a:off x="799734" y="646212"/>
          <a:ext cx="7697212" cy="190500"/>
        </p:xfrm>
        <a:graphic>
          <a:graphicData uri="http://schemas.openxmlformats.org/drawingml/2006/table">
            <a:tbl>
              <a:tblPr firstRow="1" firstCol="1" bandRow="1"/>
              <a:tblGrid>
                <a:gridCol w="1072474"/>
                <a:gridCol w="1368152"/>
                <a:gridCol w="1512168"/>
                <a:gridCol w="1512168"/>
                <a:gridCol w="1368152"/>
                <a:gridCol w="864098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Estado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Até 15 dias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 16</a:t>
                      </a:r>
                      <a:r>
                        <a:rPr lang="pt-BR" sz="1000" b="1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 30 dias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Mais de 30 dias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Sem Resposta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0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27999" y="6386441"/>
            <a:ext cx="703202" cy="404065"/>
            <a:chOff x="27999" y="6386441"/>
            <a:chExt cx="703202" cy="404065"/>
          </a:xfrm>
        </p:grpSpPr>
        <p:sp>
          <p:nvSpPr>
            <p:cNvPr id="28" name="Retângulo de cantos arredondados 27"/>
            <p:cNvSpPr/>
            <p:nvPr/>
          </p:nvSpPr>
          <p:spPr bwMode="auto">
            <a:xfrm>
              <a:off x="27999" y="6386441"/>
              <a:ext cx="703202" cy="40406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14" name="CaixaDeTexto 13">
              <a:hlinkClick r:id="rId3" action="ppaction://hlinksldjump"/>
            </p:cNvPr>
            <p:cNvSpPr txBox="1"/>
            <p:nvPr/>
          </p:nvSpPr>
          <p:spPr>
            <a:xfrm>
              <a:off x="29312" y="6419196"/>
              <a:ext cx="7005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u="none" dirty="0" smtClean="0">
                  <a:latin typeface="Calibri" pitchFamily="34" charset="0"/>
                </a:rPr>
                <a:t>Voltar</a:t>
              </a:r>
              <a:endParaRPr lang="pt-BR" sz="1600" u="none" dirty="0">
                <a:latin typeface="Calibri" pitchFamily="34" charset="0"/>
              </a:endParaRPr>
            </a:p>
          </p:txBody>
        </p:sp>
      </p:grpSp>
      <p:cxnSp>
        <p:nvCxnSpPr>
          <p:cNvPr id="17" name="Conector reto 16"/>
          <p:cNvCxnSpPr/>
          <p:nvPr/>
        </p:nvCxnSpPr>
        <p:spPr>
          <a:xfrm>
            <a:off x="-52388" y="620688"/>
            <a:ext cx="9248849" cy="13518"/>
          </a:xfrm>
          <a:prstGeom prst="line">
            <a:avLst/>
          </a:prstGeom>
          <a:ln w="28575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1554948" cy="430367"/>
          </a:xfrm>
        </p:spPr>
        <p:txBody>
          <a:bodyPr>
            <a:noAutofit/>
          </a:bodyPr>
          <a:lstStyle/>
          <a:p>
            <a:r>
              <a:rPr 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</a:t>
            </a:r>
          </a:p>
          <a:p>
            <a:r>
              <a:rPr 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Externa</a:t>
            </a:r>
            <a:endParaRPr lang="pt-BR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516216" y="332656"/>
            <a:ext cx="2461172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000" u="none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Gerais</a:t>
            </a:r>
            <a:endParaRPr lang="pt-BR" sz="2000" u="none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145792"/>
              </p:ext>
            </p:extLst>
          </p:nvPr>
        </p:nvGraphicFramePr>
        <p:xfrm>
          <a:off x="2483768" y="1262143"/>
          <a:ext cx="6048672" cy="2194722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1584176"/>
                <a:gridCol w="1512168"/>
                <a:gridCol w="1728192"/>
              </a:tblGrid>
              <a:tr h="48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Tipo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de Atendimentos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Sem Resposta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Informação 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37.854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30.890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6.964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Reclamação 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2.538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2.184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354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Denúncia 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4.043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3.090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953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Sugestão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146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04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Elogio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07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07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Crítica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</a:t>
                      </a:r>
                      <a:endParaRPr lang="pt-BR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44.629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36.351  (81,5%)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8.278   (18,5%)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85006"/>
              </p:ext>
            </p:extLst>
          </p:nvPr>
        </p:nvGraphicFramePr>
        <p:xfrm>
          <a:off x="2483768" y="3861048"/>
          <a:ext cx="6048672" cy="1952370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1584176"/>
                <a:gridCol w="1512168"/>
                <a:gridCol w="1728192"/>
              </a:tblGrid>
              <a:tr h="487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Tipo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de Atendimentos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Sem Resposta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Reclamação 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Denúncia 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--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Sugestão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Elogio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07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07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Crítica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</a:t>
                      </a:r>
                      <a:endParaRPr lang="pt-BR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108  (98%)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02  (2%)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Subtítulo 2"/>
          <p:cNvSpPr txBox="1">
            <a:spLocks/>
          </p:cNvSpPr>
          <p:nvPr/>
        </p:nvSpPr>
        <p:spPr>
          <a:xfrm>
            <a:off x="395536" y="4294777"/>
            <a:ext cx="1554948" cy="430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sz="1800" u="none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</a:t>
            </a:r>
          </a:p>
          <a:p>
            <a:pPr fontAlgn="auto">
              <a:spcAft>
                <a:spcPts val="0"/>
              </a:spcAft>
            </a:pPr>
            <a:r>
              <a:rPr lang="pt-BR" sz="1800" u="none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</a:t>
            </a:r>
            <a:endParaRPr lang="pt-BR" sz="1800" u="none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375234" y="5866581"/>
            <a:ext cx="35283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u="none" dirty="0" smtClean="0">
                <a:latin typeface="Calibri" pitchFamily="34" charset="0"/>
              </a:rPr>
              <a:t>Este relatório contém </a:t>
            </a:r>
            <a:r>
              <a:rPr lang="pt-BR" sz="1300" i="1" u="none" dirty="0" smtClean="0">
                <a:latin typeface="Calibri" pitchFamily="34" charset="0"/>
              </a:rPr>
              <a:t>links</a:t>
            </a:r>
            <a:r>
              <a:rPr lang="pt-BR" sz="1300" u="none" dirty="0" smtClean="0">
                <a:latin typeface="Calibri" pitchFamily="34" charset="0"/>
              </a:rPr>
              <a:t> com detalhamentos. </a:t>
            </a:r>
          </a:p>
          <a:p>
            <a:r>
              <a:rPr lang="pt-BR" sz="1300" u="none" dirty="0" smtClean="0">
                <a:latin typeface="Calibri" pitchFamily="34" charset="0"/>
              </a:rPr>
              <a:t>Para acessar as informações extras, </a:t>
            </a:r>
          </a:p>
          <a:p>
            <a:r>
              <a:rPr lang="pt-BR" sz="1300" u="none" dirty="0" smtClean="0">
                <a:latin typeface="Calibri" pitchFamily="34" charset="0"/>
              </a:rPr>
              <a:t>basta clicar nos botões ou palavras indicativas.</a:t>
            </a:r>
            <a:endParaRPr lang="pt-BR" sz="1300" u="none" dirty="0">
              <a:latin typeface="Calibri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8689375" y="1024772"/>
            <a:ext cx="491137" cy="5833228"/>
            <a:chOff x="8689375" y="1024772"/>
            <a:chExt cx="491137" cy="5833228"/>
          </a:xfrm>
        </p:grpSpPr>
        <p:sp>
          <p:nvSpPr>
            <p:cNvPr id="21" name="Retângulo 20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cxnSp>
        <p:nvCxnSpPr>
          <p:cNvPr id="4" name="Conector reto 3"/>
          <p:cNvCxnSpPr/>
          <p:nvPr/>
        </p:nvCxnSpPr>
        <p:spPr>
          <a:xfrm>
            <a:off x="-21463" y="1052736"/>
            <a:ext cx="916546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494978" y="2824821"/>
            <a:ext cx="1574236" cy="634838"/>
            <a:chOff x="839536" y="2800779"/>
            <a:chExt cx="1574236" cy="634838"/>
          </a:xfrm>
        </p:grpSpPr>
        <p:sp>
          <p:nvSpPr>
            <p:cNvPr id="22" name="Retângulo de cantos arredondados 21"/>
            <p:cNvSpPr/>
            <p:nvPr/>
          </p:nvSpPr>
          <p:spPr bwMode="auto">
            <a:xfrm>
              <a:off x="839536" y="2800779"/>
              <a:ext cx="1574236" cy="63483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5" name="CaixaDeTexto 14">
              <a:hlinkClick r:id="rId2" action="ppaction://hlinksldjump"/>
            </p:cNvPr>
            <p:cNvSpPr txBox="1"/>
            <p:nvPr/>
          </p:nvSpPr>
          <p:spPr>
            <a:xfrm>
              <a:off x="926476" y="2929216"/>
              <a:ext cx="14003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u="none" dirty="0" smtClean="0">
                  <a:solidFill>
                    <a:schemeClr val="bg1"/>
                  </a:solidFill>
                  <a:latin typeface="Calibri" pitchFamily="34" charset="0"/>
                </a:rPr>
                <a:t>detalhamento</a:t>
              </a:r>
              <a:endParaRPr lang="pt-BR" sz="1600" u="none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79496" y="5191515"/>
            <a:ext cx="1574236" cy="634838"/>
            <a:chOff x="745932" y="5169037"/>
            <a:chExt cx="1574236" cy="634838"/>
          </a:xfrm>
        </p:grpSpPr>
        <p:sp>
          <p:nvSpPr>
            <p:cNvPr id="24" name="Retângulo de cantos arredondados 23"/>
            <p:cNvSpPr/>
            <p:nvPr/>
          </p:nvSpPr>
          <p:spPr bwMode="auto">
            <a:xfrm>
              <a:off x="745932" y="5169037"/>
              <a:ext cx="1574236" cy="63483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6" name="CaixaDeTexto 15">
              <a:hlinkClick r:id="rId3" action="ppaction://hlinksldjump"/>
            </p:cNvPr>
            <p:cNvSpPr txBox="1"/>
            <p:nvPr/>
          </p:nvSpPr>
          <p:spPr>
            <a:xfrm>
              <a:off x="795707" y="5317179"/>
              <a:ext cx="1474685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square" rtlCol="0">
              <a:spAutoFit/>
            </a:bodyPr>
            <a:lstStyle/>
            <a:p>
              <a:r>
                <a:rPr lang="pt-BR" sz="1600" u="none" dirty="0" smtClean="0">
                  <a:solidFill>
                    <a:schemeClr val="bg1"/>
                  </a:solidFill>
                  <a:latin typeface="Calibri" pitchFamily="34" charset="0"/>
                </a:rPr>
                <a:t>detalhamento</a:t>
              </a:r>
              <a:endParaRPr lang="pt-BR" sz="1600" u="none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7158440" y="6212830"/>
            <a:ext cx="1388072" cy="513215"/>
            <a:chOff x="7158440" y="6212830"/>
            <a:chExt cx="1388072" cy="513215"/>
          </a:xfrm>
        </p:grpSpPr>
        <p:sp>
          <p:nvSpPr>
            <p:cNvPr id="23" name="Retângulo de cantos arredondados 22"/>
            <p:cNvSpPr/>
            <p:nvPr/>
          </p:nvSpPr>
          <p:spPr bwMode="auto">
            <a:xfrm>
              <a:off x="7158440" y="6212830"/>
              <a:ext cx="1388072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5" name="CaixaDeTexto 24">
              <a:hlinkClick r:id="rId4" action="ppaction://hlinksldjump"/>
            </p:cNvPr>
            <p:cNvSpPr txBox="1"/>
            <p:nvPr/>
          </p:nvSpPr>
          <p:spPr>
            <a:xfrm>
              <a:off x="7241316" y="6300160"/>
              <a:ext cx="12523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u="none" dirty="0" smtClean="0">
                  <a:solidFill>
                    <a:schemeClr val="bg1"/>
                  </a:solidFill>
                  <a:latin typeface="Calibri" pitchFamily="34" charset="0"/>
                </a:rPr>
                <a:t>Continuação</a:t>
              </a:r>
              <a:endParaRPr lang="pt-BR" sz="1600" u="none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0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5"/>
          <p:cNvSpPr>
            <a:spLocks noChangeArrowheads="1"/>
          </p:cNvSpPr>
          <p:nvPr/>
        </p:nvSpPr>
        <p:spPr bwMode="auto">
          <a:xfrm>
            <a:off x="-52388" y="0"/>
            <a:ext cx="9232901" cy="13414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220072" y="333376"/>
            <a:ext cx="3600400" cy="430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u="none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 Interna - 2016</a:t>
            </a:r>
            <a:endParaRPr lang="pt-BR" sz="2000" u="non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863"/>
            <a:ext cx="831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81503"/>
              </p:ext>
            </p:extLst>
          </p:nvPr>
        </p:nvGraphicFramePr>
        <p:xfrm>
          <a:off x="683568" y="2881313"/>
          <a:ext cx="7776864" cy="1963738"/>
        </p:xfrm>
        <a:graphic>
          <a:graphicData uri="http://schemas.openxmlformats.org/drawingml/2006/table">
            <a:tbl>
              <a:tblPr firstRow="1" firstCol="1" bandRow="1"/>
              <a:tblGrid>
                <a:gridCol w="3456384"/>
                <a:gridCol w="2232248"/>
                <a:gridCol w="2088232"/>
              </a:tblGrid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Local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2016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Xerém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33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37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Rio Comprido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53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Sub Total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47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Anônimo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Aposentado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67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107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8676455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2000">
                <a:srgbClr val="F79646">
                  <a:lumMod val="60000"/>
                  <a:lumOff val="40000"/>
                </a:srgbClr>
              </a:gs>
              <a:gs pos="100000">
                <a:srgbClr val="F79646">
                  <a:lumMod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092280" y="6149406"/>
            <a:ext cx="1431635" cy="513215"/>
            <a:chOff x="7092280" y="6149406"/>
            <a:chExt cx="1431635" cy="513215"/>
          </a:xfrm>
        </p:grpSpPr>
        <p:sp>
          <p:nvSpPr>
            <p:cNvPr id="10" name="Retângulo de cantos arredondados 9"/>
            <p:cNvSpPr/>
            <p:nvPr/>
          </p:nvSpPr>
          <p:spPr bwMode="auto">
            <a:xfrm>
              <a:off x="7092280" y="6149406"/>
              <a:ext cx="1431635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13" name="CaixaDeTexto 12">
              <a:hlinkClick r:id="rId3" action="ppaction://hlinksldjump"/>
            </p:cNvPr>
            <p:cNvSpPr txBox="1"/>
            <p:nvPr/>
          </p:nvSpPr>
          <p:spPr>
            <a:xfrm>
              <a:off x="7110138" y="6221347"/>
              <a:ext cx="138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Continuação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48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48442"/>
              </p:ext>
            </p:extLst>
          </p:nvPr>
        </p:nvGraphicFramePr>
        <p:xfrm>
          <a:off x="467545" y="1634380"/>
          <a:ext cx="7992887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3888431"/>
                <a:gridCol w="2074017"/>
                <a:gridCol w="2030439"/>
              </a:tblGrid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Tipo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2016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Reclamação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37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64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Elogio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Sugestão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Denúncia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Crítica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73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16219"/>
              </p:ext>
            </p:extLst>
          </p:nvPr>
        </p:nvGraphicFramePr>
        <p:xfrm>
          <a:off x="395287" y="4506168"/>
          <a:ext cx="8065145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3960689"/>
                <a:gridCol w="1810047"/>
                <a:gridCol w="2294409"/>
              </a:tblGrid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Área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2016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Diope</a:t>
                      </a: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- Divisão de Operações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Dieng</a:t>
                      </a: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- Divisão de Engenharia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21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Coadi</a:t>
                      </a: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- Coordenação-Geral de Administração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38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57350" y="3883868"/>
            <a:ext cx="4422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defRPr/>
            </a:pPr>
            <a:r>
              <a:rPr lang="pt-BR" sz="2000" u="none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Total de atendimentos  por Divisão</a:t>
            </a:r>
            <a:endParaRPr lang="pt-BR" sz="1800" u="none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43" name="Retângulo 13"/>
          <p:cNvSpPr>
            <a:spLocks noChangeArrowheads="1"/>
          </p:cNvSpPr>
          <p:nvPr/>
        </p:nvSpPr>
        <p:spPr bwMode="auto">
          <a:xfrm>
            <a:off x="-52388" y="0"/>
            <a:ext cx="9232901" cy="13414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4283968" y="411697"/>
            <a:ext cx="4752678" cy="430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u="none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Ouvidoria Interna  2016 - </a:t>
            </a:r>
            <a:r>
              <a:rPr lang="pt-BR" sz="2000" u="none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Diraf</a:t>
            </a:r>
            <a:endParaRPr lang="pt-BR" sz="2000" u="none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87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863"/>
            <a:ext cx="831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8676455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2000">
                <a:srgbClr val="F79646">
                  <a:lumMod val="60000"/>
                  <a:lumOff val="40000"/>
                </a:srgbClr>
              </a:gs>
              <a:gs pos="100000">
                <a:srgbClr val="F79646">
                  <a:lumMod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7020272" y="6212161"/>
            <a:ext cx="1503643" cy="513215"/>
            <a:chOff x="7020272" y="6149406"/>
            <a:chExt cx="1503643" cy="513215"/>
          </a:xfrm>
        </p:grpSpPr>
        <p:sp>
          <p:nvSpPr>
            <p:cNvPr id="15" name="Retângulo de cantos arredondados 14"/>
            <p:cNvSpPr/>
            <p:nvPr/>
          </p:nvSpPr>
          <p:spPr bwMode="auto">
            <a:xfrm>
              <a:off x="7020272" y="6149406"/>
              <a:ext cx="1503643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18" name="CaixaDeTexto 17">
              <a:hlinkClick r:id="rId3" action="ppaction://hlinksldjump"/>
            </p:cNvPr>
            <p:cNvSpPr txBox="1"/>
            <p:nvPr/>
          </p:nvSpPr>
          <p:spPr>
            <a:xfrm>
              <a:off x="7081968" y="6221347"/>
              <a:ext cx="138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Continuação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5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27538" y="6308725"/>
            <a:ext cx="74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64352"/>
              </p:ext>
            </p:extLst>
          </p:nvPr>
        </p:nvGraphicFramePr>
        <p:xfrm>
          <a:off x="251520" y="2782003"/>
          <a:ext cx="8280920" cy="1583101"/>
        </p:xfrm>
        <a:graphic>
          <a:graphicData uri="http://schemas.openxmlformats.org/drawingml/2006/table">
            <a:tbl>
              <a:tblPr firstRow="1" firstCol="1" bandRow="1"/>
              <a:tblGrid>
                <a:gridCol w="5256584"/>
                <a:gridCol w="1512168"/>
                <a:gridCol w="1512168"/>
              </a:tblGrid>
              <a:tr h="256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Comparativo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de principais reclamações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2016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6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Manutenção dos prédios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Recursos Humanos – Não atendimento da área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pt-BR" sz="1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Empresa Terceirizada </a:t>
                      </a: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Não </a:t>
                      </a: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cumprimento do contrato com o Inmetro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177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 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Transporte 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Infraestrutura </a:t>
                      </a:r>
                      <a:endParaRPr lang="pt-BR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  <a:endParaRPr lang="pt-BR" sz="1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40" name="Retângulo 13"/>
          <p:cNvSpPr>
            <a:spLocks noChangeArrowheads="1"/>
          </p:cNvSpPr>
          <p:nvPr/>
        </p:nvSpPr>
        <p:spPr bwMode="auto">
          <a:xfrm>
            <a:off x="-52388" y="0"/>
            <a:ext cx="9232901" cy="13414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297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863"/>
            <a:ext cx="831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8676455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2000">
                <a:srgbClr val="F79646">
                  <a:lumMod val="60000"/>
                  <a:lumOff val="40000"/>
                </a:srgbClr>
              </a:gs>
              <a:gs pos="100000">
                <a:srgbClr val="F79646">
                  <a:lumMod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ítulo 2"/>
          <p:cNvSpPr txBox="1">
            <a:spLocks/>
          </p:cNvSpPr>
          <p:nvPr/>
        </p:nvSpPr>
        <p:spPr>
          <a:xfrm>
            <a:off x="4644008" y="407083"/>
            <a:ext cx="4104456" cy="430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u="none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 Interna  2016 - </a:t>
            </a:r>
            <a:r>
              <a:rPr lang="pt-BR" sz="2000" u="none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Diraf</a:t>
            </a:r>
            <a:endParaRPr lang="pt-BR" sz="2000" u="non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948264" y="6149406"/>
            <a:ext cx="1575651" cy="513215"/>
            <a:chOff x="6948264" y="6149406"/>
            <a:chExt cx="1575651" cy="513215"/>
          </a:xfrm>
        </p:grpSpPr>
        <p:sp>
          <p:nvSpPr>
            <p:cNvPr id="13" name="Retângulo de cantos arredondados 12"/>
            <p:cNvSpPr/>
            <p:nvPr/>
          </p:nvSpPr>
          <p:spPr bwMode="auto">
            <a:xfrm>
              <a:off x="6948264" y="6149406"/>
              <a:ext cx="1575651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17" name="CaixaDeTexto 16">
              <a:hlinkClick r:id="rId4" action="ppaction://hlinksldjump"/>
            </p:cNvPr>
            <p:cNvSpPr txBox="1"/>
            <p:nvPr/>
          </p:nvSpPr>
          <p:spPr>
            <a:xfrm>
              <a:off x="7045964" y="6189136"/>
              <a:ext cx="138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Continuação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4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82842"/>
              </p:ext>
            </p:extLst>
          </p:nvPr>
        </p:nvGraphicFramePr>
        <p:xfrm>
          <a:off x="251520" y="1620774"/>
          <a:ext cx="8280920" cy="1963206"/>
        </p:xfrm>
        <a:graphic>
          <a:graphicData uri="http://schemas.openxmlformats.org/drawingml/2006/table">
            <a:tbl>
              <a:tblPr firstRow="1" firstCol="1" bandRow="1"/>
              <a:tblGrid>
                <a:gridCol w="5256584"/>
                <a:gridCol w="1584176"/>
                <a:gridCol w="1440160"/>
              </a:tblGrid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Tipo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2016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Reclamação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Elogio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Sugestão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Denúncia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Crítica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400" b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31811"/>
              </p:ext>
            </p:extLst>
          </p:nvPr>
        </p:nvGraphicFramePr>
        <p:xfrm>
          <a:off x="251520" y="4216814"/>
          <a:ext cx="8280920" cy="1516442"/>
        </p:xfrm>
        <a:graphic>
          <a:graphicData uri="http://schemas.openxmlformats.org/drawingml/2006/table">
            <a:tbl>
              <a:tblPr firstRow="1" firstCol="1" bandRow="1"/>
              <a:tblGrid>
                <a:gridCol w="5256584"/>
                <a:gridCol w="1584176"/>
                <a:gridCol w="1440160"/>
              </a:tblGrid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Assuntos mais reclamados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2016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5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Retirada de animais domésticos nas dependências do Inmetro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Carta aberta dos servidores da Ctinf 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Empresa Terceirizada – Não cumprimento do contrato com o Inmetro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Conector reto 15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4" name="Retângulo 16"/>
          <p:cNvSpPr>
            <a:spLocks noChangeArrowheads="1"/>
          </p:cNvSpPr>
          <p:nvPr/>
        </p:nvSpPr>
        <p:spPr bwMode="auto">
          <a:xfrm>
            <a:off x="-52388" y="0"/>
            <a:ext cx="9232901" cy="13414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8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863"/>
            <a:ext cx="831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8676455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2000">
                <a:srgbClr val="F79646">
                  <a:lumMod val="60000"/>
                  <a:lumOff val="40000"/>
                </a:srgbClr>
              </a:gs>
              <a:gs pos="100000">
                <a:srgbClr val="F79646">
                  <a:lumMod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ítulo 2"/>
          <p:cNvSpPr txBox="1">
            <a:spLocks/>
          </p:cNvSpPr>
          <p:nvPr/>
        </p:nvSpPr>
        <p:spPr>
          <a:xfrm>
            <a:off x="4716016" y="488156"/>
            <a:ext cx="3960439" cy="430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u="none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 Interna  2016 - </a:t>
            </a:r>
            <a:r>
              <a:rPr lang="pt-BR" sz="2000" u="none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</a:t>
            </a:r>
            <a:endParaRPr lang="pt-BR" sz="2000" u="non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948264" y="6149406"/>
            <a:ext cx="1575651" cy="513215"/>
            <a:chOff x="6948264" y="6149406"/>
            <a:chExt cx="1575651" cy="513215"/>
          </a:xfrm>
        </p:grpSpPr>
        <p:sp>
          <p:nvSpPr>
            <p:cNvPr id="17" name="Retângulo de cantos arredondados 16"/>
            <p:cNvSpPr/>
            <p:nvPr/>
          </p:nvSpPr>
          <p:spPr bwMode="auto">
            <a:xfrm>
              <a:off x="6948264" y="6149406"/>
              <a:ext cx="1575651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19" name="CaixaDeTexto 18">
              <a:hlinkClick r:id="rId3" action="ppaction://hlinksldjump"/>
            </p:cNvPr>
            <p:cNvSpPr txBox="1"/>
            <p:nvPr/>
          </p:nvSpPr>
          <p:spPr>
            <a:xfrm>
              <a:off x="7045964" y="6237877"/>
              <a:ext cx="138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Continuação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2355652" y="11231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u="none" dirty="0" smtClean="0">
                <a:solidFill>
                  <a:srgbClr val="9E3611"/>
                </a:solidFill>
                <a:latin typeface="Calibri"/>
                <a:ea typeface="Calibri"/>
                <a:cs typeface="Calibri"/>
              </a:rPr>
              <a:t>Comparativo</a:t>
            </a:r>
            <a:endParaRPr lang="pt-BR" u="none" dirty="0">
              <a:solidFill>
                <a:srgbClr val="9E36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27538" y="6308725"/>
            <a:ext cx="74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438114"/>
              </p:ext>
            </p:extLst>
          </p:nvPr>
        </p:nvGraphicFramePr>
        <p:xfrm>
          <a:off x="395536" y="2701022"/>
          <a:ext cx="8136904" cy="1736090"/>
        </p:xfrm>
        <a:graphic>
          <a:graphicData uri="http://schemas.openxmlformats.org/drawingml/2006/table">
            <a:tbl>
              <a:tblPr firstRow="1" firstCol="1" bandRow="1"/>
              <a:tblGrid>
                <a:gridCol w="4706905"/>
                <a:gridCol w="3429999"/>
              </a:tblGrid>
              <a:tr h="280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Demandas por Outras UP</a:t>
                      </a:r>
                      <a:endParaRPr lang="pt-BR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/>
                        </a:rPr>
                        <a:t>2016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CGCRE </a:t>
                      </a:r>
                    </a:p>
                  </a:txBody>
                  <a:tcPr marL="22860" marR="22860" marT="22860" marB="2286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22860" marR="22860" marT="22860" marB="2286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GABIN  </a:t>
                      </a:r>
                    </a:p>
                  </a:txBody>
                  <a:tcPr marL="22860" marR="22860" marT="22860" marB="2286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22860" marR="22860" marT="22860" marB="2286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AUDIN  </a:t>
                      </a:r>
                    </a:p>
                  </a:txBody>
                  <a:tcPr marL="22860" marR="22860" marT="22860" marB="2286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marL="22860" marR="22860" marT="22860" marB="2286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DIMCI  </a:t>
                      </a:r>
                    </a:p>
                  </a:txBody>
                  <a:tcPr marL="22860" marR="22860" marT="22860" marB="2286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2860" marR="22860" marT="22860" marB="2286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DIMEL</a:t>
                      </a:r>
                      <a:endParaRPr lang="pt-BR" sz="14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860" marR="22860" marT="22860" marB="2286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2860" marR="22860" marT="22860" marB="2286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2" name="Retângulo 15"/>
          <p:cNvSpPr>
            <a:spLocks noChangeArrowheads="1"/>
          </p:cNvSpPr>
          <p:nvPr/>
        </p:nvSpPr>
        <p:spPr bwMode="auto">
          <a:xfrm>
            <a:off x="-52388" y="0"/>
            <a:ext cx="9232901" cy="1341438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17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863"/>
            <a:ext cx="831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8676455" y="1052736"/>
            <a:ext cx="504057" cy="5805264"/>
          </a:xfrm>
          <a:prstGeom prst="rect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2000">
                <a:srgbClr val="F79646">
                  <a:lumMod val="60000"/>
                  <a:lumOff val="40000"/>
                </a:srgbClr>
              </a:gs>
              <a:gs pos="100000">
                <a:srgbClr val="F79646">
                  <a:lumMod val="75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0" u="none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ítulo 2"/>
          <p:cNvSpPr txBox="1">
            <a:spLocks/>
          </p:cNvSpPr>
          <p:nvPr/>
        </p:nvSpPr>
        <p:spPr>
          <a:xfrm>
            <a:off x="5508104" y="411697"/>
            <a:ext cx="3231835" cy="430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u="none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 Interna  2016</a:t>
            </a:r>
            <a:endParaRPr lang="pt-BR" sz="2000" u="non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573421" y="6149406"/>
            <a:ext cx="950494" cy="513215"/>
            <a:chOff x="7573421" y="6149406"/>
            <a:chExt cx="950494" cy="513215"/>
          </a:xfrm>
        </p:grpSpPr>
        <p:sp>
          <p:nvSpPr>
            <p:cNvPr id="15" name="Retângulo de cantos arredondados 14"/>
            <p:cNvSpPr/>
            <p:nvPr/>
          </p:nvSpPr>
          <p:spPr bwMode="auto">
            <a:xfrm>
              <a:off x="7573421" y="6149406"/>
              <a:ext cx="950494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18" name="CaixaDeTexto 17">
              <a:hlinkClick r:id="rId2" action="ppaction://hlinksldjump"/>
            </p:cNvPr>
            <p:cNvSpPr txBox="1"/>
            <p:nvPr/>
          </p:nvSpPr>
          <p:spPr>
            <a:xfrm>
              <a:off x="7667057" y="6221347"/>
              <a:ext cx="76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Voltar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9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ítulo 2"/>
          <p:cNvSpPr>
            <a:spLocks noGrp="1"/>
          </p:cNvSpPr>
          <p:nvPr>
            <p:ph type="subTitle" idx="1"/>
          </p:nvPr>
        </p:nvSpPr>
        <p:spPr bwMode="auto">
          <a:xfrm>
            <a:off x="299148" y="2350716"/>
            <a:ext cx="2132013" cy="43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18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 Inmetro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-57150" y="1052513"/>
            <a:ext cx="9166225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81960"/>
              </p:ext>
            </p:extLst>
          </p:nvPr>
        </p:nvGraphicFramePr>
        <p:xfrm>
          <a:off x="2411413" y="1336925"/>
          <a:ext cx="5948362" cy="2524123"/>
        </p:xfrm>
        <a:graphic>
          <a:graphicData uri="http://schemas.openxmlformats.org/drawingml/2006/table">
            <a:tbl>
              <a:tblPr firstRow="1" firstCol="1" bandRow="1"/>
              <a:tblGrid>
                <a:gridCol w="1665541"/>
                <a:gridCol w="1738540"/>
                <a:gridCol w="1343166"/>
                <a:gridCol w="1201115"/>
              </a:tblGrid>
              <a:tr h="560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de Atendimentos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Resposta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 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33.958</a:t>
                      </a:r>
                      <a:endParaRPr lang="pt-BR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30.557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3.401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 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 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Sugestão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pt-BR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146</a:t>
                      </a:r>
                      <a:endParaRPr lang="pt-BR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BR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Elogio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07</a:t>
                      </a:r>
                      <a:endParaRPr lang="pt-BR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07</a:t>
                      </a:r>
                      <a:endParaRPr lang="pt-BR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pt-BR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Crítica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36.729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32.832 (89%)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3.897 (11%)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2859"/>
              </p:ext>
            </p:extLst>
          </p:nvPr>
        </p:nvGraphicFramePr>
        <p:xfrm>
          <a:off x="2411413" y="4130452"/>
          <a:ext cx="5948362" cy="1963738"/>
        </p:xfrm>
        <a:graphic>
          <a:graphicData uri="http://schemas.openxmlformats.org/drawingml/2006/table">
            <a:tbl>
              <a:tblPr firstRow="1" firstCol="1" bandRow="1"/>
              <a:tblGrid>
                <a:gridCol w="1665541"/>
                <a:gridCol w="1738540"/>
                <a:gridCol w="1343166"/>
                <a:gridCol w="1201115"/>
              </a:tblGrid>
              <a:tr h="561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de 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Resposta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3.760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2.983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777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3.896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3.383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513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243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202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41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Crítica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---</a:t>
                      </a:r>
                      <a:endParaRPr lang="pt-BR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7.900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6.569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1.331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86" name="Subtítulo 2"/>
          <p:cNvSpPr txBox="1">
            <a:spLocks/>
          </p:cNvSpPr>
          <p:nvPr/>
        </p:nvSpPr>
        <p:spPr bwMode="auto">
          <a:xfrm>
            <a:off x="-108520" y="4509591"/>
            <a:ext cx="27082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1800" u="none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 RBMLQ-I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1800" u="none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800" u="none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Sior</a:t>
            </a:r>
            <a:r>
              <a:rPr lang="pt-BR" sz="1800" u="none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800" u="none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4168775" y="404813"/>
            <a:ext cx="5083175" cy="4302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4400" dirty="0" smtClean="0">
                <a:solidFill>
                  <a:schemeClr val="accent3">
                    <a:lumMod val="50000"/>
                  </a:schemeClr>
                </a:solidFill>
              </a:rPr>
              <a:t>Ouvidoria Externa</a:t>
            </a:r>
            <a:endParaRPr lang="pt-BR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788" name="Retângulo 15"/>
          <p:cNvSpPr>
            <a:spLocks noChangeArrowheads="1"/>
          </p:cNvSpPr>
          <p:nvPr/>
        </p:nvSpPr>
        <p:spPr bwMode="auto">
          <a:xfrm>
            <a:off x="0" y="-144686"/>
            <a:ext cx="9144000" cy="134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89" name="Título 1"/>
          <p:cNvSpPr txBox="1">
            <a:spLocks/>
          </p:cNvSpPr>
          <p:nvPr/>
        </p:nvSpPr>
        <p:spPr bwMode="auto">
          <a:xfrm>
            <a:off x="-111616" y="260272"/>
            <a:ext cx="8531101" cy="86240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u="none" dirty="0" smtClean="0">
                <a:solidFill>
                  <a:srgbClr val="003399"/>
                </a:solidFill>
                <a:latin typeface="Arial" charset="0"/>
              </a:rPr>
              <a:t>Ouvidoria Externa - Sistema Inmetro</a:t>
            </a:r>
            <a:endParaRPr lang="pt-BR" sz="2000" u="none" dirty="0">
              <a:solidFill>
                <a:srgbClr val="003399"/>
              </a:solidFill>
              <a:latin typeface="Arial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8689375" y="1196172"/>
            <a:ext cx="491137" cy="5833228"/>
            <a:chOff x="8689375" y="1024772"/>
            <a:chExt cx="491137" cy="5833228"/>
          </a:xfrm>
        </p:grpSpPr>
        <p:sp>
          <p:nvSpPr>
            <p:cNvPr id="23" name="Retângulo 22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56245" y="3226210"/>
            <a:ext cx="1574236" cy="634838"/>
            <a:chOff x="559427" y="2722154"/>
            <a:chExt cx="1574236" cy="634838"/>
          </a:xfrm>
        </p:grpSpPr>
        <p:sp>
          <p:nvSpPr>
            <p:cNvPr id="2" name="Retângulo de cantos arredondados 1"/>
            <p:cNvSpPr/>
            <p:nvPr/>
          </p:nvSpPr>
          <p:spPr bwMode="auto">
            <a:xfrm>
              <a:off x="559427" y="2722154"/>
              <a:ext cx="1574236" cy="634838"/>
            </a:xfrm>
            <a:prstGeom prst="roundRect">
              <a:avLst/>
            </a:prstGeom>
            <a:solidFill>
              <a:srgbClr val="0060A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8" name="CaixaDeTexto 27">
              <a:hlinkClick r:id="rId2" action="ppaction://hlinksldjump"/>
            </p:cNvPr>
            <p:cNvSpPr txBox="1"/>
            <p:nvPr/>
          </p:nvSpPr>
          <p:spPr>
            <a:xfrm>
              <a:off x="654336" y="2870296"/>
              <a:ext cx="13844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u="none" dirty="0" smtClean="0">
                  <a:latin typeface="Calibri" pitchFamily="34" charset="0"/>
                </a:rPr>
                <a:t>detalhamento</a:t>
              </a:r>
              <a:endParaRPr lang="pt-BR" sz="1600" u="none" dirty="0">
                <a:latin typeface="Calibri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56245" y="5414542"/>
            <a:ext cx="1574236" cy="634838"/>
            <a:chOff x="578036" y="5573913"/>
            <a:chExt cx="1574236" cy="634838"/>
          </a:xfrm>
        </p:grpSpPr>
        <p:sp>
          <p:nvSpPr>
            <p:cNvPr id="35" name="Retângulo de cantos arredondados 34"/>
            <p:cNvSpPr/>
            <p:nvPr/>
          </p:nvSpPr>
          <p:spPr bwMode="auto">
            <a:xfrm>
              <a:off x="578036" y="5573913"/>
              <a:ext cx="1574236" cy="634838"/>
            </a:xfrm>
            <a:prstGeom prst="roundRect">
              <a:avLst/>
            </a:prstGeom>
            <a:solidFill>
              <a:srgbClr val="7030A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0" name="CaixaDeTexto 19">
              <a:hlinkClick r:id="rId3" action="ppaction://hlinksldjump"/>
            </p:cNvPr>
            <p:cNvSpPr txBox="1"/>
            <p:nvPr/>
          </p:nvSpPr>
          <p:spPr>
            <a:xfrm>
              <a:off x="670796" y="5722055"/>
              <a:ext cx="13887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u="none" dirty="0" smtClean="0">
                  <a:latin typeface="Calibri" pitchFamily="34" charset="0"/>
                </a:rPr>
                <a:t>detalhamento</a:t>
              </a:r>
              <a:endParaRPr lang="pt-BR" sz="1600" u="none" dirty="0">
                <a:latin typeface="Calibri" pitchFamily="34" charset="0"/>
              </a:endParaRPr>
            </a:p>
          </p:txBody>
        </p:sp>
      </p:grpSp>
      <p:cxnSp>
        <p:nvCxnSpPr>
          <p:cNvPr id="18" name="Conector reto 1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7445372" y="6237312"/>
            <a:ext cx="950494" cy="447946"/>
            <a:chOff x="7573421" y="6149406"/>
            <a:chExt cx="950494" cy="513215"/>
          </a:xfrm>
        </p:grpSpPr>
        <p:sp>
          <p:nvSpPr>
            <p:cNvPr id="34" name="Retângulo de cantos arredondados 33"/>
            <p:cNvSpPr/>
            <p:nvPr/>
          </p:nvSpPr>
          <p:spPr bwMode="auto">
            <a:xfrm>
              <a:off x="7573421" y="6149406"/>
              <a:ext cx="950494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1" name="CaixaDeTexto 20">
              <a:hlinkClick r:id="rId4" action="ppaction://hlinksldjump"/>
            </p:cNvPr>
            <p:cNvSpPr txBox="1"/>
            <p:nvPr/>
          </p:nvSpPr>
          <p:spPr>
            <a:xfrm>
              <a:off x="7667057" y="6199831"/>
              <a:ext cx="76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Voltar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72" y="2996952"/>
            <a:ext cx="1384943" cy="1666165"/>
          </a:xfrm>
          <a:prstGeom prst="rect">
            <a:avLst/>
          </a:prstGeom>
        </p:spPr>
      </p:pic>
      <p:sp>
        <p:nvSpPr>
          <p:cNvPr id="13314" name="Retângulo 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-121471" y="102643"/>
            <a:ext cx="8747125" cy="1111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u="none" dirty="0" smtClean="0">
                <a:solidFill>
                  <a:srgbClr val="003399"/>
                </a:solidFill>
                <a:latin typeface="Arial" charset="0"/>
              </a:rPr>
              <a:t>Ouvidoria Externa</a:t>
            </a:r>
            <a:endParaRPr lang="pt-BR" sz="2000" u="none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37644" y="6462205"/>
            <a:ext cx="4452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u="none" dirty="0" smtClean="0">
                <a:solidFill>
                  <a:schemeClr val="bg2"/>
                </a:solidFill>
                <a:latin typeface="Calibri" pitchFamily="34" charset="0"/>
              </a:rPr>
              <a:t>Para visualizar os relatórios das UP, clique nos links em seus nomes</a:t>
            </a:r>
            <a:endParaRPr lang="pt-BR" sz="1200" u="none" dirty="0">
              <a:solidFill>
                <a:schemeClr val="bg2"/>
              </a:solidFill>
              <a:latin typeface="Calibri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551464" y="6226280"/>
            <a:ext cx="950494" cy="513215"/>
            <a:chOff x="7653954" y="6228153"/>
            <a:chExt cx="950494" cy="513215"/>
          </a:xfrm>
        </p:grpSpPr>
        <p:sp>
          <p:nvSpPr>
            <p:cNvPr id="14" name="Retângulo de cantos arredondados 13"/>
            <p:cNvSpPr/>
            <p:nvPr/>
          </p:nvSpPr>
          <p:spPr bwMode="auto">
            <a:xfrm>
              <a:off x="7653954" y="6228153"/>
              <a:ext cx="950494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13" name="CaixaDeTexto 12">
              <a:hlinkClick r:id="rId3" action="ppaction://hlinksldjump"/>
            </p:cNvPr>
            <p:cNvSpPr txBox="1"/>
            <p:nvPr/>
          </p:nvSpPr>
          <p:spPr>
            <a:xfrm>
              <a:off x="7740352" y="6309320"/>
              <a:ext cx="76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Voltar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42" y="943979"/>
            <a:ext cx="1418122" cy="8669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75366"/>
            <a:ext cx="731686" cy="67814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80" y="5193736"/>
            <a:ext cx="921081" cy="819819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8689375" y="997734"/>
            <a:ext cx="491137" cy="5959657"/>
            <a:chOff x="8689375" y="1024772"/>
            <a:chExt cx="491137" cy="5833228"/>
          </a:xfrm>
        </p:grpSpPr>
        <p:sp>
          <p:nvSpPr>
            <p:cNvPr id="17" name="Retângulo 16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493918" y="1086219"/>
            <a:ext cx="1574236" cy="634838"/>
            <a:chOff x="5491555" y="1052736"/>
            <a:chExt cx="1574236" cy="634838"/>
          </a:xfrm>
        </p:grpSpPr>
        <p:sp>
          <p:nvSpPr>
            <p:cNvPr id="20" name="Retângulo de cantos arredondados 19"/>
            <p:cNvSpPr/>
            <p:nvPr/>
          </p:nvSpPr>
          <p:spPr bwMode="auto">
            <a:xfrm>
              <a:off x="5491555" y="1052736"/>
              <a:ext cx="1574236" cy="634838"/>
            </a:xfrm>
            <a:prstGeom prst="roundRect">
              <a:avLst/>
            </a:prstGeom>
            <a:solidFill>
              <a:srgbClr val="0060A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5772759" y="1102713"/>
              <a:ext cx="1138517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dirty="0">
                  <a:solidFill>
                    <a:srgbClr val="0060A8"/>
                  </a:solidFill>
                  <a:latin typeface="Calibri" pitchFamily="34" charset="0"/>
                  <a:ea typeface="Calibri"/>
                  <a:cs typeface="Times New Roman"/>
                  <a:hlinkClick r:id="rId7" action="ppaction://hlinksldjump"/>
                </a:rPr>
                <a:t>Dconf</a:t>
              </a:r>
              <a:r>
                <a:rPr lang="pt-BR" dirty="0">
                  <a:solidFill>
                    <a:srgbClr val="0060A8"/>
                  </a:solidFill>
                  <a:latin typeface="Calibri" pitchFamily="34" charset="0"/>
                  <a:ea typeface="Calibri"/>
                  <a:cs typeface="Times New Roman"/>
                </a:rPr>
                <a:t>   </a:t>
              </a:r>
            </a:p>
          </p:txBody>
        </p:sp>
      </p:grpSp>
      <p:sp>
        <p:nvSpPr>
          <p:cNvPr id="26" name="Retângulo 25"/>
          <p:cNvSpPr/>
          <p:nvPr/>
        </p:nvSpPr>
        <p:spPr>
          <a:xfrm>
            <a:off x="580361" y="1520012"/>
            <a:ext cx="1943289" cy="710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u="none" dirty="0">
                <a:solidFill>
                  <a:srgbClr val="003399"/>
                </a:solidFill>
                <a:latin typeface="Calibri" pitchFamily="34" charset="0"/>
                <a:ea typeface="Calibri"/>
                <a:cs typeface="Times New Roman"/>
              </a:rPr>
              <a:t>Avaliação </a:t>
            </a:r>
            <a:endParaRPr lang="pt-BR" sz="1800" u="none" dirty="0" smtClean="0">
              <a:solidFill>
                <a:srgbClr val="003399"/>
              </a:solidFill>
              <a:latin typeface="Calibri" pitchFamily="34" charset="0"/>
              <a:ea typeface="Calibri"/>
              <a:cs typeface="Times New Roman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u="none" dirty="0" smtClean="0">
                <a:solidFill>
                  <a:srgbClr val="003399"/>
                </a:solidFill>
                <a:latin typeface="Calibri" pitchFamily="34" charset="0"/>
                <a:ea typeface="Calibri"/>
                <a:cs typeface="Times New Roman"/>
              </a:rPr>
              <a:t>da </a:t>
            </a:r>
            <a:r>
              <a:rPr lang="pt-BR" sz="1800" u="none" dirty="0">
                <a:solidFill>
                  <a:srgbClr val="003399"/>
                </a:solidFill>
                <a:latin typeface="Calibri" pitchFamily="34" charset="0"/>
                <a:ea typeface="Calibri"/>
                <a:cs typeface="Times New Roman"/>
              </a:rPr>
              <a:t>Conformidade  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701817" y="3516094"/>
            <a:ext cx="129432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1800" u="none" dirty="0">
                <a:solidFill>
                  <a:srgbClr val="003399"/>
                </a:solidFill>
                <a:latin typeface="Calibri" pitchFamily="34" charset="0"/>
                <a:ea typeface="Calibri"/>
                <a:cs typeface="Times New Roman"/>
              </a:rPr>
              <a:t> Metrologia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741356" y="5267230"/>
            <a:ext cx="141776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pt-BR" sz="1800" u="none" dirty="0">
                <a:solidFill>
                  <a:srgbClr val="003399"/>
                </a:solidFill>
                <a:latin typeface="Calibri" pitchFamily="34" charset="0"/>
                <a:ea typeface="Calibri"/>
                <a:cs typeface="Times New Roman"/>
              </a:rPr>
              <a:t>Outras Áreas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o 34"/>
          <p:cNvGrpSpPr/>
          <p:nvPr/>
        </p:nvGrpSpPr>
        <p:grpSpPr>
          <a:xfrm>
            <a:off x="5493918" y="1826200"/>
            <a:ext cx="1574236" cy="634838"/>
            <a:chOff x="5494066" y="1876719"/>
            <a:chExt cx="1574236" cy="634838"/>
          </a:xfrm>
        </p:grpSpPr>
        <p:sp>
          <p:nvSpPr>
            <p:cNvPr id="30" name="Retângulo de cantos arredondados 29"/>
            <p:cNvSpPr/>
            <p:nvPr/>
          </p:nvSpPr>
          <p:spPr bwMode="auto">
            <a:xfrm>
              <a:off x="5494066" y="1876719"/>
              <a:ext cx="1574236" cy="634838"/>
            </a:xfrm>
            <a:prstGeom prst="roundRect">
              <a:avLst/>
            </a:prstGeom>
            <a:solidFill>
              <a:srgbClr val="0060A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5807723" y="1886343"/>
              <a:ext cx="881074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dirty="0">
                  <a:solidFill>
                    <a:srgbClr val="0060A8"/>
                  </a:solidFill>
                  <a:latin typeface="Calibri" pitchFamily="34" charset="0"/>
                  <a:ea typeface="Calibri"/>
                  <a:cs typeface="Times New Roman"/>
                  <a:hlinkClick r:id="rId8" action="ppaction://hlinksldjump"/>
                </a:rPr>
                <a:t>Cgcre</a:t>
              </a:r>
              <a:endParaRPr lang="pt-BR" dirty="0">
                <a:solidFill>
                  <a:srgbClr val="0060A8"/>
                </a:solidFill>
                <a:latin typeface="Calibri" pitchFamily="34" charset="0"/>
                <a:ea typeface="Calibri"/>
                <a:cs typeface="Times New Roman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5460994" y="3739939"/>
            <a:ext cx="1574236" cy="634838"/>
            <a:chOff x="5485076" y="3874282"/>
            <a:chExt cx="1574236" cy="634838"/>
          </a:xfrm>
        </p:grpSpPr>
        <p:sp>
          <p:nvSpPr>
            <p:cNvPr id="32" name="Retângulo de cantos arredondados 31"/>
            <p:cNvSpPr/>
            <p:nvPr/>
          </p:nvSpPr>
          <p:spPr bwMode="auto">
            <a:xfrm>
              <a:off x="5485076" y="3874282"/>
              <a:ext cx="1574236" cy="634838"/>
            </a:xfrm>
            <a:prstGeom prst="roundRect">
              <a:avLst/>
            </a:prstGeom>
            <a:solidFill>
              <a:srgbClr val="0060A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5827226" y="3946144"/>
              <a:ext cx="907621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dirty="0">
                  <a:solidFill>
                    <a:srgbClr val="0060A8"/>
                  </a:solidFill>
                  <a:latin typeface="Calibri" pitchFamily="34" charset="0"/>
                  <a:ea typeface="Calibri"/>
                  <a:cs typeface="Times New Roman"/>
                  <a:hlinkClick r:id="rId9" action="ppaction://hlinksldjump"/>
                </a:rPr>
                <a:t>Dimci</a:t>
              </a:r>
              <a:endParaRPr lang="pt-BR" dirty="0">
                <a:solidFill>
                  <a:srgbClr val="0060A8"/>
                </a:solidFill>
                <a:latin typeface="Calibri" pitchFamily="34" charset="0"/>
                <a:ea typeface="Calibri"/>
                <a:cs typeface="Times New Roman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5477480" y="2996952"/>
            <a:ext cx="1574236" cy="634838"/>
            <a:chOff x="5494066" y="2986137"/>
            <a:chExt cx="1574236" cy="634838"/>
          </a:xfrm>
        </p:grpSpPr>
        <p:sp>
          <p:nvSpPr>
            <p:cNvPr id="31" name="Retângulo de cantos arredondados 30"/>
            <p:cNvSpPr/>
            <p:nvPr/>
          </p:nvSpPr>
          <p:spPr bwMode="auto">
            <a:xfrm>
              <a:off x="5494066" y="2986137"/>
              <a:ext cx="1574236" cy="634838"/>
            </a:xfrm>
            <a:prstGeom prst="roundRect">
              <a:avLst/>
            </a:prstGeom>
            <a:solidFill>
              <a:srgbClr val="0060A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5771942" y="3011289"/>
              <a:ext cx="934871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dirty="0" err="1">
                  <a:solidFill>
                    <a:srgbClr val="0060A8"/>
                  </a:solidFill>
                  <a:latin typeface="Calibri" pitchFamily="34" charset="0"/>
                  <a:ea typeface="Calibri"/>
                  <a:cs typeface="Times New Roman"/>
                  <a:hlinkClick r:id="rId10" action="ppaction://hlinksldjump"/>
                </a:rPr>
                <a:t>Dimel</a:t>
              </a:r>
              <a:endParaRPr lang="pt-BR" dirty="0">
                <a:solidFill>
                  <a:srgbClr val="0060A8"/>
                </a:solidFill>
                <a:latin typeface="Calibri" pitchFamily="34" charset="0"/>
                <a:ea typeface="Calibri"/>
                <a:cs typeface="Times New Roman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5493918" y="4889711"/>
            <a:ext cx="1574236" cy="634838"/>
            <a:chOff x="5494066" y="4949811"/>
            <a:chExt cx="1574236" cy="634838"/>
          </a:xfrm>
        </p:grpSpPr>
        <p:sp>
          <p:nvSpPr>
            <p:cNvPr id="33" name="Retângulo de cantos arredondados 32"/>
            <p:cNvSpPr/>
            <p:nvPr/>
          </p:nvSpPr>
          <p:spPr bwMode="auto">
            <a:xfrm>
              <a:off x="5494066" y="4949811"/>
              <a:ext cx="1574236" cy="634838"/>
            </a:xfrm>
            <a:prstGeom prst="roundRect">
              <a:avLst/>
            </a:prstGeom>
            <a:solidFill>
              <a:srgbClr val="0060A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5767389" y="5008697"/>
              <a:ext cx="939424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dirty="0">
                  <a:solidFill>
                    <a:srgbClr val="0060A8"/>
                  </a:solidFill>
                  <a:latin typeface="Calibri" pitchFamily="34" charset="0"/>
                  <a:ea typeface="Calibri"/>
                  <a:cs typeface="Times New Roman"/>
                  <a:hlinkClick r:id="rId11" action="ppaction://hlinksldjump"/>
                </a:rPr>
                <a:t>Cored</a:t>
              </a:r>
              <a:endParaRPr lang="pt-BR" dirty="0">
                <a:solidFill>
                  <a:srgbClr val="0060A8"/>
                </a:solidFill>
                <a:latin typeface="Calibri" pitchFamily="34" charset="0"/>
                <a:ea typeface="Calibri"/>
                <a:cs typeface="Times New Roman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5493918" y="5632698"/>
            <a:ext cx="1574236" cy="634838"/>
            <a:chOff x="5494066" y="5818498"/>
            <a:chExt cx="1574236" cy="634838"/>
          </a:xfrm>
        </p:grpSpPr>
        <p:sp>
          <p:nvSpPr>
            <p:cNvPr id="34" name="Retângulo de cantos arredondados 33"/>
            <p:cNvSpPr/>
            <p:nvPr/>
          </p:nvSpPr>
          <p:spPr bwMode="auto">
            <a:xfrm>
              <a:off x="5494066" y="5818498"/>
              <a:ext cx="1574236" cy="634838"/>
            </a:xfrm>
            <a:prstGeom prst="roundRect">
              <a:avLst/>
            </a:prstGeom>
            <a:solidFill>
              <a:srgbClr val="0060A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5807723" y="5832303"/>
              <a:ext cx="938077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dirty="0" err="1">
                  <a:solidFill>
                    <a:srgbClr val="0060A8"/>
                  </a:solidFill>
                  <a:latin typeface="Calibri" pitchFamily="34" charset="0"/>
                  <a:ea typeface="Calibri"/>
                  <a:cs typeface="Times New Roman"/>
                  <a:hlinkClick r:id="rId12" action="ppaction://hlinksldjump"/>
                </a:rPr>
                <a:t>Gabin</a:t>
              </a:r>
              <a:endParaRPr lang="pt-BR" dirty="0">
                <a:solidFill>
                  <a:srgbClr val="0060A8"/>
                </a:solidFill>
                <a:latin typeface="Calibri" pitchFamily="34" charset="0"/>
                <a:ea typeface="Calibri"/>
                <a:cs typeface="Times New Roman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36513" y="1052513"/>
            <a:ext cx="916622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Retângulo 1"/>
          <p:cNvSpPr>
            <a:spLocks noChangeArrowheads="1"/>
          </p:cNvSpPr>
          <p:nvPr/>
        </p:nvSpPr>
        <p:spPr bwMode="auto">
          <a:xfrm>
            <a:off x="165100" y="404813"/>
            <a:ext cx="2087563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" name="Retângulo 13"/>
          <p:cNvSpPr>
            <a:spLocks noChangeArrowheads="1"/>
          </p:cNvSpPr>
          <p:nvPr/>
        </p:nvSpPr>
        <p:spPr bwMode="auto">
          <a:xfrm>
            <a:off x="-36513" y="0"/>
            <a:ext cx="9202738" cy="134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2" name="Título 1"/>
          <p:cNvSpPr txBox="1">
            <a:spLocks/>
          </p:cNvSpPr>
          <p:nvPr/>
        </p:nvSpPr>
        <p:spPr bwMode="auto">
          <a:xfrm>
            <a:off x="-81824" y="115094"/>
            <a:ext cx="8637588" cy="1111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u="none" dirty="0">
                <a:solidFill>
                  <a:srgbClr val="003399"/>
                </a:solidFill>
                <a:latin typeface="Arial" charset="0"/>
              </a:rPr>
              <a:t>Reclamações sobre Qualidade no Atendimento - Inmetro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22225" y="981075"/>
            <a:ext cx="9144000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25312"/>
              </p:ext>
            </p:extLst>
          </p:nvPr>
        </p:nvGraphicFramePr>
        <p:xfrm>
          <a:off x="1224022" y="1930966"/>
          <a:ext cx="7236410" cy="2144021"/>
        </p:xfrm>
        <a:graphic>
          <a:graphicData uri="http://schemas.openxmlformats.org/drawingml/2006/table">
            <a:tbl>
              <a:tblPr firstRow="1" firstCol="1" bandRow="1"/>
              <a:tblGrid>
                <a:gridCol w="2534299"/>
                <a:gridCol w="1298056"/>
                <a:gridCol w="3404055"/>
              </a:tblGrid>
              <a:tr h="420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DIRETORIA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Reclamações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Percentual</a:t>
                      </a:r>
                      <a:r>
                        <a:rPr lang="pt-BR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de Reclamações sobre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Qualidade no Atendimento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</a:tr>
              <a:tr h="28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3895" algn="l"/>
                        </a:tabLs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DIMCI	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6725" algn="l"/>
                          <a:tab pos="513080" algn="ctr"/>
                        </a:tabLs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pt-BR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6,40%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DCONF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14.143</a:t>
                      </a:r>
                      <a:endParaRPr lang="pt-BR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6,55%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DIMEL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1.862</a:t>
                      </a:r>
                      <a:endParaRPr lang="pt-BR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0,43%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CGCRE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8.329</a:t>
                      </a:r>
                      <a:endParaRPr lang="pt-BR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0,43%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CORED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  <a:endParaRPr lang="pt-BR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7,22%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Outras Unidades Principais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3.120</a:t>
                      </a:r>
                      <a:endParaRPr lang="pt-BR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0,54%</a:t>
                      </a:r>
                      <a:endParaRPr lang="pt-BR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5" marR="44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123728" y="5190539"/>
            <a:ext cx="59767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50" u="none" dirty="0">
                <a:solidFill>
                  <a:srgbClr val="000000"/>
                </a:solidFill>
                <a:latin typeface="Arial"/>
                <a:ea typeface="Calibri"/>
              </a:rPr>
              <a:t>Obs.: A </a:t>
            </a:r>
            <a:r>
              <a:rPr lang="pt-BR" sz="1050" u="none" dirty="0" smtClean="0">
                <a:solidFill>
                  <a:srgbClr val="000000"/>
                </a:solidFill>
                <a:latin typeface="Arial"/>
                <a:ea typeface="Calibri"/>
              </a:rPr>
              <a:t>porcentagem </a:t>
            </a:r>
            <a:r>
              <a:rPr lang="pt-BR" sz="1050" u="none" dirty="0">
                <a:solidFill>
                  <a:srgbClr val="000000"/>
                </a:solidFill>
                <a:latin typeface="Arial"/>
                <a:ea typeface="Calibri"/>
              </a:rPr>
              <a:t>é </a:t>
            </a:r>
            <a:r>
              <a:rPr lang="pt-BR" sz="1050" u="none" dirty="0" smtClean="0">
                <a:solidFill>
                  <a:srgbClr val="000000"/>
                </a:solidFill>
                <a:latin typeface="Arial"/>
                <a:ea typeface="Calibri"/>
              </a:rPr>
              <a:t>feita em relação ao </a:t>
            </a:r>
            <a:r>
              <a:rPr lang="pt-BR" sz="1050" u="none" dirty="0">
                <a:solidFill>
                  <a:srgbClr val="000000"/>
                </a:solidFill>
                <a:latin typeface="Arial"/>
                <a:ea typeface="Calibri"/>
              </a:rPr>
              <a:t>total de atendimentos de cada diretoria</a:t>
            </a:r>
            <a:endParaRPr lang="pt-BR" sz="1050" u="none" dirty="0"/>
          </a:p>
        </p:txBody>
      </p:sp>
      <p:cxnSp>
        <p:nvCxnSpPr>
          <p:cNvPr id="14396" name="Conector reto 9"/>
          <p:cNvCxnSpPr>
            <a:cxnSpLocks noChangeShapeType="1"/>
          </p:cNvCxnSpPr>
          <p:nvPr/>
        </p:nvCxnSpPr>
        <p:spPr bwMode="auto">
          <a:xfrm>
            <a:off x="1208088" y="6669212"/>
            <a:ext cx="7226495" cy="148"/>
          </a:xfrm>
          <a:prstGeom prst="line">
            <a:avLst/>
          </a:prstGeom>
          <a:noFill/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</p:cxnSp>
      <p:grpSp>
        <p:nvGrpSpPr>
          <p:cNvPr id="7" name="Grupo 6"/>
          <p:cNvGrpSpPr/>
          <p:nvPr/>
        </p:nvGrpSpPr>
        <p:grpSpPr>
          <a:xfrm>
            <a:off x="6803865" y="5949280"/>
            <a:ext cx="1647659" cy="513215"/>
            <a:chOff x="6928808" y="5939973"/>
            <a:chExt cx="1647659" cy="513215"/>
          </a:xfrm>
        </p:grpSpPr>
        <p:sp>
          <p:nvSpPr>
            <p:cNvPr id="21" name="Retângulo de cantos arredondados 20"/>
            <p:cNvSpPr/>
            <p:nvPr/>
          </p:nvSpPr>
          <p:spPr bwMode="auto">
            <a:xfrm>
              <a:off x="6928808" y="5939973"/>
              <a:ext cx="1647659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" name="CaixaDeTexto 1">
              <a:hlinkClick r:id="rId2" action="ppaction://hlinksldjump"/>
            </p:cNvPr>
            <p:cNvSpPr txBox="1"/>
            <p:nvPr/>
          </p:nvSpPr>
          <p:spPr>
            <a:xfrm>
              <a:off x="7062511" y="5982502"/>
              <a:ext cx="1380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Continuação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676945" y="987294"/>
            <a:ext cx="491137" cy="5833228"/>
            <a:chOff x="8689375" y="1024772"/>
            <a:chExt cx="491137" cy="5833228"/>
          </a:xfrm>
        </p:grpSpPr>
        <p:sp>
          <p:nvSpPr>
            <p:cNvPr id="18" name="Retângulo 17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10"/>
          <p:cNvSpPr>
            <a:spLocks noChangeArrowheads="1"/>
          </p:cNvSpPr>
          <p:nvPr/>
        </p:nvSpPr>
        <p:spPr bwMode="auto">
          <a:xfrm>
            <a:off x="-87313" y="0"/>
            <a:ext cx="9231313" cy="1268413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69" name="CaixaDeTexto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27088" y="6165850"/>
            <a:ext cx="74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sp>
        <p:nvSpPr>
          <p:cNvPr id="15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372" name="Rectangle 3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5373" name="Subtítulo 2"/>
          <p:cNvSpPr txBox="1">
            <a:spLocks/>
          </p:cNvSpPr>
          <p:nvPr/>
        </p:nvSpPr>
        <p:spPr bwMode="auto">
          <a:xfrm>
            <a:off x="5435600" y="476250"/>
            <a:ext cx="3384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15374" name="Título 1"/>
          <p:cNvSpPr txBox="1">
            <a:spLocks/>
          </p:cNvSpPr>
          <p:nvPr/>
        </p:nvSpPr>
        <p:spPr bwMode="auto">
          <a:xfrm>
            <a:off x="-247486" y="158750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u="none" dirty="0">
                <a:solidFill>
                  <a:srgbClr val="003399"/>
                </a:solidFill>
                <a:latin typeface="Arial" charset="0"/>
              </a:rPr>
              <a:t>Inmetro - Dconf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49359"/>
              </p:ext>
            </p:extLst>
          </p:nvPr>
        </p:nvGraphicFramePr>
        <p:xfrm>
          <a:off x="1204913" y="1196975"/>
          <a:ext cx="7255519" cy="2338390"/>
        </p:xfrm>
        <a:graphic>
          <a:graphicData uri="http://schemas.openxmlformats.org/drawingml/2006/table">
            <a:tbl>
              <a:tblPr firstRow="1" firstCol="1" bandRow="1"/>
              <a:tblGrid>
                <a:gridCol w="1394569"/>
                <a:gridCol w="1788755"/>
                <a:gridCol w="1978549"/>
                <a:gridCol w="2093646"/>
              </a:tblGrid>
              <a:tr h="56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 Atendimentos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resposta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12.097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920750" algn="ctr"/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11.848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249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1.851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1.657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194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Sugestão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141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138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Elogio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Crítica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14143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13.676 (97,%)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467 (3%)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079956" y="3671323"/>
            <a:ext cx="18161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u="none" dirty="0">
                <a:solidFill>
                  <a:srgbClr val="253B9B"/>
                </a:solidFill>
                <a:latin typeface="Calibri" pitchFamily="34" charset="0"/>
              </a:rPr>
              <a:t>Tempo de resposta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8761383" y="1052156"/>
            <a:ext cx="491137" cy="5833228"/>
            <a:chOff x="8689375" y="1024772"/>
            <a:chExt cx="491137" cy="5833228"/>
          </a:xfrm>
        </p:grpSpPr>
        <p:sp>
          <p:nvSpPr>
            <p:cNvPr id="16" name="Retângulo 15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cxnSp>
        <p:nvCxnSpPr>
          <p:cNvPr id="24" name="Conector reto 23"/>
          <p:cNvCxnSpPr/>
          <p:nvPr/>
        </p:nvCxnSpPr>
        <p:spPr>
          <a:xfrm>
            <a:off x="-87313" y="1052513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687132"/>
              </p:ext>
            </p:extLst>
          </p:nvPr>
        </p:nvGraphicFramePr>
        <p:xfrm>
          <a:off x="3011488" y="3429000"/>
          <a:ext cx="3987800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7" name="Planilha" r:id="rId4" imgW="4886435" imgH="3867210" progId="Excel.Sheet.8">
                  <p:embed/>
                </p:oleObj>
              </mc:Choice>
              <mc:Fallback>
                <p:oleObj name="Planilha" r:id="rId4" imgW="4886435" imgH="3867210" progId="Excel.Sheet.8">
                  <p:embed/>
                  <p:pic>
                    <p:nvPicPr>
                      <p:cNvPr id="0" name="Object 14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3429000"/>
                        <a:ext cx="3987800" cy="3222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152400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79956" y="6523265"/>
            <a:ext cx="5760640" cy="257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000" u="non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Obs.: O</a:t>
            </a:r>
            <a:r>
              <a:rPr lang="pt-BR" sz="1000" u="none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000" u="non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percentual é calculado a partir do total de atendimentos descrito na tabela acima.</a:t>
            </a:r>
            <a:endParaRPr lang="pt-BR" sz="11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999288" y="6255266"/>
            <a:ext cx="1656184" cy="513215"/>
            <a:chOff x="7068766" y="6263393"/>
            <a:chExt cx="1656184" cy="513215"/>
          </a:xfrm>
        </p:grpSpPr>
        <p:sp>
          <p:nvSpPr>
            <p:cNvPr id="22" name="Retângulo de cantos arredondados 21"/>
            <p:cNvSpPr/>
            <p:nvPr/>
          </p:nvSpPr>
          <p:spPr bwMode="auto">
            <a:xfrm>
              <a:off x="7154143" y="6263393"/>
              <a:ext cx="1430697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" name="CaixaDeTexto 1">
              <a:hlinkClick r:id="rId6" action="ppaction://hlinksldjump"/>
            </p:cNvPr>
            <p:cNvSpPr txBox="1"/>
            <p:nvPr/>
          </p:nvSpPr>
          <p:spPr>
            <a:xfrm>
              <a:off x="7068766" y="6336131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Continuação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237288"/>
            <a:ext cx="74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3261"/>
              </p:ext>
            </p:extLst>
          </p:nvPr>
        </p:nvGraphicFramePr>
        <p:xfrm>
          <a:off x="827584" y="1539985"/>
          <a:ext cx="7560840" cy="4577812"/>
        </p:xfrm>
        <a:graphic>
          <a:graphicData uri="http://schemas.openxmlformats.org/drawingml/2006/table">
            <a:tbl>
              <a:tblPr firstRow="1" firstCol="1" bandRow="1"/>
              <a:tblGrid>
                <a:gridCol w="7560840"/>
              </a:tblGrid>
              <a:tr h="210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Produto de Certificação </a:t>
                      </a:r>
                      <a:r>
                        <a:rPr lang="pt-BR" sz="1200" b="1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Compulsória                                                        204</a:t>
                      </a:r>
                      <a:endParaRPr lang="pt-BR" sz="12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</a:tr>
              <a:tr h="990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b="1" i="0" dirty="0" smtClean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Aparelho </a:t>
                      </a:r>
                      <a:r>
                        <a:rPr lang="pt-BR" sz="1200" b="1" i="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eletrodoméstico e similares – segurança 	</a:t>
                      </a:r>
                      <a:r>
                        <a:rPr lang="pt-BR" sz="12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33</a:t>
                      </a:r>
                      <a:endParaRPr lang="pt-BR" sz="12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Brinquedo 				</a:t>
                      </a:r>
                      <a:r>
                        <a:rPr lang="pt-BR" sz="1200" b="1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pt-BR" sz="12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Qualidade no </a:t>
                      </a:r>
                      <a:r>
                        <a:rPr lang="pt-BR" sz="1200" b="1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Atendimento</a:t>
                      </a:r>
                      <a:r>
                        <a:rPr lang="pt-BR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                                        926</a:t>
                      </a:r>
                      <a:endParaRPr lang="pt-BR" sz="12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</a:tr>
              <a:tr h="1222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b="1" i="0" dirty="0" smtClean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Demora no Registro de Objeto   </a:t>
                      </a:r>
                      <a:r>
                        <a:rPr lang="pt-BR" sz="1200" b="1" i="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		</a:t>
                      </a:r>
                      <a:r>
                        <a:rPr lang="pt-BR" sz="12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322</a:t>
                      </a:r>
                      <a:endParaRPr lang="pt-BR" sz="12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Demora na emissão de Licença de Importação</a:t>
                      </a:r>
                      <a:r>
                        <a:rPr lang="pt-BR" sz="1200" b="1" i="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pt-BR" sz="12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248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Demora na</a:t>
                      </a:r>
                      <a:r>
                        <a:rPr lang="pt-BR" sz="1200" b="1" i="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resposta                                                                       212</a:t>
                      </a:r>
                      <a:endParaRPr lang="pt-BR" sz="1200" b="1" i="0" baseline="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b="1" i="0" dirty="0" smtClean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Erro</a:t>
                      </a:r>
                      <a:r>
                        <a:rPr lang="pt-BR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no Sistema Orquestra                                                                        391</a:t>
                      </a:r>
                      <a:endParaRPr lang="pt-BR" sz="1200" b="1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</a:tr>
              <a:tr h="210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b="1" i="0" dirty="0" smtClean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Registro de Objeto   </a:t>
                      </a:r>
                      <a:r>
                        <a:rPr lang="pt-BR" sz="1200" b="1" i="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		</a:t>
                      </a:r>
                      <a:r>
                        <a:rPr lang="pt-BR" sz="12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       203</a:t>
                      </a:r>
                      <a:endParaRPr lang="pt-BR" sz="1200" b="1" i="0" dirty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Licença de Importação</a:t>
                      </a:r>
                      <a:r>
                        <a:rPr lang="pt-BR" sz="1200" b="1" i="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pt-BR" sz="12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                                                            188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b="1" i="0" dirty="0" smtClean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Demora na Autorização –</a:t>
                      </a:r>
                      <a:r>
                        <a:rPr lang="pt-BR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Selos de Identificação da Conformidade       99</a:t>
                      </a:r>
                      <a:endParaRPr lang="pt-BR" sz="1200" b="1" i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A8"/>
                    </a:solidFill>
                  </a:tcPr>
                </a:tc>
              </a:tr>
            </a:tbl>
          </a:graphicData>
        </a:graphic>
      </p:graphicFrame>
      <p:sp>
        <p:nvSpPr>
          <p:cNvPr id="16408" name="Retângulo 11"/>
          <p:cNvSpPr>
            <a:spLocks noChangeArrowheads="1"/>
          </p:cNvSpPr>
          <p:nvPr/>
        </p:nvSpPr>
        <p:spPr bwMode="auto">
          <a:xfrm>
            <a:off x="-87313" y="0"/>
            <a:ext cx="9231313" cy="1268413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6410" name="Subtítulo 2"/>
          <p:cNvSpPr txBox="1">
            <a:spLocks/>
          </p:cNvSpPr>
          <p:nvPr/>
        </p:nvSpPr>
        <p:spPr bwMode="auto">
          <a:xfrm>
            <a:off x="5435600" y="476250"/>
            <a:ext cx="3384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16411" name="Título 1"/>
          <p:cNvSpPr txBox="1">
            <a:spLocks/>
          </p:cNvSpPr>
          <p:nvPr/>
        </p:nvSpPr>
        <p:spPr bwMode="auto">
          <a:xfrm>
            <a:off x="-303883" y="179310"/>
            <a:ext cx="8763001" cy="1109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u="none" dirty="0">
                <a:solidFill>
                  <a:srgbClr val="003399"/>
                </a:solidFill>
                <a:latin typeface="Arial" charset="0"/>
              </a:rPr>
              <a:t>Inmetro - </a:t>
            </a:r>
            <a:r>
              <a:rPr lang="pt-BR" sz="2000" u="none" dirty="0" err="1">
                <a:solidFill>
                  <a:srgbClr val="003399"/>
                </a:solidFill>
                <a:latin typeface="Arial" charset="0"/>
              </a:rPr>
              <a:t>Dconf</a:t>
            </a:r>
            <a:endParaRPr lang="pt-BR" sz="2000" u="none" dirty="0">
              <a:solidFill>
                <a:srgbClr val="003399"/>
              </a:solidFill>
              <a:latin typeface="Arial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452320" y="6237288"/>
            <a:ext cx="950494" cy="513215"/>
            <a:chOff x="7653954" y="6165304"/>
            <a:chExt cx="950494" cy="513215"/>
          </a:xfrm>
        </p:grpSpPr>
        <p:sp>
          <p:nvSpPr>
            <p:cNvPr id="19" name="Retângulo de cantos arredondados 18"/>
            <p:cNvSpPr/>
            <p:nvPr/>
          </p:nvSpPr>
          <p:spPr bwMode="auto">
            <a:xfrm>
              <a:off x="7653954" y="6165304"/>
              <a:ext cx="950494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3" name="CaixaDeTexto 2">
              <a:hlinkClick r:id="rId2" action="ppaction://hlinksldjump"/>
            </p:cNvPr>
            <p:cNvSpPr txBox="1"/>
            <p:nvPr/>
          </p:nvSpPr>
          <p:spPr>
            <a:xfrm>
              <a:off x="7720860" y="6237288"/>
              <a:ext cx="829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u="none" dirty="0" smtClean="0">
                  <a:latin typeface="Calibri" pitchFamily="34" charset="0"/>
                </a:rPr>
                <a:t>Voltar</a:t>
              </a:r>
              <a:endParaRPr lang="pt-BR" sz="2000" u="none" dirty="0">
                <a:latin typeface="Calibri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689375" y="1024772"/>
            <a:ext cx="491137" cy="5833228"/>
            <a:chOff x="8689375" y="1024772"/>
            <a:chExt cx="491137" cy="5833228"/>
          </a:xfrm>
        </p:grpSpPr>
        <p:sp>
          <p:nvSpPr>
            <p:cNvPr id="15" name="Retângulo 14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cxnSp>
        <p:nvCxnSpPr>
          <p:cNvPr id="20" name="Conector reto 19"/>
          <p:cNvCxnSpPr/>
          <p:nvPr/>
        </p:nvCxnSpPr>
        <p:spPr>
          <a:xfrm>
            <a:off x="-87313" y="1052513"/>
            <a:ext cx="9334501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Retângulo 16"/>
          <p:cNvSpPr>
            <a:spLocks noChangeArrowheads="1"/>
          </p:cNvSpPr>
          <p:nvPr/>
        </p:nvSpPr>
        <p:spPr bwMode="auto">
          <a:xfrm>
            <a:off x="3255824" y="1106427"/>
            <a:ext cx="264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000" u="none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Principais Reclamações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CaixaDeTexto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6237288"/>
            <a:ext cx="744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sp>
        <p:nvSpPr>
          <p:cNvPr id="17418" name="Subtítulo 2"/>
          <p:cNvSpPr txBox="1">
            <a:spLocks/>
          </p:cNvSpPr>
          <p:nvPr/>
        </p:nvSpPr>
        <p:spPr bwMode="auto">
          <a:xfrm>
            <a:off x="5435600" y="476250"/>
            <a:ext cx="3384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3600">
                <a:solidFill>
                  <a:schemeClr val="tx2"/>
                </a:solidFill>
              </a:rPr>
              <a:t>Inmetro – </a:t>
            </a:r>
            <a:endParaRPr lang="pt-BR" sz="280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17580" y="3339306"/>
            <a:ext cx="18161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u="none" dirty="0">
                <a:solidFill>
                  <a:srgbClr val="253B9B"/>
                </a:solidFill>
                <a:latin typeface="Calibri" pitchFamily="34" charset="0"/>
              </a:rPr>
              <a:t>Tempo de resposta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-57150" y="1052513"/>
            <a:ext cx="9166225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ítulo 2"/>
          <p:cNvSpPr txBox="1">
            <a:spLocks/>
          </p:cNvSpPr>
          <p:nvPr/>
        </p:nvSpPr>
        <p:spPr>
          <a:xfrm>
            <a:off x="4168775" y="404813"/>
            <a:ext cx="5083175" cy="4302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4400" dirty="0" smtClean="0">
                <a:solidFill>
                  <a:schemeClr val="accent3">
                    <a:lumMod val="50000"/>
                  </a:schemeClr>
                </a:solidFill>
              </a:rPr>
              <a:t>Ouvidoria Externa</a:t>
            </a:r>
            <a:endParaRPr lang="pt-BR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423" name="Retângulo 16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24" name="Título 1"/>
          <p:cNvSpPr txBox="1">
            <a:spLocks/>
          </p:cNvSpPr>
          <p:nvPr/>
        </p:nvSpPr>
        <p:spPr bwMode="auto">
          <a:xfrm>
            <a:off x="-160370" y="115094"/>
            <a:ext cx="8710613" cy="1111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u="none" dirty="0">
                <a:solidFill>
                  <a:srgbClr val="003399"/>
                </a:solidFill>
                <a:latin typeface="Arial" charset="0"/>
              </a:rPr>
              <a:t>Inmetro - </a:t>
            </a:r>
            <a:r>
              <a:rPr lang="pt-BR" sz="2000" u="none" dirty="0" err="1">
                <a:solidFill>
                  <a:srgbClr val="003399"/>
                </a:solidFill>
                <a:latin typeface="Arial" charset="0"/>
              </a:rPr>
              <a:t>Cgcre</a:t>
            </a:r>
            <a:endParaRPr lang="pt-BR" sz="2000" u="none" dirty="0">
              <a:solidFill>
                <a:srgbClr val="003399"/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15008"/>
              </p:ext>
            </p:extLst>
          </p:nvPr>
        </p:nvGraphicFramePr>
        <p:xfrm>
          <a:off x="1293813" y="1120775"/>
          <a:ext cx="7162157" cy="2072208"/>
        </p:xfrm>
        <a:graphic>
          <a:graphicData uri="http://schemas.openxmlformats.org/drawingml/2006/table">
            <a:tbl>
              <a:tblPr firstRow="1" firstCol="1" bandRow="1"/>
              <a:tblGrid>
                <a:gridCol w="1393701"/>
                <a:gridCol w="1787641"/>
                <a:gridCol w="2109773"/>
                <a:gridCol w="1871042"/>
              </a:tblGrid>
              <a:tr h="56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Tipo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 Atendimentos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Concluídos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Sem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resposta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</a:tr>
              <a:tr h="251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Informação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7.942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920750" algn="ctr"/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7.872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Reclamação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283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183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100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Denúncia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95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31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64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Sugestão</a:t>
                      </a:r>
                      <a:endParaRPr lang="pt-BR" sz="14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Crítica</a:t>
                      </a:r>
                      <a:endParaRPr lang="pt-BR" sz="14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06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06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4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b="1" dirty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8.329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8.095 (97%)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2320" algn="l"/>
                        </a:tabLst>
                      </a:pPr>
                      <a:r>
                        <a:rPr lang="pt-BR" sz="1400" dirty="0" smtClean="0"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234 (3%)</a:t>
                      </a:r>
                      <a:endParaRPr lang="pt-BR" sz="1400" dirty="0"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7075720" y="6165623"/>
            <a:ext cx="1388072" cy="513215"/>
            <a:chOff x="7236296" y="6300161"/>
            <a:chExt cx="1388072" cy="513215"/>
          </a:xfrm>
        </p:grpSpPr>
        <p:sp>
          <p:nvSpPr>
            <p:cNvPr id="17" name="Retângulo de cantos arredondados 16"/>
            <p:cNvSpPr/>
            <p:nvPr/>
          </p:nvSpPr>
          <p:spPr bwMode="auto">
            <a:xfrm>
              <a:off x="7236296" y="6300161"/>
              <a:ext cx="1388072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2" name="CaixaDeTexto 1">
              <a:hlinkClick r:id="rId4" action="ppaction://hlinksldjump"/>
            </p:cNvPr>
            <p:cNvSpPr txBox="1"/>
            <p:nvPr/>
          </p:nvSpPr>
          <p:spPr>
            <a:xfrm>
              <a:off x="7236296" y="6367968"/>
              <a:ext cx="138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Continuação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  <p:graphicFrame>
        <p:nvGraphicFramePr>
          <p:cNvPr id="3" name="Obje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943147"/>
              </p:ext>
            </p:extLst>
          </p:nvPr>
        </p:nvGraphicFramePr>
        <p:xfrm>
          <a:off x="2230609" y="2976277"/>
          <a:ext cx="4935538" cy="369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8" name="Planilha" r:id="rId5" imgW="4943433" imgH="3695760" progId="Excel.Sheet.8">
                  <p:embed/>
                </p:oleObj>
              </mc:Choice>
              <mc:Fallback>
                <p:oleObj name="Planilha" r:id="rId5" imgW="4943433" imgH="3695760" progId="Excel.Sheet.8">
                  <p:embed/>
                  <p:pic>
                    <p:nvPicPr>
                      <p:cNvPr id="0" name="Object 140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609" y="2976277"/>
                        <a:ext cx="4935538" cy="369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1091058" y="6538912"/>
            <a:ext cx="5760640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000" u="non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Obs.: O</a:t>
            </a:r>
            <a:r>
              <a:rPr lang="pt-BR" sz="1000" u="none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000" u="non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percentual é calculado a partir do total de atendimentos descrito na tabela acima.</a:t>
            </a:r>
            <a:endParaRPr lang="pt-BR" sz="11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8689375" y="980728"/>
            <a:ext cx="491137" cy="5833228"/>
            <a:chOff x="8689375" y="1024772"/>
            <a:chExt cx="491137" cy="5833228"/>
          </a:xfrm>
        </p:grpSpPr>
        <p:sp>
          <p:nvSpPr>
            <p:cNvPr id="20" name="Retângulo 19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cxnSp>
        <p:nvCxnSpPr>
          <p:cNvPr id="19" name="Conector reto 18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CaixaDeTexto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237288"/>
            <a:ext cx="74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pt-BR"/>
              <a:t>Voltar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531940"/>
              </p:ext>
            </p:extLst>
          </p:nvPr>
        </p:nvGraphicFramePr>
        <p:xfrm>
          <a:off x="1259632" y="2448114"/>
          <a:ext cx="7200800" cy="1433117"/>
        </p:xfrm>
        <a:graphic>
          <a:graphicData uri="http://schemas.openxmlformats.org/drawingml/2006/table">
            <a:tbl>
              <a:tblPr firstRow="1" firstCol="1" bandRow="1"/>
              <a:tblGrid>
                <a:gridCol w="7200800"/>
              </a:tblGrid>
              <a:tr h="202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OIA-SV </a:t>
                      </a: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Organismo de segurança de segurança </a:t>
                      </a:r>
                      <a:r>
                        <a:rPr lang="pt-BR" sz="1200" b="1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veicular                            130</a:t>
                      </a:r>
                      <a:endParaRPr lang="pt-BR" sz="11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</a:tr>
              <a:tr h="1222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b="1" i="0" dirty="0" smtClean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Demora no atendimento 				33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Reprovação na inspeção dos componentes de GNV 	26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100" b="1" i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54" name="Retângulo 5"/>
          <p:cNvSpPr>
            <a:spLocks noChangeArrowheads="1"/>
          </p:cNvSpPr>
          <p:nvPr/>
        </p:nvSpPr>
        <p:spPr bwMode="auto">
          <a:xfrm>
            <a:off x="3116262" y="1241214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000" u="none" dirty="0">
                <a:solidFill>
                  <a:srgbClr val="003399"/>
                </a:solidFill>
                <a:latin typeface="Calibri" pitchFamily="34" charset="0"/>
              </a:rPr>
              <a:t>Principais Reclamações</a:t>
            </a:r>
          </a:p>
        </p:txBody>
      </p:sp>
      <p:sp>
        <p:nvSpPr>
          <p:cNvPr id="18455" name="Subtítulo 2"/>
          <p:cNvSpPr txBox="1">
            <a:spLocks/>
          </p:cNvSpPr>
          <p:nvPr/>
        </p:nvSpPr>
        <p:spPr bwMode="auto">
          <a:xfrm>
            <a:off x="5435600" y="476250"/>
            <a:ext cx="3384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chemeClr val="tx2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-22225" y="1052513"/>
            <a:ext cx="91662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Subtítulo 2"/>
          <p:cNvSpPr txBox="1">
            <a:spLocks/>
          </p:cNvSpPr>
          <p:nvPr/>
        </p:nvSpPr>
        <p:spPr bwMode="auto">
          <a:xfrm>
            <a:off x="5435600" y="476250"/>
            <a:ext cx="3384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3600">
                <a:solidFill>
                  <a:schemeClr val="tx2"/>
                </a:solidFill>
              </a:rPr>
              <a:t>Inmetro – </a:t>
            </a:r>
            <a:endParaRPr lang="pt-BR" sz="2800">
              <a:solidFill>
                <a:schemeClr val="tx2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-57150" y="1052513"/>
            <a:ext cx="9166225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ítulo 2"/>
          <p:cNvSpPr txBox="1">
            <a:spLocks/>
          </p:cNvSpPr>
          <p:nvPr/>
        </p:nvSpPr>
        <p:spPr>
          <a:xfrm>
            <a:off x="4168775" y="404813"/>
            <a:ext cx="5083175" cy="4302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4400" dirty="0" smtClean="0">
                <a:solidFill>
                  <a:schemeClr val="accent3">
                    <a:lumMod val="50000"/>
                  </a:schemeClr>
                </a:solidFill>
              </a:rPr>
              <a:t>Ouvidoria Externa</a:t>
            </a:r>
            <a:endParaRPr lang="pt-BR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460" name="Retângulo 18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1" name="Título 1"/>
          <p:cNvSpPr txBox="1">
            <a:spLocks/>
          </p:cNvSpPr>
          <p:nvPr/>
        </p:nvSpPr>
        <p:spPr bwMode="auto">
          <a:xfrm>
            <a:off x="-252536" y="135731"/>
            <a:ext cx="8710613" cy="1111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2000" u="none" dirty="0">
                <a:solidFill>
                  <a:srgbClr val="003399"/>
                </a:solidFill>
                <a:latin typeface="Arial" charset="0"/>
              </a:rPr>
              <a:t>Inmetro - Cgcre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452320" y="6093960"/>
            <a:ext cx="950494" cy="513215"/>
            <a:chOff x="7725962" y="6093296"/>
            <a:chExt cx="950494" cy="513215"/>
          </a:xfrm>
        </p:grpSpPr>
        <p:sp>
          <p:nvSpPr>
            <p:cNvPr id="25" name="Retângulo de cantos arredondados 24"/>
            <p:cNvSpPr/>
            <p:nvPr/>
          </p:nvSpPr>
          <p:spPr bwMode="auto">
            <a:xfrm>
              <a:off x="7725962" y="6093296"/>
              <a:ext cx="950494" cy="513215"/>
            </a:xfrm>
            <a:prstGeom prst="roundRect">
              <a:avLst/>
            </a:prstGeom>
            <a:solidFill>
              <a:srgbClr val="7A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sp>
          <p:nvSpPr>
            <p:cNvPr id="3" name="CaixaDeTexto 2">
              <a:hlinkClick r:id="rId2" action="ppaction://hlinksldjump"/>
            </p:cNvPr>
            <p:cNvSpPr txBox="1"/>
            <p:nvPr/>
          </p:nvSpPr>
          <p:spPr>
            <a:xfrm>
              <a:off x="7825675" y="6169580"/>
              <a:ext cx="76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u="none" dirty="0" smtClean="0">
                  <a:latin typeface="Calibri" pitchFamily="34" charset="0"/>
                </a:rPr>
                <a:t>Voltar</a:t>
              </a:r>
              <a:endParaRPr lang="pt-BR" sz="1800" u="none" dirty="0">
                <a:latin typeface="Calibri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8689375" y="977900"/>
            <a:ext cx="491137" cy="5880100"/>
            <a:chOff x="8689375" y="1024772"/>
            <a:chExt cx="491137" cy="5833228"/>
          </a:xfrm>
        </p:grpSpPr>
        <p:sp>
          <p:nvSpPr>
            <p:cNvPr id="22" name="Retângulo 21"/>
            <p:cNvSpPr/>
            <p:nvPr/>
          </p:nvSpPr>
          <p:spPr>
            <a:xfrm>
              <a:off x="8689375" y="1027816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8774265" y="1024772"/>
              <a:ext cx="406247" cy="5805264"/>
            </a:xfrm>
            <a:prstGeom prst="rect">
              <a:avLst/>
            </a:prstGeom>
            <a:gradFill flip="none" rotWithShape="1">
              <a:gsLst>
                <a:gs pos="0">
                  <a:srgbClr val="339966">
                    <a:tint val="66000"/>
                    <a:satMod val="160000"/>
                  </a:srgbClr>
                </a:gs>
                <a:gs pos="50000">
                  <a:srgbClr val="339966">
                    <a:tint val="44500"/>
                    <a:satMod val="160000"/>
                  </a:srgbClr>
                </a:gs>
                <a:gs pos="100000">
                  <a:srgbClr val="3399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8890331" y="1052736"/>
              <a:ext cx="290181" cy="5805264"/>
            </a:xfrm>
            <a:prstGeom prst="rect">
              <a:avLst/>
            </a:prstGeom>
            <a:gradFill flip="none" rotWithShape="1">
              <a:gsLst>
                <a:gs pos="0">
                  <a:srgbClr val="003399">
                    <a:tint val="66000"/>
                    <a:satMod val="160000"/>
                  </a:srgbClr>
                </a:gs>
                <a:gs pos="50000">
                  <a:srgbClr val="003399">
                    <a:tint val="44500"/>
                    <a:satMod val="160000"/>
                  </a:srgbClr>
                </a:gs>
                <a:gs pos="100000">
                  <a:srgbClr val="00339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u="none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cxnSp>
        <p:nvCxnSpPr>
          <p:cNvPr id="21" name="Conector reto 20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91896"/>
              </p:ext>
            </p:extLst>
          </p:nvPr>
        </p:nvGraphicFramePr>
        <p:xfrm>
          <a:off x="1261326" y="3888274"/>
          <a:ext cx="7200800" cy="1052894"/>
        </p:xfrm>
        <a:graphic>
          <a:graphicData uri="http://schemas.openxmlformats.org/drawingml/2006/table">
            <a:tbl>
              <a:tblPr firstRow="1" firstCol="1" bandRow="1"/>
              <a:tblGrid>
                <a:gridCol w="7200800"/>
              </a:tblGrid>
              <a:tr h="133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Qualidade</a:t>
                      </a:r>
                      <a:r>
                        <a:rPr lang="pt-BR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no Atendimento                                                                               36</a:t>
                      </a:r>
                      <a:endParaRPr lang="pt-BR" sz="11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</a:tr>
              <a:tr h="80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BR" sz="1100" b="1" i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Demora na resposta				20</a:t>
                      </a:r>
                      <a:endParaRPr lang="pt-BR" sz="1200" b="1" i="0" dirty="0" smtClean="0">
                        <a:solidFill>
                          <a:schemeClr val="bg2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100" b="1" i="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PRESI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eloPRESI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modeloPRESI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PRESI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PRESI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16722</TotalTime>
  <Words>1592</Words>
  <Application>Microsoft Office PowerPoint</Application>
  <PresentationFormat>Apresentação na tela (4:3)</PresentationFormat>
  <Paragraphs>895</Paragraphs>
  <Slides>24</Slides>
  <Notes>0</Notes>
  <HiddenSlides>21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ＭＳ Ｐゴシック</vt:lpstr>
      <vt:lpstr>ＭＳ Ｐゴシック</vt:lpstr>
      <vt:lpstr>Arial</vt:lpstr>
      <vt:lpstr>Arial</vt:lpstr>
      <vt:lpstr>Calibri</vt:lpstr>
      <vt:lpstr>Times New Roman</vt:lpstr>
      <vt:lpstr>Verdana</vt:lpstr>
      <vt:lpstr>modeloPRESI</vt:lpstr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INMETRO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ANDREA ALMEIDA</dc:creator>
  <cp:lastModifiedBy>Marcio R Ramalho</cp:lastModifiedBy>
  <cp:revision>2357</cp:revision>
  <cp:lastPrinted>2017-10-10T22:48:18Z</cp:lastPrinted>
  <dcterms:created xsi:type="dcterms:W3CDTF">1998-11-18T12:28:16Z</dcterms:created>
  <dcterms:modified xsi:type="dcterms:W3CDTF">2020-05-20T21:48:54Z</dcterms:modified>
</cp:coreProperties>
</file>