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91" r:id="rId4"/>
    <p:sldId id="264" r:id="rId5"/>
    <p:sldId id="288" r:id="rId6"/>
    <p:sldId id="287" r:id="rId7"/>
    <p:sldId id="265" r:id="rId8"/>
    <p:sldId id="266" r:id="rId9"/>
    <p:sldId id="284" r:id="rId10"/>
    <p:sldId id="267" r:id="rId11"/>
    <p:sldId id="273" r:id="rId12"/>
    <p:sldId id="289" r:id="rId13"/>
    <p:sldId id="275" r:id="rId14"/>
    <p:sldId id="277" r:id="rId15"/>
    <p:sldId id="278" r:id="rId16"/>
    <p:sldId id="281" r:id="rId17"/>
    <p:sldId id="285" r:id="rId18"/>
    <p:sldId id="286" r:id="rId19"/>
    <p:sldId id="290" r:id="rId20"/>
    <p:sldId id="25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F56"/>
    <a:srgbClr val="122E55"/>
    <a:srgbClr val="8AAC31"/>
    <a:srgbClr val="C7DD26"/>
    <a:srgbClr val="C6DD26"/>
    <a:srgbClr val="C1C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0"/>
    <p:restoredTop sz="96715"/>
  </p:normalViewPr>
  <p:slideViewPr>
    <p:cSldViewPr snapToGrid="0">
      <p:cViewPr>
        <p:scale>
          <a:sx n="90" d="100"/>
          <a:sy n="90" d="100"/>
        </p:scale>
        <p:origin x="4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A2304-7C23-A837-B993-819F5C6D2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AC03D2-16DB-A166-E24B-2BEE74C5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7AFEAC-E691-A2F4-4BAA-56488B5F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B58C2B-37B4-4E92-CCA2-5748DD61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42F142-50F4-4F69-614D-8CFFF70A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92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9669-1D5E-5927-C729-5E62F5DA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DD6E1C-94F2-4723-BA89-D267646F3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CC4C22-D8FD-C2A6-CB58-C8EDEC0E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24FCDA-EE6C-F25F-2B9E-806E9A5B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AC2AD0-178D-843C-C1E6-11B41A90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5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580224-806A-B785-6AFB-B31C286EF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6CA7DD-635D-E77E-9A21-A9EAC540A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F9F0F-1D4B-CA56-64B6-9B0C27B3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C15F5-AA7C-35A8-C407-CCBA2F90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C7AC66-B173-57CE-1090-9AFE6F18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C9D9E-C0A6-4F4E-BFBC-B7306F0C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9192F-3D4D-CA53-ACDC-2AAE10C3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B62DE8-D89B-12D5-B046-9262A0E4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71FE35-F33B-A3EF-5598-CE894B54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CA0E1-AF87-71F9-5D42-0EE692C4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26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9EB1-8488-7D19-0F6A-D459DC46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D46A0E-3637-1A95-CD2F-AA5E29708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EE7CDD-D3D6-98AF-2D89-F7BF5E9D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CB5407-EE9F-6331-8748-BFB52BEE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7647EA-FE32-F3EB-5451-5200A25E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93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5A3CE-7EB0-BAF0-0177-7C14BB18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A906CD-70A8-A654-0C1F-5452E3B6B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F6DA62-FDEF-6CF0-51F1-F85CD65D7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18BE7B-C560-3C70-748F-90F9D8FA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F3F5DE-49E4-A83B-1E0B-D0A26036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90022D-92F7-0DA5-4D40-3E1AC3F9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31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6109A-F0E0-8838-66B7-BFDC4C57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BA1866-6E94-5060-B23C-2EB12F9B2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33B1C3-E78B-ADA6-122E-B84ED2458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7C62F8-5100-068A-E0C1-4EAFFACA9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836AE7-8518-72E4-7F32-9B0D08C8D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3E0AFC-9B56-7B12-B743-62247DEC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24D0B0-1E42-65F0-2E9F-3FC00600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BFF46B-C53A-9916-7A5C-303090D2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59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60081-82EF-2049-176E-03521069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52F6B2-52BB-4D58-5AC3-BC3E4A07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8B7D1B-F2CD-3F83-DC06-EF5BC00A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B7791-0B5B-3240-F3C3-9A9149D3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9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8CD8BD-BF8C-C757-8665-4E77DFCA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881E02-C013-C563-C8D9-0BF8DE9D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4DF77E-BF9B-6DBE-4C5F-3A10AA00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4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A3AAB-45F1-6815-0E6C-55ED9DB4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7E50B-0D4F-6353-4E8C-2D4E3A2DF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801454-F173-07C7-B208-CAAE5C02B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DC083E-4D89-00ED-6D9E-77F863B8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754505-4266-AB13-40C2-BE756216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D57DF8-0A3A-107B-48CB-A13DC0C9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06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74F83-D6BF-4A34-3FF8-449C4B7E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26B6B0-179B-A77F-3DE4-4FB0E6D1B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BC2604-B0B6-378F-6497-CDBE8E5F8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083778-DF05-8A3B-915E-7925F06E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4E4E18-D3C6-C607-0C8E-33564AED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5EA1D0-69BF-AA9C-90A8-24FA0DA6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353FC2-A603-3137-AFC4-17796407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ACCBAC-3BFB-91F0-6051-64E20670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10DA-D1BD-B33F-DEF7-B56366909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4ABB-D3F5-CB4F-BAA7-E6910E3C7CD0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510387-28F5-BAC0-D365-F01418A6B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058460-3C7F-29EB-7FB7-E79B9429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8300-260F-DA46-B403-B86FF8756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19A0DE6-3E09-0837-DDE9-0D79E86749A1}"/>
              </a:ext>
            </a:extLst>
          </p:cNvPr>
          <p:cNvSpPr txBox="1"/>
          <p:nvPr/>
        </p:nvSpPr>
        <p:spPr>
          <a:xfrm>
            <a:off x="879677" y="3424074"/>
            <a:ext cx="10734926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600" b="1" dirty="0">
                <a:solidFill>
                  <a:schemeClr val="bg1"/>
                </a:solidFill>
              </a:rPr>
              <a:t>1</a:t>
            </a:r>
            <a:r>
              <a:rPr lang="pt-BR" sz="3600" b="1" baseline="30000" dirty="0">
                <a:solidFill>
                  <a:schemeClr val="bg1"/>
                </a:solidFill>
              </a:rPr>
              <a:t>º </a:t>
            </a:r>
            <a:r>
              <a:rPr lang="pt-BR" sz="3600" b="1" dirty="0">
                <a:solidFill>
                  <a:schemeClr val="bg1"/>
                </a:solidFill>
              </a:rPr>
              <a:t>Reunião da Comissão Deliberativa e Gestão (CDG) do</a:t>
            </a:r>
            <a:endParaRPr lang="pt-BR" sz="3600" b="1" baseline="30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3600" b="1" dirty="0">
                <a:solidFill>
                  <a:schemeClr val="bg1"/>
                </a:solidFill>
              </a:rPr>
              <a:t>Pós-graduação em Metrologia e Tecnologia - PPGMT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9CD271-71B7-72BB-3FA3-4D4EBB3CA223}"/>
              </a:ext>
            </a:extLst>
          </p:cNvPr>
          <p:cNvSpPr txBox="1"/>
          <p:nvPr/>
        </p:nvSpPr>
        <p:spPr>
          <a:xfrm>
            <a:off x="851102" y="4647176"/>
            <a:ext cx="217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</a:rPr>
              <a:t>Celso Sant’Anna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F5A174-0D65-1B00-AA93-43A53BA0DA23}"/>
              </a:ext>
            </a:extLst>
          </p:cNvPr>
          <p:cNvSpPr txBox="1"/>
          <p:nvPr/>
        </p:nvSpPr>
        <p:spPr>
          <a:xfrm>
            <a:off x="879677" y="3059668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30 de abril de 2025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7"/>
          <a:stretch/>
        </p:blipFill>
        <p:spPr>
          <a:xfrm>
            <a:off x="2237181" y="1241527"/>
            <a:ext cx="2020494" cy="11823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8"/>
          <a:stretch/>
        </p:blipFill>
        <p:spPr>
          <a:xfrm>
            <a:off x="851102" y="1181150"/>
            <a:ext cx="1301548" cy="12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22E55"/>
                </a:solidFill>
              </a:rPr>
              <a:t>PPGMT – 2</a:t>
            </a:r>
            <a:r>
              <a:rPr lang="pt-BR" sz="3200" b="1" baseline="30000" dirty="0">
                <a:solidFill>
                  <a:srgbClr val="122E55"/>
                </a:solidFill>
              </a:rPr>
              <a:t>0</a:t>
            </a:r>
            <a:r>
              <a:rPr lang="pt-BR" sz="3200" b="1" dirty="0">
                <a:solidFill>
                  <a:srgbClr val="122E55"/>
                </a:solidFill>
              </a:rPr>
              <a:t> PROCESSO SELETIVO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B9B9070-13C1-BD8A-2BBA-6E8012118061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2FD3C7C-671C-CFB7-8806-DA6DB3B93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16"/>
          <a:stretch/>
        </p:blipFill>
        <p:spPr>
          <a:xfrm>
            <a:off x="782957" y="2000435"/>
            <a:ext cx="10099613" cy="34182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2B51077-F547-7433-0107-902DDB34D1FB}"/>
              </a:ext>
            </a:extLst>
          </p:cNvPr>
          <p:cNvSpPr txBox="1"/>
          <p:nvPr/>
        </p:nvSpPr>
        <p:spPr>
          <a:xfrm>
            <a:off x="2125841" y="5622765"/>
            <a:ext cx="7391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Mestrado</a:t>
            </a:r>
            <a:r>
              <a:rPr lang="pt-B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pt-B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Inscrições (previsão) de 02 de maio de 2025 a 16 de maio de 2025</a:t>
            </a:r>
          </a:p>
          <a:p>
            <a:endParaRPr lang="pt-BR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pt-BR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Doutorado</a:t>
            </a:r>
            <a:r>
              <a:rPr lang="pt-B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pt-BR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maio, agosto e novembro</a:t>
            </a:r>
            <a:r>
              <a:rPr lang="pt-BR" dirty="0">
                <a:effectLst/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4AD02A-FA6F-C426-7779-96C98717BCB6}"/>
              </a:ext>
            </a:extLst>
          </p:cNvPr>
          <p:cNvSpPr txBox="1"/>
          <p:nvPr/>
        </p:nvSpPr>
        <p:spPr>
          <a:xfrm>
            <a:off x="5510583" y="161166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</a:t>
            </a:r>
            <a:r>
              <a:rPr lang="pt-BR" b="1" baseline="30000" dirty="0"/>
              <a:t>o</a:t>
            </a:r>
            <a:r>
              <a:rPr lang="pt-BR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733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57305B-38DE-33BE-FCA7-0F5A1F15C323}"/>
              </a:ext>
            </a:extLst>
          </p:cNvPr>
          <p:cNvSpPr txBox="1"/>
          <p:nvPr/>
        </p:nvSpPr>
        <p:spPr>
          <a:xfrm>
            <a:off x="727277" y="281128"/>
            <a:ext cx="95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E55"/>
                </a:solidFill>
              </a:rPr>
              <a:t>PPGMT – PROJETOS INTEGRADORES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3D26931-249D-2388-8FB8-0037162FA5EA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93668461-D932-6255-D504-7A139D10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11" y="1343132"/>
            <a:ext cx="5650922" cy="52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B58C894-6871-D3E8-CE78-11452C828AFC}"/>
              </a:ext>
            </a:extLst>
          </p:cNvPr>
          <p:cNvSpPr txBox="1"/>
          <p:nvPr/>
        </p:nvSpPr>
        <p:spPr>
          <a:xfrm>
            <a:off x="535678" y="1696788"/>
            <a:ext cx="105941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*II – Comissão Deliberativa e de Gestão (CDG);*</a:t>
            </a:r>
          </a:p>
          <a:p>
            <a:r>
              <a:rPr lang="pt-BR" dirty="0"/>
              <a:t>1.	Coordenador– </a:t>
            </a:r>
            <a:r>
              <a:rPr lang="pt-BR" b="1" dirty="0"/>
              <a:t>Celso Sant’Anna</a:t>
            </a:r>
          </a:p>
          <a:p>
            <a:r>
              <a:rPr lang="pt-BR" dirty="0"/>
              <a:t>2.	Coordenador Adjunto – </a:t>
            </a:r>
            <a:r>
              <a:rPr lang="pt-BR" b="1" dirty="0"/>
              <a:t>Rodrigo Félix</a:t>
            </a:r>
            <a:r>
              <a:rPr lang="pt-BR" dirty="0"/>
              <a:t> </a:t>
            </a:r>
          </a:p>
          <a:p>
            <a:r>
              <a:rPr lang="pt-BR" dirty="0"/>
              <a:t>3.	O presidente da Comissão de Aperfeiçoamento de Docentes (CAD) – </a:t>
            </a:r>
            <a:r>
              <a:rPr lang="pt-BR" b="1" dirty="0"/>
              <a:t>Joyce Araújo</a:t>
            </a:r>
          </a:p>
          <a:p>
            <a:r>
              <a:rPr lang="pt-BR" dirty="0"/>
              <a:t>4.	O presidente da Comissão de Curricular e de Acompanhamento Discente (CCD) – </a:t>
            </a:r>
            <a:r>
              <a:rPr lang="pt-BR" b="1" dirty="0"/>
              <a:t>Júlio </a:t>
            </a:r>
            <a:r>
              <a:rPr lang="pt-BR" b="1" dirty="0" err="1"/>
              <a:t>Jablonski</a:t>
            </a:r>
            <a:endParaRPr lang="pt-BR" b="1" dirty="0"/>
          </a:p>
          <a:p>
            <a:r>
              <a:rPr lang="pt-BR" dirty="0"/>
              <a:t>5.	O presidente da Comissão Permanente de Seleção (CPS) – </a:t>
            </a:r>
            <a:r>
              <a:rPr lang="pt-BR" b="1" dirty="0"/>
              <a:t>Rodrigo Félix</a:t>
            </a:r>
          </a:p>
          <a:p>
            <a:r>
              <a:rPr lang="pt-BR" dirty="0"/>
              <a:t>6.	Um representante docente da Linha “Suporte ao desenvolvimento tecnológico” – </a:t>
            </a:r>
            <a:r>
              <a:rPr lang="pt-BR" b="1" dirty="0"/>
              <a:t>Wilson </a:t>
            </a:r>
          </a:p>
          <a:p>
            <a:pPr marL="342900" indent="-342900">
              <a:buAutoNum type="arabicPeriod" startAt="7"/>
            </a:pPr>
            <a:r>
              <a:rPr lang="pt-BR" dirty="0"/>
              <a:t>Um representante docente da Linha “Métodos avançados de medição” –  </a:t>
            </a:r>
            <a:r>
              <a:rPr lang="pt-BR" b="1" dirty="0"/>
              <a:t>Renata Carvalho</a:t>
            </a:r>
          </a:p>
          <a:p>
            <a:pPr marL="342900" indent="-342900">
              <a:buAutoNum type="arabicPeriod" startAt="7"/>
            </a:pPr>
            <a:r>
              <a:rPr lang="pt-BR" dirty="0"/>
              <a:t>Um representante docente da Linha de Pesquisa  “Metrologia Biológica” – </a:t>
            </a:r>
            <a:r>
              <a:rPr lang="pt-BR" b="1" dirty="0"/>
              <a:t>Emile Barrias</a:t>
            </a:r>
          </a:p>
          <a:p>
            <a:r>
              <a:rPr lang="pt-BR" dirty="0"/>
              <a:t>9.	Um representante discente – </a:t>
            </a:r>
            <a:r>
              <a:rPr lang="pt-BR" b="1" dirty="0"/>
              <a:t>Alana e Marcus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5F1F66-5950-057E-5E1A-EDB96C30E297}"/>
              </a:ext>
            </a:extLst>
          </p:cNvPr>
          <p:cNvSpPr txBox="1"/>
          <p:nvPr/>
        </p:nvSpPr>
        <p:spPr>
          <a:xfrm>
            <a:off x="727276" y="281128"/>
            <a:ext cx="937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E55"/>
                </a:solidFill>
              </a:rPr>
              <a:t>PPGMT – Comissão Deliberativa e de Gestão (CDG)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7DECC8-3E35-8818-F474-52A57A33CF4E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4C6157-B8F4-ED8A-424F-CEAD4892293C}"/>
              </a:ext>
            </a:extLst>
          </p:cNvPr>
          <p:cNvSpPr txBox="1"/>
          <p:nvPr/>
        </p:nvSpPr>
        <p:spPr>
          <a:xfrm>
            <a:off x="857251" y="5209570"/>
            <a:ext cx="81753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CPS, CAD e CCD:</a:t>
            </a:r>
            <a:r>
              <a:rPr lang="pt-BR" dirty="0"/>
              <a:t> criar equipes</a:t>
            </a:r>
          </a:p>
          <a:p>
            <a:endParaRPr lang="pt-BR" dirty="0"/>
          </a:p>
          <a:p>
            <a:r>
              <a:rPr lang="pt-BR" b="1" dirty="0"/>
              <a:t>CAD e CCD: </a:t>
            </a:r>
            <a:r>
              <a:rPr lang="pt-BR" dirty="0"/>
              <a:t>Coleta de dados de acordo com os critérios de avaliação quadrienal Capes</a:t>
            </a:r>
          </a:p>
        </p:txBody>
      </p:sp>
    </p:spTree>
    <p:extLst>
      <p:ext uri="{BB962C8B-B14F-4D97-AF65-F5344CB8AC3E}">
        <p14:creationId xmlns:p14="http://schemas.microsoft.com/office/powerpoint/2010/main" val="8821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5F1F66-5950-057E-5E1A-EDB96C30E297}"/>
              </a:ext>
            </a:extLst>
          </p:cNvPr>
          <p:cNvSpPr txBox="1"/>
          <p:nvPr/>
        </p:nvSpPr>
        <p:spPr>
          <a:xfrm>
            <a:off x="498676" y="230776"/>
            <a:ext cx="937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CAD e CCD: </a:t>
            </a:r>
            <a:r>
              <a:rPr lang="pt-BR" sz="2800" dirty="0"/>
              <a:t>Coleta de dados de acordo com os critérios de avaliação quadrienal Capes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7DECC8-3E35-8818-F474-52A57A33CF4E}"/>
              </a:ext>
            </a:extLst>
          </p:cNvPr>
          <p:cNvCxnSpPr/>
          <p:nvPr/>
        </p:nvCxnSpPr>
        <p:spPr>
          <a:xfrm>
            <a:off x="612976" y="118488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6A9AA0-7779-04E8-988C-A6EE52A2608C}"/>
              </a:ext>
            </a:extLst>
          </p:cNvPr>
          <p:cNvSpPr txBox="1"/>
          <p:nvPr/>
        </p:nvSpPr>
        <p:spPr>
          <a:xfrm>
            <a:off x="498676" y="1492659"/>
            <a:ext cx="61007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NewRoman,Bold"/>
              </a:rPr>
              <a:t>1.2. Perfil do corpo docente e sua compatibilidade e </a:t>
            </a:r>
            <a:r>
              <a:rPr lang="pt-BR" sz="1800" dirty="0" err="1">
                <a:effectLst/>
                <a:latin typeface="TimesNewRoman,Bold"/>
              </a:rPr>
              <a:t>adequação</a:t>
            </a:r>
            <a:r>
              <a:rPr lang="pt-BR" sz="1800" dirty="0">
                <a:effectLst/>
                <a:latin typeface="TimesNewRoman,Bold"/>
              </a:rPr>
              <a:t> à Proposta do Programa </a:t>
            </a:r>
            <a:r>
              <a:rPr lang="pt-BR" sz="2400" dirty="0">
                <a:solidFill>
                  <a:srgbClr val="FF0000"/>
                </a:solidFill>
                <a:effectLst/>
                <a:latin typeface="TimesNewRoman,Bold"/>
              </a:rPr>
              <a:t>X2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80883D-909B-E137-3FD8-F593896E6921}"/>
              </a:ext>
            </a:extLst>
          </p:cNvPr>
          <p:cNvSpPr txBox="1"/>
          <p:nvPr/>
        </p:nvSpPr>
        <p:spPr>
          <a:xfrm>
            <a:off x="498676" y="2446765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NewRoman,Bold"/>
              </a:rPr>
              <a:t>2.1.3. Melhores trabalhos de </a:t>
            </a:r>
            <a:r>
              <a:rPr lang="pt-BR" sz="1800" dirty="0" err="1">
                <a:effectLst/>
                <a:latin typeface="TimesNewRoman,Bold"/>
              </a:rPr>
              <a:t>conclusão</a:t>
            </a:r>
            <a:r>
              <a:rPr lang="pt-BR" sz="1800" dirty="0">
                <a:effectLst/>
                <a:latin typeface="TimesNewRoman,Bold"/>
              </a:rPr>
              <a:t> 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B0A647-85FC-80E8-3FE3-A04BA9C0B0F1}"/>
              </a:ext>
            </a:extLst>
          </p:cNvPr>
          <p:cNvSpPr txBox="1"/>
          <p:nvPr/>
        </p:nvSpPr>
        <p:spPr>
          <a:xfrm>
            <a:off x="498676" y="3031539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NewRoman,Bold"/>
              </a:rPr>
              <a:t>2.2.4. Reconhecimento dos resultados de trabalhos de pesquisa: artigos, livros, </a:t>
            </a:r>
            <a:r>
              <a:rPr lang="pt-BR" sz="1800" dirty="0" err="1">
                <a:effectLst/>
                <a:latin typeface="TimesNewRoman,Bold"/>
              </a:rPr>
              <a:t>capítulos</a:t>
            </a:r>
            <a:r>
              <a:rPr lang="pt-BR" sz="1800" dirty="0">
                <a:effectLst/>
                <a:latin typeface="TimesNewRoman,Bold"/>
              </a:rPr>
              <a:t>, trabalhos completos em anais, </a:t>
            </a:r>
            <a:r>
              <a:rPr lang="pt-BR" sz="1800" dirty="0" err="1">
                <a:effectLst/>
                <a:latin typeface="TimesNewRoman,Bold"/>
              </a:rPr>
              <a:t>produção</a:t>
            </a:r>
            <a:r>
              <a:rPr lang="pt-BR" sz="1800" dirty="0">
                <a:effectLst/>
                <a:latin typeface="TimesNewRoman,Bold"/>
              </a:rPr>
              <a:t> </a:t>
            </a:r>
            <a:r>
              <a:rPr lang="pt-BR" sz="1800" dirty="0" err="1">
                <a:effectLst/>
                <a:latin typeface="TimesNewRoman,Bold"/>
              </a:rPr>
              <a:t>técnica</a:t>
            </a:r>
            <a:r>
              <a:rPr lang="pt-BR" sz="1800" dirty="0">
                <a:effectLst/>
                <a:latin typeface="TimesNewRoman,Bold"/>
              </a:rPr>
              <a:t> qualificada e </a:t>
            </a:r>
            <a:r>
              <a:rPr lang="pt-BR" sz="1800" dirty="0" err="1">
                <a:effectLst/>
                <a:latin typeface="TimesNewRoman,Bold"/>
              </a:rPr>
              <a:t>produção</a:t>
            </a:r>
            <a:r>
              <a:rPr lang="pt-BR" sz="1800" dirty="0">
                <a:effectLst/>
                <a:latin typeface="TimesNewRoman,Bold"/>
              </a:rPr>
              <a:t> </a:t>
            </a:r>
            <a:r>
              <a:rPr lang="pt-BR" sz="1800" dirty="0" err="1">
                <a:effectLst/>
                <a:latin typeface="TimesNewRoman,Bold"/>
              </a:rPr>
              <a:t>artística</a:t>
            </a:r>
            <a:r>
              <a:rPr lang="pt-BR" sz="1800" dirty="0">
                <a:effectLst/>
                <a:latin typeface="TimesNewRoman,Bold"/>
              </a:rPr>
              <a:t>/cultural de discente ou egresso, por meio de </a:t>
            </a:r>
            <a:r>
              <a:rPr lang="pt-BR" sz="1800" dirty="0" err="1">
                <a:effectLst/>
                <a:latin typeface="TimesNewRoman,Bold"/>
              </a:rPr>
              <a:t>premiações</a:t>
            </a:r>
            <a:r>
              <a:rPr lang="pt-BR" sz="1800" dirty="0">
                <a:effectLst/>
                <a:latin typeface="TimesNewRoman,Bold"/>
              </a:rPr>
              <a:t> ou </a:t>
            </a:r>
            <a:r>
              <a:rPr lang="pt-BR" sz="1800" dirty="0" err="1">
                <a:effectLst/>
                <a:latin typeface="TimesNewRoman,Bold"/>
              </a:rPr>
              <a:t>distinções</a:t>
            </a:r>
            <a:r>
              <a:rPr lang="pt-BR" sz="1800" dirty="0">
                <a:effectLst/>
                <a:latin typeface="TimesNewRoman,Bold"/>
              </a:rPr>
              <a:t>. 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0DF13B-9185-4B58-53F6-FBAE4A4CF20A}"/>
              </a:ext>
            </a:extLst>
          </p:cNvPr>
          <p:cNvSpPr txBox="1"/>
          <p:nvPr/>
        </p:nvSpPr>
        <p:spPr>
          <a:xfrm>
            <a:off x="498676" y="444731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NewRoman,Bold"/>
              </a:rPr>
              <a:t>2.3.1. Dados de egressos 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8542DE6-451F-BA29-2450-3D1C23CB85E4}"/>
              </a:ext>
            </a:extLst>
          </p:cNvPr>
          <p:cNvSpPr txBox="1"/>
          <p:nvPr/>
        </p:nvSpPr>
        <p:spPr>
          <a:xfrm>
            <a:off x="498676" y="503208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NewRoman,Bold"/>
              </a:rPr>
              <a:t>2.3.2. Egressos de Destaque </a:t>
            </a:r>
            <a:endParaRPr lang="pt-BR" dirty="0"/>
          </a:p>
        </p:txBody>
      </p:sp>
      <p:pic>
        <p:nvPicPr>
          <p:cNvPr id="1025" name="Picture 1" descr="page29image2751309968">
            <a:extLst>
              <a:ext uri="{FF2B5EF4-FFF2-40B4-BE49-F238E27FC236}">
                <a16:creationId xmlns:a16="http://schemas.microsoft.com/office/drawing/2014/main" id="{00442C5E-71CE-05F0-ABAD-5F291713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8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01BC421-6BB7-175A-9D69-2AC47EEE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76" y="5426895"/>
            <a:ext cx="52197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3.1.1 Impacto 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caráter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inovador da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produção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intelectual em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função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da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natureza 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Programa 10 produtos destacados pelo Programa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A8FC2E6-1E71-0719-D549-E9A5E77CC7AC}"/>
              </a:ext>
            </a:extLst>
          </p:cNvPr>
          <p:cNvCxnSpPr>
            <a:cxnSpLocks/>
          </p:cNvCxnSpPr>
          <p:nvPr/>
        </p:nvCxnSpPr>
        <p:spPr>
          <a:xfrm flipV="1">
            <a:off x="6438073" y="1419165"/>
            <a:ext cx="0" cy="4425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page30image2834721680">
            <a:extLst>
              <a:ext uri="{FF2B5EF4-FFF2-40B4-BE49-F238E27FC236}">
                <a16:creationId xmlns:a16="http://schemas.microsoft.com/office/drawing/2014/main" id="{F20AD79B-BA79-9EDF-A19F-24F11764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35" y="1414612"/>
            <a:ext cx="6108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D70D6F29-7B84-BBC6-AB66-8147FBE4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835" y="1266737"/>
            <a:ext cx="55130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2.4.3. Impacto 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caráter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inovador da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produção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intelectual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em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função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da natureza do Programa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4 produtos destacados por docente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page31image2834407232">
            <a:extLst>
              <a:ext uri="{FF2B5EF4-FFF2-40B4-BE49-F238E27FC236}">
                <a16:creationId xmlns:a16="http://schemas.microsoft.com/office/drawing/2014/main" id="{D61BC460-6380-B6F9-E802-C68F59C4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35" y="2374528"/>
            <a:ext cx="61087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8500EF2C-C8AF-F523-806F-C7034DC6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535" y="2208995"/>
            <a:ext cx="57631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3.1.3 Quanto ao perfil profissional do Programa</a:t>
            </a:r>
            <a:b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</a:b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5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produções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técnico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/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tecnológicas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,Bold"/>
              </a:rPr>
              <a:t> destacadas pelo Programa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24AD705-B77A-791F-2686-731E87DF3704}"/>
              </a:ext>
            </a:extLst>
          </p:cNvPr>
          <p:cNvSpPr txBox="1"/>
          <p:nvPr/>
        </p:nvSpPr>
        <p:spPr>
          <a:xfrm>
            <a:off x="6433312" y="2985372"/>
            <a:ext cx="9379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NewRoman,Bold"/>
              </a:rPr>
              <a:t>3.2. Impacto </a:t>
            </a:r>
            <a:r>
              <a:rPr lang="pt-BR" sz="1800" dirty="0" err="1">
                <a:effectLst/>
                <a:latin typeface="TimesNewRoman,Bold"/>
              </a:rPr>
              <a:t>econômico</a:t>
            </a:r>
            <a:r>
              <a:rPr lang="pt-BR" sz="1800" dirty="0">
                <a:effectLst/>
                <a:latin typeface="TimesNewRoman,Bold"/>
              </a:rPr>
              <a:t>, social, ambiental e cultural do </a:t>
            </a:r>
          </a:p>
          <a:p>
            <a:r>
              <a:rPr lang="pt-BR" sz="1800" dirty="0">
                <a:effectLst/>
                <a:latin typeface="TimesNewRoman,Bold"/>
              </a:rPr>
              <a:t>Programa 5 </a:t>
            </a:r>
            <a:r>
              <a:rPr lang="pt-BR" sz="1800" dirty="0" err="1">
                <a:effectLst/>
                <a:latin typeface="TimesNewRoman,Bold"/>
              </a:rPr>
              <a:t>ações</a:t>
            </a:r>
            <a:r>
              <a:rPr lang="pt-BR" sz="1800" dirty="0">
                <a:effectLst/>
                <a:latin typeface="TimesNewRoman,Bold"/>
              </a:rPr>
              <a:t> de ensino, pesquisa e </a:t>
            </a:r>
            <a:r>
              <a:rPr lang="pt-BR" sz="1800" dirty="0" err="1">
                <a:effectLst/>
                <a:latin typeface="TimesNewRoman,Bold"/>
              </a:rPr>
              <a:t>extensão</a:t>
            </a:r>
            <a:r>
              <a:rPr lang="pt-BR" sz="1800" dirty="0">
                <a:effectLst/>
                <a:latin typeface="TimesNewRoman,Bold"/>
              </a:rPr>
              <a:t> destacadas </a:t>
            </a:r>
          </a:p>
          <a:p>
            <a:r>
              <a:rPr lang="pt-BR" sz="1800" dirty="0">
                <a:effectLst/>
                <a:latin typeface="TimesNewRoman,Bold"/>
              </a:rPr>
              <a:t>pelo Programa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748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7596629-73E3-9B30-237D-2E86F7144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2" y="1652139"/>
            <a:ext cx="11479822" cy="52058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03E9C54-88B9-4D4B-F5A2-349148E5D188}"/>
              </a:ext>
            </a:extLst>
          </p:cNvPr>
          <p:cNvSpPr txBox="1"/>
          <p:nvPr/>
        </p:nvSpPr>
        <p:spPr>
          <a:xfrm>
            <a:off x="727277" y="281128"/>
            <a:ext cx="95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E55"/>
                </a:solidFill>
              </a:rPr>
              <a:t>PPG do Inmetro – Reformulação das páginas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80D8F2F-AA52-FECB-D597-58981364D87D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1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1C2EF878-6920-1A99-4DF1-04ACE82F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0" y="1103172"/>
            <a:ext cx="3900798" cy="54737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739206-8080-BA66-1BBF-38061B419E81}"/>
              </a:ext>
            </a:extLst>
          </p:cNvPr>
          <p:cNvSpPr txBox="1"/>
          <p:nvPr/>
        </p:nvSpPr>
        <p:spPr>
          <a:xfrm>
            <a:off x="710948" y="150499"/>
            <a:ext cx="95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E55"/>
                </a:solidFill>
              </a:rPr>
              <a:t>PPGMT – CONTRATAÇÃO DE SISTEMA ACADÊMICO 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ACE369-09C5-DD32-CF16-B0A516E55FBE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029CCF-6422-5DDE-F312-9FD9FC8B4654}"/>
              </a:ext>
            </a:extLst>
          </p:cNvPr>
          <p:cNvSpPr txBox="1"/>
          <p:nvPr/>
        </p:nvSpPr>
        <p:spPr>
          <a:xfrm>
            <a:off x="1606671" y="522342"/>
            <a:ext cx="38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22 docentes e </a:t>
            </a:r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</a:rPr>
              <a:t>62</a:t>
            </a:r>
            <a:r>
              <a:rPr lang="pt-BR" dirty="0">
                <a:solidFill>
                  <a:srgbClr val="FF0000"/>
                </a:solidFill>
              </a:rPr>
              <a:t> discentes cadastrados</a:t>
            </a:r>
          </a:p>
        </p:txBody>
      </p:sp>
      <p:pic>
        <p:nvPicPr>
          <p:cNvPr id="8" name="Imagem 7" descr="Texto, Linha do tempo&#10;&#10;Descrição gerada automaticamente">
            <a:extLst>
              <a:ext uri="{FF2B5EF4-FFF2-40B4-BE49-F238E27FC236}">
                <a16:creationId xmlns:a16="http://schemas.microsoft.com/office/drawing/2014/main" id="{D763112B-E74F-2ADC-5467-4DC8969A5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65" y="1027026"/>
            <a:ext cx="4049183" cy="5784547"/>
          </a:xfrm>
          <a:prstGeom prst="rect">
            <a:avLst/>
          </a:prstGeom>
        </p:spPr>
      </p:pic>
      <p:pic>
        <p:nvPicPr>
          <p:cNvPr id="10" name="Imagem 9" descr="Linha do tempo&#10;&#10;Descrição gerada automaticamente">
            <a:extLst>
              <a:ext uri="{FF2B5EF4-FFF2-40B4-BE49-F238E27FC236}">
                <a16:creationId xmlns:a16="http://schemas.microsoft.com/office/drawing/2014/main" id="{3821A515-862B-52C6-E166-888FECEC5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050" y="948665"/>
            <a:ext cx="4169140" cy="59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739206-8080-BA66-1BBF-38061B419E81}"/>
              </a:ext>
            </a:extLst>
          </p:cNvPr>
          <p:cNvSpPr txBox="1"/>
          <p:nvPr/>
        </p:nvSpPr>
        <p:spPr>
          <a:xfrm>
            <a:off x="710948" y="330117"/>
            <a:ext cx="95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E55"/>
                </a:solidFill>
              </a:rPr>
              <a:t>Mural Virtual de Atividades 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ACE369-09C5-DD32-CF16-B0A516E55FBE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1876637-2400-573A-472E-E77E586F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661" y="1305980"/>
            <a:ext cx="10669031" cy="5221903"/>
          </a:xfrm>
        </p:spPr>
      </p:pic>
    </p:spTree>
    <p:extLst>
      <p:ext uri="{BB962C8B-B14F-4D97-AF65-F5344CB8AC3E}">
        <p14:creationId xmlns:p14="http://schemas.microsoft.com/office/powerpoint/2010/main" val="120080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739206-8080-BA66-1BBF-38061B419E81}"/>
              </a:ext>
            </a:extLst>
          </p:cNvPr>
          <p:cNvSpPr txBox="1"/>
          <p:nvPr/>
        </p:nvSpPr>
        <p:spPr>
          <a:xfrm>
            <a:off x="710948" y="330117"/>
            <a:ext cx="95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E55"/>
                </a:solidFill>
              </a:rPr>
              <a:t>Parceria PPGMT - </a:t>
            </a:r>
            <a:r>
              <a:rPr lang="pt-BR" sz="2400" b="1" dirty="0" err="1">
                <a:solidFill>
                  <a:srgbClr val="122E55"/>
                </a:solidFill>
              </a:rPr>
              <a:t>Ditec</a:t>
            </a:r>
            <a:endParaRPr lang="pt-BR" sz="2400" b="1" dirty="0">
              <a:solidFill>
                <a:srgbClr val="122E55"/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ACE369-09C5-DD32-CF16-B0A516E55FBE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F78463-9619-12FF-EB17-AF7B702D25FA}"/>
              </a:ext>
            </a:extLst>
          </p:cNvPr>
          <p:cNvSpPr txBox="1"/>
          <p:nvPr/>
        </p:nvSpPr>
        <p:spPr>
          <a:xfrm>
            <a:off x="6724853" y="1696901"/>
            <a:ext cx="5196615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Para ser planejado:</a:t>
            </a:r>
          </a:p>
          <a:p>
            <a:endParaRPr lang="pt-BR" dirty="0"/>
          </a:p>
          <a:p>
            <a:r>
              <a:rPr lang="pt-BR" dirty="0"/>
              <a:t>- Oficinas para o Planejamento Estratégico (</a:t>
            </a:r>
            <a:r>
              <a:rPr lang="pt-BR" b="1" dirty="0"/>
              <a:t>docentes</a:t>
            </a:r>
            <a:r>
              <a:rPr lang="pt-BR" dirty="0"/>
              <a:t>)</a:t>
            </a:r>
          </a:p>
          <a:p>
            <a:r>
              <a:rPr lang="pt-BR" dirty="0"/>
              <a:t>- Treinamentos – Produtos técnicos e tecnológicos </a:t>
            </a:r>
          </a:p>
          <a:p>
            <a:r>
              <a:rPr lang="pt-BR" dirty="0"/>
              <a:t>(</a:t>
            </a:r>
            <a:r>
              <a:rPr lang="pt-BR" b="1" dirty="0"/>
              <a:t>docentes e discentes</a:t>
            </a:r>
            <a:r>
              <a:rPr lang="pt-BR" dirty="0"/>
              <a:t>)</a:t>
            </a:r>
          </a:p>
          <a:p>
            <a:r>
              <a:rPr lang="pt-BR" dirty="0"/>
              <a:t>- Política de inovação do Inmetro (</a:t>
            </a:r>
            <a:r>
              <a:rPr lang="pt-BR" b="1" dirty="0"/>
              <a:t>seminário</a:t>
            </a:r>
            <a:r>
              <a:rPr lang="pt-BR" dirty="0"/>
              <a:t>)</a:t>
            </a:r>
          </a:p>
          <a:p>
            <a:r>
              <a:rPr lang="pt-BR" dirty="0"/>
              <a:t>- Apresentação oral de projetos (</a:t>
            </a:r>
            <a:r>
              <a:rPr lang="pt-BR" b="1" dirty="0"/>
              <a:t>discentes</a:t>
            </a:r>
            <a:r>
              <a:rPr lang="pt-BR" dirty="0"/>
              <a:t>)*</a:t>
            </a:r>
          </a:p>
          <a:p>
            <a:r>
              <a:rPr lang="pt-BR" dirty="0"/>
              <a:t>          *previsão: agosto </a:t>
            </a:r>
          </a:p>
          <a:p>
            <a:r>
              <a:rPr lang="pt-BR" dirty="0"/>
              <a:t>                               </a:t>
            </a:r>
          </a:p>
        </p:txBody>
      </p:sp>
      <p:pic>
        <p:nvPicPr>
          <p:cNvPr id="6" name="Imagem 5" descr="Placa com letras pretas&#10;&#10;Descrição gerada automaticamente com confiança média">
            <a:extLst>
              <a:ext uri="{FF2B5EF4-FFF2-40B4-BE49-F238E27FC236}">
                <a16:creationId xmlns:a16="http://schemas.microsoft.com/office/drawing/2014/main" id="{362A467C-E69F-D0FA-8CFA-D5E6811E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90" y="1254243"/>
            <a:ext cx="5941660" cy="29166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6D98176-87EA-EBCE-48CC-F5BF12E108FA}"/>
              </a:ext>
            </a:extLst>
          </p:cNvPr>
          <p:cNvSpPr txBox="1"/>
          <p:nvPr/>
        </p:nvSpPr>
        <p:spPr>
          <a:xfrm>
            <a:off x="309190" y="4375529"/>
            <a:ext cx="616264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Seminário </a:t>
            </a:r>
            <a:r>
              <a:rPr lang="pt-BR" b="1" dirty="0" err="1"/>
              <a:t>Ditec</a:t>
            </a:r>
            <a:r>
              <a:rPr lang="pt-BR" b="1" dirty="0"/>
              <a:t> no Ciclo de Seminários da </a:t>
            </a:r>
            <a:r>
              <a:rPr lang="pt-BR" b="1" dirty="0" err="1"/>
              <a:t>Diepi</a:t>
            </a:r>
            <a:r>
              <a:rPr lang="pt-BR" b="1" dirty="0"/>
              <a:t>:</a:t>
            </a:r>
          </a:p>
          <a:p>
            <a:endParaRPr lang="pt-BR" b="1" dirty="0"/>
          </a:p>
          <a:p>
            <a:r>
              <a:rPr lang="pt-BR" dirty="0"/>
              <a:t>Título: Inovar sem dor: desmistificando parcerias com empresas</a:t>
            </a:r>
          </a:p>
          <a:p>
            <a:r>
              <a:rPr lang="pt-BR" dirty="0"/>
              <a:t>Data: 29/04</a:t>
            </a:r>
          </a:p>
          <a:p>
            <a:r>
              <a:rPr lang="pt-BR" dirty="0"/>
              <a:t>Horário: 14:00</a:t>
            </a:r>
          </a:p>
          <a:p>
            <a:r>
              <a:rPr lang="pt-BR" dirty="0"/>
              <a:t>Local: Auditório prédio 6 / Perfil do Inmetro no YouTube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4DFA46-5750-906A-5719-EFB4B3FACB52}"/>
              </a:ext>
            </a:extLst>
          </p:cNvPr>
          <p:cNvSpPr txBox="1"/>
          <p:nvPr/>
        </p:nvSpPr>
        <p:spPr>
          <a:xfrm>
            <a:off x="7607762" y="4899489"/>
            <a:ext cx="34307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Estudando o mecanismo de formalização de </a:t>
            </a:r>
          </a:p>
          <a:p>
            <a:r>
              <a:rPr lang="pt-BR" sz="1400" dirty="0"/>
              <a:t>parceria com a </a:t>
            </a:r>
            <a:r>
              <a:rPr lang="pt-BR" sz="1400" dirty="0" err="1"/>
              <a:t>Ditec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2661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739206-8080-BA66-1BBF-38061B419E81}"/>
              </a:ext>
            </a:extLst>
          </p:cNvPr>
          <p:cNvSpPr txBox="1"/>
          <p:nvPr/>
        </p:nvSpPr>
        <p:spPr>
          <a:xfrm>
            <a:off x="710948" y="330117"/>
            <a:ext cx="95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E55"/>
                </a:solidFill>
              </a:rPr>
              <a:t>Capacitação dos discentes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ACE369-09C5-DD32-CF16-B0A516E55FBE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C193C5-30FD-384D-F360-80ABC88DE18E}"/>
              </a:ext>
            </a:extLst>
          </p:cNvPr>
          <p:cNvSpPr txBox="1"/>
          <p:nvPr/>
        </p:nvSpPr>
        <p:spPr>
          <a:xfrm>
            <a:off x="710948" y="1623528"/>
            <a:ext cx="5935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Parceria acadêmica com o INPI:</a:t>
            </a:r>
          </a:p>
          <a:p>
            <a:endParaRPr lang="pt-BR" dirty="0"/>
          </a:p>
          <a:p>
            <a:r>
              <a:rPr lang="pt-BR" dirty="0"/>
              <a:t>- Cursos e disciplinas sobre patentes, propriedade intelectual </a:t>
            </a:r>
          </a:p>
          <a:p>
            <a:r>
              <a:rPr lang="pt-BR" dirty="0"/>
              <a:t>Inovação e desenvolvimento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00D0B42-F1AF-7826-D318-6ADD32A52A6E}"/>
              </a:ext>
            </a:extLst>
          </p:cNvPr>
          <p:cNvSpPr txBox="1"/>
          <p:nvPr/>
        </p:nvSpPr>
        <p:spPr>
          <a:xfrm>
            <a:off x="705459" y="3232477"/>
            <a:ext cx="4480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Parceria com o Sebrae</a:t>
            </a:r>
          </a:p>
          <a:p>
            <a:endParaRPr lang="pt-BR" dirty="0"/>
          </a:p>
          <a:p>
            <a:r>
              <a:rPr lang="pt-BR" dirty="0"/>
              <a:t>- Escola de negócios</a:t>
            </a:r>
          </a:p>
          <a:p>
            <a:r>
              <a:rPr lang="pt-BR" dirty="0"/>
              <a:t>- Cursos sobre inovação e empreendedorismo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02F7E8-0262-256F-19A0-39AF4F7D31A5}"/>
              </a:ext>
            </a:extLst>
          </p:cNvPr>
          <p:cNvSpPr txBox="1"/>
          <p:nvPr/>
        </p:nvSpPr>
        <p:spPr>
          <a:xfrm>
            <a:off x="7190390" y="2524481"/>
            <a:ext cx="4290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Jornada de Pós-graduação 2025</a:t>
            </a:r>
          </a:p>
          <a:p>
            <a:endParaRPr lang="pt-BR" b="1" dirty="0"/>
          </a:p>
          <a:p>
            <a:r>
              <a:rPr lang="pt-BR" dirty="0"/>
              <a:t>- Participação dos discentes na organização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303E58-F1DE-554A-97F8-ACB4B080B382}"/>
              </a:ext>
            </a:extLst>
          </p:cNvPr>
          <p:cNvSpPr txBox="1"/>
          <p:nvPr/>
        </p:nvSpPr>
        <p:spPr>
          <a:xfrm>
            <a:off x="693267" y="4909684"/>
            <a:ext cx="6931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Mesa redonda sobre e</a:t>
            </a:r>
            <a:r>
              <a:rPr lang="pt-BR" b="1" i="0" u="none" strike="noStrike" dirty="0">
                <a:solidFill>
                  <a:srgbClr val="000000"/>
                </a:solidFill>
                <a:effectLst/>
              </a:rPr>
              <a:t>xemplos de translação de ciência para mercado: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</a:p>
          <a:p>
            <a:endParaRPr lang="pt-BR" dirty="0">
              <a:solidFill>
                <a:srgbClr val="000000"/>
              </a:solidFill>
              <a:latin typeface="-webkit-standard"/>
            </a:endParaRPr>
          </a:p>
          <a:p>
            <a:r>
              <a:rPr lang="pt-B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- Como a pesquisa pode resultar na fundação de startups (definir data)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865D18-E3D0-7870-6E0A-26A6A87B4B07}"/>
              </a:ext>
            </a:extLst>
          </p:cNvPr>
          <p:cNvSpPr txBox="1"/>
          <p:nvPr/>
        </p:nvSpPr>
        <p:spPr>
          <a:xfrm>
            <a:off x="7205393" y="966760"/>
            <a:ext cx="19414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Treinamentos: </a:t>
            </a:r>
          </a:p>
          <a:p>
            <a:endParaRPr lang="pt-BR" dirty="0"/>
          </a:p>
          <a:p>
            <a:r>
              <a:rPr lang="pt-BR" dirty="0"/>
              <a:t>- CV Lattes</a:t>
            </a:r>
          </a:p>
          <a:p>
            <a:r>
              <a:rPr lang="pt-BR" dirty="0"/>
              <a:t>- LinkedIn </a:t>
            </a:r>
          </a:p>
          <a:p>
            <a:r>
              <a:rPr lang="pt-BR" dirty="0"/>
              <a:t>- Periódicos Capes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B91F27-F2AF-203F-0418-B2E044748F58}"/>
              </a:ext>
            </a:extLst>
          </p:cNvPr>
          <p:cNvSpPr txBox="1"/>
          <p:nvPr/>
        </p:nvSpPr>
        <p:spPr>
          <a:xfrm>
            <a:off x="7205393" y="3606585"/>
            <a:ext cx="3175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Parceria </a:t>
            </a:r>
            <a:r>
              <a:rPr lang="pt-BR" b="1" dirty="0" err="1"/>
              <a:t>Sesao</a:t>
            </a:r>
            <a:r>
              <a:rPr lang="pt-BR" b="1" dirty="0"/>
              <a:t>:</a:t>
            </a:r>
          </a:p>
          <a:p>
            <a:endParaRPr lang="pt-BR" dirty="0"/>
          </a:p>
          <a:p>
            <a:r>
              <a:rPr lang="pt-BR" dirty="0"/>
              <a:t>- Programa de apoio psicológico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F777DA2-2747-2901-9022-30D5E07F324E}"/>
              </a:ext>
            </a:extLst>
          </p:cNvPr>
          <p:cNvSpPr txBox="1"/>
          <p:nvPr/>
        </p:nvSpPr>
        <p:spPr>
          <a:xfrm>
            <a:off x="7526698" y="4825205"/>
            <a:ext cx="4547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Seminário sobre inserção como docente em  </a:t>
            </a:r>
          </a:p>
          <a:p>
            <a:r>
              <a:rPr lang="pt-BR" b="1" dirty="0"/>
              <a:t>Universidades privadas</a:t>
            </a:r>
          </a:p>
          <a:p>
            <a:endParaRPr lang="pt-BR" b="1" dirty="0"/>
          </a:p>
          <a:p>
            <a:r>
              <a:rPr lang="pt-BR" dirty="0"/>
              <a:t>- Forma de inserção e dinâmica de trabalho</a:t>
            </a:r>
          </a:p>
        </p:txBody>
      </p:sp>
    </p:spTree>
    <p:extLst>
      <p:ext uri="{BB962C8B-B14F-4D97-AF65-F5344CB8AC3E}">
        <p14:creationId xmlns:p14="http://schemas.microsoft.com/office/powerpoint/2010/main" val="227677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739206-8080-BA66-1BBF-38061B419E81}"/>
              </a:ext>
            </a:extLst>
          </p:cNvPr>
          <p:cNvSpPr txBox="1"/>
          <p:nvPr/>
        </p:nvSpPr>
        <p:spPr>
          <a:xfrm>
            <a:off x="710948" y="330117"/>
            <a:ext cx="95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22E55"/>
                </a:solidFill>
              </a:rPr>
              <a:t>Assuntos Gerais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ACE369-09C5-DD32-CF16-B0A516E55FBE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23D994-C177-02F5-2FF3-987A27456046}"/>
              </a:ext>
            </a:extLst>
          </p:cNvPr>
          <p:cNvSpPr txBox="1"/>
          <p:nvPr/>
        </p:nvSpPr>
        <p:spPr>
          <a:xfrm>
            <a:off x="710948" y="1415660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 Grupo de WhatsApp da CDG</a:t>
            </a:r>
          </a:p>
        </p:txBody>
      </p:sp>
    </p:spTree>
    <p:extLst>
      <p:ext uri="{BB962C8B-B14F-4D97-AF65-F5344CB8AC3E}">
        <p14:creationId xmlns:p14="http://schemas.microsoft.com/office/powerpoint/2010/main" val="23968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789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Pauta</a:t>
            </a:r>
            <a:endParaRPr lang="pt-BR" sz="3200" b="0" i="0" u="none" strike="noStrike" dirty="0">
              <a:solidFill>
                <a:srgbClr val="000000"/>
              </a:solidFill>
              <a:effectLst/>
            </a:endParaRPr>
          </a:p>
          <a:p>
            <a:endParaRPr lang="pt-BR" sz="3200" b="1" dirty="0">
              <a:solidFill>
                <a:srgbClr val="122E55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62052BB-8E55-4E7D-D8A2-2DA19916119D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729B3C-0100-8FA4-1A1C-7EBC7F8F8B4F}"/>
              </a:ext>
            </a:extLst>
          </p:cNvPr>
          <p:cNvSpPr txBox="1"/>
          <p:nvPr/>
        </p:nvSpPr>
        <p:spPr>
          <a:xfrm>
            <a:off x="658091" y="1415660"/>
            <a:ext cx="103493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pt-BR" b="1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Informações gerais: </a:t>
            </a:r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Apresentação do número atual de docentes e discentes, detalhes sobre bolsas implementadas e previsão de bolsas a serem implementadas no programa.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pt-BR" b="1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Composição da CDG: </a:t>
            </a:r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Apresentação da composição da CDG, com ênfase nas atribuições e responsabilidades de cada integrante, conforme estabelecido pelos documentos de área da Capes.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pt-BR" b="1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Status do novo edital de seleção: </a:t>
            </a:r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Atualização sobre o status do novo edital de seleção para mestrado e doutorado, incluindo prazos, modificações e estratégias para atrair candidatos qualificados.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pt-BR" b="1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Necessidade de atualização do regulamento: </a:t>
            </a:r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Rápida discussão sobre a necessidade de atualização do regulamento do programa, considerando as demandas e sugestões para melhorias no processo acadêmico e administrativo.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5. </a:t>
            </a:r>
            <a:r>
              <a:rPr lang="pt-BR" b="1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Aprovação de defesa: </a:t>
            </a:r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Discussão sobre o processo e as decisões relacionadas à aprovação das defesas de dissertação e tese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6. </a:t>
            </a:r>
            <a:r>
              <a:rPr lang="pt-BR" b="1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Agendamento das reuniões plenárias:</a:t>
            </a:r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 Definição das datas e horários para as próximas reuniões plenárias do programa, com o objetivo de garantir a participação de todos os membros e o acompanhamento adequado das atividades.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7. </a:t>
            </a:r>
            <a:r>
              <a:rPr lang="pt-BR" b="1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Assuntos gerais: </a:t>
            </a:r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Espaço para outros assuntos relevantes que necessitem de discussão, como questões administrativas, acadêmicas ou sugestões de melhorias para o programa.</a:t>
            </a:r>
          </a:p>
          <a:p>
            <a:pPr algn="l"/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</a:rPr>
              <a:t>8. </a:t>
            </a:r>
            <a:r>
              <a:rPr lang="pt-BR" b="1" dirty="0">
                <a:solidFill>
                  <a:srgbClr val="1F4E79"/>
                </a:solidFill>
                <a:latin typeface="Arial" panose="020B0604020202020204" pitchFamily="34" charset="0"/>
              </a:rPr>
              <a:t>(Novo) Criação de grupo de WhatsApp da CDG </a:t>
            </a:r>
            <a:endParaRPr lang="pt-BR" b="1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77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104941" y="1038225"/>
            <a:ext cx="7039059" cy="4686300"/>
            <a:chOff x="2266866" y="1038225"/>
            <a:chExt cx="7039059" cy="46863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80"/>
            <a:stretch/>
          </p:blipFill>
          <p:spPr>
            <a:xfrm>
              <a:off x="2266866" y="1038225"/>
              <a:ext cx="4152984" cy="468630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7" r="1711"/>
            <a:stretch/>
          </p:blipFill>
          <p:spPr>
            <a:xfrm>
              <a:off x="6829425" y="1038225"/>
              <a:ext cx="2476500" cy="468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9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B58C894-6871-D3E8-CE78-11452C828AFC}"/>
              </a:ext>
            </a:extLst>
          </p:cNvPr>
          <p:cNvSpPr txBox="1"/>
          <p:nvPr/>
        </p:nvSpPr>
        <p:spPr>
          <a:xfrm>
            <a:off x="535678" y="1696788"/>
            <a:ext cx="105941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*II – Comissão Deliberativa e de Gestão (CDG);*</a:t>
            </a:r>
          </a:p>
          <a:p>
            <a:r>
              <a:rPr lang="pt-BR" dirty="0"/>
              <a:t>1.	Coordenador– </a:t>
            </a:r>
            <a:r>
              <a:rPr lang="pt-BR" b="1" dirty="0"/>
              <a:t>Celso Sant’Anna</a:t>
            </a:r>
          </a:p>
          <a:p>
            <a:r>
              <a:rPr lang="pt-BR" dirty="0"/>
              <a:t>2.	Coordenador Adjunto – </a:t>
            </a:r>
            <a:r>
              <a:rPr lang="pt-BR" b="1" dirty="0"/>
              <a:t>Rodrigo Félix</a:t>
            </a:r>
            <a:r>
              <a:rPr lang="pt-BR" dirty="0"/>
              <a:t> </a:t>
            </a:r>
          </a:p>
          <a:p>
            <a:r>
              <a:rPr lang="pt-BR" dirty="0"/>
              <a:t>3.	O presidente da Comissão de Aperfeiçoamento de Docentes (CAD) – </a:t>
            </a:r>
            <a:r>
              <a:rPr lang="pt-BR" b="1" dirty="0"/>
              <a:t>Joyce Araújo</a:t>
            </a:r>
          </a:p>
          <a:p>
            <a:r>
              <a:rPr lang="pt-BR" dirty="0"/>
              <a:t>4.	O presidente da Comissão de Curricular e de Acompanhamento Discente (CCD) – </a:t>
            </a:r>
            <a:r>
              <a:rPr lang="pt-BR" b="1" dirty="0"/>
              <a:t>Júlio </a:t>
            </a:r>
            <a:r>
              <a:rPr lang="pt-BR" b="1" dirty="0" err="1"/>
              <a:t>Jablonski</a:t>
            </a:r>
            <a:endParaRPr lang="pt-BR" b="1" dirty="0"/>
          </a:p>
          <a:p>
            <a:r>
              <a:rPr lang="pt-BR" dirty="0"/>
              <a:t>5.	O presidente da Comissão Permanente de Seleção (CPS) – </a:t>
            </a:r>
            <a:r>
              <a:rPr lang="pt-BR" b="1" dirty="0"/>
              <a:t>Rodrigo Félix</a:t>
            </a:r>
          </a:p>
          <a:p>
            <a:r>
              <a:rPr lang="pt-BR" dirty="0"/>
              <a:t>6.	Um representante docente da Linha “Suporte ao desenvolvimento tecnológico” – </a:t>
            </a:r>
            <a:r>
              <a:rPr lang="pt-BR" b="1" dirty="0"/>
              <a:t>Wilson </a:t>
            </a:r>
          </a:p>
          <a:p>
            <a:pPr marL="342900" indent="-342900">
              <a:buAutoNum type="arabicPeriod" startAt="7"/>
            </a:pPr>
            <a:r>
              <a:rPr lang="pt-BR" dirty="0"/>
              <a:t>Um representante docente da Linha “Métodos avançados de medição” –  </a:t>
            </a:r>
            <a:r>
              <a:rPr lang="pt-BR" b="1" dirty="0"/>
              <a:t>Renata Carvalho</a:t>
            </a:r>
          </a:p>
          <a:p>
            <a:pPr marL="342900" indent="-342900">
              <a:buAutoNum type="arabicPeriod" startAt="7"/>
            </a:pPr>
            <a:r>
              <a:rPr lang="pt-BR" dirty="0"/>
              <a:t>Um representante docente da Linha de Pesquisa  “Metrologia Biológica” – </a:t>
            </a:r>
            <a:r>
              <a:rPr lang="pt-BR" b="1" dirty="0"/>
              <a:t>Emile Barrias</a:t>
            </a:r>
          </a:p>
          <a:p>
            <a:r>
              <a:rPr lang="pt-BR" dirty="0"/>
              <a:t>9.	Um representante discente – </a:t>
            </a:r>
            <a:r>
              <a:rPr lang="pt-BR" b="1" dirty="0"/>
              <a:t>Alana e Marcus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5F1F66-5950-057E-5E1A-EDB96C30E297}"/>
              </a:ext>
            </a:extLst>
          </p:cNvPr>
          <p:cNvSpPr txBox="1"/>
          <p:nvPr/>
        </p:nvSpPr>
        <p:spPr>
          <a:xfrm>
            <a:off x="727276" y="281128"/>
            <a:ext cx="937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22E55"/>
                </a:solidFill>
              </a:rPr>
              <a:t>PPGMT – Comissão Deliberativa e de Gestão (CDG)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7DECC8-3E35-8818-F474-52A57A33CF4E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22E55"/>
                </a:solidFill>
              </a:rPr>
              <a:t>Aprovação Defesas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B9B9070-13C1-BD8A-2BBA-6E8012118061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CFE2E2-8C09-34A9-BF0A-A0CE5BE3A0FE}"/>
              </a:ext>
            </a:extLst>
          </p:cNvPr>
          <p:cNvSpPr txBox="1"/>
          <p:nvPr/>
        </p:nvSpPr>
        <p:spPr>
          <a:xfrm>
            <a:off x="235527" y="1580875"/>
            <a:ext cx="609600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1.</a:t>
            </a:r>
            <a:r>
              <a:rPr lang="pt-BR" sz="700" b="0" i="0" u="none" strike="noStrike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pt-BR" sz="11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Aluna: Iris Trindade </a:t>
            </a:r>
            <a:r>
              <a:rPr lang="pt-BR" sz="11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Chacon</a:t>
            </a:r>
            <a:endParaRPr lang="pt-BR" sz="1100" b="0" i="0" u="none" strike="noStrike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Turma: 2020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Nível: </a:t>
            </a:r>
            <a:r>
              <a:rPr lang="pt-BR" b="1" i="0" u="none" strike="noStrike" dirty="0">
                <a:effectLst/>
                <a:latin typeface="Arial" panose="020B0604020202020204" pitchFamily="34" charset="0"/>
              </a:rPr>
              <a:t>Doutorado</a:t>
            </a:r>
          </a:p>
          <a:p>
            <a:pPr algn="l"/>
            <a:r>
              <a:rPr lang="pt-BR" b="0" i="0" u="none" strike="noStrike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Regulamento: Antigo PPGM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Orientador: Rodrigo Félix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Data/Horário: 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22/05/2025 – 09h</a:t>
            </a: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Título da Tese: Sistema para medição e monitoramento de combustível líquido em veículos-tanque rodoviários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pt-BR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Banca: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Rodrigo Pereira Barretto da Costa-Felix – Orientador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Luiz Vicente Gomes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Tarelho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PPGM/PPGMT</a:t>
            </a:r>
          </a:p>
          <a:p>
            <a:pPr algn="l"/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Edisio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Alves de Aguiar Junior – Inmetro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Tiago Costa Dourado - Inmetro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Glauber José Ferreira Tomaz da Silva - UFAL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647620-28DE-195D-CBA1-4BBE758E9293}"/>
              </a:ext>
            </a:extLst>
          </p:cNvPr>
          <p:cNvSpPr txBox="1"/>
          <p:nvPr/>
        </p:nvSpPr>
        <p:spPr>
          <a:xfrm>
            <a:off x="6331527" y="1580875"/>
            <a:ext cx="609600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2.</a:t>
            </a:r>
            <a:r>
              <a:rPr lang="pt-BR" sz="700" b="0" i="0" u="none" strike="noStrike" dirty="0">
                <a:solidFill>
                  <a:srgbClr val="1F4E79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pt-BR" sz="11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Aluno: </a:t>
            </a:r>
            <a:r>
              <a:rPr lang="pt-BR" sz="11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Pedro Henrique Fernandes Diniz</a:t>
            </a:r>
            <a:endParaRPr lang="pt-BR" sz="1100" b="0" i="0" u="none" strike="noStrike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Turma: 2021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Nível: </a:t>
            </a:r>
            <a:r>
              <a:rPr lang="pt-BR" b="1" i="0" u="none" strike="noStrike" dirty="0">
                <a:effectLst/>
                <a:latin typeface="Arial" panose="020B0604020202020204" pitchFamily="34" charset="0"/>
              </a:rPr>
              <a:t>Doutorado</a:t>
            </a: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Regulamento: Antigo PPGM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Orientador: Rodrigo Félix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Data/Horário: 29/05/2025 – 09h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Título da Tese: Metodologia para avaliação da confiabilidade metrológica de Termômetros Clínicos de Radiação Infravermelha (TCRI)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pt-BR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Banca: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Rodrigo Pereira Barretto da Costa-Felix – Orientador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Luiz Vicente Gomes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Tarelho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PPGM/PPGMT</a:t>
            </a:r>
          </a:p>
          <a:p>
            <a:pPr algn="l"/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Julio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Jablonski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Amaral – PPGM/PPGMT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Wagner Coelho de Albuquerque Pereira – UFRJ</a:t>
            </a:r>
          </a:p>
          <a:p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6CCC959-FA10-E235-280D-3DB8E72BB785}"/>
              </a:ext>
            </a:extLst>
          </p:cNvPr>
          <p:cNvCxnSpPr>
            <a:cxnSpLocks/>
          </p:cNvCxnSpPr>
          <p:nvPr/>
        </p:nvCxnSpPr>
        <p:spPr>
          <a:xfrm flipV="1">
            <a:off x="6099507" y="1415660"/>
            <a:ext cx="0" cy="4425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1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22E55"/>
                </a:solidFill>
              </a:rPr>
              <a:t>Aprovação Defesas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B9B9070-13C1-BD8A-2BBA-6E8012118061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E911DF-47DD-BBE5-D2B8-555AA7A4C792}"/>
              </a:ext>
            </a:extLst>
          </p:cNvPr>
          <p:cNvSpPr txBox="1"/>
          <p:nvPr/>
        </p:nvSpPr>
        <p:spPr>
          <a:xfrm>
            <a:off x="446852" y="1468965"/>
            <a:ext cx="609600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3.</a:t>
            </a:r>
            <a:r>
              <a:rPr lang="pt-BR" sz="700" b="0" i="0" u="none" strike="noStrike" dirty="0">
                <a:solidFill>
                  <a:srgbClr val="1F4E79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pt-BR" sz="11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Aluna: Mariana Luiza Flávio</a:t>
            </a:r>
            <a:endParaRPr lang="pt-BR" sz="1100" b="0" i="0" u="none" strike="noStrike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Turma: 2023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Nível: </a:t>
            </a:r>
            <a:r>
              <a:rPr lang="pt-BR" b="1" i="0" u="none" strike="noStrike" dirty="0">
                <a:effectLst/>
                <a:latin typeface="Arial" panose="020B0604020202020204" pitchFamily="34" charset="0"/>
              </a:rPr>
              <a:t>Mestrado</a:t>
            </a: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Regulamento: Novo PPGM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Orientador: Charles Bezerra do Prado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Data/Horário: 30/05/2025 – 10h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1F4E79"/>
                </a:solidFill>
                <a:effectLst/>
                <a:latin typeface="Arial" panose="020B0604020202020204" pitchFamily="34" charset="0"/>
              </a:rPr>
              <a:t>Título da dissertação: SIMULATION OF STEALTH ATTACKS IN POWER DISTRIBUTION SYSTEMS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pt-BR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Banca:</a:t>
            </a:r>
            <a:endParaRPr lang="pt-BR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Charles Bezerra do Prado – Orientador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Luiz Fernando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Rust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Costa Carmo – PPGM/PPGMT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Claudio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Miceli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Farias – UFRJ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Marco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Pasetti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Università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degli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Studi </a:t>
            </a:r>
            <a:r>
              <a:rPr lang="pt-BR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Brescia</a:t>
            </a:r>
          </a:p>
          <a:p>
            <a:pPr algn="l"/>
            <a:r>
              <a:rPr lang="pt-BR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F9E4CC1-F9AD-315F-E8AD-83ED55770189}"/>
              </a:ext>
            </a:extLst>
          </p:cNvPr>
          <p:cNvCxnSpPr>
            <a:cxnSpLocks/>
          </p:cNvCxnSpPr>
          <p:nvPr/>
        </p:nvCxnSpPr>
        <p:spPr>
          <a:xfrm flipV="1">
            <a:off x="6238048" y="1460483"/>
            <a:ext cx="0" cy="4425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5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22E55"/>
                </a:solidFill>
              </a:rPr>
              <a:t>Número de discentes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B9B9070-13C1-BD8A-2BBA-6E8012118061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9BCCE6-BB96-29D1-ADA5-98139A453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87042"/>
              </p:ext>
            </p:extLst>
          </p:nvPr>
        </p:nvGraphicFramePr>
        <p:xfrm>
          <a:off x="1519380" y="2464555"/>
          <a:ext cx="8028636" cy="146522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07159">
                  <a:extLst>
                    <a:ext uri="{9D8B030D-6E8A-4147-A177-3AD203B41FA5}">
                      <a16:colId xmlns:a16="http://schemas.microsoft.com/office/drawing/2014/main" val="1754025381"/>
                    </a:ext>
                  </a:extLst>
                </a:gridCol>
                <a:gridCol w="2007159">
                  <a:extLst>
                    <a:ext uri="{9D8B030D-6E8A-4147-A177-3AD203B41FA5}">
                      <a16:colId xmlns:a16="http://schemas.microsoft.com/office/drawing/2014/main" val="2134763768"/>
                    </a:ext>
                  </a:extLst>
                </a:gridCol>
                <a:gridCol w="2007159">
                  <a:extLst>
                    <a:ext uri="{9D8B030D-6E8A-4147-A177-3AD203B41FA5}">
                      <a16:colId xmlns:a16="http://schemas.microsoft.com/office/drawing/2014/main" val="3107034842"/>
                    </a:ext>
                  </a:extLst>
                </a:gridCol>
                <a:gridCol w="2007159">
                  <a:extLst>
                    <a:ext uri="{9D8B030D-6E8A-4147-A177-3AD203B41FA5}">
                      <a16:colId xmlns:a16="http://schemas.microsoft.com/office/drawing/2014/main" val="552537944"/>
                    </a:ext>
                  </a:extLst>
                </a:gridCol>
              </a:tblGrid>
              <a:tr h="488409">
                <a:tc>
                  <a:txBody>
                    <a:bodyPr/>
                    <a:lstStyle/>
                    <a:p>
                      <a:r>
                        <a:rPr lang="pt-BR" sz="2400" dirty="0"/>
                        <a:t>Curso</a:t>
                      </a:r>
                    </a:p>
                  </a:txBody>
                  <a:tcPr marL="120430" marR="120430" marT="60215" marB="6021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Alunos ativos</a:t>
                      </a:r>
                    </a:p>
                  </a:txBody>
                  <a:tcPr marL="120430" marR="120430" marT="60215" marB="60215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2863238485"/>
                  </a:ext>
                </a:extLst>
              </a:tr>
              <a:tr h="488409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Mestrado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Doutorado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2751031287"/>
                  </a:ext>
                </a:extLst>
              </a:tr>
              <a:tr h="488409">
                <a:tc>
                  <a:txBody>
                    <a:bodyPr/>
                    <a:lstStyle/>
                    <a:p>
                      <a:r>
                        <a:rPr lang="pt-BR" sz="2400" dirty="0"/>
                        <a:t>PPGMT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18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44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62</a:t>
                      </a:r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363228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8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22E55"/>
                </a:solidFill>
              </a:rPr>
              <a:t>Número de docentes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B9B9070-13C1-BD8A-2BBA-6E8012118061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9F4E5D2-1370-3288-3086-8C620EBC4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15953"/>
              </p:ext>
            </p:extLst>
          </p:nvPr>
        </p:nvGraphicFramePr>
        <p:xfrm>
          <a:off x="1519379" y="2464555"/>
          <a:ext cx="8774548" cy="146522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3637">
                  <a:extLst>
                    <a:ext uri="{9D8B030D-6E8A-4147-A177-3AD203B41FA5}">
                      <a16:colId xmlns:a16="http://schemas.microsoft.com/office/drawing/2014/main" val="1754025381"/>
                    </a:ext>
                  </a:extLst>
                </a:gridCol>
                <a:gridCol w="2193637">
                  <a:extLst>
                    <a:ext uri="{9D8B030D-6E8A-4147-A177-3AD203B41FA5}">
                      <a16:colId xmlns:a16="http://schemas.microsoft.com/office/drawing/2014/main" val="2134763768"/>
                    </a:ext>
                  </a:extLst>
                </a:gridCol>
                <a:gridCol w="2193637">
                  <a:extLst>
                    <a:ext uri="{9D8B030D-6E8A-4147-A177-3AD203B41FA5}">
                      <a16:colId xmlns:a16="http://schemas.microsoft.com/office/drawing/2014/main" val="3107034842"/>
                    </a:ext>
                  </a:extLst>
                </a:gridCol>
                <a:gridCol w="2193637">
                  <a:extLst>
                    <a:ext uri="{9D8B030D-6E8A-4147-A177-3AD203B41FA5}">
                      <a16:colId xmlns:a16="http://schemas.microsoft.com/office/drawing/2014/main" val="552537944"/>
                    </a:ext>
                  </a:extLst>
                </a:gridCol>
              </a:tblGrid>
              <a:tr h="488409">
                <a:tc>
                  <a:txBody>
                    <a:bodyPr/>
                    <a:lstStyle/>
                    <a:p>
                      <a:r>
                        <a:rPr lang="pt-BR" sz="2400" dirty="0"/>
                        <a:t>Curso</a:t>
                      </a:r>
                    </a:p>
                  </a:txBody>
                  <a:tcPr marL="120430" marR="120430" marT="60215" marB="6021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Docentes</a:t>
                      </a:r>
                    </a:p>
                  </a:txBody>
                  <a:tcPr marL="120430" marR="120430" marT="60215" marB="60215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2863238485"/>
                  </a:ext>
                </a:extLst>
              </a:tr>
              <a:tr h="488409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Permanentes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Colaboradores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2751031287"/>
                  </a:ext>
                </a:extLst>
              </a:tr>
              <a:tr h="488409">
                <a:tc>
                  <a:txBody>
                    <a:bodyPr/>
                    <a:lstStyle/>
                    <a:p>
                      <a:r>
                        <a:rPr lang="pt-BR" sz="2400" dirty="0"/>
                        <a:t>PPGMT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23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23</a:t>
                      </a:r>
                      <a:r>
                        <a:rPr lang="pt-BR" sz="2400" baseline="300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363228461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6FF0F2B-4301-4189-849F-33F10FBF74A1}"/>
              </a:ext>
            </a:extLst>
          </p:cNvPr>
          <p:cNvSpPr txBox="1"/>
          <p:nvPr/>
        </p:nvSpPr>
        <p:spPr>
          <a:xfrm>
            <a:off x="3747215" y="4224528"/>
            <a:ext cx="516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*10 bolsistas de produtividade do CNPq (~ 43%)</a:t>
            </a:r>
          </a:p>
        </p:txBody>
      </p:sp>
    </p:spTree>
    <p:extLst>
      <p:ext uri="{BB962C8B-B14F-4D97-AF65-F5344CB8AC3E}">
        <p14:creationId xmlns:p14="http://schemas.microsoft.com/office/powerpoint/2010/main" val="349997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22E55"/>
                </a:solidFill>
              </a:rPr>
              <a:t>Bolsas disponíveis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B9B9070-13C1-BD8A-2BBA-6E8012118061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AAD3E71-6C67-C535-A9A3-18A52A2FF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28320"/>
              </p:ext>
            </p:extLst>
          </p:nvPr>
        </p:nvGraphicFramePr>
        <p:xfrm>
          <a:off x="1519380" y="2464555"/>
          <a:ext cx="8028636" cy="146522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07159">
                  <a:extLst>
                    <a:ext uri="{9D8B030D-6E8A-4147-A177-3AD203B41FA5}">
                      <a16:colId xmlns:a16="http://schemas.microsoft.com/office/drawing/2014/main" val="1754025381"/>
                    </a:ext>
                  </a:extLst>
                </a:gridCol>
                <a:gridCol w="2007159">
                  <a:extLst>
                    <a:ext uri="{9D8B030D-6E8A-4147-A177-3AD203B41FA5}">
                      <a16:colId xmlns:a16="http://schemas.microsoft.com/office/drawing/2014/main" val="2134763768"/>
                    </a:ext>
                  </a:extLst>
                </a:gridCol>
                <a:gridCol w="2007159">
                  <a:extLst>
                    <a:ext uri="{9D8B030D-6E8A-4147-A177-3AD203B41FA5}">
                      <a16:colId xmlns:a16="http://schemas.microsoft.com/office/drawing/2014/main" val="3107034842"/>
                    </a:ext>
                  </a:extLst>
                </a:gridCol>
                <a:gridCol w="2007159">
                  <a:extLst>
                    <a:ext uri="{9D8B030D-6E8A-4147-A177-3AD203B41FA5}">
                      <a16:colId xmlns:a16="http://schemas.microsoft.com/office/drawing/2014/main" val="552537944"/>
                    </a:ext>
                  </a:extLst>
                </a:gridCol>
              </a:tblGrid>
              <a:tr h="488409">
                <a:tc>
                  <a:txBody>
                    <a:bodyPr/>
                    <a:lstStyle/>
                    <a:p>
                      <a:r>
                        <a:rPr lang="pt-BR" sz="2400" dirty="0"/>
                        <a:t>Agência</a:t>
                      </a:r>
                    </a:p>
                  </a:txBody>
                  <a:tcPr marL="120430" marR="120430" marT="60215" marB="6021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Bolsas</a:t>
                      </a:r>
                    </a:p>
                  </a:txBody>
                  <a:tcPr marL="120430" marR="120430" marT="60215" marB="60215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2863238485"/>
                  </a:ext>
                </a:extLst>
              </a:tr>
              <a:tr h="488409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Mestrado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Doutorado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2751031287"/>
                  </a:ext>
                </a:extLst>
              </a:tr>
              <a:tr h="488409">
                <a:tc>
                  <a:txBody>
                    <a:bodyPr/>
                    <a:lstStyle/>
                    <a:p>
                      <a:r>
                        <a:rPr lang="pt-BR" sz="2400" dirty="0"/>
                        <a:t>Capes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06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11</a:t>
                      </a:r>
                    </a:p>
                  </a:txBody>
                  <a:tcPr marL="120430" marR="120430" marT="60215" marB="60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120430" marR="120430" marT="60215" marB="60215"/>
                </a:tc>
                <a:extLst>
                  <a:ext uri="{0D108BD9-81ED-4DB2-BD59-A6C34878D82A}">
                    <a16:rowId xmlns:a16="http://schemas.microsoft.com/office/drawing/2014/main" val="363228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4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35" y="0"/>
            <a:ext cx="3090064" cy="141566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849747-DC71-3F88-4C01-7E08F8B363AF}"/>
              </a:ext>
            </a:extLst>
          </p:cNvPr>
          <p:cNvSpPr txBox="1"/>
          <p:nvPr/>
        </p:nvSpPr>
        <p:spPr>
          <a:xfrm>
            <a:off x="727277" y="281128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22E55"/>
                </a:solidFill>
              </a:rPr>
              <a:t>Bolsas CNPq - PIBPG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B9B9070-13C1-BD8A-2BBA-6E8012118061}"/>
              </a:ext>
            </a:extLst>
          </p:cNvPr>
          <p:cNvCxnSpPr/>
          <p:nvPr/>
        </p:nvCxnSpPr>
        <p:spPr>
          <a:xfrm>
            <a:off x="727277" y="865903"/>
            <a:ext cx="51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9D761BF9-F2C3-5F90-C7E4-C288D97F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4" y="1379724"/>
            <a:ext cx="9806611" cy="49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79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19210</TotalTime>
  <Words>1313</Words>
  <Application>Microsoft Macintosh PowerPoint</Application>
  <PresentationFormat>Widescreen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-webkit-standard</vt:lpstr>
      <vt:lpstr>Arial</vt:lpstr>
      <vt:lpstr>Calibri</vt:lpstr>
      <vt:lpstr>Calibri Light</vt:lpstr>
      <vt:lpstr>Times New Roman</vt:lpstr>
      <vt:lpstr>TimesNewRoman,Bold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Raphael Silva</dc:creator>
  <cp:lastModifiedBy>Celso SantAnna</cp:lastModifiedBy>
  <cp:revision>34</cp:revision>
  <dcterms:created xsi:type="dcterms:W3CDTF">2023-03-02T13:40:44Z</dcterms:created>
  <dcterms:modified xsi:type="dcterms:W3CDTF">2025-05-06T13:30:06Z</dcterms:modified>
</cp:coreProperties>
</file>