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Higuen Elegant Serif" panose="020B0604020202020204" charset="-18"/>
      <p:regular r:id="rId23"/>
    </p:embeddedFont>
    <p:embeddedFont>
      <p:font typeface="Lato" panose="020F0502020204030203" pitchFamily="34" charset="0"/>
      <p:regular r:id="rId24"/>
    </p:embeddedFont>
    <p:embeddedFont>
      <p:font typeface="Lato Bold" panose="020B0604020202020204" charset="0"/>
      <p:regular r:id="rId25"/>
    </p:embeddedFont>
    <p:embeddedFont>
      <p:font typeface="Lato Heavy" panose="020B0604020202020204" charset="0"/>
      <p:regular r:id="rId26"/>
    </p:embeddedFont>
    <p:embeddedFont>
      <p:font typeface="Open Sauce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4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20.png"/><Relationship Id="rId5" Type="http://schemas.openxmlformats.org/officeDocument/2006/relationships/image" Target="../media/image6.png"/><Relationship Id="rId10" Type="http://schemas.openxmlformats.org/officeDocument/2006/relationships/image" Target="../media/image19.png"/><Relationship Id="rId4" Type="http://schemas.openxmlformats.org/officeDocument/2006/relationships/image" Target="../media/image5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3035557" y="-3249933"/>
            <a:ext cx="9424465" cy="9253111"/>
          </a:xfrm>
          <a:custGeom>
            <a:avLst/>
            <a:gdLst/>
            <a:ahLst/>
            <a:cxnLst/>
            <a:rect l="l" t="t" r="r" b="b"/>
            <a:pathLst>
              <a:path w="9424465" h="9253111">
                <a:moveTo>
                  <a:pt x="0" y="0"/>
                </a:moveTo>
                <a:lnTo>
                  <a:pt x="9424465" y="0"/>
                </a:lnTo>
                <a:lnTo>
                  <a:pt x="9424465" y="9253111"/>
                </a:lnTo>
                <a:lnTo>
                  <a:pt x="0" y="9253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654691" y="7279929"/>
            <a:ext cx="14478794" cy="6475970"/>
          </a:xfrm>
          <a:custGeom>
            <a:avLst/>
            <a:gdLst/>
            <a:ahLst/>
            <a:cxnLst/>
            <a:rect l="l" t="t" r="r" b="b"/>
            <a:pathLst>
              <a:path w="14478794" h="6475970">
                <a:moveTo>
                  <a:pt x="0" y="0"/>
                </a:moveTo>
                <a:lnTo>
                  <a:pt x="14478794" y="0"/>
                </a:lnTo>
                <a:lnTo>
                  <a:pt x="14478794" y="6475969"/>
                </a:lnTo>
                <a:lnTo>
                  <a:pt x="0" y="64759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-3826131" y="5859569"/>
            <a:ext cx="7652261" cy="7896330"/>
          </a:xfrm>
          <a:custGeom>
            <a:avLst/>
            <a:gdLst/>
            <a:ahLst/>
            <a:cxnLst/>
            <a:rect l="l" t="t" r="r" b="b"/>
            <a:pathLst>
              <a:path w="7652261" h="7896330">
                <a:moveTo>
                  <a:pt x="0" y="0"/>
                </a:moveTo>
                <a:lnTo>
                  <a:pt x="7652262" y="0"/>
                </a:lnTo>
                <a:lnTo>
                  <a:pt x="7652262" y="7896329"/>
                </a:lnTo>
                <a:lnTo>
                  <a:pt x="0" y="78963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-2379898" y="6584444"/>
            <a:ext cx="6369496" cy="4597618"/>
          </a:xfrm>
          <a:custGeom>
            <a:avLst/>
            <a:gdLst/>
            <a:ahLst/>
            <a:cxnLst/>
            <a:rect l="l" t="t" r="r" b="b"/>
            <a:pathLst>
              <a:path w="6369496" h="4597618">
                <a:moveTo>
                  <a:pt x="0" y="0"/>
                </a:moveTo>
                <a:lnTo>
                  <a:pt x="6369496" y="0"/>
                </a:lnTo>
                <a:lnTo>
                  <a:pt x="6369496" y="4597618"/>
                </a:lnTo>
                <a:lnTo>
                  <a:pt x="0" y="45976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903721" y="3822734"/>
            <a:ext cx="14480558" cy="2350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81"/>
              </a:lnSpc>
            </a:pPr>
            <a:r>
              <a:rPr lang="en-US" sz="9657">
                <a:solidFill>
                  <a:srgbClr val="6D1716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Área Interdisciplinar - CAPES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84225" y="6131411"/>
            <a:ext cx="12519550" cy="1186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2"/>
              </a:lnSpc>
            </a:pPr>
            <a:r>
              <a:rPr lang="en-US" sz="4184" b="1">
                <a:solidFill>
                  <a:srgbClr val="B16831"/>
                </a:solidFill>
                <a:latin typeface="Lato Heavy"/>
                <a:ea typeface="Lato Heavy"/>
                <a:cs typeface="Lato Heavy"/>
                <a:sym typeface="Lato Heavy"/>
              </a:rPr>
              <a:t>Eduardo Winter</a:t>
            </a:r>
          </a:p>
          <a:p>
            <a:pPr algn="ctr">
              <a:lnSpc>
                <a:spcPts val="4602"/>
              </a:lnSpc>
            </a:pPr>
            <a:r>
              <a:rPr lang="en-US" sz="4184" b="1">
                <a:solidFill>
                  <a:srgbClr val="B16831"/>
                </a:solidFill>
                <a:latin typeface="Lato Heavy"/>
                <a:ea typeface="Lato Heavy"/>
                <a:cs typeface="Lato Heavy"/>
                <a:sym typeface="Lato Heavy"/>
              </a:rPr>
              <a:t>Coordenador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142086">
            <a:off x="-9893167" y="-3184612"/>
            <a:ext cx="35594345" cy="15920380"/>
          </a:xfrm>
          <a:custGeom>
            <a:avLst/>
            <a:gdLst/>
            <a:ahLst/>
            <a:cxnLst/>
            <a:rect l="l" t="t" r="r" b="b"/>
            <a:pathLst>
              <a:path w="35594345" h="15920380">
                <a:moveTo>
                  <a:pt x="0" y="0"/>
                </a:moveTo>
                <a:lnTo>
                  <a:pt x="35594345" y="0"/>
                </a:lnTo>
                <a:lnTo>
                  <a:pt x="35594345" y="15920380"/>
                </a:lnTo>
                <a:lnTo>
                  <a:pt x="0" y="1592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H="1">
            <a:off x="14253849" y="-611680"/>
            <a:ext cx="6369496" cy="4597618"/>
          </a:xfrm>
          <a:custGeom>
            <a:avLst/>
            <a:gdLst/>
            <a:ahLst/>
            <a:cxnLst/>
            <a:rect l="l" t="t" r="r" b="b"/>
            <a:pathLst>
              <a:path w="6369496" h="4597618">
                <a:moveTo>
                  <a:pt x="6369496" y="0"/>
                </a:moveTo>
                <a:lnTo>
                  <a:pt x="0" y="0"/>
                </a:lnTo>
                <a:lnTo>
                  <a:pt x="0" y="4597618"/>
                </a:lnTo>
                <a:lnTo>
                  <a:pt x="6369496" y="4597618"/>
                </a:lnTo>
                <a:lnTo>
                  <a:pt x="6369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69302" y="1163183"/>
            <a:ext cx="14211460" cy="1133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51"/>
              </a:lnSpc>
            </a:pPr>
            <a:r>
              <a:rPr lang="en-US" sz="8028">
                <a:solidFill>
                  <a:srgbClr val="6D1716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pandemia e chuvas no RS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039831"/>
            <a:ext cx="14752074" cy="5542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2212" lvl="1" indent="-411106" algn="l">
              <a:lnSpc>
                <a:spcPts val="6397"/>
              </a:lnSpc>
              <a:buAutoNum type="arabicPeriod"/>
            </a:pPr>
            <a:r>
              <a:rPr lang="en-US" sz="3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Os prazos de conclusão de mestrados e doutorados</a:t>
            </a:r>
          </a:p>
          <a:p>
            <a:pPr marL="822212" lvl="1" indent="-411106" algn="l">
              <a:lnSpc>
                <a:spcPts val="6397"/>
              </a:lnSpc>
              <a:buAutoNum type="arabicPeriod"/>
            </a:pPr>
            <a:r>
              <a:rPr lang="en-US" sz="3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A fluxo discente</a:t>
            </a:r>
          </a:p>
          <a:p>
            <a:pPr marL="822212" lvl="1" indent="-411106" algn="l">
              <a:lnSpc>
                <a:spcPts val="6397"/>
              </a:lnSpc>
              <a:buAutoNum type="arabicPeriod"/>
            </a:pPr>
            <a:r>
              <a:rPr lang="en-US" sz="3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A estabilidade do corpo docente</a:t>
            </a:r>
          </a:p>
          <a:p>
            <a:pPr marL="822212" lvl="1" indent="-411106" algn="l">
              <a:lnSpc>
                <a:spcPts val="6397"/>
              </a:lnSpc>
              <a:buAutoNum type="arabicPeriod"/>
            </a:pPr>
            <a:r>
              <a:rPr lang="en-US" sz="3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A queda na produção intelectual</a:t>
            </a:r>
          </a:p>
          <a:p>
            <a:pPr marL="822212" lvl="1" indent="-411106" algn="l">
              <a:lnSpc>
                <a:spcPts val="6397"/>
              </a:lnSpc>
              <a:buAutoNum type="arabicPeriod"/>
            </a:pPr>
            <a:r>
              <a:rPr lang="en-US" sz="3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Recuperação da infraestrutura (chuvas no RS)</a:t>
            </a:r>
          </a:p>
          <a:p>
            <a:pPr marL="822212" lvl="1" indent="-411106" algn="l">
              <a:lnSpc>
                <a:spcPts val="6397"/>
              </a:lnSpc>
              <a:buAutoNum type="arabicPeriod"/>
            </a:pPr>
            <a:r>
              <a:rPr lang="en-US" sz="3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Adaptação das atividades do PPG para um modelo híbrido </a:t>
            </a:r>
          </a:p>
          <a:p>
            <a:pPr algn="l">
              <a:lnSpc>
                <a:spcPts val="6397"/>
              </a:lnSpc>
            </a:pPr>
            <a:r>
              <a:rPr lang="en-US" sz="3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      de ensino (pandemia)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142086">
            <a:off x="-9893167" y="-3184612"/>
            <a:ext cx="35594345" cy="15920380"/>
          </a:xfrm>
          <a:custGeom>
            <a:avLst/>
            <a:gdLst/>
            <a:ahLst/>
            <a:cxnLst/>
            <a:rect l="l" t="t" r="r" b="b"/>
            <a:pathLst>
              <a:path w="35594345" h="15920380">
                <a:moveTo>
                  <a:pt x="0" y="0"/>
                </a:moveTo>
                <a:lnTo>
                  <a:pt x="35594345" y="0"/>
                </a:lnTo>
                <a:lnTo>
                  <a:pt x="35594345" y="15920380"/>
                </a:lnTo>
                <a:lnTo>
                  <a:pt x="0" y="1592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H="1">
            <a:off x="14253849" y="-611680"/>
            <a:ext cx="6369496" cy="4597618"/>
          </a:xfrm>
          <a:custGeom>
            <a:avLst/>
            <a:gdLst/>
            <a:ahLst/>
            <a:cxnLst/>
            <a:rect l="l" t="t" r="r" b="b"/>
            <a:pathLst>
              <a:path w="6369496" h="4597618">
                <a:moveTo>
                  <a:pt x="6369496" y="0"/>
                </a:moveTo>
                <a:lnTo>
                  <a:pt x="0" y="0"/>
                </a:lnTo>
                <a:lnTo>
                  <a:pt x="0" y="4597618"/>
                </a:lnTo>
                <a:lnTo>
                  <a:pt x="6369496" y="4597618"/>
                </a:lnTo>
                <a:lnTo>
                  <a:pt x="6369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69302" y="504754"/>
            <a:ext cx="16969295" cy="1133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51"/>
              </a:lnSpc>
            </a:pPr>
            <a:r>
              <a:rPr lang="en-US" sz="8028">
                <a:solidFill>
                  <a:srgbClr val="6D1716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mudanças no processo avaliativo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9302" y="2433673"/>
            <a:ext cx="17818698" cy="6344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2212" lvl="1" indent="-411106" algn="l">
              <a:lnSpc>
                <a:spcPts val="6397"/>
              </a:lnSpc>
              <a:buAutoNum type="arabicPeriod"/>
            </a:pPr>
            <a:r>
              <a:rPr lang="en-US" sz="3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Avaliação de artigos</a:t>
            </a:r>
          </a:p>
          <a:p>
            <a:pPr marL="822212" lvl="1" indent="-411106" algn="l">
              <a:lnSpc>
                <a:spcPts val="6397"/>
              </a:lnSpc>
              <a:buAutoNum type="arabicPeriod"/>
            </a:pPr>
            <a:r>
              <a:rPr lang="en-US" sz="3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Processos Híbridos de Ensino e Aprendizagem (PHEA)</a:t>
            </a:r>
          </a:p>
          <a:p>
            <a:pPr marL="822212" lvl="1" indent="-411106" algn="l">
              <a:lnSpc>
                <a:spcPts val="6397"/>
              </a:lnSpc>
              <a:buAutoNum type="arabicPeriod"/>
            </a:pPr>
            <a:r>
              <a:rPr lang="en-US" sz="3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Programas Multicampi</a:t>
            </a:r>
          </a:p>
          <a:p>
            <a:pPr marL="822212" lvl="1" indent="-411106" algn="l">
              <a:lnSpc>
                <a:spcPts val="6397"/>
              </a:lnSpc>
              <a:buAutoNum type="arabicPeriod"/>
            </a:pPr>
            <a:r>
              <a:rPr lang="en-US" sz="3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Popularização da Ciência</a:t>
            </a:r>
          </a:p>
          <a:p>
            <a:pPr marL="822212" lvl="1" indent="-411106" algn="l">
              <a:lnSpc>
                <a:spcPts val="6397"/>
              </a:lnSpc>
              <a:buAutoNum type="arabicPeriod"/>
            </a:pPr>
            <a:r>
              <a:rPr lang="en-US" sz="3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Políticas afirmativas de inclusão, permanência e acessibilidade e Combate ao assédio físico e moral</a:t>
            </a:r>
          </a:p>
          <a:p>
            <a:pPr marL="822212" lvl="1" indent="-411106" algn="l">
              <a:lnSpc>
                <a:spcPts val="6397"/>
              </a:lnSpc>
              <a:buAutoNum type="arabicPeriod"/>
            </a:pPr>
            <a:r>
              <a:rPr lang="en-US" sz="3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Alinhamento dos PPGs com os Objetivos de Desenvolvimento</a:t>
            </a:r>
          </a:p>
          <a:p>
            <a:pPr algn="l">
              <a:lnSpc>
                <a:spcPts val="6397"/>
              </a:lnSpc>
            </a:pPr>
            <a:r>
              <a:rPr lang="en-US" sz="3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     Sustentável (ODS)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142086">
            <a:off x="-9893167" y="-3184612"/>
            <a:ext cx="35594345" cy="15920380"/>
          </a:xfrm>
          <a:custGeom>
            <a:avLst/>
            <a:gdLst/>
            <a:ahLst/>
            <a:cxnLst/>
            <a:rect l="l" t="t" r="r" b="b"/>
            <a:pathLst>
              <a:path w="35594345" h="15920380">
                <a:moveTo>
                  <a:pt x="0" y="0"/>
                </a:moveTo>
                <a:lnTo>
                  <a:pt x="35594345" y="0"/>
                </a:lnTo>
                <a:lnTo>
                  <a:pt x="35594345" y="15920380"/>
                </a:lnTo>
                <a:lnTo>
                  <a:pt x="0" y="1592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H="1">
            <a:off x="14253849" y="-611680"/>
            <a:ext cx="6369496" cy="4597618"/>
          </a:xfrm>
          <a:custGeom>
            <a:avLst/>
            <a:gdLst/>
            <a:ahLst/>
            <a:cxnLst/>
            <a:rect l="l" t="t" r="r" b="b"/>
            <a:pathLst>
              <a:path w="6369496" h="4597618">
                <a:moveTo>
                  <a:pt x="6369496" y="0"/>
                </a:moveTo>
                <a:lnTo>
                  <a:pt x="0" y="0"/>
                </a:lnTo>
                <a:lnTo>
                  <a:pt x="0" y="4597618"/>
                </a:lnTo>
                <a:lnTo>
                  <a:pt x="6369496" y="4597618"/>
                </a:lnTo>
                <a:lnTo>
                  <a:pt x="6369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69302" y="399979"/>
            <a:ext cx="16969295" cy="1133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51"/>
              </a:lnSpc>
            </a:pPr>
            <a:r>
              <a:rPr lang="en-US" sz="8028">
                <a:solidFill>
                  <a:srgbClr val="6D1716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avaliação de artigos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9302" y="1505021"/>
            <a:ext cx="17818698" cy="8820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7"/>
              </a:lnSpc>
            </a:pPr>
            <a:r>
              <a:rPr lang="en-US" sz="2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Alguns parâmetros para a classificação do artigo pelos indicadores bibliométricos do periódico:</a:t>
            </a:r>
          </a:p>
          <a:p>
            <a:pPr algn="l">
              <a:lnSpc>
                <a:spcPts val="4717"/>
              </a:lnSpc>
            </a:pPr>
            <a:r>
              <a:rPr lang="en-US" sz="2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Lista de periódicos com percentis seguindo as bases bibliométricas internacionais de maior uso/relevância:</a:t>
            </a:r>
          </a:p>
          <a:p>
            <a:pPr algn="l">
              <a:lnSpc>
                <a:spcPts val="4717"/>
              </a:lnSpc>
            </a:pPr>
            <a:r>
              <a:rPr lang="en-US" sz="2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1.Web of Science - Percentis calculados a partir do Fator de Impacto - Journal Citation Reports </a:t>
            </a:r>
          </a:p>
          <a:p>
            <a:pPr algn="l">
              <a:lnSpc>
                <a:spcPts val="4717"/>
              </a:lnSpc>
            </a:pPr>
            <a:r>
              <a:rPr lang="en-US" sz="2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2.Scopus - CiteScore e percentis</a:t>
            </a:r>
          </a:p>
          <a:p>
            <a:pPr algn="l">
              <a:lnSpc>
                <a:spcPts val="4717"/>
              </a:lnSpc>
            </a:pPr>
            <a:r>
              <a:rPr lang="en-US" sz="2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3.Google Scholar - índices h (h5). </a:t>
            </a:r>
          </a:p>
          <a:p>
            <a:pPr algn="l">
              <a:lnSpc>
                <a:spcPts val="4717"/>
              </a:lnSpc>
            </a:pPr>
            <a:r>
              <a:rPr lang="en-US" sz="2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4.Nos casos em que o periódico possuir CiteScore e/ou JIF, será considerado para fins de estratificação o maior valor de percentil entre eles;</a:t>
            </a:r>
          </a:p>
          <a:p>
            <a:pPr algn="l">
              <a:lnSpc>
                <a:spcPts val="4717"/>
              </a:lnSpc>
            </a:pPr>
            <a:r>
              <a:rPr lang="en-US" sz="2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5.Nos casos em que o periódico não possui CiteScore e/ou JIF, será verificado o valor do h5 do Google, por meio do empilhamento realizado por áreas de conhecimento, será possível atribuir o estrato ao periódico;</a:t>
            </a:r>
          </a:p>
          <a:p>
            <a:pPr algn="l">
              <a:lnSpc>
                <a:spcPts val="4717"/>
              </a:lnSpc>
            </a:pPr>
            <a:r>
              <a:rPr lang="en-US" sz="2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6.Adicionalmente, a Área irá considerar as boas práticas editoriais no processo de avaliação;</a:t>
            </a:r>
          </a:p>
          <a:p>
            <a:pPr algn="l">
              <a:lnSpc>
                <a:spcPts val="4717"/>
              </a:lnSpc>
            </a:pPr>
            <a:r>
              <a:rPr lang="en-US" sz="2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7.A Área atribuirá uma distribuição dos periódicos em 8 estratos, variando de A1 até A8, com base na distribuição dos percentis e/ou do empilhamento do h5, alterando o estrato a cada 12,5%.</a:t>
            </a:r>
          </a:p>
          <a:p>
            <a:pPr algn="l">
              <a:lnSpc>
                <a:spcPts val="4717"/>
              </a:lnSpc>
            </a:pPr>
            <a:endParaRPr lang="en-US" sz="2808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142086">
            <a:off x="-9893167" y="-3184612"/>
            <a:ext cx="35594345" cy="15920380"/>
          </a:xfrm>
          <a:custGeom>
            <a:avLst/>
            <a:gdLst/>
            <a:ahLst/>
            <a:cxnLst/>
            <a:rect l="l" t="t" r="r" b="b"/>
            <a:pathLst>
              <a:path w="35594345" h="15920380">
                <a:moveTo>
                  <a:pt x="0" y="0"/>
                </a:moveTo>
                <a:lnTo>
                  <a:pt x="35594345" y="0"/>
                </a:lnTo>
                <a:lnTo>
                  <a:pt x="35594345" y="15920380"/>
                </a:lnTo>
                <a:lnTo>
                  <a:pt x="0" y="1592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H="1">
            <a:off x="14253849" y="-611680"/>
            <a:ext cx="6369496" cy="4597618"/>
          </a:xfrm>
          <a:custGeom>
            <a:avLst/>
            <a:gdLst/>
            <a:ahLst/>
            <a:cxnLst/>
            <a:rect l="l" t="t" r="r" b="b"/>
            <a:pathLst>
              <a:path w="6369496" h="4597618">
                <a:moveTo>
                  <a:pt x="6369496" y="0"/>
                </a:moveTo>
                <a:lnTo>
                  <a:pt x="0" y="0"/>
                </a:lnTo>
                <a:lnTo>
                  <a:pt x="0" y="4597618"/>
                </a:lnTo>
                <a:lnTo>
                  <a:pt x="6369496" y="4597618"/>
                </a:lnTo>
                <a:lnTo>
                  <a:pt x="6369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469302" y="399979"/>
            <a:ext cx="16969295" cy="1133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51"/>
              </a:lnSpc>
            </a:pPr>
            <a:r>
              <a:rPr lang="en-US" sz="8028">
                <a:solidFill>
                  <a:srgbClr val="6D1716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avaliação de artigos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69302" y="1505021"/>
            <a:ext cx="17818698" cy="8820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7"/>
              </a:lnSpc>
            </a:pPr>
            <a:r>
              <a:rPr lang="en-US" sz="2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Após a análise dos critérios baseados nos percentis e boas práticas editoriais, a Área também realizará uma análise qualitativa do periódico valorizando alguns aspectos considerados relevantes: </a:t>
            </a:r>
          </a:p>
          <a:p>
            <a:pPr algn="l">
              <a:lnSpc>
                <a:spcPts val="4717"/>
              </a:lnSpc>
            </a:pPr>
            <a:r>
              <a:rPr lang="en-US" sz="2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1. Artigos com acesso aberto em periódicos sem cobrança de taxas de publicação com corpo editorial e revisão por pares;</a:t>
            </a:r>
          </a:p>
          <a:p>
            <a:pPr algn="l">
              <a:lnSpc>
                <a:spcPts val="4717"/>
              </a:lnSpc>
            </a:pPr>
            <a:r>
              <a:rPr lang="en-US" sz="2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2.Indexação em base de dados relevantes para a Área (Scielo, DOAJ);</a:t>
            </a:r>
          </a:p>
          <a:p>
            <a:pPr algn="l">
              <a:lnSpc>
                <a:spcPts val="4717"/>
              </a:lnSpc>
            </a:pPr>
            <a:r>
              <a:rPr lang="en-US" sz="2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3.Revistas de Associações e Entidades Científicas Nacionais.</a:t>
            </a:r>
          </a:p>
          <a:p>
            <a:pPr algn="l">
              <a:lnSpc>
                <a:spcPts val="4717"/>
              </a:lnSpc>
            </a:pPr>
            <a:endParaRPr lang="en-US" sz="2808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717"/>
              </a:lnSpc>
            </a:pPr>
            <a:r>
              <a:rPr lang="en-US" sz="2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Ao finalizar o processo de avaliação dos periódicos, a Área avaliará o produto intelectual, ou seja, o artigo científico. O processo de avaliação será realizado por meio das citações que o artigo recebeu durante o quadriênio de avaliação. A Área Interdisciplinar fará uso da base OPENALEX para identificar as citações, considerando a possibilidade de aumento em 1 estrato para os artigos que receberam citações. Ressalta-se que durante o processo de avaliação, esta bonificação poderá ser revista se for constado que o processo de citação foi conduzido de maneira artificial, como por exemplo utilizando do recurso da autocitação.</a:t>
            </a:r>
          </a:p>
          <a:p>
            <a:pPr algn="l">
              <a:lnSpc>
                <a:spcPts val="4717"/>
              </a:lnSpc>
            </a:pPr>
            <a:endParaRPr lang="en-US" sz="2808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142086">
            <a:off x="-9893167" y="-3184612"/>
            <a:ext cx="35594345" cy="15920380"/>
          </a:xfrm>
          <a:custGeom>
            <a:avLst/>
            <a:gdLst/>
            <a:ahLst/>
            <a:cxnLst/>
            <a:rect l="l" t="t" r="r" b="b"/>
            <a:pathLst>
              <a:path w="35594345" h="15920380">
                <a:moveTo>
                  <a:pt x="0" y="0"/>
                </a:moveTo>
                <a:lnTo>
                  <a:pt x="35594345" y="0"/>
                </a:lnTo>
                <a:lnTo>
                  <a:pt x="35594345" y="15920380"/>
                </a:lnTo>
                <a:lnTo>
                  <a:pt x="0" y="1592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H="1">
            <a:off x="14253849" y="-611680"/>
            <a:ext cx="6369496" cy="4597618"/>
          </a:xfrm>
          <a:custGeom>
            <a:avLst/>
            <a:gdLst/>
            <a:ahLst/>
            <a:cxnLst/>
            <a:rect l="l" t="t" r="r" b="b"/>
            <a:pathLst>
              <a:path w="6369496" h="4597618">
                <a:moveTo>
                  <a:pt x="6369496" y="0"/>
                </a:moveTo>
                <a:lnTo>
                  <a:pt x="0" y="0"/>
                </a:lnTo>
                <a:lnTo>
                  <a:pt x="0" y="4597618"/>
                </a:lnTo>
                <a:lnTo>
                  <a:pt x="6369496" y="4597618"/>
                </a:lnTo>
                <a:lnTo>
                  <a:pt x="6369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90005" y="135484"/>
            <a:ext cx="16969295" cy="2055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8"/>
              </a:lnSpc>
            </a:pPr>
            <a:r>
              <a:rPr lang="en-US" sz="7328">
                <a:solidFill>
                  <a:srgbClr val="6D1716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Processos Híbridos de Ensino e Aprendizagem (PHEA)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7325" y="2028570"/>
            <a:ext cx="18170675" cy="9410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17"/>
              </a:lnSpc>
            </a:pPr>
            <a:r>
              <a:rPr lang="en-US" sz="2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 Área de Avaliação Interdisciplinar da Capes considera desejável que os PPGs vinculados a esta Área estejam em constante atualização, fazendo uso das novas tecnologias aplicadas ao processo de formação e de produção de conhecimento, visando sempre a integração do programa com as necessidades da sociedade. Esta integração deve compreender particularidades da missão do PPG e o perfil do seu público-alvo.</a:t>
            </a:r>
          </a:p>
          <a:p>
            <a:pPr algn="l">
              <a:lnSpc>
                <a:spcPts val="4717"/>
              </a:lnSpc>
            </a:pPr>
            <a:r>
              <a:rPr lang="en-US" sz="28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 área entende que o uso de PHEA pode ampliar o espaço do aprendizado e a possibilidade de construção do conhecimento por meio de práticas e de interações síncronas entre docentes e discentes, permitindo o aumento da capilaridade e alcance dos programas, especialmente em estratégicas iniciativas de cooperação interinstitucional, incrementando a formação/consolidação de redes de conhecimento e possibilitando, inclusive, a redução de assimetrias. Porém, os PHEA não podem ser confundidos com o Ensino à Distância, pois se configuram como abordagens estruturalmente distintas, a despeito da mediação tecnológica ser fundamental em ambos. Os PHEA não caracterizam uma modalidade de ensino, mas uma metodologia pedagógica que engloba a interação entre ambientes físicos e digitais para aprimorar o aprendizado.</a:t>
            </a:r>
          </a:p>
          <a:p>
            <a:pPr algn="l">
              <a:lnSpc>
                <a:spcPts val="4717"/>
              </a:lnSpc>
            </a:pPr>
            <a:endParaRPr lang="en-US" sz="2808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717"/>
              </a:lnSpc>
            </a:pPr>
            <a:endParaRPr lang="en-US" sz="2808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142086">
            <a:off x="-9893167" y="-3184612"/>
            <a:ext cx="35594345" cy="15920380"/>
          </a:xfrm>
          <a:custGeom>
            <a:avLst/>
            <a:gdLst/>
            <a:ahLst/>
            <a:cxnLst/>
            <a:rect l="l" t="t" r="r" b="b"/>
            <a:pathLst>
              <a:path w="35594345" h="15920380">
                <a:moveTo>
                  <a:pt x="0" y="0"/>
                </a:moveTo>
                <a:lnTo>
                  <a:pt x="35594345" y="0"/>
                </a:lnTo>
                <a:lnTo>
                  <a:pt x="35594345" y="15920380"/>
                </a:lnTo>
                <a:lnTo>
                  <a:pt x="0" y="1592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H="1">
            <a:off x="14253849" y="-611680"/>
            <a:ext cx="6369496" cy="4597618"/>
          </a:xfrm>
          <a:custGeom>
            <a:avLst/>
            <a:gdLst/>
            <a:ahLst/>
            <a:cxnLst/>
            <a:rect l="l" t="t" r="r" b="b"/>
            <a:pathLst>
              <a:path w="6369496" h="4597618">
                <a:moveTo>
                  <a:pt x="6369496" y="0"/>
                </a:moveTo>
                <a:lnTo>
                  <a:pt x="0" y="0"/>
                </a:lnTo>
                <a:lnTo>
                  <a:pt x="0" y="4597618"/>
                </a:lnTo>
                <a:lnTo>
                  <a:pt x="6369496" y="4597618"/>
                </a:lnTo>
                <a:lnTo>
                  <a:pt x="6369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90005" y="135484"/>
            <a:ext cx="16969295" cy="2055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8"/>
              </a:lnSpc>
            </a:pPr>
            <a:r>
              <a:rPr lang="en-US" sz="7328">
                <a:solidFill>
                  <a:srgbClr val="6D1716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Processos Híbridos de Ensino e Aprendizagem (PHEA)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4651" y="2057145"/>
            <a:ext cx="18053349" cy="8004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85"/>
              </a:lnSpc>
            </a:pPr>
            <a:r>
              <a:rPr lang="en-US" sz="29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Vale ressaltar que a educação híbrida não prescinde ou substitui as atividades presenciais de ensino e aprendizagem, mediadas pelos/as docentes, que são convidados/as a integrarem em suas práticas pedagógicas presenciais o uso de tecnologias digitais de informação e comunicação, oferecendo oportunidades de desenvolvimento de pedagogias ativas, convidando o/a discente a uma atuação mais criativa e autônoma, sempre sob a mediação e orientação docente. </a:t>
            </a:r>
          </a:p>
          <a:p>
            <a:pPr algn="l">
              <a:lnSpc>
                <a:spcPts val="4885"/>
              </a:lnSpc>
            </a:pPr>
            <a:endParaRPr lang="en-US" sz="2908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885"/>
              </a:lnSpc>
            </a:pPr>
            <a:r>
              <a:rPr lang="en-US" sz="29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Os PPGs devem assegurar que os PHEA sejam incorporados, de forma explícita e documentada, ao projeto político-pedagógico dos cursos e, portanto, devidamente expresso em regimentos e normas internas que pressupõe a sua utilização. Tais princípios e orientações devem estar disponíveis para o acesso público e presentes nos relatórios de dados do programa (relatório Coleta Capes e afins). Ademais, estas ações devem ser apresentadas como item do planejamento estratégico, e constantemente revisto em processo de monitoramento contínuo e autoavaliação dos PPGs.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142086">
            <a:off x="-9893167" y="-3184612"/>
            <a:ext cx="35594345" cy="15920380"/>
          </a:xfrm>
          <a:custGeom>
            <a:avLst/>
            <a:gdLst/>
            <a:ahLst/>
            <a:cxnLst/>
            <a:rect l="l" t="t" r="r" b="b"/>
            <a:pathLst>
              <a:path w="35594345" h="15920380">
                <a:moveTo>
                  <a:pt x="0" y="0"/>
                </a:moveTo>
                <a:lnTo>
                  <a:pt x="35594345" y="0"/>
                </a:lnTo>
                <a:lnTo>
                  <a:pt x="35594345" y="15920380"/>
                </a:lnTo>
                <a:lnTo>
                  <a:pt x="0" y="1592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H="1">
            <a:off x="14253849" y="-611680"/>
            <a:ext cx="6369496" cy="4597618"/>
          </a:xfrm>
          <a:custGeom>
            <a:avLst/>
            <a:gdLst/>
            <a:ahLst/>
            <a:cxnLst/>
            <a:rect l="l" t="t" r="r" b="b"/>
            <a:pathLst>
              <a:path w="6369496" h="4597618">
                <a:moveTo>
                  <a:pt x="6369496" y="0"/>
                </a:moveTo>
                <a:lnTo>
                  <a:pt x="0" y="0"/>
                </a:lnTo>
                <a:lnTo>
                  <a:pt x="0" y="4597618"/>
                </a:lnTo>
                <a:lnTo>
                  <a:pt x="6369496" y="4597618"/>
                </a:lnTo>
                <a:lnTo>
                  <a:pt x="6369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90005" y="135484"/>
            <a:ext cx="16969295" cy="2055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8"/>
              </a:lnSpc>
            </a:pPr>
            <a:r>
              <a:rPr lang="en-US" sz="7328">
                <a:solidFill>
                  <a:srgbClr val="6D1716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Processos Híbridos de Ensino e Aprendizagem (PHEA)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4651" y="2057145"/>
            <a:ext cx="18053349" cy="8004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85"/>
              </a:lnSpc>
            </a:pPr>
            <a:r>
              <a:rPr lang="en-US" sz="29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Neste sentido, a Área recomenda que os PPGs, ao incorporarem PHEA, garantam que pelo menos 30% das atividades formativas dos programas sejam realizadas presencialmente, ou seja, devem ocorrer no âmbito das estruturas físicas do PPG. A necessidade da realização das atividades formativas presenciais se faz importante com vistas a possibilitar aos/às discentes a integração ao contexto acadêmico, através da interação entre si e com os/as docentes, promovendo diálogos críticos e a construção de vínculos produtivos, essenciais para o processo de formação. </a:t>
            </a:r>
          </a:p>
          <a:p>
            <a:pPr algn="l">
              <a:lnSpc>
                <a:spcPts val="4885"/>
              </a:lnSpc>
            </a:pPr>
            <a:endParaRPr lang="en-US" sz="2908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885"/>
              </a:lnSpc>
            </a:pPr>
            <a:r>
              <a:rPr lang="en-US" sz="29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Adicionalmente, a Área ressalta que uma das formas de estimular o senso de coletividade, de trocas e de aprendizagem crítica e dialógica que configura a formação acadêmicas é por meio das disciplinas obrigatórias, as quais são desejáveis que sejam ministradas por docentes permanentes e que contem com a participação de todos/as os/as discentes do programa. A Área espera, portanto, que dentre as atividades presenciais estejam expressamente incluídos os componentes curriculares obrigatórios.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142086">
            <a:off x="-9893167" y="-3184612"/>
            <a:ext cx="35594345" cy="15920380"/>
          </a:xfrm>
          <a:custGeom>
            <a:avLst/>
            <a:gdLst/>
            <a:ahLst/>
            <a:cxnLst/>
            <a:rect l="l" t="t" r="r" b="b"/>
            <a:pathLst>
              <a:path w="35594345" h="15920380">
                <a:moveTo>
                  <a:pt x="0" y="0"/>
                </a:moveTo>
                <a:lnTo>
                  <a:pt x="35594345" y="0"/>
                </a:lnTo>
                <a:lnTo>
                  <a:pt x="35594345" y="15920380"/>
                </a:lnTo>
                <a:lnTo>
                  <a:pt x="0" y="1592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H="1">
            <a:off x="14253849" y="-611680"/>
            <a:ext cx="6369496" cy="4597618"/>
          </a:xfrm>
          <a:custGeom>
            <a:avLst/>
            <a:gdLst/>
            <a:ahLst/>
            <a:cxnLst/>
            <a:rect l="l" t="t" r="r" b="b"/>
            <a:pathLst>
              <a:path w="6369496" h="4597618">
                <a:moveTo>
                  <a:pt x="6369496" y="0"/>
                </a:moveTo>
                <a:lnTo>
                  <a:pt x="0" y="0"/>
                </a:lnTo>
                <a:lnTo>
                  <a:pt x="0" y="4597618"/>
                </a:lnTo>
                <a:lnTo>
                  <a:pt x="6369496" y="4597618"/>
                </a:lnTo>
                <a:lnTo>
                  <a:pt x="6369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90005" y="640309"/>
            <a:ext cx="16969295" cy="104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8"/>
              </a:lnSpc>
            </a:pPr>
            <a:r>
              <a:rPr lang="en-US" sz="7328">
                <a:solidFill>
                  <a:srgbClr val="6D1716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Programas Multicampi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4651" y="2057145"/>
            <a:ext cx="18053349" cy="8004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85"/>
              </a:lnSpc>
            </a:pPr>
            <a:r>
              <a:rPr lang="en-US" sz="29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Os PPGs no formato multicampi estão previstos no processo de evolução do SNPG. A Área Interdisciplinar considera que um programa que apresente-se no formato multicampi, deverá apresentar as mesmas características de um programa no formato de associação. </a:t>
            </a:r>
          </a:p>
          <a:p>
            <a:pPr algn="l">
              <a:lnSpc>
                <a:spcPts val="4885"/>
              </a:lnSpc>
            </a:pPr>
            <a:r>
              <a:rPr lang="en-US" sz="29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 Área entende que as formas associativas podem ocorrer interinstitucionalmente (programas em associação) e intrainstitucionalmente (programas multicampi). Ambas as formas de associação precisam ser anuídas, acompanhadas e avaliadas pela Área. Independente da forma de associação, é importante que o PPG detalhe os critérios referentes a infraestrutura onde a turma será ofertada, bem como o corpo docente presente, visto que estes dois aspectos são essenciais para a avaliação da sustentabilidade do programa.</a:t>
            </a:r>
          </a:p>
          <a:p>
            <a:pPr algn="l">
              <a:lnSpc>
                <a:spcPts val="4885"/>
              </a:lnSpc>
            </a:pPr>
            <a:r>
              <a:rPr lang="en-US" sz="29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 abertura de turmas em diferentes instituições associadas ou diferentes campi da mesma instituição estará condicionada a capacidade de orientação do corpo docente local e sua infraestrutura para executar as atividades formativas do programa, sem gerar prejuízo no processo de aprendizagem dos alunos.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142086">
            <a:off x="-9893167" y="-3184612"/>
            <a:ext cx="35594345" cy="15920380"/>
          </a:xfrm>
          <a:custGeom>
            <a:avLst/>
            <a:gdLst/>
            <a:ahLst/>
            <a:cxnLst/>
            <a:rect l="l" t="t" r="r" b="b"/>
            <a:pathLst>
              <a:path w="35594345" h="15920380">
                <a:moveTo>
                  <a:pt x="0" y="0"/>
                </a:moveTo>
                <a:lnTo>
                  <a:pt x="35594345" y="0"/>
                </a:lnTo>
                <a:lnTo>
                  <a:pt x="35594345" y="15920380"/>
                </a:lnTo>
                <a:lnTo>
                  <a:pt x="0" y="1592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H="1">
            <a:off x="14253849" y="-611680"/>
            <a:ext cx="6369496" cy="4597618"/>
          </a:xfrm>
          <a:custGeom>
            <a:avLst/>
            <a:gdLst/>
            <a:ahLst/>
            <a:cxnLst/>
            <a:rect l="l" t="t" r="r" b="b"/>
            <a:pathLst>
              <a:path w="6369496" h="4597618">
                <a:moveTo>
                  <a:pt x="6369496" y="0"/>
                </a:moveTo>
                <a:lnTo>
                  <a:pt x="0" y="0"/>
                </a:lnTo>
                <a:lnTo>
                  <a:pt x="0" y="4597618"/>
                </a:lnTo>
                <a:lnTo>
                  <a:pt x="6369496" y="4597618"/>
                </a:lnTo>
                <a:lnTo>
                  <a:pt x="6369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90005" y="640309"/>
            <a:ext cx="16969295" cy="1045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8"/>
              </a:lnSpc>
            </a:pPr>
            <a:r>
              <a:rPr lang="en-US" sz="7328">
                <a:solidFill>
                  <a:srgbClr val="6D1716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Popularização da Ciência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4651" y="2057145"/>
            <a:ext cx="18053349" cy="7385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85"/>
              </a:lnSpc>
            </a:pPr>
            <a:r>
              <a:rPr lang="en-US" sz="29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 Área considera importante para fins de inserção e ampliação da visibilidade dos programas as questões inerentes à popularização da ciência, tais como:</a:t>
            </a:r>
          </a:p>
          <a:p>
            <a:pPr algn="l">
              <a:lnSpc>
                <a:spcPts val="4885"/>
              </a:lnSpc>
            </a:pPr>
            <a:r>
              <a:rPr lang="en-US" sz="29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- Ações de divulgação científica para a sociedade para esclarecer e dar publicidade a suas linhas de pesquisa e sua relevância para a sociedade utilizando linguagem acessível;</a:t>
            </a:r>
          </a:p>
          <a:p>
            <a:pPr algn="l">
              <a:lnSpc>
                <a:spcPts val="4885"/>
              </a:lnSpc>
            </a:pPr>
            <a:r>
              <a:rPr lang="en-US" sz="29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- Atividades relacionadas com a educação básica voltadas para a popularização da ciência;</a:t>
            </a:r>
          </a:p>
          <a:p>
            <a:pPr algn="l">
              <a:lnSpc>
                <a:spcPts val="4885"/>
              </a:lnSpc>
            </a:pPr>
            <a:r>
              <a:rPr lang="en-US" sz="29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- Criação de canais de comunicação para a sociedade em geral;</a:t>
            </a:r>
          </a:p>
          <a:p>
            <a:pPr algn="l">
              <a:lnSpc>
                <a:spcPts val="4885"/>
              </a:lnSpc>
            </a:pPr>
            <a:r>
              <a:rPr lang="en-US" sz="29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- Criação de grupos de pesquisa, incluindo cientistas e a sociedade; </a:t>
            </a:r>
          </a:p>
          <a:p>
            <a:pPr algn="l">
              <a:lnSpc>
                <a:spcPts val="4885"/>
              </a:lnSpc>
            </a:pPr>
            <a:r>
              <a:rPr lang="en-US" sz="29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- Democratização do acesso à informação científica; </a:t>
            </a:r>
          </a:p>
          <a:p>
            <a:pPr algn="l">
              <a:lnSpc>
                <a:spcPts val="4885"/>
              </a:lnSpc>
            </a:pPr>
            <a:r>
              <a:rPr lang="en-US" sz="29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- Elaboração de vídeos e conteúdos informativos, abordando temas científicos pertinentes para    o cotidiano da população;</a:t>
            </a:r>
          </a:p>
          <a:p>
            <a:pPr algn="l">
              <a:lnSpc>
                <a:spcPts val="4885"/>
              </a:lnSpc>
            </a:pPr>
            <a:r>
              <a:rPr lang="en-US" sz="29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- Elaboração e divulgação de matérias/artigos com foco na divulgação científica e tecnológica;</a:t>
            </a:r>
          </a:p>
          <a:p>
            <a:pPr algn="l">
              <a:lnSpc>
                <a:spcPts val="4885"/>
              </a:lnSpc>
            </a:pPr>
            <a:r>
              <a:rPr lang="en-US" sz="2908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- Elaboração e/ou participação de políticas públicas para popularização da ciência.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142086">
            <a:off x="-9893167" y="-3184612"/>
            <a:ext cx="35594345" cy="15920380"/>
          </a:xfrm>
          <a:custGeom>
            <a:avLst/>
            <a:gdLst/>
            <a:ahLst/>
            <a:cxnLst/>
            <a:rect l="l" t="t" r="r" b="b"/>
            <a:pathLst>
              <a:path w="35594345" h="15920380">
                <a:moveTo>
                  <a:pt x="0" y="0"/>
                </a:moveTo>
                <a:lnTo>
                  <a:pt x="35594345" y="0"/>
                </a:lnTo>
                <a:lnTo>
                  <a:pt x="35594345" y="15920380"/>
                </a:lnTo>
                <a:lnTo>
                  <a:pt x="0" y="1592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H="1">
            <a:off x="14253849" y="-611680"/>
            <a:ext cx="6369496" cy="4597618"/>
          </a:xfrm>
          <a:custGeom>
            <a:avLst/>
            <a:gdLst/>
            <a:ahLst/>
            <a:cxnLst/>
            <a:rect l="l" t="t" r="r" b="b"/>
            <a:pathLst>
              <a:path w="6369496" h="4597618">
                <a:moveTo>
                  <a:pt x="6369496" y="0"/>
                </a:moveTo>
                <a:lnTo>
                  <a:pt x="0" y="0"/>
                </a:lnTo>
                <a:lnTo>
                  <a:pt x="0" y="4597618"/>
                </a:lnTo>
                <a:lnTo>
                  <a:pt x="6369496" y="4597618"/>
                </a:lnTo>
                <a:lnTo>
                  <a:pt x="6369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90005" y="135484"/>
            <a:ext cx="16969295" cy="2055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88"/>
              </a:lnSpc>
            </a:pPr>
            <a:r>
              <a:rPr lang="en-US" sz="7328">
                <a:solidFill>
                  <a:srgbClr val="6D1716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Políticas afirmativas de inclusão, permanência e acessibilidade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54082" y="2540566"/>
            <a:ext cx="13779836" cy="6717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5"/>
              </a:lnSpc>
            </a:pPr>
            <a:r>
              <a:rPr lang="en-US" sz="35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(1) Políticas de Ações Afirmativas e Promoção de Equidade, Diversidade e Inclusão em relação a grupos sub-representados na ciência;</a:t>
            </a:r>
          </a:p>
          <a:p>
            <a:pPr algn="ctr">
              <a:lnSpc>
                <a:spcPts val="5965"/>
              </a:lnSpc>
            </a:pPr>
            <a:endParaRPr lang="en-US" sz="355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5965"/>
              </a:lnSpc>
            </a:pPr>
            <a:r>
              <a:rPr lang="en-US" sz="35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(2) Políticas de apoio à maternidade e valorização do cuidado;</a:t>
            </a:r>
          </a:p>
          <a:p>
            <a:pPr algn="ctr">
              <a:lnSpc>
                <a:spcPts val="5965"/>
              </a:lnSpc>
            </a:pPr>
            <a:endParaRPr lang="en-US" sz="355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5965"/>
              </a:lnSpc>
            </a:pPr>
            <a:r>
              <a:rPr lang="en-US" sz="35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(3) Políticas de enfrentamento ao assédio moral, ao assédio sexual e às violências de gênero contra mulheres e suas intersecções, assim como todo tipo de discriminação.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1585959">
            <a:off x="-4688787" y="-1495303"/>
            <a:ext cx="9559243" cy="9864135"/>
          </a:xfrm>
          <a:custGeom>
            <a:avLst/>
            <a:gdLst/>
            <a:ahLst/>
            <a:cxnLst/>
            <a:rect l="l" t="t" r="r" b="b"/>
            <a:pathLst>
              <a:path w="9559243" h="9864135">
                <a:moveTo>
                  <a:pt x="0" y="0"/>
                </a:moveTo>
                <a:lnTo>
                  <a:pt x="9559243" y="0"/>
                </a:lnTo>
                <a:lnTo>
                  <a:pt x="9559243" y="9864134"/>
                </a:lnTo>
                <a:lnTo>
                  <a:pt x="0" y="9864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9278868" y="4267740"/>
            <a:ext cx="449919" cy="44991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7BCA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278868" y="5402901"/>
            <a:ext cx="449919" cy="4499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D171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78868" y="6538061"/>
            <a:ext cx="449919" cy="4499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1683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278868" y="7673221"/>
            <a:ext cx="449919" cy="4499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2877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278868" y="8808381"/>
            <a:ext cx="449919" cy="4499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0798555" y="4267740"/>
            <a:ext cx="5593884" cy="5183666"/>
          </a:xfrm>
          <a:custGeom>
            <a:avLst/>
            <a:gdLst/>
            <a:ahLst/>
            <a:cxnLst/>
            <a:rect l="l" t="t" r="r" b="b"/>
            <a:pathLst>
              <a:path w="5593884" h="5183666">
                <a:moveTo>
                  <a:pt x="0" y="0"/>
                </a:moveTo>
                <a:lnTo>
                  <a:pt x="5593884" y="0"/>
                </a:lnTo>
                <a:lnTo>
                  <a:pt x="5593884" y="5183666"/>
                </a:lnTo>
                <a:lnTo>
                  <a:pt x="0" y="51836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TextBox 20"/>
          <p:cNvSpPr txBox="1"/>
          <p:nvPr/>
        </p:nvSpPr>
        <p:spPr>
          <a:xfrm>
            <a:off x="1447896" y="1966448"/>
            <a:ext cx="1331771" cy="83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2"/>
              </a:lnSpc>
            </a:pPr>
            <a:r>
              <a:rPr lang="en-US" sz="5729">
                <a:solidFill>
                  <a:srgbClr val="B16831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47896" y="3324036"/>
            <a:ext cx="1331771" cy="83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2"/>
              </a:lnSpc>
            </a:pPr>
            <a:r>
              <a:rPr lang="en-US" sz="5729">
                <a:solidFill>
                  <a:srgbClr val="B16831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02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47896" y="4544289"/>
            <a:ext cx="1331771" cy="83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2"/>
              </a:lnSpc>
            </a:pPr>
            <a:r>
              <a:rPr lang="en-US" sz="5729">
                <a:solidFill>
                  <a:srgbClr val="B16831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03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47896" y="5760049"/>
            <a:ext cx="1331771" cy="83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2"/>
              </a:lnSpc>
            </a:pPr>
            <a:r>
              <a:rPr lang="en-US" sz="5729">
                <a:solidFill>
                  <a:srgbClr val="B16831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04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47896" y="6928184"/>
            <a:ext cx="1331771" cy="83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2"/>
              </a:lnSpc>
            </a:pPr>
            <a:r>
              <a:rPr lang="en-US" sz="5729">
                <a:solidFill>
                  <a:srgbClr val="B16831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05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058400" y="1919923"/>
            <a:ext cx="7523769" cy="1291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869"/>
              </a:lnSpc>
              <a:spcBef>
                <a:spcPct val="0"/>
              </a:spcBef>
            </a:pPr>
            <a:r>
              <a:rPr lang="en-US" sz="9138" u="none" strike="noStrike">
                <a:solidFill>
                  <a:srgbClr val="B16831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agenda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47896" y="8198581"/>
            <a:ext cx="1331771" cy="834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2"/>
              </a:lnSpc>
            </a:pPr>
            <a:r>
              <a:rPr lang="en-US" sz="5729">
                <a:solidFill>
                  <a:srgbClr val="B16831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06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779667" y="2201901"/>
            <a:ext cx="3558349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b="1">
                <a:solidFill>
                  <a:srgbClr val="6D412A"/>
                </a:solidFill>
                <a:latin typeface="Lato Heavy"/>
                <a:ea typeface="Lato Heavy"/>
                <a:cs typeface="Lato Heavy"/>
                <a:sym typeface="Lato Heavy"/>
              </a:rPr>
              <a:t> Sobre Nós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779667" y="3559489"/>
            <a:ext cx="3551472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b="1">
                <a:solidFill>
                  <a:srgbClr val="6D412A"/>
                </a:solidFill>
                <a:latin typeface="Lato Heavy"/>
                <a:ea typeface="Lato Heavy"/>
                <a:cs typeface="Lato Heavy"/>
                <a:sym typeface="Lato Heavy"/>
              </a:rPr>
              <a:t>Avaliação 2025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79667" y="4779741"/>
            <a:ext cx="3551472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b="1">
                <a:solidFill>
                  <a:srgbClr val="6D412A"/>
                </a:solidFill>
                <a:latin typeface="Lato Heavy"/>
                <a:ea typeface="Lato Heavy"/>
                <a:cs typeface="Lato Heavy"/>
                <a:sym typeface="Lato Heavy"/>
              </a:rPr>
              <a:t>Pandemia e chuvas no RS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779667" y="5828814"/>
            <a:ext cx="4120738" cy="67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b="1">
                <a:solidFill>
                  <a:srgbClr val="6D412A"/>
                </a:solidFill>
                <a:latin typeface="Lato Heavy"/>
                <a:ea typeface="Lato Heavy"/>
                <a:cs typeface="Lato Heavy"/>
                <a:sym typeface="Lato Heavy"/>
              </a:rPr>
              <a:t>Mudanças no processo avaliativo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779667" y="7163636"/>
            <a:ext cx="5869375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b="1">
                <a:solidFill>
                  <a:srgbClr val="6D412A"/>
                </a:solidFill>
                <a:latin typeface="Lato Heavy"/>
                <a:ea typeface="Lato Heavy"/>
                <a:cs typeface="Lato Heavy"/>
                <a:sym typeface="Lato Heavy"/>
              </a:rPr>
              <a:t>Avaliação 2029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779667" y="8434033"/>
            <a:ext cx="4223939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b="1">
                <a:solidFill>
                  <a:srgbClr val="6D412A"/>
                </a:solidFill>
                <a:latin typeface="Lato Heavy"/>
                <a:ea typeface="Lato Heavy"/>
                <a:cs typeface="Lato Heavy"/>
                <a:sym typeface="Lato Heavy"/>
              </a:rPr>
              <a:t>Debate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142086">
            <a:off x="-9893167" y="-3184612"/>
            <a:ext cx="35594345" cy="15920380"/>
          </a:xfrm>
          <a:custGeom>
            <a:avLst/>
            <a:gdLst/>
            <a:ahLst/>
            <a:cxnLst/>
            <a:rect l="l" t="t" r="r" b="b"/>
            <a:pathLst>
              <a:path w="35594345" h="15920380">
                <a:moveTo>
                  <a:pt x="0" y="0"/>
                </a:moveTo>
                <a:lnTo>
                  <a:pt x="35594345" y="0"/>
                </a:lnTo>
                <a:lnTo>
                  <a:pt x="35594345" y="15920380"/>
                </a:lnTo>
                <a:lnTo>
                  <a:pt x="0" y="1592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H="1">
            <a:off x="14253849" y="-611680"/>
            <a:ext cx="6369496" cy="4597618"/>
          </a:xfrm>
          <a:custGeom>
            <a:avLst/>
            <a:gdLst/>
            <a:ahLst/>
            <a:cxnLst/>
            <a:rect l="l" t="t" r="r" b="b"/>
            <a:pathLst>
              <a:path w="6369496" h="4597618">
                <a:moveTo>
                  <a:pt x="6369496" y="0"/>
                </a:moveTo>
                <a:lnTo>
                  <a:pt x="0" y="0"/>
                </a:lnTo>
                <a:lnTo>
                  <a:pt x="0" y="4597618"/>
                </a:lnTo>
                <a:lnTo>
                  <a:pt x="6369496" y="4597618"/>
                </a:lnTo>
                <a:lnTo>
                  <a:pt x="6369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90005" y="419590"/>
            <a:ext cx="16969295" cy="1914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443"/>
              </a:lnSpc>
            </a:pPr>
            <a:r>
              <a:rPr lang="en-US" sz="6828">
                <a:solidFill>
                  <a:srgbClr val="6D1716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Alinhamento dos PPGs com os Objetivos de Desenvolvimento Sustentável (ODS)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54082" y="2540566"/>
            <a:ext cx="13779836" cy="6717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5"/>
              </a:lnSpc>
            </a:pPr>
            <a:r>
              <a:rPr lang="en-US" sz="355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 Área Interdisciplinar da CAPES considera importante que os PPGs contemplem os objetivos de desenvolvimento sustentável (ODS) em disciplinas, projetos, trabalhos de conclusão e ações desenvolvidas no âmbito do programa, de acordo com a sua natureza e especificidades. A utilização desses objetivos agregada ao processo de formação e de produção de conhecimento, propiciam a integração do programa alinhando a sua missão com as necessidades da sociedade em relação ao desenvolvimento sustentável.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900242" y="-870304"/>
            <a:ext cx="7419526" cy="12027609"/>
            <a:chOff x="0" y="0"/>
            <a:chExt cx="1954114" cy="31677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4114" cy="3167765"/>
            </a:xfrm>
            <a:custGeom>
              <a:avLst/>
              <a:gdLst/>
              <a:ahLst/>
              <a:cxnLst/>
              <a:rect l="l" t="t" r="r" b="b"/>
              <a:pathLst>
                <a:path w="1954114" h="3167765">
                  <a:moveTo>
                    <a:pt x="0" y="0"/>
                  </a:moveTo>
                  <a:lnTo>
                    <a:pt x="1954114" y="0"/>
                  </a:lnTo>
                  <a:lnTo>
                    <a:pt x="1954114" y="3167765"/>
                  </a:lnTo>
                  <a:lnTo>
                    <a:pt x="0" y="3167765"/>
                  </a:lnTo>
                  <a:close/>
                </a:path>
              </a:pathLst>
            </a:custGeom>
            <a:solidFill>
              <a:srgbClr val="B1683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954114" cy="3224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1358422">
            <a:off x="9302089" y="-3758088"/>
            <a:ext cx="10610837" cy="6636596"/>
          </a:xfrm>
          <a:custGeom>
            <a:avLst/>
            <a:gdLst/>
            <a:ahLst/>
            <a:cxnLst/>
            <a:rect l="l" t="t" r="r" b="b"/>
            <a:pathLst>
              <a:path w="10610837" h="6636596">
                <a:moveTo>
                  <a:pt x="0" y="0"/>
                </a:moveTo>
                <a:lnTo>
                  <a:pt x="10610836" y="0"/>
                </a:lnTo>
                <a:lnTo>
                  <a:pt x="10610836" y="6636596"/>
                </a:lnTo>
                <a:lnTo>
                  <a:pt x="0" y="66365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 rot="-5400000" flipH="1">
            <a:off x="14196669" y="-2435920"/>
            <a:ext cx="8803973" cy="6354867"/>
          </a:xfrm>
          <a:custGeom>
            <a:avLst/>
            <a:gdLst/>
            <a:ahLst/>
            <a:cxnLst/>
            <a:rect l="l" t="t" r="r" b="b"/>
            <a:pathLst>
              <a:path w="8803973" h="6354867">
                <a:moveTo>
                  <a:pt x="8803973" y="0"/>
                </a:moveTo>
                <a:lnTo>
                  <a:pt x="0" y="0"/>
                </a:lnTo>
                <a:lnTo>
                  <a:pt x="0" y="6354867"/>
                </a:lnTo>
                <a:lnTo>
                  <a:pt x="8803973" y="6354867"/>
                </a:lnTo>
                <a:lnTo>
                  <a:pt x="8803973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425302" y="307339"/>
            <a:ext cx="11301259" cy="6356958"/>
          </a:xfrm>
          <a:custGeom>
            <a:avLst/>
            <a:gdLst/>
            <a:ahLst/>
            <a:cxnLst/>
            <a:rect l="l" t="t" r="r" b="b"/>
            <a:pathLst>
              <a:path w="11301259" h="6356958">
                <a:moveTo>
                  <a:pt x="0" y="0"/>
                </a:moveTo>
                <a:lnTo>
                  <a:pt x="11301259" y="0"/>
                </a:lnTo>
                <a:lnTo>
                  <a:pt x="11301259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9144000" y="7104142"/>
            <a:ext cx="8863554" cy="2867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58"/>
              </a:lnSpc>
            </a:pPr>
            <a:r>
              <a:rPr lang="en-US" sz="6780">
                <a:solidFill>
                  <a:srgbClr val="6D1716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MOMENTO PARA ESCLARECIMENTOS DE DÚVIDAS!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518036" y="-1028700"/>
            <a:ext cx="4497490" cy="4407540"/>
          </a:xfrm>
          <a:custGeom>
            <a:avLst/>
            <a:gdLst/>
            <a:ahLst/>
            <a:cxnLst/>
            <a:rect l="l" t="t" r="r" b="b"/>
            <a:pathLst>
              <a:path w="4497490" h="4407540">
                <a:moveTo>
                  <a:pt x="0" y="0"/>
                </a:moveTo>
                <a:lnTo>
                  <a:pt x="4497490" y="0"/>
                </a:lnTo>
                <a:lnTo>
                  <a:pt x="4497490" y="4407540"/>
                </a:lnTo>
                <a:lnTo>
                  <a:pt x="0" y="44075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2469146" y="3378840"/>
            <a:ext cx="7434874" cy="5242300"/>
            <a:chOff x="0" y="0"/>
            <a:chExt cx="2167467" cy="15282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67467" cy="1528272"/>
            </a:xfrm>
            <a:custGeom>
              <a:avLst/>
              <a:gdLst/>
              <a:ahLst/>
              <a:cxnLst/>
              <a:rect l="l" t="t" r="r" b="b"/>
              <a:pathLst>
                <a:path w="2167467" h="1528272">
                  <a:moveTo>
                    <a:pt x="0" y="0"/>
                  </a:moveTo>
                  <a:lnTo>
                    <a:pt x="2167467" y="0"/>
                  </a:lnTo>
                  <a:lnTo>
                    <a:pt x="2167467" y="1528272"/>
                  </a:lnTo>
                  <a:lnTo>
                    <a:pt x="0" y="1528272"/>
                  </a:lnTo>
                  <a:close/>
                </a:path>
              </a:pathLst>
            </a:custGeom>
            <a:solidFill>
              <a:srgbClr val="92877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2167467" cy="15854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5082320">
            <a:off x="16711243" y="1032053"/>
            <a:ext cx="3418304" cy="3527331"/>
          </a:xfrm>
          <a:custGeom>
            <a:avLst/>
            <a:gdLst/>
            <a:ahLst/>
            <a:cxnLst/>
            <a:rect l="l" t="t" r="r" b="b"/>
            <a:pathLst>
              <a:path w="3418304" h="3527331">
                <a:moveTo>
                  <a:pt x="0" y="0"/>
                </a:moveTo>
                <a:lnTo>
                  <a:pt x="3418304" y="0"/>
                </a:lnTo>
                <a:lnTo>
                  <a:pt x="3418304" y="3527331"/>
                </a:lnTo>
                <a:lnTo>
                  <a:pt x="0" y="35273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028700" y="6444987"/>
            <a:ext cx="449919" cy="44991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7BCA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7580147"/>
            <a:ext cx="449919" cy="44991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D171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8715308"/>
            <a:ext cx="449919" cy="44991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1683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478619" y="4183696"/>
            <a:ext cx="8094903" cy="3632588"/>
          </a:xfrm>
          <a:custGeom>
            <a:avLst/>
            <a:gdLst/>
            <a:ahLst/>
            <a:cxnLst/>
            <a:rect l="l" t="t" r="r" b="b"/>
            <a:pathLst>
              <a:path w="8094903" h="3632588">
                <a:moveTo>
                  <a:pt x="0" y="0"/>
                </a:moveTo>
                <a:lnTo>
                  <a:pt x="8094903" y="0"/>
                </a:lnTo>
                <a:lnTo>
                  <a:pt x="8094903" y="3632588"/>
                </a:lnTo>
                <a:lnTo>
                  <a:pt x="0" y="36325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TextBox 18"/>
          <p:cNvSpPr txBox="1"/>
          <p:nvPr/>
        </p:nvSpPr>
        <p:spPr>
          <a:xfrm>
            <a:off x="914400" y="1210668"/>
            <a:ext cx="7435061" cy="1077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87"/>
              </a:lnSpc>
              <a:spcBef>
                <a:spcPct val="0"/>
              </a:spcBef>
            </a:pPr>
            <a:r>
              <a:rPr lang="en-US" sz="7581">
                <a:solidFill>
                  <a:srgbClr val="6D412A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sobre nós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043581" y="788237"/>
            <a:ext cx="8244419" cy="9469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17"/>
              </a:lnSpc>
            </a:pPr>
            <a:r>
              <a:rPr lang="en-US" sz="296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Atualmente a dimensão da Área é muito expressiva contando com 387 programas o que torna o processo avaliativo uma tarefa complexa. A própria organização em Câmaras Temáticas é sempre muito bem planejada a fim de evitar-se qualquer prejuízo das características interdisciplinares dos PPGs.</a:t>
            </a:r>
          </a:p>
          <a:p>
            <a:pPr algn="l">
              <a:lnSpc>
                <a:spcPts val="5017"/>
              </a:lnSpc>
            </a:pPr>
            <a:r>
              <a:rPr lang="en-US" sz="2968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área Interdisciplinar se caracteriza por ser um espaço para a experimentação de novas aproximações entre áreas distintas do conhecimento, possibilitando a constituição tanto de abordagens teórico-metodológicas originais como do desenvolvimento de práticas de pesquisa e inovação, ensino e extensão originais.</a:t>
            </a:r>
            <a:r>
              <a:rPr lang="en-US" sz="2968">
                <a:solidFill>
                  <a:srgbClr val="6D412A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0" lvl="0" indent="0" algn="l">
              <a:lnSpc>
                <a:spcPts val="5017"/>
              </a:lnSpc>
            </a:pPr>
            <a:endParaRPr lang="en-US" sz="2968">
              <a:solidFill>
                <a:srgbClr val="6D412A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518036" y="-1028700"/>
            <a:ext cx="4497490" cy="4407540"/>
          </a:xfrm>
          <a:custGeom>
            <a:avLst/>
            <a:gdLst/>
            <a:ahLst/>
            <a:cxnLst/>
            <a:rect l="l" t="t" r="r" b="b"/>
            <a:pathLst>
              <a:path w="4497490" h="4407540">
                <a:moveTo>
                  <a:pt x="0" y="0"/>
                </a:moveTo>
                <a:lnTo>
                  <a:pt x="4497490" y="0"/>
                </a:lnTo>
                <a:lnTo>
                  <a:pt x="4497490" y="4407540"/>
                </a:lnTo>
                <a:lnTo>
                  <a:pt x="0" y="44075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5082320">
            <a:off x="16711243" y="1032053"/>
            <a:ext cx="3418304" cy="3527331"/>
          </a:xfrm>
          <a:custGeom>
            <a:avLst/>
            <a:gdLst/>
            <a:ahLst/>
            <a:cxnLst/>
            <a:rect l="l" t="t" r="r" b="b"/>
            <a:pathLst>
              <a:path w="3418304" h="3527331">
                <a:moveTo>
                  <a:pt x="0" y="0"/>
                </a:moveTo>
                <a:lnTo>
                  <a:pt x="3418304" y="0"/>
                </a:lnTo>
                <a:lnTo>
                  <a:pt x="3418304" y="3527331"/>
                </a:lnTo>
                <a:lnTo>
                  <a:pt x="0" y="35273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1028700" y="6444987"/>
            <a:ext cx="449919" cy="44991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7BCA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7580147"/>
            <a:ext cx="449919" cy="44991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D171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8715308"/>
            <a:ext cx="449919" cy="44991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1683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14400" y="430431"/>
            <a:ext cx="7435061" cy="1077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87"/>
              </a:lnSpc>
              <a:spcBef>
                <a:spcPct val="0"/>
              </a:spcBef>
            </a:pPr>
            <a:r>
              <a:rPr lang="en-US" sz="7581">
                <a:solidFill>
                  <a:srgbClr val="6D412A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sobre nós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4400" y="1555048"/>
            <a:ext cx="16605391" cy="4381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4"/>
              </a:lnSpc>
            </a:pPr>
            <a:r>
              <a:rPr lang="en-US" sz="26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CÂMARA 1: Políticas e Desenvolvimento de Territórios</a:t>
            </a:r>
          </a:p>
          <a:p>
            <a:pPr algn="l">
              <a:lnSpc>
                <a:spcPts val="4394"/>
              </a:lnSpc>
            </a:pPr>
            <a:r>
              <a:rPr lang="en-US" sz="2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Esta câmara abrange Programas de Pós-graduação que discutem políticas públicas e privadas que se preocupam com o desenvolvimento sustentável nas suas múltiplas dimensões (econômica, social, ambiental, cultural, espacial e político-institucional) de diferentes recortes territoriais (região, microrregião, rural, urbano, agrário, cidades, área protegidas, unidades de conservação, comunidades, bacias hidrográficas, dentre outros), assim como tecnologias,</a:t>
            </a:r>
          </a:p>
          <a:p>
            <a:pPr marL="0" lvl="0" indent="0" algn="l">
              <a:lnSpc>
                <a:spcPts val="4394"/>
              </a:lnSpc>
            </a:pPr>
            <a:r>
              <a:rPr lang="en-US" sz="2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inovação, gestão e práticas de extensão para sustentabilidade. Abrange temas relacionados a agronegócios, agroecologia, agroecossistemas, indicações geográficas, sociobiodiversidade, bioeconomia, gestão social, tecnologia social, inovações territoriais, gestão pública para o desenvolvimento, dentre outros.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78619" y="6536749"/>
            <a:ext cx="16605391" cy="327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94"/>
              </a:lnSpc>
            </a:pPr>
            <a:r>
              <a:rPr lang="en-US" sz="26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CÂMARA 2: Sociais, Culturas e Humanidades</a:t>
            </a:r>
          </a:p>
          <a:p>
            <a:pPr marL="0" lvl="0" indent="0" algn="r">
              <a:lnSpc>
                <a:spcPts val="4394"/>
              </a:lnSpc>
            </a:pPr>
            <a:r>
              <a:rPr lang="en-US" sz="2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Esta câmara reúne Programas de Pós-Graduação que articulem conteúdos e competências, ferramentas metodológicas e instrumentais, para abordar processos socioculturais e dinâmicas que configuram a vida em sociedade, com especial interesse sobre desenvolvimento humano, direitos humanos, desigualdades sociais, produções e formações culturais – imagens, discursos e manifestações culturais –, e outros aspectos relativos às humanidades, que contribuam para o desenvolvimento humano e da vida em sociedade.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518036" y="-1028700"/>
            <a:ext cx="4497490" cy="4407540"/>
          </a:xfrm>
          <a:custGeom>
            <a:avLst/>
            <a:gdLst/>
            <a:ahLst/>
            <a:cxnLst/>
            <a:rect l="l" t="t" r="r" b="b"/>
            <a:pathLst>
              <a:path w="4497490" h="4407540">
                <a:moveTo>
                  <a:pt x="0" y="0"/>
                </a:moveTo>
                <a:lnTo>
                  <a:pt x="4497490" y="0"/>
                </a:lnTo>
                <a:lnTo>
                  <a:pt x="4497490" y="4407540"/>
                </a:lnTo>
                <a:lnTo>
                  <a:pt x="0" y="44075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5082320">
            <a:off x="16711243" y="1032053"/>
            <a:ext cx="3418304" cy="3527331"/>
          </a:xfrm>
          <a:custGeom>
            <a:avLst/>
            <a:gdLst/>
            <a:ahLst/>
            <a:cxnLst/>
            <a:rect l="l" t="t" r="r" b="b"/>
            <a:pathLst>
              <a:path w="3418304" h="3527331">
                <a:moveTo>
                  <a:pt x="0" y="0"/>
                </a:moveTo>
                <a:lnTo>
                  <a:pt x="3418304" y="0"/>
                </a:lnTo>
                <a:lnTo>
                  <a:pt x="3418304" y="3527331"/>
                </a:lnTo>
                <a:lnTo>
                  <a:pt x="0" y="35273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1028700" y="6444987"/>
            <a:ext cx="449919" cy="44991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7BCA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7580147"/>
            <a:ext cx="449919" cy="44991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D171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8715308"/>
            <a:ext cx="449919" cy="44991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1683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914400" y="430431"/>
            <a:ext cx="7435061" cy="1077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87"/>
              </a:lnSpc>
              <a:spcBef>
                <a:spcPct val="0"/>
              </a:spcBef>
            </a:pPr>
            <a:r>
              <a:rPr lang="en-US" sz="7581">
                <a:solidFill>
                  <a:srgbClr val="6D412A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sobre nós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4400" y="2107498"/>
            <a:ext cx="16605391" cy="327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4"/>
              </a:lnSpc>
            </a:pPr>
            <a:r>
              <a:rPr lang="en-US" sz="26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Câmara 3: Engenharia, Tecnologia e Gestão</a:t>
            </a:r>
          </a:p>
          <a:p>
            <a:pPr marL="0" lvl="0" indent="0" algn="l">
              <a:lnSpc>
                <a:spcPts val="4394"/>
              </a:lnSpc>
            </a:pPr>
            <a:r>
              <a:rPr lang="en-US" sz="2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Esta câmara engloba Programas de Pós-graduação articulados com engenharia, tecnologia, inovação e gestão de forma integrada ou articulados com outros temas de forma interdisciplinar no sentido de promover e fortalecer a pesquisa e o desenvolvimento científico, econômico, social e tecnológico como estratégias para disseminar ideais inovadoras criando soluções e conectando pessoas de diferentes profissões para atuarem em diversos temas de forma interdisciplinar.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02324" y="6812974"/>
            <a:ext cx="16081686" cy="272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94"/>
              </a:lnSpc>
            </a:pPr>
            <a:r>
              <a:rPr lang="en-US" sz="2600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Câmara 4: Saúde e Biológicas</a:t>
            </a:r>
          </a:p>
          <a:p>
            <a:pPr marL="0" lvl="0" indent="0" algn="r">
              <a:lnSpc>
                <a:spcPts val="4394"/>
              </a:lnSpc>
            </a:pPr>
            <a:r>
              <a:rPr lang="en-US" sz="2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Câmara voltada para Programas de Pós-graduação, no âmbito das mais diversas áreas da saúde  e biológicas, em articulação interdisciplinar com diferentes temáticas, em âmbito da ciência básica ou aplicada, a fim de promover o desenvolvimento científico, tecnológico, social e econômico, regional ou nacional, difundindo ideias e soluções inovadoras, a partir da interação interdisciplinar de diferentes profissionais.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03146" flipH="1">
            <a:off x="7445306" y="7703580"/>
            <a:ext cx="14478794" cy="6475970"/>
          </a:xfrm>
          <a:custGeom>
            <a:avLst/>
            <a:gdLst/>
            <a:ahLst/>
            <a:cxnLst/>
            <a:rect l="l" t="t" r="r" b="b"/>
            <a:pathLst>
              <a:path w="14478794" h="6475970">
                <a:moveTo>
                  <a:pt x="14478794" y="0"/>
                </a:moveTo>
                <a:lnTo>
                  <a:pt x="0" y="0"/>
                </a:lnTo>
                <a:lnTo>
                  <a:pt x="0" y="6475970"/>
                </a:lnTo>
                <a:lnTo>
                  <a:pt x="14478794" y="6475970"/>
                </a:lnTo>
                <a:lnTo>
                  <a:pt x="1447879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H="1">
            <a:off x="14461869" y="7483567"/>
            <a:ext cx="7652261" cy="7896330"/>
          </a:xfrm>
          <a:custGeom>
            <a:avLst/>
            <a:gdLst/>
            <a:ahLst/>
            <a:cxnLst/>
            <a:rect l="l" t="t" r="r" b="b"/>
            <a:pathLst>
              <a:path w="7652261" h="7896330">
                <a:moveTo>
                  <a:pt x="7652262" y="0"/>
                </a:moveTo>
                <a:lnTo>
                  <a:pt x="0" y="0"/>
                </a:lnTo>
                <a:lnTo>
                  <a:pt x="0" y="7896329"/>
                </a:lnTo>
                <a:lnTo>
                  <a:pt x="7652262" y="7896329"/>
                </a:lnTo>
                <a:lnTo>
                  <a:pt x="765226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flipH="1">
            <a:off x="15155408" y="6584444"/>
            <a:ext cx="6369496" cy="4597618"/>
          </a:xfrm>
          <a:custGeom>
            <a:avLst/>
            <a:gdLst/>
            <a:ahLst/>
            <a:cxnLst/>
            <a:rect l="l" t="t" r="r" b="b"/>
            <a:pathLst>
              <a:path w="6369496" h="4597618">
                <a:moveTo>
                  <a:pt x="6369496" y="0"/>
                </a:moveTo>
                <a:lnTo>
                  <a:pt x="0" y="0"/>
                </a:lnTo>
                <a:lnTo>
                  <a:pt x="0" y="4597618"/>
                </a:lnTo>
                <a:lnTo>
                  <a:pt x="6369496" y="4597618"/>
                </a:lnTo>
                <a:lnTo>
                  <a:pt x="636949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2723674" y="6214527"/>
            <a:ext cx="8188297" cy="3923673"/>
          </a:xfrm>
          <a:custGeom>
            <a:avLst/>
            <a:gdLst/>
            <a:ahLst/>
            <a:cxnLst/>
            <a:rect l="l" t="t" r="r" b="b"/>
            <a:pathLst>
              <a:path w="8188297" h="3923673">
                <a:moveTo>
                  <a:pt x="0" y="0"/>
                </a:moveTo>
                <a:lnTo>
                  <a:pt x="8188296" y="0"/>
                </a:lnTo>
                <a:lnTo>
                  <a:pt x="8188296" y="3923673"/>
                </a:lnTo>
                <a:lnTo>
                  <a:pt x="0" y="39236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8875" r="-15687" b="-248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4361421" y="1454049"/>
            <a:ext cx="10793987" cy="1147589"/>
          </a:xfrm>
          <a:custGeom>
            <a:avLst/>
            <a:gdLst/>
            <a:ahLst/>
            <a:cxnLst/>
            <a:rect l="l" t="t" r="r" b="b"/>
            <a:pathLst>
              <a:path w="10793987" h="1147589">
                <a:moveTo>
                  <a:pt x="0" y="0"/>
                </a:moveTo>
                <a:lnTo>
                  <a:pt x="10793987" y="0"/>
                </a:lnTo>
                <a:lnTo>
                  <a:pt x="10793987" y="1147589"/>
                </a:lnTo>
                <a:lnTo>
                  <a:pt x="0" y="114758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8" name="Freeform 8"/>
          <p:cNvSpPr/>
          <p:nvPr/>
        </p:nvSpPr>
        <p:spPr>
          <a:xfrm>
            <a:off x="34636" y="2831322"/>
            <a:ext cx="9196156" cy="3075436"/>
          </a:xfrm>
          <a:custGeom>
            <a:avLst/>
            <a:gdLst/>
            <a:ahLst/>
            <a:cxnLst/>
            <a:rect l="l" t="t" r="r" b="b"/>
            <a:pathLst>
              <a:path w="9196156" h="3075436">
                <a:moveTo>
                  <a:pt x="0" y="0"/>
                </a:moveTo>
                <a:lnTo>
                  <a:pt x="9196156" y="0"/>
                </a:lnTo>
                <a:lnTo>
                  <a:pt x="9196156" y="3075436"/>
                </a:lnTo>
                <a:lnTo>
                  <a:pt x="0" y="307543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9352506" y="2829769"/>
            <a:ext cx="8900858" cy="3057964"/>
          </a:xfrm>
          <a:custGeom>
            <a:avLst/>
            <a:gdLst/>
            <a:ahLst/>
            <a:cxnLst/>
            <a:rect l="l" t="t" r="r" b="b"/>
            <a:pathLst>
              <a:path w="8900858" h="3057964">
                <a:moveTo>
                  <a:pt x="0" y="0"/>
                </a:moveTo>
                <a:lnTo>
                  <a:pt x="8900858" y="0"/>
                </a:lnTo>
                <a:lnTo>
                  <a:pt x="8900858" y="3057963"/>
                </a:lnTo>
                <a:lnTo>
                  <a:pt x="0" y="30579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1697868" y="6811853"/>
            <a:ext cx="4088421" cy="2729021"/>
          </a:xfrm>
          <a:custGeom>
            <a:avLst/>
            <a:gdLst/>
            <a:ahLst/>
            <a:cxnLst/>
            <a:rect l="l" t="t" r="r" b="b"/>
            <a:pathLst>
              <a:path w="4088421" h="2729021">
                <a:moveTo>
                  <a:pt x="0" y="0"/>
                </a:moveTo>
                <a:lnTo>
                  <a:pt x="4088420" y="0"/>
                </a:lnTo>
                <a:lnTo>
                  <a:pt x="4088420" y="2729021"/>
                </a:lnTo>
                <a:lnTo>
                  <a:pt x="0" y="272902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504994" y="331514"/>
            <a:ext cx="7303846" cy="1122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18"/>
              </a:lnSpc>
              <a:spcBef>
                <a:spcPct val="0"/>
              </a:spcBef>
            </a:pPr>
            <a:r>
              <a:rPr lang="en-US" sz="7516" dirty="0" err="1">
                <a:solidFill>
                  <a:srgbClr val="6D1716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Nosso</a:t>
            </a:r>
            <a:r>
              <a:rPr lang="en-US" sz="7516" dirty="0">
                <a:solidFill>
                  <a:srgbClr val="6D1716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 time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754739" y="-944405"/>
            <a:ext cx="8871822" cy="12027609"/>
            <a:chOff x="0" y="0"/>
            <a:chExt cx="2336611" cy="31677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36611" cy="3167765"/>
            </a:xfrm>
            <a:custGeom>
              <a:avLst/>
              <a:gdLst/>
              <a:ahLst/>
              <a:cxnLst/>
              <a:rect l="l" t="t" r="r" b="b"/>
              <a:pathLst>
                <a:path w="2336611" h="3167765">
                  <a:moveTo>
                    <a:pt x="0" y="0"/>
                  </a:moveTo>
                  <a:lnTo>
                    <a:pt x="2336611" y="0"/>
                  </a:lnTo>
                  <a:lnTo>
                    <a:pt x="2336611" y="3167765"/>
                  </a:lnTo>
                  <a:lnTo>
                    <a:pt x="0" y="3167765"/>
                  </a:lnTo>
                  <a:close/>
                </a:path>
              </a:pathLst>
            </a:custGeom>
            <a:solidFill>
              <a:srgbClr val="92877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336611" cy="3224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809381" y="3602588"/>
            <a:ext cx="449919" cy="44991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7BCA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809381" y="4737748"/>
            <a:ext cx="449919" cy="44991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D171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809381" y="5872908"/>
            <a:ext cx="449919" cy="44991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1683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809381" y="7008069"/>
            <a:ext cx="449919" cy="44991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2877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809381" y="8143229"/>
            <a:ext cx="449919" cy="44991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6D412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2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142021" y="270779"/>
            <a:ext cx="7123389" cy="6487372"/>
          </a:xfrm>
          <a:custGeom>
            <a:avLst/>
            <a:gdLst/>
            <a:ahLst/>
            <a:cxnLst/>
            <a:rect l="l" t="t" r="r" b="b"/>
            <a:pathLst>
              <a:path w="7123389" h="6487372">
                <a:moveTo>
                  <a:pt x="0" y="0"/>
                </a:moveTo>
                <a:lnTo>
                  <a:pt x="7123389" y="0"/>
                </a:lnTo>
                <a:lnTo>
                  <a:pt x="7123389" y="6487372"/>
                </a:lnTo>
                <a:lnTo>
                  <a:pt x="0" y="64873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>
            <a:off x="12663484" y="6605006"/>
            <a:ext cx="5624516" cy="3526365"/>
          </a:xfrm>
          <a:custGeom>
            <a:avLst/>
            <a:gdLst/>
            <a:ahLst/>
            <a:cxnLst/>
            <a:rect l="l" t="t" r="r" b="b"/>
            <a:pathLst>
              <a:path w="5624516" h="3526365">
                <a:moveTo>
                  <a:pt x="0" y="0"/>
                </a:moveTo>
                <a:lnTo>
                  <a:pt x="5624516" y="0"/>
                </a:lnTo>
                <a:lnTo>
                  <a:pt x="5624516" y="3526365"/>
                </a:lnTo>
                <a:lnTo>
                  <a:pt x="0" y="3526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TextBox 23"/>
          <p:cNvSpPr txBox="1"/>
          <p:nvPr/>
        </p:nvSpPr>
        <p:spPr>
          <a:xfrm>
            <a:off x="1028700" y="476957"/>
            <a:ext cx="9192626" cy="1122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18"/>
              </a:lnSpc>
              <a:spcBef>
                <a:spcPct val="0"/>
              </a:spcBef>
            </a:pPr>
            <a:r>
              <a:rPr lang="en-US" sz="7516">
                <a:solidFill>
                  <a:srgbClr val="F0E8DB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nossa jornada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2051756"/>
            <a:ext cx="7762875" cy="670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3"/>
              </a:lnSpc>
            </a:pPr>
            <a:r>
              <a:rPr lang="en-US" sz="2658">
                <a:solidFill>
                  <a:srgbClr val="F0E8DB"/>
                </a:solidFill>
                <a:latin typeface="Lato"/>
                <a:ea typeface="Lato"/>
                <a:cs typeface="Lato"/>
                <a:sym typeface="Lato"/>
              </a:rPr>
              <a:t>A Área Interdisciplinar foi criada por decisão do Conselho Técnico Científico da Capes em sua reunião de novembro de 1999, com objetivo de abarcar Programas de Pós-graduação (PPG) que tratavam de problemas complexos que demandavam conhecimentos de especialistas científicos de diferentes áreas canônicas.</a:t>
            </a:r>
          </a:p>
          <a:p>
            <a:pPr marL="0" lvl="0" indent="0" algn="l">
              <a:lnSpc>
                <a:spcPts val="4493"/>
              </a:lnSpc>
              <a:spcBef>
                <a:spcPct val="0"/>
              </a:spcBef>
            </a:pPr>
            <a:r>
              <a:rPr lang="en-US" sz="2658">
                <a:solidFill>
                  <a:srgbClr val="F0E8DB"/>
                </a:solidFill>
                <a:latin typeface="Lato"/>
                <a:ea typeface="Lato"/>
                <a:cs typeface="Lato"/>
                <a:sym typeface="Lato"/>
              </a:rPr>
              <a:t>Na última avaliação Quadrienal, a Área Interdisciplinar contou com 357 PPGs em sua clientela. Atualmente conta com 388 PPGs divididos em 4 câmaras e com os PPGs aprovados nos últimos APCNs, a Área se aproxima dos 420 programas.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142086">
            <a:off x="-9893167" y="-3184612"/>
            <a:ext cx="35594345" cy="15920380"/>
          </a:xfrm>
          <a:custGeom>
            <a:avLst/>
            <a:gdLst/>
            <a:ahLst/>
            <a:cxnLst/>
            <a:rect l="l" t="t" r="r" b="b"/>
            <a:pathLst>
              <a:path w="35594345" h="15920380">
                <a:moveTo>
                  <a:pt x="0" y="0"/>
                </a:moveTo>
                <a:lnTo>
                  <a:pt x="35594345" y="0"/>
                </a:lnTo>
                <a:lnTo>
                  <a:pt x="35594345" y="15920380"/>
                </a:lnTo>
                <a:lnTo>
                  <a:pt x="0" y="1592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H="1">
            <a:off x="14253849" y="-611680"/>
            <a:ext cx="6369496" cy="4597618"/>
          </a:xfrm>
          <a:custGeom>
            <a:avLst/>
            <a:gdLst/>
            <a:ahLst/>
            <a:cxnLst/>
            <a:rect l="l" t="t" r="r" b="b"/>
            <a:pathLst>
              <a:path w="6369496" h="4597618">
                <a:moveTo>
                  <a:pt x="6369496" y="0"/>
                </a:moveTo>
                <a:lnTo>
                  <a:pt x="0" y="0"/>
                </a:lnTo>
                <a:lnTo>
                  <a:pt x="0" y="4597618"/>
                </a:lnTo>
                <a:lnTo>
                  <a:pt x="6369496" y="4597618"/>
                </a:lnTo>
                <a:lnTo>
                  <a:pt x="6369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275900" y="3298416"/>
            <a:ext cx="8384317" cy="5635360"/>
          </a:xfrm>
          <a:custGeom>
            <a:avLst/>
            <a:gdLst/>
            <a:ahLst/>
            <a:cxnLst/>
            <a:rect l="l" t="t" r="r" b="b"/>
            <a:pathLst>
              <a:path w="8384317" h="5635360">
                <a:moveTo>
                  <a:pt x="0" y="0"/>
                </a:moveTo>
                <a:lnTo>
                  <a:pt x="8384316" y="0"/>
                </a:lnTo>
                <a:lnTo>
                  <a:pt x="8384316" y="5635360"/>
                </a:lnTo>
                <a:lnTo>
                  <a:pt x="0" y="56353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9038898" y="681123"/>
            <a:ext cx="9249102" cy="4450696"/>
          </a:xfrm>
          <a:custGeom>
            <a:avLst/>
            <a:gdLst/>
            <a:ahLst/>
            <a:cxnLst/>
            <a:rect l="l" t="t" r="r" b="b"/>
            <a:pathLst>
              <a:path w="9249102" h="4450696">
                <a:moveTo>
                  <a:pt x="0" y="0"/>
                </a:moveTo>
                <a:lnTo>
                  <a:pt x="9249102" y="0"/>
                </a:lnTo>
                <a:lnTo>
                  <a:pt x="9249102" y="4450695"/>
                </a:lnTo>
                <a:lnTo>
                  <a:pt x="0" y="445069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9792580" y="5333068"/>
            <a:ext cx="7619120" cy="4607891"/>
          </a:xfrm>
          <a:custGeom>
            <a:avLst/>
            <a:gdLst/>
            <a:ahLst/>
            <a:cxnLst/>
            <a:rect l="l" t="t" r="r" b="b"/>
            <a:pathLst>
              <a:path w="7619120" h="4607891">
                <a:moveTo>
                  <a:pt x="0" y="0"/>
                </a:moveTo>
                <a:lnTo>
                  <a:pt x="7619120" y="0"/>
                </a:lnTo>
                <a:lnTo>
                  <a:pt x="7619120" y="4607891"/>
                </a:lnTo>
                <a:lnTo>
                  <a:pt x="0" y="46078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258" b="-125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288765" y="1772854"/>
            <a:ext cx="9535517" cy="1133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51"/>
              </a:lnSpc>
            </a:pPr>
            <a:r>
              <a:rPr lang="en-US" sz="8028">
                <a:solidFill>
                  <a:srgbClr val="6D1716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avaliação 2025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2142086">
            <a:off x="-9893167" y="-3184612"/>
            <a:ext cx="35594345" cy="15920380"/>
          </a:xfrm>
          <a:custGeom>
            <a:avLst/>
            <a:gdLst/>
            <a:ahLst/>
            <a:cxnLst/>
            <a:rect l="l" t="t" r="r" b="b"/>
            <a:pathLst>
              <a:path w="35594345" h="15920380">
                <a:moveTo>
                  <a:pt x="0" y="0"/>
                </a:moveTo>
                <a:lnTo>
                  <a:pt x="35594345" y="0"/>
                </a:lnTo>
                <a:lnTo>
                  <a:pt x="35594345" y="15920380"/>
                </a:lnTo>
                <a:lnTo>
                  <a:pt x="0" y="159203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H="1">
            <a:off x="14253849" y="-611680"/>
            <a:ext cx="6369496" cy="4597618"/>
          </a:xfrm>
          <a:custGeom>
            <a:avLst/>
            <a:gdLst/>
            <a:ahLst/>
            <a:cxnLst/>
            <a:rect l="l" t="t" r="r" b="b"/>
            <a:pathLst>
              <a:path w="6369496" h="4597618">
                <a:moveTo>
                  <a:pt x="6369496" y="0"/>
                </a:moveTo>
                <a:lnTo>
                  <a:pt x="0" y="0"/>
                </a:lnTo>
                <a:lnTo>
                  <a:pt x="0" y="4597618"/>
                </a:lnTo>
                <a:lnTo>
                  <a:pt x="6369496" y="4597618"/>
                </a:lnTo>
                <a:lnTo>
                  <a:pt x="6369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540614" y="553512"/>
            <a:ext cx="9535517" cy="1133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51"/>
              </a:lnSpc>
            </a:pPr>
            <a:r>
              <a:rPr lang="en-US" sz="8028">
                <a:solidFill>
                  <a:srgbClr val="6D1716"/>
                </a:solidFill>
                <a:latin typeface="Higuen Elegant Serif"/>
                <a:ea typeface="Higuen Elegant Serif"/>
                <a:cs typeface="Higuen Elegant Serif"/>
                <a:sym typeface="Higuen Elegant Serif"/>
              </a:rPr>
              <a:t>avaliação 2025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1851883"/>
            <a:ext cx="18288000" cy="738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5986" lvl="1" indent="-292993" algn="l">
              <a:lnSpc>
                <a:spcPts val="4559"/>
              </a:lnSpc>
              <a:buAutoNum type="arabicPeriod"/>
            </a:pPr>
            <a:r>
              <a:rPr lang="en-US" sz="2714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Sobre o calendário, qual será o prazo?</a:t>
            </a:r>
          </a:p>
          <a:p>
            <a:pPr marL="585986" lvl="1" indent="-292993" algn="l">
              <a:lnSpc>
                <a:spcPts val="4559"/>
              </a:lnSpc>
              <a:buAutoNum type="arabicPeriod"/>
            </a:pPr>
            <a:r>
              <a:rPr lang="en-US" sz="2714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Já tem data para o envio do relatório da quadrienal? </a:t>
            </a:r>
          </a:p>
          <a:p>
            <a:pPr marL="585986" lvl="1" indent="-292993" algn="l">
              <a:lnSpc>
                <a:spcPts val="4559"/>
              </a:lnSpc>
              <a:buAutoNum type="arabicPeriod"/>
            </a:pPr>
            <a:r>
              <a:rPr lang="en-US" sz="2714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Nessa quadrienal, temos os efeitos da pandemia. Como será avaliado os atrasos em defesas de teses e dissertações? </a:t>
            </a:r>
          </a:p>
          <a:p>
            <a:pPr marL="585986" lvl="1" indent="-292993" algn="l">
              <a:lnSpc>
                <a:spcPts val="4559"/>
              </a:lnSpc>
              <a:buAutoNum type="arabicPeriod"/>
            </a:pPr>
            <a:r>
              <a:rPr lang="en-US" sz="2714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Nova denominação da Câmara 1: A transição dos PPG que se enquadram agora na Câmara 1 é automática?? ou o PPG tem que fazer alguma solicitação?  </a:t>
            </a:r>
          </a:p>
          <a:p>
            <a:pPr marL="585986" lvl="1" indent="-292993" algn="l">
              <a:lnSpc>
                <a:spcPts val="4559"/>
              </a:lnSpc>
              <a:buAutoNum type="arabicPeriod"/>
            </a:pPr>
            <a:r>
              <a:rPr lang="en-US" sz="2714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 titulação de um discente que tem o coorientador do corpo permanente, porém o orientador do corpo colaborador, conta para o total de titulações do PPG no ano? </a:t>
            </a:r>
          </a:p>
          <a:p>
            <a:pPr marL="585986" lvl="1" indent="-292993" algn="l">
              <a:lnSpc>
                <a:spcPts val="4559"/>
              </a:lnSpc>
              <a:buAutoNum type="arabicPeriod"/>
            </a:pPr>
            <a:r>
              <a:rPr lang="en-US" sz="2714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Anexo 1 - “IC ou equivalente”: além de IC, IT, IC-EM… incluir TCC? Ou é possível separar as orientações de TCC colocando uma coluna a mais? </a:t>
            </a:r>
          </a:p>
          <a:p>
            <a:pPr marL="585986" lvl="1" indent="-292993" algn="l">
              <a:lnSpc>
                <a:spcPts val="4559"/>
              </a:lnSpc>
              <a:buAutoNum type="arabicPeriod"/>
            </a:pPr>
            <a:r>
              <a:rPr lang="en-US" sz="2714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Quais são os anexos obrigatórios?</a:t>
            </a:r>
          </a:p>
          <a:p>
            <a:pPr marL="585986" lvl="1" indent="-292993" algn="l">
              <a:lnSpc>
                <a:spcPts val="4559"/>
              </a:lnSpc>
              <a:buAutoNum type="arabicPeriod"/>
            </a:pPr>
            <a:r>
              <a:rPr lang="en-US" sz="2714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Gostaria de saber se podemos incluir gráficos e figuras no Anexo I após a tabela. / Podemos incluir mais um anexo com análises usando gráficos e figuras?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2294</Words>
  <Application>Microsoft Office PowerPoint</Application>
  <PresentationFormat>Personalizar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Lato Bold</vt:lpstr>
      <vt:lpstr>Lato Heavy</vt:lpstr>
      <vt:lpstr>Open Sauce</vt:lpstr>
      <vt:lpstr>Higuen Elegant Serif</vt:lpstr>
      <vt:lpstr>Lato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Área Interdisciplinar - CAPES</dc:title>
  <dc:creator>i5</dc:creator>
  <cp:lastModifiedBy>Vanderlea Souza</cp:lastModifiedBy>
  <cp:revision>2</cp:revision>
  <dcterms:created xsi:type="dcterms:W3CDTF">2006-08-16T00:00:00Z</dcterms:created>
  <dcterms:modified xsi:type="dcterms:W3CDTF">2024-12-23T19:29:15Z</dcterms:modified>
  <dc:identifier>DAGZaTyUrUM</dc:identifier>
</cp:coreProperties>
</file>