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79" r:id="rId3"/>
    <p:sldId id="259" r:id="rId4"/>
    <p:sldId id="275" r:id="rId5"/>
    <p:sldId id="276" r:id="rId6"/>
    <p:sldId id="268" r:id="rId7"/>
    <p:sldId id="267" r:id="rId8"/>
    <p:sldId id="270" r:id="rId9"/>
    <p:sldId id="271" r:id="rId10"/>
    <p:sldId id="285" r:id="rId11"/>
    <p:sldId id="273" r:id="rId12"/>
    <p:sldId id="283" r:id="rId13"/>
    <p:sldId id="282" r:id="rId14"/>
    <p:sldId id="284" r:id="rId15"/>
    <p:sldId id="286" r:id="rId16"/>
    <p:sldId id="278" r:id="rId17"/>
    <p:sldId id="258" r:id="rId18"/>
    <p:sldId id="262" r:id="rId19"/>
    <p:sldId id="265" r:id="rId20"/>
    <p:sldId id="266" r:id="rId21"/>
    <p:sldId id="272" r:id="rId22"/>
    <p:sldId id="287" r:id="rId23"/>
    <p:sldId id="288" r:id="rId24"/>
    <p:sldId id="289" r:id="rId25"/>
    <p:sldId id="277" r:id="rId26"/>
    <p:sldId id="291" r:id="rId27"/>
    <p:sldId id="290" r:id="rId28"/>
  </p:sldIdLst>
  <p:sldSz cx="9144000" cy="5143500" type="screen16x9"/>
  <p:notesSz cx="6858000" cy="9144000"/>
  <p:embeddedFontLst>
    <p:embeddedFont>
      <p:font typeface="Arial Nova" panose="020B0504020202020204" pitchFamily="34" charset="0"/>
      <p:regular r:id="rId30"/>
      <p:bold r:id="rId31"/>
      <p:italic r:id="rId32"/>
      <p:boldItalic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  <p:embeddedFont>
      <p:font typeface="Verdana Pro" panose="020B060403050404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A2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60F192-8FAB-2D27-15E0-611F10BCA9C5}" v="1770" dt="2024-10-16T14:33:18.510"/>
    <p1510:client id="{CBBF5F97-2214-2F6D-D462-A52A35E35D33}" v="643" dt="2024-10-15T20:31:36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dc3e0d216a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dc3e0d216a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Título/Abertura 1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dc3e0d216a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dc3e0d216a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Título/Abertura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95983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dc3e0d216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dc3e0d216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Exemplo Bullets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1055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dc3e0d216a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dc3e0d216a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Muito Texto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0491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dc3e0d216a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dc3e0d216a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Exemplo Bullets 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5524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dc3e0d216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dc3e0d216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Exemplo Bullets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7642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dc3e0d216a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dc3e0d216a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Título/Abertura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631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6d8af80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1e6d8af80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Exemplo Título/Abertura 2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29b8ec259e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229b8ec259e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Exemplo Muito Texto 2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Exemplo Muito Texto 3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Exemplo Caixas 1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dc3e0d216a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dc3e0d216a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Título/Abertura 1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Exemplo Caixas 2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dc3e0d216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dc3e0d216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Foto 1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dc3e0d216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dc3e0d216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Foto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85822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dc3e0d216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dc3e0d216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Foto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5463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dc3e0d216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dc3e0d216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Foto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54966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Exemplo Foto 2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dc3e0d216a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dc3e0d216a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Título/Abertura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45124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dc3e0d216a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dc3e0d216a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Muito Texto 1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dc3e0d216a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dc3e0d216a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Exemplo Bullets 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0446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dc3e0d216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dc3e0d216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Exemplo Bullets 2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dc3e0d216a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dc3e0d216a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Foto 2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dc3e0d216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dc3e0d216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Foto 1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dc3e0d216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dc3e0d216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Exemplo Bullets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6790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dc3e0d216a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dc3e0d216a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Caixas 1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juventudenegra@igualdaderacial.gov.br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dcr@igualdaderacial.gov.br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mailto:justicaracial@igualdaderacial.gov.br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3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8657" y="4498053"/>
            <a:ext cx="1509082" cy="57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4" y="289915"/>
            <a:ext cx="5534027" cy="13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CA87083-60CF-0589-7512-C039020F73C2}"/>
              </a:ext>
            </a:extLst>
          </p:cNvPr>
          <p:cNvSpPr txBox="1"/>
          <p:nvPr/>
        </p:nvSpPr>
        <p:spPr>
          <a:xfrm>
            <a:off x="141583" y="1025618"/>
            <a:ext cx="50002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/>
              <a:t>Secretaria de Políticas de Ações Afirmativas, Combate e Superação do Racismo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C1E200-FE50-FCF9-7F97-0F9E1DC36D2C}"/>
              </a:ext>
            </a:extLst>
          </p:cNvPr>
          <p:cNvSpPr txBox="1"/>
          <p:nvPr/>
        </p:nvSpPr>
        <p:spPr>
          <a:xfrm>
            <a:off x="141582" y="439648"/>
            <a:ext cx="509430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 dirty="0"/>
              <a:t>Ações da Diretoria de Políticas de Combate e Superação do Racismo</a:t>
            </a:r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3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828" y="3760167"/>
            <a:ext cx="2210797" cy="1086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73327"/>
            <a:ext cx="5534027" cy="13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915" y="894542"/>
            <a:ext cx="5324066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2400">
                <a:solidFill>
                  <a:srgbClr val="50250C"/>
                </a:solidFill>
                <a:sym typeface="Montserrat"/>
              </a:rPr>
              <a:t>Coordenação Geral de Justiça Racial e Combate ao Racismo</a:t>
            </a:r>
            <a:endParaRPr lang="pt-BR" sz="2400" dirty="0">
              <a:solidFill>
                <a:srgbClr val="50250C"/>
              </a:solidFill>
            </a:endParaRPr>
          </a:p>
        </p:txBody>
      </p:sp>
      <p:pic>
        <p:nvPicPr>
          <p:cNvPr id="3" name="Google Shape;56;p13" descr="Uma imagem contendo Texto&#10;&#10;Descrição gerada automaticamente">
            <a:extLst>
              <a:ext uri="{FF2B5EF4-FFF2-40B4-BE49-F238E27FC236}">
                <a16:creationId xmlns:a16="http://schemas.microsoft.com/office/drawing/2014/main" id="{97A45239-CB58-9C73-CAA1-37FC591898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9366" y="3811002"/>
            <a:ext cx="1804570" cy="98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763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732575" y="3456575"/>
            <a:ext cx="1307226" cy="130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 descr="Amefricanos - NIESAFRO">
            <a:extLst>
              <a:ext uri="{FF2B5EF4-FFF2-40B4-BE49-F238E27FC236}">
                <a16:creationId xmlns:a16="http://schemas.microsoft.com/office/drawing/2014/main" id="{9F101189-286E-862E-9FEE-4E88B8AE1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80" y="305878"/>
            <a:ext cx="2700967" cy="173894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602569D-553C-6442-DD68-FE0BA29D529E}"/>
              </a:ext>
            </a:extLst>
          </p:cNvPr>
          <p:cNvSpPr txBox="1"/>
          <p:nvPr/>
        </p:nvSpPr>
        <p:spPr>
          <a:xfrm>
            <a:off x="3890513" y="305160"/>
            <a:ext cx="3874005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>
                <a:solidFill>
                  <a:srgbClr val="783C00"/>
                </a:solidFill>
              </a:rPr>
              <a:t>INSTITUÍDO PELA PORTARIA INTERMINISTERIAL Nº 233, DE 31 DE JULHO DE 2023, E É UMA PARCERIA DO </a:t>
            </a:r>
            <a:r>
              <a:rPr lang="en-US" b="1" dirty="0">
                <a:solidFill>
                  <a:srgbClr val="783C00"/>
                </a:solidFill>
              </a:rPr>
              <a:t>MINISTÉRIO DA IGUALDADE RACIAL (MIR)</a:t>
            </a:r>
            <a:r>
              <a:rPr lang="en-US" dirty="0">
                <a:solidFill>
                  <a:srgbClr val="783C00"/>
                </a:solidFill>
              </a:rPr>
              <a:t> COM O </a:t>
            </a:r>
            <a:r>
              <a:rPr lang="en-US" b="1" dirty="0">
                <a:solidFill>
                  <a:srgbClr val="783C00"/>
                </a:solidFill>
              </a:rPr>
              <a:t>MINISTÉRIO DA EDUCAÇÃO (MEC) E COM A COORDENAÇÃO DE APERFEIÇOAMENTO DE PESSOAL DE NÍVEL SUPERIOR (CAPES).</a:t>
            </a:r>
            <a:r>
              <a:rPr lang="en-US" dirty="0">
                <a:solidFill>
                  <a:srgbClr val="783C00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​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6CE4008-2307-41DD-7B46-66C1AA555E91}"/>
              </a:ext>
            </a:extLst>
          </p:cNvPr>
          <p:cNvSpPr txBox="1"/>
          <p:nvPr/>
        </p:nvSpPr>
        <p:spPr>
          <a:xfrm>
            <a:off x="288470" y="2438272"/>
            <a:ext cx="746487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>
                <a:solidFill>
                  <a:srgbClr val="783C00"/>
                </a:solidFill>
                <a:latin typeface="Verdana Pro"/>
                <a:cs typeface="Segoe UI"/>
              </a:rPr>
              <a:t>O </a:t>
            </a:r>
            <a:r>
              <a:rPr lang="en-US" dirty="0">
                <a:solidFill>
                  <a:srgbClr val="783C00"/>
                </a:solidFill>
                <a:cs typeface="Segoe UI"/>
              </a:rPr>
              <a:t>PROGRAMA</a:t>
            </a:r>
            <a:r>
              <a:rPr lang="en-US" dirty="0">
                <a:solidFill>
                  <a:srgbClr val="783C00"/>
                </a:solidFill>
                <a:latin typeface="Verdana Pro"/>
                <a:cs typeface="Segoe UI"/>
              </a:rPr>
              <a:t> OBJETIVA </a:t>
            </a:r>
            <a:r>
              <a:rPr lang="en-US" b="1" dirty="0">
                <a:solidFill>
                  <a:srgbClr val="783C00"/>
                </a:solidFill>
                <a:latin typeface="Verdana Pro"/>
                <a:cs typeface="Segoe UI"/>
              </a:rPr>
              <a:t>CONTRIBUIR COM O COMBATE AO RACISMO E A PROMOÇÃO DA IGUALDADE RACIAL NO BRASIL</a:t>
            </a:r>
            <a:r>
              <a:rPr lang="en-US" dirty="0">
                <a:solidFill>
                  <a:srgbClr val="783C00"/>
                </a:solidFill>
                <a:latin typeface="Verdana Pro"/>
                <a:cs typeface="Segoe UI"/>
              </a:rPr>
              <a:t> POR INTERMÉDIO DE </a:t>
            </a:r>
            <a:r>
              <a:rPr lang="en-US" b="1" dirty="0">
                <a:solidFill>
                  <a:srgbClr val="783C00"/>
                </a:solidFill>
                <a:latin typeface="Verdana Pro"/>
                <a:cs typeface="Segoe UI"/>
              </a:rPr>
              <a:t>INTERCÂMBIOS DE CURTA DURAÇÃO NO EXTERIOR, PARTICULARMENTE, EM PAÍSES AFRICANOS, LATINO-AMERICANOS E CARIBENHOS</a:t>
            </a:r>
            <a:r>
              <a:rPr lang="en-US" dirty="0">
                <a:solidFill>
                  <a:srgbClr val="783C00"/>
                </a:solidFill>
                <a:latin typeface="Verdana Pro"/>
                <a:cs typeface="Segoe UI"/>
              </a:rPr>
              <a:t> A PARTIR DA PRODUÇÃO E SOCIALIZAÇÃO DE CONHECIMENTOS PARA FORTALECER A FORMAÇÃO INICIAL E A FORMAÇÃO CONTINUADA DE DOCENTES NA PERSPECTIVA DA LEI Nº 10.639/2003, QUE TORNOU OBRIGATÓRIO O ENSINO DA HISTÓRIA E CULTURA AFRO-BRASILEIRA E AFRICANA.</a:t>
            </a:r>
            <a:r>
              <a:rPr lang="en-US" dirty="0">
                <a:solidFill>
                  <a:srgbClr val="FFFFFF"/>
                </a:solidFill>
                <a:latin typeface="Verdana Pro"/>
                <a:cs typeface="Segoe UI"/>
              </a:rPr>
              <a:t>​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5000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212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" y="0"/>
            <a:ext cx="83632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1;p25" descr="Forma, Círculo, Quadrado&#10;&#10;Descrição gerada automaticamente">
            <a:extLst>
              <a:ext uri="{FF2B5EF4-FFF2-40B4-BE49-F238E27FC236}">
                <a16:creationId xmlns:a16="http://schemas.microsoft.com/office/drawing/2014/main" id="{D23EF2AF-AD0A-41A0-9EB0-62D634AC080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3441" y="-7326"/>
            <a:ext cx="6392073" cy="508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7;p21" descr="Forma, Retângulo&#10;&#10;Descrição gerada automaticamente">
            <a:extLst>
              <a:ext uri="{FF2B5EF4-FFF2-40B4-BE49-F238E27FC236}">
                <a16:creationId xmlns:a16="http://schemas.microsoft.com/office/drawing/2014/main" id="{B9D35807-6139-AAB4-C8C7-02B4A2F46AC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0539" y="-5013"/>
            <a:ext cx="4076565" cy="8182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A14617D-F45F-22E0-C132-EB0FDD7CCB33}"/>
              </a:ext>
            </a:extLst>
          </p:cNvPr>
          <p:cNvSpPr txBox="1"/>
          <p:nvPr/>
        </p:nvSpPr>
        <p:spPr>
          <a:xfrm>
            <a:off x="1839162" y="308882"/>
            <a:ext cx="373233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EEEEEE"/>
                </a:solidFill>
              </a:rPr>
              <a:t>Público Beneficiário</a:t>
            </a:r>
            <a:endParaRPr lang="pt-BR" sz="2000" b="1" dirty="0">
              <a:solidFill>
                <a:srgbClr val="EEEEEE"/>
              </a:solidFill>
            </a:endParaRPr>
          </a:p>
        </p:txBody>
      </p:sp>
      <p:sp>
        <p:nvSpPr>
          <p:cNvPr id="2" name="Google Shape;84;p16">
            <a:extLst>
              <a:ext uri="{FF2B5EF4-FFF2-40B4-BE49-F238E27FC236}">
                <a16:creationId xmlns:a16="http://schemas.microsoft.com/office/drawing/2014/main" id="{8EFC6ABA-9EE7-7FA5-A9DC-13791236A759}"/>
              </a:ext>
            </a:extLst>
          </p:cNvPr>
          <p:cNvSpPr txBox="1"/>
          <p:nvPr/>
        </p:nvSpPr>
        <p:spPr>
          <a:xfrm>
            <a:off x="1669154" y="642108"/>
            <a:ext cx="6391322" cy="4119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pt-BR" sz="2000">
              <a:solidFill>
                <a:srgbClr val="FFFFFF"/>
              </a:solidFill>
            </a:endParaRPr>
          </a:p>
          <a:p>
            <a:pPr marL="57150">
              <a:lnSpc>
                <a:spcPct val="90000"/>
              </a:lnSpc>
              <a:spcAft>
                <a:spcPts val="800"/>
              </a:spcAft>
            </a:pP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I - No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Brasil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:</a:t>
            </a:r>
            <a:endParaRPr lang="en-US" dirty="0">
              <a:solidFill>
                <a:srgbClr val="FFFFFF"/>
              </a:solidFill>
              <a:latin typeface="Verdana Pro"/>
              <a:ea typeface="Montserrat"/>
            </a:endParaRPr>
          </a:p>
          <a:p>
            <a:pPr marL="285750" indent="-228600">
              <a:lnSpc>
                <a:spcPct val="90000"/>
              </a:lnSpc>
              <a:spcAft>
                <a:spcPts val="800"/>
              </a:spcAft>
              <a:buFont typeface="Arial,Sans-Serif"/>
              <a:buChar char="•"/>
            </a:pP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a)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estudantes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autodeclarados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/as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pretos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/as,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pardos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/as e/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ou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quilombolas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regularmente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matriculados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a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partir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do 5º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semestre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dos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cursos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de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licenciaturas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de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Instituições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de Ensino Superior - IES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públicas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; e</a:t>
            </a:r>
            <a:endParaRPr lang="en-US" dirty="0">
              <a:solidFill>
                <a:srgbClr val="FFFFFF"/>
              </a:solidFill>
              <a:latin typeface="Verdana Pro"/>
              <a:ea typeface="Montserrat"/>
            </a:endParaRPr>
          </a:p>
          <a:p>
            <a:pPr marL="285750" indent="-228600">
              <a:lnSpc>
                <a:spcPct val="90000"/>
              </a:lnSpc>
              <a:spcAft>
                <a:spcPts val="800"/>
              </a:spcAft>
              <a:buFont typeface="Arial,Sans-Serif"/>
              <a:buChar char="•"/>
            </a:pP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b)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profissionais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da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educação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autodeclarados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/as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pretos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/as,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pardos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e/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ou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quilombolas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que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atuem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na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Educação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Básica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das redes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públicas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de </a:t>
            </a:r>
            <a:r>
              <a:rPr lang="en-US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ensino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.</a:t>
            </a:r>
            <a:endParaRPr lang="en-US" dirty="0">
              <a:solidFill>
                <a:srgbClr val="FFFFFF"/>
              </a:solidFill>
              <a:latin typeface="Verdana Pro"/>
              <a:ea typeface="Montserrat"/>
            </a:endParaRPr>
          </a:p>
          <a:p>
            <a:pPr marL="57150">
              <a:lnSpc>
                <a:spcPct val="90000"/>
              </a:lnSpc>
              <a:spcAft>
                <a:spcPts val="800"/>
              </a:spcAft>
            </a:pPr>
            <a:endParaRPr lang="en-US" dirty="0">
              <a:solidFill>
                <a:srgbClr val="FFFFFF"/>
              </a:solidFill>
              <a:latin typeface="Verdana Pro"/>
              <a:ea typeface="Montserrat"/>
              <a:sym typeface="Montserrat"/>
            </a:endParaRPr>
          </a:p>
          <a:p>
            <a:pPr marL="57150">
              <a:lnSpc>
                <a:spcPct val="90000"/>
              </a:lnSpc>
              <a:spcAft>
                <a:spcPts val="800"/>
              </a:spcAft>
            </a:pP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II - No exterior:</a:t>
            </a:r>
          </a:p>
          <a:p>
            <a:pPr marL="285750" indent="-228600">
              <a:lnSpc>
                <a:spcPct val="90000"/>
              </a:lnSpc>
              <a:spcAft>
                <a:spcPts val="800"/>
              </a:spcAft>
              <a:buFont typeface="Arial,Sans-Serif"/>
              <a:buChar char="•"/>
            </a:pP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a)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estudantes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dos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cursos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licenciatura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Instituições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de Ensino Superior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oriundos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grupos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sociais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historicamente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vulnerabilizados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;</a:t>
            </a:r>
          </a:p>
          <a:p>
            <a:pPr marL="12700" indent="-228600">
              <a:lnSpc>
                <a:spcPct val="90000"/>
              </a:lnSpc>
              <a:spcAft>
                <a:spcPts val="800"/>
              </a:spcAft>
              <a:buFont typeface="Arial,Sans-Serif"/>
              <a:buChar char="•"/>
            </a:pP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b)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docentes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do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equivalente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à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educação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básica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no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Brasil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oriundos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grupos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sociais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historicamente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vulnerabilizados</a:t>
            </a:r>
            <a:r>
              <a:rPr lang="en-US" dirty="0">
                <a:solidFill>
                  <a:srgbClr val="FFFFFF"/>
                </a:solidFill>
                <a:latin typeface="Verdana Pro"/>
                <a:ea typeface="Montserrat"/>
                <a:sym typeface="Montserrat"/>
              </a:rPr>
              <a:t> </a:t>
            </a:r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DA817261-3146-2BAC-32A1-448BB2476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8929" y="2373033"/>
            <a:ext cx="10287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18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7275"/>
            <a:ext cx="3636950" cy="90354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380940" y="598117"/>
            <a:ext cx="274628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2400" dirty="0">
                <a:solidFill>
                  <a:srgbClr val="50250C"/>
                </a:solidFill>
                <a:sym typeface="Montserrat"/>
              </a:rPr>
              <a:t>Perspectiva</a:t>
            </a:r>
            <a:endParaRPr lang="pt-BR" dirty="0"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200000">
            <a:off x="7405529" y="3558035"/>
            <a:ext cx="1307824" cy="13078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7">
            <a:extLst>
              <a:ext uri="{FF2B5EF4-FFF2-40B4-BE49-F238E27FC236}">
                <a16:creationId xmlns:a16="http://schemas.microsoft.com/office/drawing/2014/main" id="{A8690EA0-E730-9EDC-F0C8-E5596ECB8660}"/>
              </a:ext>
            </a:extLst>
          </p:cNvPr>
          <p:cNvSpPr txBox="1"/>
          <p:nvPr/>
        </p:nvSpPr>
        <p:spPr>
          <a:xfrm>
            <a:off x="216229" y="1554316"/>
            <a:ext cx="8039368" cy="35394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Moçambique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Já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realizado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- 50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estudantes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licenciatura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de IES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brasileiras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para Maputo (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Moçambique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 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O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intercâmbio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foi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realizado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no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período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16/09/2024 a 30/09/2024</a:t>
            </a:r>
            <a:endParaRPr lang="en-US" sz="1400">
              <a:cs typeface="Arial"/>
            </a:endParaRPr>
          </a:p>
          <a:p>
            <a:pPr algn="just"/>
            <a:endParaRPr lang="en-US" sz="1400" b="1">
              <a:solidFill>
                <a:srgbClr val="000000"/>
              </a:solidFill>
              <a:latin typeface="Calibri"/>
              <a:cs typeface="Calibri"/>
            </a:endParaRPr>
          </a:p>
          <a:p>
            <a:pPr algn="just"/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Colômbia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- 50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docentes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da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educação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básica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instituições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públicas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para Bogotá (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Colômbia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 e 10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docentes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da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educação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básica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para São Luís (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Brasil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).  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O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intercâmbio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será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realizado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no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período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03/11/2024 à 18/11/2024</a:t>
            </a:r>
            <a:endParaRPr lang="en-US" sz="1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just"/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just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Cabo Verde - 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50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estudantes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licenciatura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de IES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brasileiras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para Praia (Cabo Verde) e 10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estudantes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graduação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da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Universidade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de Cabo Verde para São Luís (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Brasil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). 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O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intercâmbios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será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realizado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no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período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02/12/2024 a 16/12/2024</a:t>
            </a:r>
            <a:endParaRPr lang="en-US" sz="1400">
              <a:cs typeface="Arial"/>
            </a:endParaRPr>
          </a:p>
          <a:p>
            <a:pPr algn="just"/>
            <a:endParaRPr lang="en-US" sz="1400"/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Em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novembro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de 2024, no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período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do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dia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sz="1400" u="sng" dirty="0">
                <a:solidFill>
                  <a:srgbClr val="000000"/>
                </a:solidFill>
                <a:latin typeface="Calibri"/>
                <a:cs typeface="Calibri"/>
              </a:rPr>
              <a:t>18/11/2024 a 02/11/2024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será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realizado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etapa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brasileira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onde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receberemos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intercambistas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estrangeiros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das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três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edições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do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ano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de 2024. Estes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farão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a Etapa do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intercâmbio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no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Brasil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especificamente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em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 São Luis/Maranhão.</a:t>
            </a:r>
          </a:p>
          <a:p>
            <a:pPr algn="just"/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just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Para 2025, </a:t>
            </a:r>
            <a:r>
              <a:rPr lang="en-US" sz="1400" b="1" err="1">
                <a:solidFill>
                  <a:srgbClr val="000000"/>
                </a:solidFill>
                <a:latin typeface="Calibri"/>
                <a:cs typeface="Calibri"/>
              </a:rPr>
              <a:t>estão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Calibri"/>
                <a:cs typeface="Calibri"/>
              </a:rPr>
              <a:t>confirmados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Calibri"/>
                <a:cs typeface="Calibri"/>
              </a:rPr>
              <a:t>intercâmbios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com Peru, República Dominicana e Angola.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5ECD90-9B99-2E16-F718-F3D4FAF081C9}"/>
              </a:ext>
            </a:extLst>
          </p:cNvPr>
          <p:cNvSpPr txBox="1"/>
          <p:nvPr/>
        </p:nvSpPr>
        <p:spPr>
          <a:xfrm>
            <a:off x="4503964" y="503465"/>
            <a:ext cx="341675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783C00"/>
                </a:solidFill>
                <a:latin typeface="Verdana Pro"/>
              </a:rPr>
              <a:t>Em 2024, </a:t>
            </a:r>
            <a:r>
              <a:rPr lang="en-US" b="1" dirty="0" err="1">
                <a:solidFill>
                  <a:srgbClr val="783C00"/>
                </a:solidFill>
                <a:latin typeface="Verdana Pro"/>
              </a:rPr>
              <a:t>os</a:t>
            </a:r>
            <a:r>
              <a:rPr lang="en-US" b="1" dirty="0">
                <a:solidFill>
                  <a:srgbClr val="783C00"/>
                </a:solidFill>
                <a:latin typeface="Verdana Pro"/>
              </a:rPr>
              <a:t> </a:t>
            </a:r>
            <a:r>
              <a:rPr lang="en-US" b="1" dirty="0" err="1">
                <a:solidFill>
                  <a:srgbClr val="783C00"/>
                </a:solidFill>
                <a:latin typeface="Verdana Pro"/>
              </a:rPr>
              <a:t>países</a:t>
            </a:r>
            <a:r>
              <a:rPr lang="en-US" b="1" dirty="0">
                <a:solidFill>
                  <a:srgbClr val="783C00"/>
                </a:solidFill>
                <a:latin typeface="Verdana Pro"/>
              </a:rPr>
              <a:t> dos </a:t>
            </a:r>
            <a:r>
              <a:rPr lang="en-US" b="1" dirty="0" err="1">
                <a:solidFill>
                  <a:srgbClr val="783C00"/>
                </a:solidFill>
                <a:latin typeface="Verdana Pro"/>
              </a:rPr>
              <a:t>intercâmbios</a:t>
            </a:r>
            <a:r>
              <a:rPr lang="en-US" b="1" dirty="0">
                <a:solidFill>
                  <a:srgbClr val="783C00"/>
                </a:solidFill>
                <a:latin typeface="Verdana Pro"/>
              </a:rPr>
              <a:t> </a:t>
            </a:r>
            <a:r>
              <a:rPr lang="en-US" b="1" dirty="0" err="1">
                <a:solidFill>
                  <a:srgbClr val="783C00"/>
                </a:solidFill>
                <a:latin typeface="Verdana Pro"/>
              </a:rPr>
              <a:t>são</a:t>
            </a:r>
            <a:r>
              <a:rPr lang="en-US" b="1" dirty="0">
                <a:solidFill>
                  <a:srgbClr val="783C00"/>
                </a:solidFill>
                <a:latin typeface="Verdana Pro"/>
              </a:rPr>
              <a:t> </a:t>
            </a:r>
            <a:r>
              <a:rPr lang="en-US" b="1" dirty="0" err="1">
                <a:solidFill>
                  <a:srgbClr val="783C00"/>
                </a:solidFill>
                <a:latin typeface="Verdana Pro"/>
              </a:rPr>
              <a:t>Moçambique</a:t>
            </a:r>
            <a:r>
              <a:rPr lang="en-US" b="1" dirty="0">
                <a:solidFill>
                  <a:srgbClr val="783C00"/>
                </a:solidFill>
                <a:latin typeface="Verdana Pro"/>
              </a:rPr>
              <a:t>, </a:t>
            </a:r>
            <a:r>
              <a:rPr lang="en-US" b="1" dirty="0" err="1">
                <a:solidFill>
                  <a:srgbClr val="783C00"/>
                </a:solidFill>
                <a:latin typeface="Verdana Pro"/>
              </a:rPr>
              <a:t>Colômbia</a:t>
            </a:r>
            <a:r>
              <a:rPr lang="en-US" b="1" dirty="0">
                <a:solidFill>
                  <a:srgbClr val="783C00"/>
                </a:solidFill>
                <a:latin typeface="Verdana Pro"/>
              </a:rPr>
              <a:t> e Cabo Verde.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2362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46" y="134724"/>
            <a:ext cx="3636950" cy="90353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91002" y="338943"/>
            <a:ext cx="3526189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2000" dirty="0">
                <a:solidFill>
                  <a:srgbClr val="FFDAC2"/>
                </a:solidFill>
                <a:sym typeface="Montserrat"/>
              </a:rPr>
              <a:t>Moçambique</a:t>
            </a:r>
            <a:endParaRPr lang="pt-BR" sz="2000" dirty="0">
              <a:solidFill>
                <a:srgbClr val="FFDAC2"/>
              </a:solidFill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732575" y="3456575"/>
            <a:ext cx="1307226" cy="130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 descr="Grupo de pessoas na frente de multidão&#10;&#10;Descrição gerada automaticamente">
            <a:extLst>
              <a:ext uri="{FF2B5EF4-FFF2-40B4-BE49-F238E27FC236}">
                <a16:creationId xmlns:a16="http://schemas.microsoft.com/office/drawing/2014/main" id="{42D1E8E5-F31C-BF32-296F-663C34D7A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446" y="2735036"/>
            <a:ext cx="2876550" cy="2219325"/>
          </a:xfrm>
          <a:prstGeom prst="rect">
            <a:avLst/>
          </a:prstGeom>
        </p:spPr>
      </p:pic>
      <p:pic>
        <p:nvPicPr>
          <p:cNvPr id="4" name="Imagem 3" descr="Grupo de pessoas na frente de um prédio&#10;&#10;Descrição gerada automaticamente">
            <a:extLst>
              <a:ext uri="{FF2B5EF4-FFF2-40B4-BE49-F238E27FC236}">
                <a16:creationId xmlns:a16="http://schemas.microsoft.com/office/drawing/2014/main" id="{D0EF567A-04E2-9074-9ABE-6DA9C404B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5964" y="1040947"/>
            <a:ext cx="2778579" cy="2130879"/>
          </a:xfrm>
          <a:prstGeom prst="rect">
            <a:avLst/>
          </a:prstGeom>
        </p:spPr>
      </p:pic>
      <p:pic>
        <p:nvPicPr>
          <p:cNvPr id="3" name="Imagem 2" descr="Grupo de pessoas na frente de um prédio&#10;&#10;Descrição gerada automaticamente">
            <a:extLst>
              <a:ext uri="{FF2B5EF4-FFF2-40B4-BE49-F238E27FC236}">
                <a16:creationId xmlns:a16="http://schemas.microsoft.com/office/drawing/2014/main" id="{8F90EE9B-A465-EB0C-EB99-C96409544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4696" y="2496911"/>
            <a:ext cx="3159579" cy="2405743"/>
          </a:xfrm>
          <a:prstGeom prst="rect">
            <a:avLst/>
          </a:prstGeom>
        </p:spPr>
      </p:pic>
      <p:pic>
        <p:nvPicPr>
          <p:cNvPr id="5" name="Imagem 4" descr="Intercambistas selecionados e equipe - Moçambique&#10; ">
            <a:extLst>
              <a:ext uri="{FF2B5EF4-FFF2-40B4-BE49-F238E27FC236}">
                <a16:creationId xmlns:a16="http://schemas.microsoft.com/office/drawing/2014/main" id="{348F471F-45B8-16A7-4D96-2E9C6B1235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3376" y="340179"/>
            <a:ext cx="36195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41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3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828" y="3760167"/>
            <a:ext cx="2210797" cy="1086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73327"/>
            <a:ext cx="5534027" cy="13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915" y="894542"/>
            <a:ext cx="5324066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2400" dirty="0">
                <a:solidFill>
                  <a:srgbClr val="50250C"/>
                </a:solidFill>
                <a:sym typeface="Montserrat"/>
              </a:rPr>
              <a:t>Coordenação Geral de Políticas para Juventude Negra</a:t>
            </a:r>
            <a:endParaRPr lang="pt-BR" sz="2400" dirty="0">
              <a:solidFill>
                <a:srgbClr val="50250C"/>
              </a:solidFill>
            </a:endParaRPr>
          </a:p>
        </p:txBody>
      </p:sp>
      <p:pic>
        <p:nvPicPr>
          <p:cNvPr id="3" name="Google Shape;56;p13" descr="Uma imagem contendo Texto&#10;&#10;Descrição gerada automaticamente">
            <a:extLst>
              <a:ext uri="{FF2B5EF4-FFF2-40B4-BE49-F238E27FC236}">
                <a16:creationId xmlns:a16="http://schemas.microsoft.com/office/drawing/2014/main" id="{97A45239-CB58-9C73-CAA1-37FC591898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9366" y="3811002"/>
            <a:ext cx="1804570" cy="98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682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0563" y="3963961"/>
            <a:ext cx="1687173" cy="700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2751" y="3818329"/>
            <a:ext cx="1804570" cy="9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953018"/>
            <a:ext cx="6172403" cy="99748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0" y="1146719"/>
            <a:ext cx="6931720" cy="938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400" b="1"/>
              <a:t>PLANO JUVENTUDE NEGRA VIVA</a:t>
            </a:r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2D550EFF-BC57-5E9B-4B12-72B8AB417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979" y="3559581"/>
            <a:ext cx="2714626" cy="150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55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" y="0"/>
            <a:ext cx="83632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2325" y="0"/>
            <a:ext cx="5279350" cy="492975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2115287" y="1476916"/>
            <a:ext cx="4717508" cy="283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pt-BR" sz="1600">
                <a:solidFill>
                  <a:schemeClr val="bg1"/>
                </a:solidFill>
                <a:ea typeface="Montserrat"/>
                <a:sym typeface="Montserrat"/>
              </a:rPr>
              <a:t>Instituído pelo presidente Lula, no dia 21 de março de 2024, o </a:t>
            </a:r>
            <a:r>
              <a:rPr lang="pt-BR" sz="1600" b="1">
                <a:solidFill>
                  <a:schemeClr val="bg1"/>
                </a:solidFill>
                <a:ea typeface="Montserrat"/>
                <a:sym typeface="Montserrat"/>
              </a:rPr>
              <a:t>P</a:t>
            </a:r>
            <a:r>
              <a:rPr lang="pt-BR" sz="1800" b="1">
                <a:solidFill>
                  <a:schemeClr val="bg1"/>
                </a:solidFill>
                <a:ea typeface="Montserrat"/>
                <a:sym typeface="Montserrat"/>
              </a:rPr>
              <a:t>lano Juventude Negra Viva nasce a partir de uma demanda histórica do movimento negro. </a:t>
            </a:r>
            <a:r>
              <a:rPr lang="pt-BR" sz="1600">
                <a:solidFill>
                  <a:schemeClr val="bg1"/>
                </a:solidFill>
                <a:ea typeface="Montserrat"/>
                <a:sym typeface="Montserrat"/>
              </a:rPr>
              <a:t>O PJNV, realizado pelo MIR e com apoio da Secretaria Geral da Presidência, </a:t>
            </a:r>
            <a:r>
              <a:rPr lang="pt-BR" sz="1800" b="1">
                <a:solidFill>
                  <a:schemeClr val="bg1"/>
                </a:solidFill>
                <a:ea typeface="Montserrat"/>
                <a:sym typeface="Montserrat"/>
              </a:rPr>
              <a:t>busca a redução das vulnerabilidades que afetam a juventude negra brasileira e a violência letal conectada ao racismo estrutural.</a:t>
            </a:r>
            <a:endParaRPr lang="pt-BR" sz="1800" b="1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b="1" u="sng">
              <a:solidFill>
                <a:srgbClr val="FFDAC2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03950" y="1952642"/>
            <a:ext cx="1022625" cy="10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32325" y="0"/>
            <a:ext cx="3927725" cy="10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1932541" y="282301"/>
            <a:ext cx="43335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20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Plano Juventude Negra Viva</a:t>
            </a:r>
            <a:endParaRPr sz="2000" b="1" i="0" u="none" strike="noStrike" cap="none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m 1" descr="Texto&#10;&#10;Descrição gerada automaticamente">
            <a:extLst>
              <a:ext uri="{FF2B5EF4-FFF2-40B4-BE49-F238E27FC236}">
                <a16:creationId xmlns:a16="http://schemas.microsoft.com/office/drawing/2014/main" id="{EE3D15C8-9A46-7A5E-BCC7-AABD1E43A4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787" y="3632850"/>
            <a:ext cx="2714626" cy="150850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" y="0"/>
            <a:ext cx="83632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2325" y="7938"/>
            <a:ext cx="5279350" cy="492975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6"/>
          <p:cNvSpPr txBox="1"/>
          <p:nvPr/>
        </p:nvSpPr>
        <p:spPr>
          <a:xfrm>
            <a:off x="2045044" y="164535"/>
            <a:ext cx="5121148" cy="475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1800" b="1">
                <a:ea typeface="Montserrat"/>
                <a:sym typeface="Montserrat"/>
              </a:rPr>
              <a:t>O Plano tem 11 eixos de atuação e conta com 217 ações pactuadas com 18 ministérios</a:t>
            </a:r>
            <a:r>
              <a:rPr lang="pt-BR" sz="1800" b="1" i="0" u="none" strike="noStrike" cap="none">
                <a:ea typeface="Montserrat"/>
                <a:sym typeface="Montserrat"/>
              </a:rPr>
              <a:t>. </a:t>
            </a:r>
            <a:r>
              <a:rPr lang="pt-BR" sz="1700">
                <a:ea typeface="Montserrat"/>
                <a:sym typeface="Montserrat"/>
              </a:rPr>
              <a:t>O PJNV foi elaborado pelo Grupo de Trabalho Interministerial (GTI), instituído por meio do Decreto nº 11.444</a:t>
            </a:r>
            <a:r>
              <a:rPr lang="pt-BR" sz="1700" b="0" i="0" u="none" strike="noStrike" cap="none">
                <a:ea typeface="Montserrat"/>
                <a:sym typeface="Montserrat"/>
              </a:rPr>
              <a:t>, </a:t>
            </a:r>
            <a:r>
              <a:rPr lang="pt-BR" sz="1700">
                <a:ea typeface="Montserrat"/>
                <a:sym typeface="Montserrat"/>
              </a:rPr>
              <a:t>de 21 de março de 2023</a:t>
            </a:r>
            <a:r>
              <a:rPr lang="pt-BR" sz="1700" b="0" i="0" u="none" strike="noStrike" cap="none">
                <a:ea typeface="Montserrat"/>
                <a:sym typeface="Montserrat"/>
              </a:rPr>
              <a:t>, </a:t>
            </a:r>
            <a:r>
              <a:rPr lang="pt-BR" sz="1700">
                <a:ea typeface="Montserrat"/>
                <a:sym typeface="Montserrat"/>
              </a:rPr>
              <a:t>com </a:t>
            </a:r>
            <a:r>
              <a:rPr lang="pt-BR" sz="1700" b="0" i="0" u="none" strike="noStrike" cap="none">
                <a:ea typeface="Montserrat"/>
                <a:sym typeface="Montserrat"/>
              </a:rPr>
              <a:t>a </a:t>
            </a:r>
            <a:r>
              <a:rPr lang="pt-BR" sz="1700">
                <a:ea typeface="Montserrat"/>
                <a:sym typeface="Montserrat"/>
              </a:rPr>
              <a:t>participação de 16 Ministérios</a:t>
            </a:r>
            <a:r>
              <a:rPr lang="pt-BR" sz="1700" b="0" i="0" u="none" strike="noStrike" cap="none">
                <a:ea typeface="Montserrat"/>
                <a:sym typeface="Montserrat"/>
              </a:rPr>
              <a:t>.</a:t>
            </a:r>
          </a:p>
          <a:p>
            <a:endParaRPr lang="pt-BR" sz="1700"/>
          </a:p>
          <a:p>
            <a:r>
              <a:rPr lang="pt-BR" sz="1800" b="1"/>
              <a:t>Escuta ativa de mais de 6.000 jovens negros</a:t>
            </a:r>
            <a:r>
              <a:rPr lang="pt-BR" sz="1700"/>
              <a:t> durante a realização das Caravanas Participativas, que percorreram os</a:t>
            </a:r>
            <a:r>
              <a:rPr lang="pt-BR" sz="1800" b="1"/>
              <a:t> 26 estados e o Distrito Federal.  </a:t>
            </a:r>
          </a:p>
          <a:p>
            <a:endParaRPr lang="pt-BR" sz="1700"/>
          </a:p>
          <a:p>
            <a:r>
              <a:rPr lang="pt-BR" sz="1700"/>
              <a:t>Já nos primeiros 3 meses, o PJNV contou com a execução de importantes iniciativas, que já somam </a:t>
            </a:r>
            <a:r>
              <a:rPr lang="pt-BR" sz="1800" b="1"/>
              <a:t>mais de 50 milhões em investimentos em importantes medidas institucionais. </a:t>
            </a:r>
            <a:endParaRPr lang="pt-BR"/>
          </a:p>
          <a:p>
            <a:endParaRPr lang="pt-BR" sz="1700"/>
          </a:p>
        </p:txBody>
      </p:sp>
      <p:pic>
        <p:nvPicPr>
          <p:cNvPr id="103" name="Google Shape;10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03950" y="1952650"/>
            <a:ext cx="1022625" cy="102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1A7C99C5-D40B-C6CB-B243-1A601F1B9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787" y="3632850"/>
            <a:ext cx="2714626" cy="150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09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7978" y="1860563"/>
            <a:ext cx="3433100" cy="360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498" y="7950"/>
            <a:ext cx="2363100" cy="441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0448" y="0"/>
            <a:ext cx="2363100" cy="441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2398" y="0"/>
            <a:ext cx="2363100" cy="441327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0"/>
          <p:cNvSpPr txBox="1"/>
          <p:nvPr/>
        </p:nvSpPr>
        <p:spPr>
          <a:xfrm>
            <a:off x="598621" y="387167"/>
            <a:ext cx="2352884" cy="330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pt-BR" sz="1350">
                <a:solidFill>
                  <a:schemeClr val="bg1"/>
                </a:solidFill>
                <a:ea typeface="Montserrat"/>
                <a:sym typeface="Montserrat"/>
              </a:rPr>
              <a:t>Edital para Seleção Pública de Representantes </a:t>
            </a:r>
            <a:r>
              <a:rPr lang="pt-BR" sz="1350" i="0" u="none" strike="noStrike" cap="none">
                <a:solidFill>
                  <a:schemeClr val="bg1"/>
                </a:solidFill>
                <a:ea typeface="Montserrat"/>
                <a:sym typeface="Montserrat"/>
              </a:rPr>
              <a:t>da </a:t>
            </a:r>
            <a:r>
              <a:rPr lang="pt-BR" sz="1350">
                <a:solidFill>
                  <a:schemeClr val="bg1"/>
                </a:solidFill>
                <a:ea typeface="Montserrat"/>
                <a:sym typeface="Montserrat"/>
              </a:rPr>
              <a:t>Sociedade Civil para Integrar o Comitê Gestor do Plano Juventude Negra Viva;</a:t>
            </a:r>
            <a:endParaRPr lang="pt-BR" sz="1350">
              <a:solidFill>
                <a:schemeClr val="bg1"/>
              </a:solidFill>
              <a:ea typeface="Montserrat"/>
            </a:endParaRPr>
          </a:p>
          <a:p>
            <a:pPr algn="just"/>
            <a:endParaRPr lang="pt-BR" sz="1350">
              <a:solidFill>
                <a:schemeClr val="bg1"/>
              </a:solidFill>
              <a:ea typeface="Montserrat"/>
            </a:endParaRPr>
          </a:p>
          <a:p>
            <a:pPr algn="just"/>
            <a:r>
              <a:rPr lang="pt-BR" sz="1350">
                <a:solidFill>
                  <a:schemeClr val="bg1"/>
                </a:solidFill>
                <a:ea typeface="Montserrat"/>
                <a:sym typeface="Montserrat"/>
              </a:rPr>
              <a:t>Criação do Comitê Gestor do Plano Juventude Negra Viva instituído, composto por representações de Organizações da Sociedade Civil e gestores de 16 Ministérios do Governo Federal;</a:t>
            </a:r>
            <a:endParaRPr lang="pt-BR" sz="1350" i="0" u="none" strike="noStrike" cap="none">
              <a:solidFill>
                <a:schemeClr val="bg1"/>
              </a:solidFill>
              <a:ea typeface="Montserra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A0689E4-3288-5FF3-237C-B0F5E6C1E764}"/>
              </a:ext>
            </a:extLst>
          </p:cNvPr>
          <p:cNvSpPr txBox="1"/>
          <p:nvPr/>
        </p:nvSpPr>
        <p:spPr>
          <a:xfrm>
            <a:off x="3528171" y="393328"/>
            <a:ext cx="2146488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>
                <a:solidFill>
                  <a:schemeClr val="bg1"/>
                </a:solidFill>
                <a:latin typeface="Arial Nova"/>
              </a:rPr>
              <a:t>Lançamento das novas diretrizes sobre a utilização de câmeras corporais pelo MJSP, por meio da Portaria nº 648/2024, de 28 de maio de 2024. </a:t>
            </a:r>
            <a:endParaRPr lang="pt-BR">
              <a:solidFill>
                <a:schemeClr val="bg1"/>
              </a:solidFill>
            </a:endParaRPr>
          </a:p>
          <a:p>
            <a:pPr algn="just"/>
            <a:endParaRPr lang="pt-BR">
              <a:solidFill>
                <a:schemeClr val="bg1"/>
              </a:solidFill>
              <a:latin typeface="Arial Nova"/>
            </a:endParaRPr>
          </a:p>
          <a:p>
            <a:pPr algn="just"/>
            <a:r>
              <a:rPr lang="pt-BR">
                <a:solidFill>
                  <a:schemeClr val="bg1"/>
                </a:solidFill>
                <a:latin typeface="Arial Nova"/>
              </a:rPr>
              <a:t>É uma das 10 ações prioritárias do PJNV registrada no plano como “Instituir o Projeto Nacional de Câmeras Corporais” e reflete importante política para atender à demanda da juventude negra;</a:t>
            </a:r>
            <a:r>
              <a:rPr lang="pt-BR">
                <a:solidFill>
                  <a:schemeClr val="bg1"/>
                </a:solidFill>
                <a:latin typeface="WordVisiCarriageReturn_MSFontService"/>
              </a:rPr>
              <a:t> 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0081BE9-3734-9098-9521-8609B962B94C}"/>
              </a:ext>
            </a:extLst>
          </p:cNvPr>
          <p:cNvSpPr txBox="1"/>
          <p:nvPr/>
        </p:nvSpPr>
        <p:spPr>
          <a:xfrm>
            <a:off x="6284817" y="368114"/>
            <a:ext cx="2272554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>
                <a:solidFill>
                  <a:schemeClr val="bg1"/>
                </a:solidFill>
              </a:rPr>
              <a:t>Projetos Pilotos do Programa de Mães e Familiares de Vítimas de Violência do Estado, que tem por finalidade a qualificação da Atenção Psicossocial para Mães e Familiares Vítimas de Violência de Estado em equipamentos e serviços públicos estaduais e municipais, a partir dos estados da Bahia (UFBA) e Rio de Janeiro (UFF);</a:t>
            </a:r>
            <a:endParaRPr lang="pt-BR"/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E3C36A2A-E720-E623-A0FA-899006ABA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787" y="3632850"/>
            <a:ext cx="2714626" cy="15085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3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828" y="3760167"/>
            <a:ext cx="2210797" cy="1086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73327"/>
            <a:ext cx="5534027" cy="13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915" y="894542"/>
            <a:ext cx="5324066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2400" dirty="0">
                <a:solidFill>
                  <a:srgbClr val="50250C"/>
                </a:solidFill>
                <a:sym typeface="Montserrat"/>
              </a:rPr>
              <a:t>Coordenação de Políticas Transversais</a:t>
            </a:r>
            <a:endParaRPr lang="pt-BR" sz="2400" dirty="0">
              <a:solidFill>
                <a:srgbClr val="50250C"/>
              </a:solidFill>
              <a:ea typeface="Montserrat"/>
            </a:endParaRPr>
          </a:p>
        </p:txBody>
      </p:sp>
      <p:pic>
        <p:nvPicPr>
          <p:cNvPr id="3" name="Google Shape;56;p13" descr="Uma imagem contendo Texto&#10;&#10;Descrição gerada automaticamente">
            <a:extLst>
              <a:ext uri="{FF2B5EF4-FFF2-40B4-BE49-F238E27FC236}">
                <a16:creationId xmlns:a16="http://schemas.microsoft.com/office/drawing/2014/main" id="{97A45239-CB58-9C73-CAA1-37FC591898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9366" y="3811002"/>
            <a:ext cx="1804570" cy="98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8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9437" y="1796255"/>
            <a:ext cx="3550176" cy="373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498" y="0"/>
            <a:ext cx="2363100" cy="441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0448" y="0"/>
            <a:ext cx="2363100" cy="441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2398" y="0"/>
            <a:ext cx="2363100" cy="44132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0;p10">
            <a:extLst>
              <a:ext uri="{FF2B5EF4-FFF2-40B4-BE49-F238E27FC236}">
                <a16:creationId xmlns:a16="http://schemas.microsoft.com/office/drawing/2014/main" id="{961894C0-BAEB-5CFC-4BAC-99D82D0C4B2B}"/>
              </a:ext>
            </a:extLst>
          </p:cNvPr>
          <p:cNvSpPr txBox="1"/>
          <p:nvPr/>
        </p:nvSpPr>
        <p:spPr>
          <a:xfrm>
            <a:off x="598621" y="387167"/>
            <a:ext cx="2352884" cy="371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1350">
                <a:solidFill>
                  <a:schemeClr val="bg1"/>
                </a:solidFill>
                <a:ea typeface="Montserrat"/>
                <a:sym typeface="Montserrat"/>
              </a:rPr>
              <a:t>Edital de chamamento público em parceria MIR e SENAD/MJSP  para a seleção de organizações </a:t>
            </a:r>
            <a:r>
              <a:rPr lang="pt-BR" sz="1350" i="0" u="none" strike="noStrike" cap="none">
                <a:solidFill>
                  <a:schemeClr val="bg1"/>
                </a:solidFill>
                <a:ea typeface="Montserrat"/>
                <a:sym typeface="Montserrat"/>
              </a:rPr>
              <a:t>da </a:t>
            </a:r>
            <a:r>
              <a:rPr lang="pt-BR" sz="1350">
                <a:solidFill>
                  <a:schemeClr val="bg1"/>
                </a:solidFill>
                <a:ea typeface="Montserrat"/>
                <a:sym typeface="Montserrat"/>
              </a:rPr>
              <a:t>sociedade civil interessadas em celebrar termo de fomento que tenha por objeto a execução de projetos desenvolvidos para a mitigação dos fatores de vulnerabilidade racial no contexto da Política sobre Drogas, assim como de projetos de fortalecimento de redes em territórios periféricos afetados pela Política sobre Drogas;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Google Shape;140;p10">
            <a:extLst>
              <a:ext uri="{FF2B5EF4-FFF2-40B4-BE49-F238E27FC236}">
                <a16:creationId xmlns:a16="http://schemas.microsoft.com/office/drawing/2014/main" id="{F8ACA7EC-7C56-FC75-C233-AAB150C5EE1E}"/>
              </a:ext>
            </a:extLst>
          </p:cNvPr>
          <p:cNvSpPr txBox="1"/>
          <p:nvPr/>
        </p:nvSpPr>
        <p:spPr>
          <a:xfrm>
            <a:off x="3405695" y="387166"/>
            <a:ext cx="2352884" cy="205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1350">
                <a:solidFill>
                  <a:schemeClr val="bg1"/>
                </a:solidFill>
                <a:ea typeface="Montserrat"/>
                <a:sym typeface="Montserrat"/>
              </a:rPr>
              <a:t>PRONASCI Juventude – Lançamento de Projetos Pilotos no Rio de Janeiro e Bahia, a partir de um TED de 22 milhões com FIOCRUZ e um convênio de 5 milhões com Prefeitura do Rio de Janeiro; </a:t>
            </a:r>
            <a:endParaRPr lang="pt-BR">
              <a:solidFill>
                <a:schemeClr val="bg1"/>
              </a:solidFill>
              <a:sym typeface="Montserrat"/>
            </a:endParaRPr>
          </a:p>
          <a:p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5" name="Google Shape;140;p10">
            <a:extLst>
              <a:ext uri="{FF2B5EF4-FFF2-40B4-BE49-F238E27FC236}">
                <a16:creationId xmlns:a16="http://schemas.microsoft.com/office/drawing/2014/main" id="{5DA5C15E-C696-4621-6ED4-904305729323}"/>
              </a:ext>
            </a:extLst>
          </p:cNvPr>
          <p:cNvSpPr txBox="1"/>
          <p:nvPr/>
        </p:nvSpPr>
        <p:spPr>
          <a:xfrm>
            <a:off x="6204364" y="387166"/>
            <a:ext cx="2352884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1350">
                <a:solidFill>
                  <a:schemeClr val="bg1"/>
                </a:solidFill>
                <a:ea typeface="Montserrat"/>
                <a:sym typeface="Montserrat"/>
              </a:rPr>
              <a:t>Curso de Formação de Multiplicadores de Polícia Antirracista como objetivo capacitar policiais federais para atuarem como multiplicadores na temática do combate ao racismo, preconceito e discriminação dentro da instituição, promovendo não apenas uma cultura interna de equidade, mas também contribuindo positivamente para a sociedade e fortalecendo a atividade policial como um todo. </a:t>
            </a:r>
            <a:endParaRPr lang="pt-BR" sz="1350">
              <a:solidFill>
                <a:schemeClr val="bg1"/>
              </a:solidFill>
            </a:endParaRPr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7877E19B-B866-64CD-DD8B-F7EA00166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787" y="3632850"/>
            <a:ext cx="2714626" cy="150850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150" y="-3355"/>
            <a:ext cx="3416097" cy="515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04573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2353" y="696350"/>
            <a:ext cx="1211326" cy="127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7;p13" descr="Forma, Quadrado&#10;&#10;Descrição gerada automaticamente">
            <a:extLst>
              <a:ext uri="{FF2B5EF4-FFF2-40B4-BE49-F238E27FC236}">
                <a16:creationId xmlns:a16="http://schemas.microsoft.com/office/drawing/2014/main" id="{59B92FD6-9EAD-1EAB-8596-50D8091881A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0857" y="373970"/>
            <a:ext cx="5527224" cy="9597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8BFC2CA-424B-A7C9-0D1F-E11CC55C6A70}"/>
              </a:ext>
            </a:extLst>
          </p:cNvPr>
          <p:cNvSpPr txBox="1"/>
          <p:nvPr/>
        </p:nvSpPr>
        <p:spPr>
          <a:xfrm>
            <a:off x="1061357" y="54428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Adesão -  PROVOCAÇÃO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EC6F642-218D-1A23-D29F-E569B490AE46}"/>
              </a:ext>
            </a:extLst>
          </p:cNvPr>
          <p:cNvSpPr txBox="1"/>
          <p:nvPr/>
        </p:nvSpPr>
        <p:spPr>
          <a:xfrm>
            <a:off x="1224642" y="1552334"/>
            <a:ext cx="622283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dirty="0"/>
              <a:t>Coordenação-Geral de Políticas para a Juventude Negra inicia a "busca ativa". </a:t>
            </a:r>
          </a:p>
          <a:p>
            <a:endParaRPr lang="pt-BR" sz="1800" dirty="0"/>
          </a:p>
          <a:p>
            <a:r>
              <a:rPr lang="pt-BR" sz="1800" dirty="0"/>
              <a:t>Contato com Estados e municípios (com foco inicial nos 163 municípios que concentram mais de 50% da mortes violentas intencionais, considerando filtro previamente realizado por meio do PRONASCI/MJSP) sobre o interesse em aderir ao PJNV. </a:t>
            </a:r>
            <a:endParaRPr lang="pt-BR" sz="1800"/>
          </a:p>
          <a:p>
            <a:endParaRPr lang="pt-BR" sz="1800" dirty="0"/>
          </a:p>
          <a:p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149743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150" y="-3355"/>
            <a:ext cx="3416097" cy="515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04573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2353" y="696350"/>
            <a:ext cx="1211326" cy="127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7;p13" descr="Forma, Quadrado&#10;&#10;Descrição gerada automaticamente">
            <a:extLst>
              <a:ext uri="{FF2B5EF4-FFF2-40B4-BE49-F238E27FC236}">
                <a16:creationId xmlns:a16="http://schemas.microsoft.com/office/drawing/2014/main" id="{59B92FD6-9EAD-1EAB-8596-50D8091881A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0857" y="373970"/>
            <a:ext cx="5527224" cy="9597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8BFC2CA-424B-A7C9-0D1F-E11CC55C6A70}"/>
              </a:ext>
            </a:extLst>
          </p:cNvPr>
          <p:cNvSpPr txBox="1"/>
          <p:nvPr/>
        </p:nvSpPr>
        <p:spPr>
          <a:xfrm>
            <a:off x="1061357" y="54428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Adesão - Abertura do Processo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D97366-6241-5FB0-F1B9-8335F46E2EB3}"/>
              </a:ext>
            </a:extLst>
          </p:cNvPr>
          <p:cNvSpPr txBox="1"/>
          <p:nvPr/>
        </p:nvSpPr>
        <p:spPr>
          <a:xfrm>
            <a:off x="1330400" y="1610379"/>
            <a:ext cx="6260645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/>
              <a:t>Estado ou Município confirmando e concordando com a pactuação, é encaminhado ofício subscrito pela Ministra da Igualdade Racial e pelo Ministro da </a:t>
            </a:r>
            <a:r>
              <a:rPr lang="pt-BR" sz="1600" err="1"/>
              <a:t>Secretaria-Geral</a:t>
            </a:r>
            <a:r>
              <a:rPr lang="pt-BR" sz="1600" dirty="0"/>
              <a:t> da Presidência da República ao Chefe do Executivo (Governador/a ou Prefeito/a). </a:t>
            </a:r>
            <a:endParaRPr lang="pt-BR" sz="1600"/>
          </a:p>
          <a:p>
            <a:endParaRPr lang="pt-BR" sz="1600"/>
          </a:p>
          <a:p>
            <a:r>
              <a:rPr lang="pt-BR" sz="1600" dirty="0"/>
              <a:t>O ofício é acompanhado da versão digital do PJNV, Decreto 11.956/2024 e minuta do Acordo de Adesão. Após o trâmite administrativo no âmbito de cada ente aderente, o ente subnacional devolve o instrumento assinado para a subscrição das autoridades máximas dos Ministérios acima mencionados.</a:t>
            </a:r>
          </a:p>
        </p:txBody>
      </p:sp>
    </p:spTree>
    <p:extLst>
      <p:ext uri="{BB962C8B-B14F-4D97-AF65-F5344CB8AC3E}">
        <p14:creationId xmlns:p14="http://schemas.microsoft.com/office/powerpoint/2010/main" val="192701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150" y="-3355"/>
            <a:ext cx="3416097" cy="515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04573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2353" y="696350"/>
            <a:ext cx="1211326" cy="127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7;p13" descr="Forma, Quadrado&#10;&#10;Descrição gerada automaticamente">
            <a:extLst>
              <a:ext uri="{FF2B5EF4-FFF2-40B4-BE49-F238E27FC236}">
                <a16:creationId xmlns:a16="http://schemas.microsoft.com/office/drawing/2014/main" id="{59B92FD6-9EAD-1EAB-8596-50D8091881A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0857" y="373970"/>
            <a:ext cx="5527224" cy="9597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8BFC2CA-424B-A7C9-0D1F-E11CC55C6A70}"/>
              </a:ext>
            </a:extLst>
          </p:cNvPr>
          <p:cNvSpPr txBox="1"/>
          <p:nvPr/>
        </p:nvSpPr>
        <p:spPr>
          <a:xfrm>
            <a:off x="1061357" y="54428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Adesão - Ato/Cerimônia da Pactuação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BD06D30-4FEF-229C-66C7-1938B9B41DA0}"/>
              </a:ext>
            </a:extLst>
          </p:cNvPr>
          <p:cNvSpPr txBox="1"/>
          <p:nvPr/>
        </p:nvSpPr>
        <p:spPr>
          <a:xfrm>
            <a:off x="1061357" y="1524000"/>
            <a:ext cx="7043057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/>
              <a:t>Momento do anúncio - O anúncio da adesão pode ser dividido em duas fases: preparatória e de entrega. </a:t>
            </a:r>
            <a:endParaRPr lang="pt-BR" sz="1600"/>
          </a:p>
          <a:p>
            <a:endParaRPr lang="pt-BR" sz="1600"/>
          </a:p>
          <a:p>
            <a:r>
              <a:rPr lang="pt-BR" sz="1600" dirty="0"/>
              <a:t>PREPARAÇÃO - é feita mobilização da sociedade civil conectada com a pauta, análise de outras políticas com anúncios ou entregas a serem feitas na oportunidade do ato, mapeamento das autoridades com interesse em participar do ato e acerto logístico do evento (data, agenda, cronograma, local, estrutura necessária, </a:t>
            </a:r>
            <a:r>
              <a:rPr lang="pt-BR" sz="1600" dirty="0" err="1"/>
              <a:t>etc</a:t>
            </a:r>
            <a:r>
              <a:rPr lang="pt-BR" sz="1600" dirty="0"/>
              <a:t>).</a:t>
            </a:r>
          </a:p>
          <a:p>
            <a:endParaRPr lang="pt-BR" sz="1600" dirty="0"/>
          </a:p>
          <a:p>
            <a:r>
              <a:rPr lang="pt-BR" sz="1600" dirty="0"/>
              <a:t>ENTREGA - Anúncio direto da adesão do ente subnacional ao PJNV. É importante registrar que ficou convencionado que o ato político de anúncio deve contar minimamente com a participação da Ministra da Igualdade Racial ou com o Ministro da </a:t>
            </a:r>
            <a:r>
              <a:rPr lang="pt-BR" sz="1600" dirty="0" err="1"/>
              <a:t>Secretaria-Geral</a:t>
            </a:r>
            <a:r>
              <a:rPr lang="pt-BR" sz="1600" dirty="0"/>
              <a:t> da Presidência.</a:t>
            </a:r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4166229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018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150" y="-3355"/>
            <a:ext cx="3416097" cy="515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04573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2353" y="696350"/>
            <a:ext cx="1211326" cy="127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7;p13" descr="Forma, Quadrado&#10;&#10;Descrição gerada automaticamente">
            <a:extLst>
              <a:ext uri="{FF2B5EF4-FFF2-40B4-BE49-F238E27FC236}">
                <a16:creationId xmlns:a16="http://schemas.microsoft.com/office/drawing/2014/main" id="{59B92FD6-9EAD-1EAB-8596-50D8091881A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0857" y="373970"/>
            <a:ext cx="5527224" cy="9597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8BFC2CA-424B-A7C9-0D1F-E11CC55C6A70}"/>
              </a:ext>
            </a:extLst>
          </p:cNvPr>
          <p:cNvSpPr txBox="1"/>
          <p:nvPr/>
        </p:nvSpPr>
        <p:spPr>
          <a:xfrm>
            <a:off x="1061357" y="544285"/>
            <a:ext cx="446450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Adesão - Monitoramento, Acompanhamento e Articulação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90FAE2-4DCC-18BB-1E43-D9C264C34292}"/>
              </a:ext>
            </a:extLst>
          </p:cNvPr>
          <p:cNvSpPr txBox="1"/>
          <p:nvPr/>
        </p:nvSpPr>
        <p:spPr>
          <a:xfrm>
            <a:off x="1129393" y="1707696"/>
            <a:ext cx="6750504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/>
              <a:t>O monitoramento e acompanhamento se dá a partir dos relatórios de entregas dos entes subnacionais, a partir das suas respectivas competências administrativas, bem como pela atividade do Comitê Gestor do PJNV, colegiado paritário constituído com esta função.</a:t>
            </a:r>
          </a:p>
          <a:p>
            <a:endParaRPr lang="pt-BR" sz="1600" dirty="0"/>
          </a:p>
          <a:p>
            <a:r>
              <a:rPr lang="pt-BR" sz="1600" dirty="0"/>
              <a:t>Além das atividades de monitoramento os Ministérios da Igualdade Racial e da </a:t>
            </a:r>
            <a:r>
              <a:rPr lang="pt-BR" sz="1600" dirty="0" err="1"/>
              <a:t>Secretaria-Geral</a:t>
            </a:r>
            <a:r>
              <a:rPr lang="pt-BR" sz="1600" dirty="0"/>
              <a:t> da Presidência também assumem o compromisso de dialogar as ações pactuadas no âmbito do PJNV com os Ministérios por elas responsáveis, com a finalidade de estabelecer as prioridades dos entes subnacionais para a execução em seus respectivos territórios. </a:t>
            </a:r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2031078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3825" y="0"/>
            <a:ext cx="4542550" cy="424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604573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82353" y="696350"/>
            <a:ext cx="1211326" cy="127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 descr="Imagem editada de homem sorrindo&#10;&#10;Descrição gerada automaticamente">
            <a:extLst>
              <a:ext uri="{FF2B5EF4-FFF2-40B4-BE49-F238E27FC236}">
                <a16:creationId xmlns:a16="http://schemas.microsoft.com/office/drawing/2014/main" id="{529862BC-074A-2CFD-59A7-48F196234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7244" y="0"/>
            <a:ext cx="3369161" cy="4242289"/>
          </a:xfrm>
          <a:prstGeom prst="rect">
            <a:avLst/>
          </a:prstGeom>
        </p:spPr>
      </p:pic>
      <p:sp>
        <p:nvSpPr>
          <p:cNvPr id="4" name="Google Shape;140;p10">
            <a:extLst>
              <a:ext uri="{FF2B5EF4-FFF2-40B4-BE49-F238E27FC236}">
                <a16:creationId xmlns:a16="http://schemas.microsoft.com/office/drawing/2014/main" id="{7C074ADE-3EEA-1072-36F2-D6481039B8E0}"/>
              </a:ext>
            </a:extLst>
          </p:cNvPr>
          <p:cNvSpPr txBox="1"/>
          <p:nvPr/>
        </p:nvSpPr>
        <p:spPr>
          <a:xfrm>
            <a:off x="1497894" y="1244417"/>
            <a:ext cx="3395030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1800">
                <a:solidFill>
                  <a:schemeClr val="bg1"/>
                </a:solidFill>
                <a:sym typeface="Montserrat"/>
              </a:rPr>
              <a:t>O </a:t>
            </a:r>
            <a:r>
              <a:rPr lang="pt-BR" sz="2200" b="1">
                <a:solidFill>
                  <a:schemeClr val="bg1"/>
                </a:solidFill>
                <a:sym typeface="Montserrat"/>
              </a:rPr>
              <a:t>Plano Juventude Negra Viva</a:t>
            </a:r>
            <a:r>
              <a:rPr lang="pt-BR" sz="1800">
                <a:solidFill>
                  <a:schemeClr val="bg1"/>
                </a:solidFill>
                <a:sym typeface="Montserrat"/>
              </a:rPr>
              <a:t> é o maior pacote de políticas públicas para juventude negra da história do Brasil.</a:t>
            </a:r>
            <a:endParaRPr lang="pt-BR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47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3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828" y="3760167"/>
            <a:ext cx="2210797" cy="1086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3" y="673327"/>
            <a:ext cx="5527224" cy="78289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915" y="894542"/>
            <a:ext cx="532406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Obrigado!</a:t>
            </a:r>
          </a:p>
        </p:txBody>
      </p:sp>
      <p:pic>
        <p:nvPicPr>
          <p:cNvPr id="3" name="Google Shape;56;p13" descr="Uma imagem contendo Texto&#10;&#10;Descrição gerada automaticamente">
            <a:extLst>
              <a:ext uri="{FF2B5EF4-FFF2-40B4-BE49-F238E27FC236}">
                <a16:creationId xmlns:a16="http://schemas.microsoft.com/office/drawing/2014/main" id="{97A45239-CB58-9C73-CAA1-37FC591898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9366" y="3811002"/>
            <a:ext cx="1804570" cy="9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7;p13">
            <a:extLst>
              <a:ext uri="{FF2B5EF4-FFF2-40B4-BE49-F238E27FC236}">
                <a16:creationId xmlns:a16="http://schemas.microsoft.com/office/drawing/2014/main" id="{50532D22-37FD-13B4-3F3E-6795005F861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1238250" y="1789113"/>
            <a:ext cx="7908474" cy="18714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8;p13">
            <a:extLst>
              <a:ext uri="{FF2B5EF4-FFF2-40B4-BE49-F238E27FC236}">
                <a16:creationId xmlns:a16="http://schemas.microsoft.com/office/drawing/2014/main" id="{D58D07DA-1E66-116F-55D3-12F2E6D2BE48}"/>
              </a:ext>
            </a:extLst>
          </p:cNvPr>
          <p:cNvSpPr txBox="1"/>
          <p:nvPr/>
        </p:nvSpPr>
        <p:spPr>
          <a:xfrm>
            <a:off x="1715416" y="1928685"/>
            <a:ext cx="5970405" cy="209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2000" b="1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dcr@igualdaderacial.gov.br</a:t>
            </a:r>
            <a:endParaRPr lang="pt-BR" sz="2000" b="1">
              <a:solidFill>
                <a:srgbClr val="C00000"/>
              </a:solidFill>
            </a:endParaRPr>
          </a:p>
          <a:p>
            <a:endParaRPr lang="pt-BR" sz="2000" b="1" dirty="0">
              <a:solidFill>
                <a:srgbClr val="C00000"/>
              </a:solidFill>
            </a:endParaRPr>
          </a:p>
          <a:p>
            <a:r>
              <a:rPr lang="pt-BR" sz="2000" b="1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juventudenegra@igualdaderacial.gov.br</a:t>
            </a:r>
            <a:endParaRPr lang="pt-BR" sz="1200" b="1">
              <a:solidFill>
                <a:srgbClr val="C00000"/>
              </a:solidFill>
            </a:endParaRPr>
          </a:p>
          <a:p>
            <a:endParaRPr lang="pt-BR" sz="2000" b="1" dirty="0">
              <a:solidFill>
                <a:srgbClr val="C00000"/>
              </a:solidFill>
            </a:endParaRPr>
          </a:p>
          <a:p>
            <a:r>
              <a:rPr lang="pt-BR" sz="2000" b="1" dirty="0">
                <a:solidFill>
                  <a:srgbClr val="C0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justicaracial@igualdaderacial.gov.br</a:t>
            </a:r>
            <a:endParaRPr lang="pt-BR" sz="1200" b="1">
              <a:solidFill>
                <a:srgbClr val="C00000"/>
              </a:solidFill>
            </a:endParaRPr>
          </a:p>
          <a:p>
            <a:endParaRPr lang="pt-BR" sz="2000" dirty="0">
              <a:solidFill>
                <a:srgbClr val="5025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92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5E5697-AA60-826E-5EB3-B653C7D33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36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212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" y="0"/>
            <a:ext cx="83632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1;p25" descr="Forma, Círculo, Quadrado&#10;&#10;Descrição gerada automaticamente">
            <a:extLst>
              <a:ext uri="{FF2B5EF4-FFF2-40B4-BE49-F238E27FC236}">
                <a16:creationId xmlns:a16="http://schemas.microsoft.com/office/drawing/2014/main" id="{D23EF2AF-AD0A-41A0-9EB0-62D634AC080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3441" y="-7326"/>
            <a:ext cx="5194645" cy="508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7;p21" descr="Forma, Retângulo&#10;&#10;Descrição gerada automaticamente">
            <a:extLst>
              <a:ext uri="{FF2B5EF4-FFF2-40B4-BE49-F238E27FC236}">
                <a16:creationId xmlns:a16="http://schemas.microsoft.com/office/drawing/2014/main" id="{B9D35807-6139-AAB4-C8C7-02B4A2F46AC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0539" y="-5013"/>
            <a:ext cx="4076565" cy="113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A14617D-F45F-22E0-C132-EB0FDD7CCB33}"/>
              </a:ext>
            </a:extLst>
          </p:cNvPr>
          <p:cNvSpPr txBox="1"/>
          <p:nvPr/>
        </p:nvSpPr>
        <p:spPr>
          <a:xfrm>
            <a:off x="1669073" y="247650"/>
            <a:ext cx="373233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rgbClr val="EEEEEE"/>
                </a:solidFill>
              </a:rPr>
              <a:t>Plano Nacional de Comunicação Antirracista</a:t>
            </a:r>
            <a:endParaRPr lang="pt-BR" sz="1600">
              <a:solidFill>
                <a:srgbClr val="EEEEEE"/>
              </a:solidFill>
            </a:endParaRPr>
          </a:p>
        </p:txBody>
      </p:sp>
      <p:sp>
        <p:nvSpPr>
          <p:cNvPr id="2" name="Google Shape;84;p16">
            <a:extLst>
              <a:ext uri="{FF2B5EF4-FFF2-40B4-BE49-F238E27FC236}">
                <a16:creationId xmlns:a16="http://schemas.microsoft.com/office/drawing/2014/main" id="{8EFC6ABA-9EE7-7FA5-A9DC-13791236A759}"/>
              </a:ext>
            </a:extLst>
          </p:cNvPr>
          <p:cNvSpPr txBox="1"/>
          <p:nvPr/>
        </p:nvSpPr>
        <p:spPr>
          <a:xfrm>
            <a:off x="1839243" y="771376"/>
            <a:ext cx="4520342" cy="401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pt-BR" sz="2700">
              <a:solidFill>
                <a:srgbClr val="FFDAC2"/>
              </a:solidFill>
            </a:endParaRPr>
          </a:p>
          <a:p>
            <a:pPr algn="just"/>
            <a:r>
              <a:rPr lang="pt-BR" sz="2000">
                <a:solidFill>
                  <a:srgbClr val="FFDAC2"/>
                </a:solidFill>
                <a:ea typeface="Montserrat"/>
                <a:sym typeface="Montserrat"/>
              </a:rPr>
              <a:t> </a:t>
            </a:r>
            <a:r>
              <a:rPr lang="pt-BR">
                <a:solidFill>
                  <a:schemeClr val="bg1"/>
                </a:solidFill>
                <a:ea typeface="Montserrat"/>
                <a:sym typeface="Montserrat"/>
              </a:rPr>
              <a:t>O Plano Nacional de Comunicação Antirracista na Administração Pública (PNCA) apresenta um compilado de propostas, construídas a partir dos incisos norteadores do decreto de criação do GT para elaboração do plano. </a:t>
            </a:r>
            <a:endParaRPr lang="en-US">
              <a:solidFill>
                <a:schemeClr val="bg1"/>
              </a:solidFill>
              <a:ea typeface="Montserrat"/>
            </a:endParaRPr>
          </a:p>
          <a:p>
            <a:pPr algn="just"/>
            <a:r>
              <a:rPr lang="pt-BR">
                <a:solidFill>
                  <a:schemeClr val="bg1"/>
                </a:solidFill>
                <a:ea typeface="Montserrat"/>
                <a:sym typeface="Montserrat"/>
              </a:rPr>
              <a:t>O plano expressa o compromisso do Governo Federal com a agenda democrática do Brasil, que pressupõe a promoção da igualdade racial e a garantia do direito a uma comunicação plural, inclusiva e diversa em nosso país.</a:t>
            </a:r>
            <a:endParaRPr lang="en-US">
              <a:solidFill>
                <a:schemeClr val="bg1"/>
              </a:solidFill>
              <a:ea typeface="Montserrat"/>
            </a:endParaRPr>
          </a:p>
          <a:p>
            <a:pPr algn="just"/>
            <a:r>
              <a:rPr lang="pt-BR">
                <a:solidFill>
                  <a:schemeClr val="bg1"/>
                </a:solidFill>
                <a:ea typeface="Montserrat"/>
                <a:sym typeface="Montserrat"/>
              </a:rPr>
              <a:t>O objetivo principal é implementar ações para promover a igualdade racial e combater práticas de racismo na comunicação dos órgãos e entidades da administração pública federal.</a:t>
            </a:r>
            <a:endParaRPr lang="en-US">
              <a:solidFill>
                <a:schemeClr val="bg1"/>
              </a:solidFill>
              <a:ea typeface="Montserrat"/>
            </a:endParaRPr>
          </a:p>
          <a:p>
            <a:pPr algn="just"/>
            <a:endParaRPr lang="pt-BR" sz="2000">
              <a:solidFill>
                <a:srgbClr val="FFDAC2"/>
              </a:solidFill>
            </a:endParaRPr>
          </a:p>
        </p:txBody>
      </p:sp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DA817261-3146-2BAC-32A1-448BB2476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304" y="2128104"/>
            <a:ext cx="1028700" cy="1019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7275"/>
            <a:ext cx="3636950" cy="90354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380940" y="598117"/>
            <a:ext cx="274628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2400">
                <a:solidFill>
                  <a:srgbClr val="50250C"/>
                </a:solidFill>
                <a:sym typeface="Montserrat"/>
              </a:rPr>
              <a:t>Fundamentação:</a:t>
            </a:r>
            <a:endParaRPr lang="pt-BR"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731975" y="3455981"/>
            <a:ext cx="1307824" cy="130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F4E11EE-07F5-232F-7E64-617C21C0129D}"/>
              </a:ext>
            </a:extLst>
          </p:cNvPr>
          <p:cNvSpPr txBox="1"/>
          <p:nvPr/>
        </p:nvSpPr>
        <p:spPr>
          <a:xfrm>
            <a:off x="563980" y="1594184"/>
            <a:ext cx="6068427" cy="13450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/>
              <a:t>O PNCA fundamenta-se em reivindicações históricas da sociedade por democratização e inclusão na comunicação pública, que se conectam a aspectos de importantes documentos normativos do país e tratados internacionais ratificados pelo Brasil.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800B81-50ED-2C49-BFE5-26E5771CEF2C}"/>
              </a:ext>
            </a:extLst>
          </p:cNvPr>
          <p:cNvSpPr txBox="1"/>
          <p:nvPr/>
        </p:nvSpPr>
        <p:spPr>
          <a:xfrm>
            <a:off x="600582" y="2990861"/>
            <a:ext cx="6062031" cy="13450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/>
              <a:t>Evidenciamos ainda que o Plano Nacional de Comunicação Antirracista na Administração Pública se fundamenta no decreto n. 6.555, de 8 de setembro de 2008/22, que regula as ações de comunicação do Poder Executivo Federal.</a:t>
            </a:r>
          </a:p>
        </p:txBody>
      </p:sp>
    </p:spTree>
    <p:extLst>
      <p:ext uri="{BB962C8B-B14F-4D97-AF65-F5344CB8AC3E}">
        <p14:creationId xmlns:p14="http://schemas.microsoft.com/office/powerpoint/2010/main" val="2144803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7278"/>
            <a:ext cx="3636950" cy="90353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2555" y="481818"/>
            <a:ext cx="3526189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2000">
                <a:solidFill>
                  <a:srgbClr val="FFDAC2"/>
                </a:solidFill>
                <a:sym typeface="Montserrat"/>
              </a:rPr>
              <a:t>GTI - Decreto n. 11.787, de 20 de novembro de 2023</a:t>
            </a:r>
            <a:endParaRPr lang="pt-BR" sz="2000"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732575" y="3456575"/>
            <a:ext cx="1307226" cy="13072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515888" y="1523085"/>
            <a:ext cx="7004943" cy="241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buClr>
                <a:srgbClr val="50250C"/>
              </a:buClr>
              <a:buSzPts val="1450"/>
              <a:buFont typeface="Arial"/>
              <a:buChar char="•"/>
            </a:pPr>
            <a:r>
              <a:rPr lang="pt-BR" sz="1450">
                <a:solidFill>
                  <a:srgbClr val="50250C"/>
                </a:solidFill>
              </a:rPr>
              <a:t> A criação do Grupo de Trabalho para a </a:t>
            </a:r>
            <a:r>
              <a:rPr lang="pt-BR" sz="1450" b="1">
                <a:solidFill>
                  <a:srgbClr val="50250C"/>
                </a:solidFill>
              </a:rPr>
              <a:t>elaboração do plano de comunicação antirracista</a:t>
            </a:r>
            <a:r>
              <a:rPr lang="pt-BR" sz="1450">
                <a:solidFill>
                  <a:srgbClr val="50250C"/>
                </a:solidFill>
              </a:rPr>
              <a:t>, emerge da necessidade urgente de implementação de políticas públicas que promovam a igualdade racial e combatam as desigualdades étnico-raciais no âmbito da comunicação na administração pública.</a:t>
            </a:r>
            <a:endParaRPr lang="pt-BR" sz="1450" b="1">
              <a:solidFill>
                <a:srgbClr val="50250C"/>
              </a:solidFill>
            </a:endParaRPr>
          </a:p>
          <a:p>
            <a:pPr algn="just">
              <a:buClr>
                <a:srgbClr val="50250C"/>
              </a:buClr>
              <a:buSzPts val="1450"/>
              <a:buFont typeface="Arial"/>
              <a:buChar char="•"/>
            </a:pPr>
            <a:endParaRPr lang="pt-BR" sz="1450">
              <a:solidFill>
                <a:srgbClr val="50250C"/>
              </a:solidFill>
            </a:endParaRPr>
          </a:p>
          <a:p>
            <a:pPr algn="just">
              <a:buClr>
                <a:srgbClr val="50250C"/>
              </a:buClr>
              <a:buSzPts val="1450"/>
              <a:buFont typeface="Arial"/>
              <a:buChar char="•"/>
            </a:pPr>
            <a:r>
              <a:rPr lang="pt-BR" sz="1450">
                <a:solidFill>
                  <a:srgbClr val="50250C"/>
                </a:solidFill>
              </a:rPr>
              <a:t> Há também a necessidade premente da </a:t>
            </a:r>
            <a:r>
              <a:rPr lang="pt-BR" sz="1450" b="1">
                <a:solidFill>
                  <a:srgbClr val="50250C"/>
                </a:solidFill>
              </a:rPr>
              <a:t>elaboração de mecanismos que assegurem a diversidade nas diferentes áreas das comunicações, </a:t>
            </a:r>
            <a:r>
              <a:rPr lang="pt-BR" sz="1450">
                <a:solidFill>
                  <a:srgbClr val="50250C"/>
                </a:solidFill>
              </a:rPr>
              <a:t>como na relação com os veículos de mídia, nas redes sociais, plataformas digitais, em campanhas publicitárias, no audiovisual e em peças gráficas, e em todos os órgãos e entidades da administração pública. 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629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6;p22" descr="Forma&#10;&#10;Descrição gerada automaticamente">
            <a:extLst>
              <a:ext uri="{FF2B5EF4-FFF2-40B4-BE49-F238E27FC236}">
                <a16:creationId xmlns:a16="http://schemas.microsoft.com/office/drawing/2014/main" id="{C41BB6D1-48D0-8E74-5A16-F9E461FCB20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9157" y="1969093"/>
            <a:ext cx="3433100" cy="360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3825" y="0"/>
            <a:ext cx="4989492" cy="4696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604573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82353" y="696350"/>
            <a:ext cx="1211326" cy="12731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1;p24">
            <a:extLst>
              <a:ext uri="{FF2B5EF4-FFF2-40B4-BE49-F238E27FC236}">
                <a16:creationId xmlns:a16="http://schemas.microsoft.com/office/drawing/2014/main" id="{9195414C-A516-DD49-D68C-868ACCB6E868}"/>
              </a:ext>
            </a:extLst>
          </p:cNvPr>
          <p:cNvSpPr txBox="1"/>
          <p:nvPr/>
        </p:nvSpPr>
        <p:spPr>
          <a:xfrm>
            <a:off x="1232389" y="107409"/>
            <a:ext cx="4908290" cy="4031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600">
                <a:solidFill>
                  <a:srgbClr val="FFDAC2"/>
                </a:solidFill>
                <a:sym typeface="Montserrat"/>
              </a:rPr>
              <a:t>O Plano irá contemplar os seguintes pontos: </a:t>
            </a:r>
            <a:endParaRPr lang="pt-BR">
              <a:sym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pt-BR" sz="1800" b="1">
              <a:solidFill>
                <a:srgbClr val="FFDAC2"/>
              </a:solidFill>
              <a:latin typeface="Montserrat"/>
              <a:ea typeface="Montserrat"/>
              <a:cs typeface="Montserrat"/>
            </a:endParaRPr>
          </a:p>
          <a:p>
            <a:r>
              <a:rPr lang="pt-BR" sz="1200">
                <a:solidFill>
                  <a:srgbClr val="FFDAC2"/>
                </a:solidFill>
                <a:ea typeface="Montserrat"/>
                <a:sym typeface="Montserrat"/>
              </a:rPr>
              <a:t>I - subsídios técnicos para a elaboração de diretrizes e políticas públicas nas questões referentes: </a:t>
            </a:r>
            <a:endParaRPr lang="pt-BR" sz="1200">
              <a:ea typeface="Montserrat"/>
            </a:endParaRPr>
          </a:p>
          <a:p>
            <a:r>
              <a:rPr lang="pt-BR" sz="1200">
                <a:solidFill>
                  <a:srgbClr val="FFDAC2"/>
                </a:solidFill>
                <a:ea typeface="Montserrat"/>
                <a:sym typeface="Montserrat"/>
              </a:rPr>
              <a:t>       a) ao combate ao racismo; e  </a:t>
            </a:r>
            <a:endParaRPr lang="pt-BR" sz="1200"/>
          </a:p>
          <a:p>
            <a:r>
              <a:rPr lang="pt-BR" sz="1200">
                <a:solidFill>
                  <a:srgbClr val="FFDAC2"/>
                </a:solidFill>
                <a:ea typeface="Montserrat"/>
                <a:sym typeface="Montserrat"/>
              </a:rPr>
              <a:t>       b) à promoção da igualdade racial na comunicação dos órgãos e das entidades da administração pública federal; </a:t>
            </a:r>
            <a:endParaRPr lang="pt-BR" sz="1200"/>
          </a:p>
          <a:p>
            <a:r>
              <a:rPr lang="pt-BR" sz="1200">
                <a:solidFill>
                  <a:srgbClr val="FFDAC2"/>
                </a:solidFill>
                <a:ea typeface="Montserrat"/>
                <a:sym typeface="Montserrat"/>
              </a:rPr>
              <a:t>II - propostas para a promoção da diversidade racial na publicidade e nos patrocínios dos órgãos e das entidades da administração pública federal; </a:t>
            </a:r>
            <a:endParaRPr lang="pt-BR" sz="1200"/>
          </a:p>
          <a:p>
            <a:r>
              <a:rPr lang="pt-BR" sz="1200">
                <a:solidFill>
                  <a:srgbClr val="FFDAC2"/>
                </a:solidFill>
                <a:ea typeface="Montserrat"/>
                <a:sym typeface="Montserrat"/>
              </a:rPr>
              <a:t>III - instrumentos de formação e aperfeiçoamento técnico nas temáticas de relações étnico-raciais para os agentes públicos na área de comunicação; </a:t>
            </a:r>
            <a:endParaRPr lang="pt-BR" sz="1200"/>
          </a:p>
          <a:p>
            <a:r>
              <a:rPr lang="pt-BR" sz="1200">
                <a:solidFill>
                  <a:srgbClr val="FFDAC2"/>
                </a:solidFill>
                <a:ea typeface="Montserrat"/>
                <a:sym typeface="Montserrat"/>
              </a:rPr>
              <a:t>IV - estratégias de diálogo intragovernamental com a sociedade civil e com os veículos de comunicação para a promoção da igualdade racial e o combate ao racismo na mídia; </a:t>
            </a:r>
            <a:endParaRPr lang="pt-BR" sz="1200"/>
          </a:p>
          <a:p>
            <a:r>
              <a:rPr lang="pt-BR" sz="1200">
                <a:solidFill>
                  <a:srgbClr val="FFDAC2"/>
                </a:solidFill>
                <a:ea typeface="Montserrat"/>
                <a:sym typeface="Montserrat"/>
              </a:rPr>
              <a:t>V - medidas de promoção de direitos e de combate ao racismo nos serviços digitais de comunicação; e </a:t>
            </a:r>
            <a:endParaRPr lang="pt-BR" sz="1200"/>
          </a:p>
          <a:p>
            <a:r>
              <a:rPr lang="pt-BR" sz="1200">
                <a:solidFill>
                  <a:srgbClr val="FFDAC2"/>
                </a:solidFill>
                <a:ea typeface="Montserrat"/>
                <a:sym typeface="Montserrat"/>
              </a:rPr>
              <a:t>VI - mecanismos de fortalecimento e sustentabilidade de mídias negras.</a:t>
            </a:r>
            <a:endParaRPr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972" y="1032"/>
            <a:ext cx="4326353" cy="5141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04573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2353" y="696350"/>
            <a:ext cx="1211326" cy="12731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1;p24">
            <a:extLst>
              <a:ext uri="{FF2B5EF4-FFF2-40B4-BE49-F238E27FC236}">
                <a16:creationId xmlns:a16="http://schemas.microsoft.com/office/drawing/2014/main" id="{2C9458A5-9F77-5C45-69A7-4FF334925165}"/>
              </a:ext>
            </a:extLst>
          </p:cNvPr>
          <p:cNvSpPr txBox="1"/>
          <p:nvPr/>
        </p:nvSpPr>
        <p:spPr>
          <a:xfrm>
            <a:off x="1049216" y="12158"/>
            <a:ext cx="3809253" cy="538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just">
              <a:buChar char="•"/>
            </a:pPr>
            <a:r>
              <a:rPr lang="pt-BR">
                <a:solidFill>
                  <a:schemeClr val="bg1"/>
                </a:solidFill>
                <a:latin typeface="Aptos"/>
                <a:sym typeface="Montserrat"/>
              </a:rPr>
              <a:t>A</a:t>
            </a:r>
            <a:r>
              <a:rPr lang="pt-BR">
                <a:solidFill>
                  <a:schemeClr val="bg1"/>
                </a:solidFill>
                <a:latin typeface="Aptos"/>
                <a:ea typeface="Montserrat"/>
                <a:sym typeface="Montserrat"/>
              </a:rPr>
              <a:t> construção do plano envolveu a revisão de políticas pré-existentes e a articulação com ministérios e órgãos governamentais para garantir sua implementação efetiva. O plano promove o diálogo com organizações sociais e conselhos, fortalecendo políticas públicas por meio de um diálogo intergovernamental.</a:t>
            </a:r>
            <a:endParaRPr lang="pt-BR" sz="1600">
              <a:solidFill>
                <a:schemeClr val="bg1"/>
              </a:solidFill>
              <a:latin typeface="Aptos"/>
            </a:endParaRPr>
          </a:p>
          <a:p>
            <a:pPr marL="171450" indent="-171450" algn="just">
              <a:buFont typeface="Arial"/>
              <a:buChar char="•"/>
            </a:pPr>
            <a:endParaRPr lang="pt-BR">
              <a:solidFill>
                <a:schemeClr val="bg1"/>
              </a:solidFill>
              <a:latin typeface="Aptos"/>
            </a:endParaRPr>
          </a:p>
          <a:p>
            <a:pPr marL="171450" indent="-171450" algn="just">
              <a:buFont typeface="Arial"/>
              <a:buChar char="•"/>
            </a:pPr>
            <a:r>
              <a:rPr lang="pt-BR">
                <a:solidFill>
                  <a:schemeClr val="bg1"/>
                </a:solidFill>
                <a:latin typeface="Aptos"/>
              </a:rPr>
              <a:t>O GTI realizou reuniões de escuta técnica com especialistas em Políticas digitais, Publicidade e Patrocínio, Comunicação Institucional e Governamental e Comunicação Pública, representantes da sociedade civil e mídias negras.</a:t>
            </a:r>
          </a:p>
          <a:p>
            <a:pPr marL="171450" indent="-171450" algn="just">
              <a:buFont typeface="Arial"/>
              <a:buChar char="•"/>
            </a:pPr>
            <a:endParaRPr lang="pt-BR">
              <a:solidFill>
                <a:schemeClr val="bg1"/>
              </a:solidFill>
              <a:latin typeface="Aptos"/>
            </a:endParaRPr>
          </a:p>
          <a:p>
            <a:pPr marL="171450" indent="-171450" algn="just">
              <a:buFont typeface="Arial"/>
              <a:buChar char="•"/>
            </a:pPr>
            <a:r>
              <a:rPr lang="pt-BR">
                <a:solidFill>
                  <a:schemeClr val="bg1"/>
                </a:solidFill>
                <a:latin typeface="Aptos"/>
              </a:rPr>
              <a:t>Na escuta foram apresentadas contribuições com subsídios para a elaboração de diretrizes e políticas públicas de combate ao racismo e promoção da igualdade racial na comunicação dos órgãos e das entidades da administração pública federal. 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algn="just"/>
            <a:endParaRPr lang="pt-BR" sz="1600">
              <a:solidFill>
                <a:schemeClr val="tx1"/>
              </a:solidFill>
            </a:endParaRPr>
          </a:p>
          <a:p>
            <a:pPr algn="just"/>
            <a:endParaRPr lang="pt-BR">
              <a:latin typeface="Aptos"/>
            </a:endParaRPr>
          </a:p>
        </p:txBody>
      </p:sp>
      <p:pic>
        <p:nvPicPr>
          <p:cNvPr id="7" name="Imagem 6" descr="gti-de-comunicacao-antirracista-especialistas.jpg">
            <a:extLst>
              <a:ext uri="{FF2B5EF4-FFF2-40B4-BE49-F238E27FC236}">
                <a16:creationId xmlns:a16="http://schemas.microsoft.com/office/drawing/2014/main" id="{93DF64D2-BEE1-CD08-F398-293473420D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296" y="117231"/>
            <a:ext cx="2836986" cy="1633905"/>
          </a:xfrm>
          <a:prstGeom prst="rect">
            <a:avLst/>
          </a:prstGeom>
        </p:spPr>
      </p:pic>
      <p:pic>
        <p:nvPicPr>
          <p:cNvPr id="8" name="Imagem 7" descr="gti-de-comunicacao-antirracista.jpg">
            <a:extLst>
              <a:ext uri="{FF2B5EF4-FFF2-40B4-BE49-F238E27FC236}">
                <a16:creationId xmlns:a16="http://schemas.microsoft.com/office/drawing/2014/main" id="{CA8AF983-0809-9DCB-824B-ACA84BB55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1296" y="1860672"/>
            <a:ext cx="2836985" cy="1583349"/>
          </a:xfrm>
          <a:prstGeom prst="rect">
            <a:avLst/>
          </a:prstGeom>
        </p:spPr>
      </p:pic>
      <p:pic>
        <p:nvPicPr>
          <p:cNvPr id="9" name="Imagem 8" descr="Rico em propostas, o encontro foi mais uma etapa de escuta realizada pelo Grupo de Trabalho Interministerial que vai elaborar o plano">
            <a:extLst>
              <a:ext uri="{FF2B5EF4-FFF2-40B4-BE49-F238E27FC236}">
                <a16:creationId xmlns:a16="http://schemas.microsoft.com/office/drawing/2014/main" id="{A0575B74-911C-C6E1-B678-61AB65A476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2029" y="3535972"/>
            <a:ext cx="2857501" cy="15005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7278"/>
            <a:ext cx="3636950" cy="90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732575" y="3456575"/>
            <a:ext cx="1307226" cy="13072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470BC3D-265B-0CE7-C955-DA41DE3DA347}"/>
              </a:ext>
            </a:extLst>
          </p:cNvPr>
          <p:cNvSpPr txBox="1"/>
          <p:nvPr/>
        </p:nvSpPr>
        <p:spPr>
          <a:xfrm>
            <a:off x="-2052" y="628943"/>
            <a:ext cx="328539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</a:rPr>
              <a:t> Programa Esporte sem Racismo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6C5060B-5BE3-E2A0-E6C7-351A6F69BCD7}"/>
              </a:ext>
            </a:extLst>
          </p:cNvPr>
          <p:cNvSpPr txBox="1"/>
          <p:nvPr/>
        </p:nvSpPr>
        <p:spPr>
          <a:xfrm>
            <a:off x="272267" y="1434903"/>
            <a:ext cx="6980505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Char char="•"/>
            </a:pPr>
            <a:r>
              <a:rPr lang="pt-BR" dirty="0">
                <a:latin typeface="Aptos"/>
                <a:ea typeface="Calibri"/>
                <a:cs typeface="Calibri"/>
              </a:rPr>
              <a:t>Programa Esporte sem Racismo terá como objetivo principal implementar ações que promovam o combate ao racismo em âmbito nacional dentro do universo esportivo.</a:t>
            </a:r>
            <a:endParaRPr lang="pt-BR" dirty="0">
              <a:ea typeface="Calibri"/>
            </a:endParaRPr>
          </a:p>
          <a:p>
            <a:pPr marL="285750" indent="-285750" algn="just">
              <a:buChar char="•"/>
            </a:pPr>
            <a:endParaRPr lang="pt-BR" dirty="0">
              <a:latin typeface="Aptos"/>
              <a:ea typeface="Calibri"/>
              <a:cs typeface="Calibri"/>
            </a:endParaRPr>
          </a:p>
          <a:p>
            <a:pPr marL="285750" indent="-285750" algn="just">
              <a:buChar char="•"/>
            </a:pPr>
            <a:r>
              <a:rPr lang="pt-BR" dirty="0">
                <a:latin typeface="Aptos"/>
                <a:ea typeface="Calibri"/>
                <a:cs typeface="Calibri"/>
              </a:rPr>
              <a:t>A abrangência das ações será desde o esporte amador e educacional até grandes eventos, garantindo a inclusão, promovendo a diversidade e o combate ao racismo, principalmente com foco nas pessoas negras, indígenas e outros grupos historicamente marginalizados.</a:t>
            </a:r>
            <a:endParaRPr lang="pt-BR"/>
          </a:p>
          <a:p>
            <a:pPr marL="285750" indent="-285750" algn="just">
              <a:buChar char="•"/>
            </a:pPr>
            <a:endParaRPr lang="pt-BR">
              <a:latin typeface="Aptos"/>
              <a:ea typeface="Calibri"/>
              <a:cs typeface="Calibri"/>
            </a:endParaRPr>
          </a:p>
          <a:p>
            <a:pPr marL="285750" indent="-285750" algn="just">
              <a:buChar char="•"/>
            </a:pPr>
            <a:r>
              <a:rPr lang="pt-BR" dirty="0">
                <a:latin typeface="Aptos"/>
                <a:ea typeface="Calibri"/>
                <a:cs typeface="Calibri"/>
              </a:rPr>
              <a:t>O racismo no esporte é uma questão crítica que impacta atletas, torcedores e profissionais do setor. A discriminação racial manifesta-se de diversas formas, incluindo injúrias raciais, falta de representatividade, obstáculos ao desenvolvimento de atletas negros e preconceitos enraizados em diversas práticas esportivas e na cobertura midiática. Para enfrentar esses desafios, o Ministério da Igualdade Racial, em conjunto com o Ministério do Esporte e outros parceiros governamentais, firmará um Acordo de Cooperação Técnica para implementar ações específicas que visem erradicar essas práticas.</a:t>
            </a:r>
            <a:endParaRPr lang="pt-BR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530799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&#10;&#10;Descrição gerada automaticamente">
            <a:extLst>
              <a:ext uri="{FF2B5EF4-FFF2-40B4-BE49-F238E27FC236}">
                <a16:creationId xmlns:a16="http://schemas.microsoft.com/office/drawing/2014/main" id="{9844B960-0FF8-43AA-E22F-EDB4AEC1A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137" y="-6517"/>
            <a:ext cx="2371725" cy="4419600"/>
          </a:xfrm>
          <a:prstGeom prst="rect">
            <a:avLst/>
          </a:prstGeom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7978" y="1860563"/>
            <a:ext cx="3433100" cy="360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162" y="-194"/>
            <a:ext cx="8085619" cy="47875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6EEB58D-01A6-66B2-4992-459A2171EBC7}"/>
              </a:ext>
            </a:extLst>
          </p:cNvPr>
          <p:cNvSpPr txBox="1"/>
          <p:nvPr/>
        </p:nvSpPr>
        <p:spPr>
          <a:xfrm>
            <a:off x="1359584" y="213652"/>
            <a:ext cx="6395523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Char char="•"/>
            </a:pPr>
            <a:r>
              <a:rPr lang="pt-BR">
                <a:latin typeface="Calibri"/>
                <a:ea typeface="Calibri"/>
                <a:cs typeface="Calibri"/>
              </a:rPr>
              <a:t>Processos Formativos: Cursos, seminários e oficinas para formar atletas, dirigentes e torcidas, visando educar sobre práticas antirracistas no esporte.</a:t>
            </a:r>
            <a:endParaRPr lang="pt-BR"/>
          </a:p>
          <a:p>
            <a:pPr marL="285750" indent="-285750" algn="just">
              <a:buChar char="•"/>
            </a:pPr>
            <a:r>
              <a:rPr lang="pt-BR">
                <a:latin typeface="Calibri"/>
                <a:ea typeface="Calibri"/>
                <a:cs typeface="Calibri"/>
              </a:rPr>
              <a:t>Campanhas de Comunicação: Produção e distribuição de materiais gráficos (cartilhas, banners, bandeiras) voltados à conscientização e combate ao racismo nas arenas e eventos esportivos.</a:t>
            </a:r>
            <a:endParaRPr lang="pt-BR"/>
          </a:p>
          <a:p>
            <a:pPr marL="285750" indent="-285750" algn="just">
              <a:buChar char="•"/>
            </a:pPr>
            <a:r>
              <a:rPr lang="pt-BR">
                <a:latin typeface="Calibri"/>
                <a:ea typeface="Calibri"/>
                <a:cs typeface="Calibri"/>
              </a:rPr>
              <a:t>Mobilização de Torcidas: Incentivo a torcidas organizadas a se unirem em prol de campanhas contra o racismo, criando um ambiente de respeito e inclusão nos estádios.</a:t>
            </a:r>
            <a:endParaRPr lang="pt-BR"/>
          </a:p>
          <a:p>
            <a:pPr marL="285750" indent="-285750" algn="just">
              <a:buChar char="•"/>
            </a:pPr>
            <a:r>
              <a:rPr lang="pt-BR">
                <a:latin typeface="Calibri"/>
                <a:ea typeface="Calibri"/>
                <a:cs typeface="Calibri"/>
              </a:rPr>
              <a:t>Espaços de Debate: Criação de espaços de diálogo sobre o racismo no cotidiano esportivo, envolvendo clubes, federações e representantes da mídia.</a:t>
            </a:r>
            <a:endParaRPr lang="pt-BR"/>
          </a:p>
          <a:p>
            <a:pPr marL="285750" indent="-285750" algn="just">
              <a:buChar char="•"/>
            </a:pPr>
            <a:r>
              <a:rPr lang="pt-BR">
                <a:latin typeface="Calibri"/>
                <a:ea typeface="Calibri"/>
                <a:cs typeface="Calibri"/>
              </a:rPr>
              <a:t>Premiações Antirracistas: Selo e prêmio para entidades esportivas que se destacam na promoção de práticas antirracistas.</a:t>
            </a:r>
            <a:endParaRPr lang="pt-BR"/>
          </a:p>
          <a:p>
            <a:pPr marL="285750" indent="-285750" algn="just">
              <a:buChar char="•"/>
            </a:pPr>
            <a:r>
              <a:rPr lang="pt-BR">
                <a:latin typeface="Calibri"/>
                <a:ea typeface="Calibri"/>
                <a:cs typeface="Calibri"/>
              </a:rPr>
              <a:t>Apoio Psicológico para Atletas Negros(as): Oferecer suporte psicológico especializado para lidar com os impactos do racismo e promover o bem-estar emocional de atletas negros(as).</a:t>
            </a:r>
            <a:endParaRPr lang="pt-BR"/>
          </a:p>
          <a:p>
            <a:pPr marL="285750" indent="-285750" algn="just">
              <a:buChar char="•"/>
            </a:pPr>
            <a:r>
              <a:rPr lang="pt-BR">
                <a:latin typeface="Calibri"/>
                <a:ea typeface="Calibri"/>
                <a:cs typeface="Calibri"/>
              </a:rPr>
              <a:t>Regulamentação de Incentivos: Inserção de mecanismos que promovam a igualdade racial dentro da Lei de Incentivo ao Esporte, com foco no fomento de projetos voltados à inclusão racial.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43887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E2F42E14DDE5741AEA86EB586E03E47" ma:contentTypeVersion="11" ma:contentTypeDescription="Crie um novo documento." ma:contentTypeScope="" ma:versionID="5f0d19b93004e50df1e96763ca8e09f4">
  <xsd:schema xmlns:xsd="http://www.w3.org/2001/XMLSchema" xmlns:xs="http://www.w3.org/2001/XMLSchema" xmlns:p="http://schemas.microsoft.com/office/2006/metadata/properties" xmlns:ns2="f9b2d877-3472-4755-acda-cb332ddbaf4b" xmlns:ns3="98ee2fe5-00e6-4097-a497-bff32fbc7f52" targetNamespace="http://schemas.microsoft.com/office/2006/metadata/properties" ma:root="true" ma:fieldsID="0317c4b4fbacb9de5a071c2a1e998b15" ns2:_="" ns3:_="">
    <xsd:import namespace="f9b2d877-3472-4755-acda-cb332ddbaf4b"/>
    <xsd:import namespace="98ee2fe5-00e6-4097-a497-bff32fbc7f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b2d877-3472-4755-acda-cb332ddbaf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429f7ce5-b1b4-49c2-b478-55053dc3db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e2fe5-00e6-4097-a497-bff32fbc7f5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c2dffcf-e162-409a-bbcf-d2de13846f2f}" ma:internalName="TaxCatchAll" ma:showField="CatchAllData" ma:web="98ee2fe5-00e6-4097-a497-bff32fbc7f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b2d877-3472-4755-acda-cb332ddbaf4b">
      <Terms xmlns="http://schemas.microsoft.com/office/infopath/2007/PartnerControls"/>
    </lcf76f155ced4ddcb4097134ff3c332f>
    <TaxCatchAll xmlns="98ee2fe5-00e6-4097-a497-bff32fbc7f52" xsi:nil="true"/>
  </documentManagement>
</p:properties>
</file>

<file path=customXml/itemProps1.xml><?xml version="1.0" encoding="utf-8"?>
<ds:datastoreItem xmlns:ds="http://schemas.openxmlformats.org/officeDocument/2006/customXml" ds:itemID="{B7F39006-0D3A-40C7-B63D-B6333E77B542}"/>
</file>

<file path=customXml/itemProps2.xml><?xml version="1.0" encoding="utf-8"?>
<ds:datastoreItem xmlns:ds="http://schemas.openxmlformats.org/officeDocument/2006/customXml" ds:itemID="{DE3EC94E-EEC7-4764-AE1C-19897B282D1D}"/>
</file>

<file path=customXml/itemProps3.xml><?xml version="1.0" encoding="utf-8"?>
<ds:datastoreItem xmlns:ds="http://schemas.openxmlformats.org/officeDocument/2006/customXml" ds:itemID="{48DABA42-16E0-4AC6-A0E5-A8FF86A03D4C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Apresentação na tela (16:9)</PresentationFormat>
  <Slides>27</Slides>
  <Notes>26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revision>503</cp:revision>
  <dcterms:modified xsi:type="dcterms:W3CDTF">2024-10-16T14:42:56Z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0x010100CE2F42E14DDE5741AEA86EB586E03E47</vt:lpwstr>
  </property>
</Properties>
</file>