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4"/>
  </p:notesMasterIdLst>
  <p:sldIdLst>
    <p:sldId id="288" r:id="rId5"/>
    <p:sldId id="339" r:id="rId6"/>
    <p:sldId id="377" r:id="rId7"/>
    <p:sldId id="395" r:id="rId8"/>
    <p:sldId id="379" r:id="rId9"/>
    <p:sldId id="402" r:id="rId10"/>
    <p:sldId id="401" r:id="rId11"/>
    <p:sldId id="403" r:id="rId12"/>
    <p:sldId id="404" r:id="rId13"/>
    <p:sldId id="408" r:id="rId14"/>
    <p:sldId id="405" r:id="rId15"/>
    <p:sldId id="406" r:id="rId16"/>
    <p:sldId id="407" r:id="rId17"/>
    <p:sldId id="388" r:id="rId18"/>
    <p:sldId id="409" r:id="rId19"/>
    <p:sldId id="387" r:id="rId20"/>
    <p:sldId id="390" r:id="rId21"/>
    <p:sldId id="364" r:id="rId22"/>
    <p:sldId id="393" r:id="rId23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112" roundtripDataSignature="AMtx7mjFtSjoYYkBbFBKVg2b+YZ1maEgg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A67F2A-6A0D-0873-6F51-0ECAD6427052}" name="Marcia Regina de Lima Silva" initials="MR" userId="S::marcia.lima@igualdaderacial.gov.br::9f6ff2f1-99de-4fc5-99b4-9e7d5a182a3b" providerId="AD"/>
  <p188:author id="{D8195AD9-AFD0-724D-3D4A-54F19F04AAB5}" name="Gabriela da Costa Silva" initials="GS" userId="S::gabriela.costa@igualdaderacial.gov.br::d116ea09-7be2-4dee-97e8-f66b8458ba14" providerId="AD"/>
  <p188:author id="{1D42CEFB-BEF4-1BD3-C8B2-4613D123E622}" name="Augusto César Silva Filgueiras" initials="AF" userId="S::augusto.filgueiras@igualdaderacial.gov.br::817869f6-e44e-4cdf-b626-1b6252dd066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2712"/>
    <a:srgbClr val="8C1B11"/>
    <a:srgbClr val="FFE1E1"/>
    <a:srgbClr val="FFEFEF"/>
    <a:srgbClr val="703800"/>
    <a:srgbClr val="ED8332"/>
    <a:srgbClr val="42922D"/>
    <a:srgbClr val="2645F5"/>
    <a:srgbClr val="F2CFB9"/>
    <a:srgbClr val="4592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6A2BFC-2D5D-4224-A621-B2644A4BDC02}">
  <a:tblStyle styleId="{DA6A2BFC-2D5D-4224-A621-B2644A4BDC0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1"/>
  </p:normalViewPr>
  <p:slideViewPr>
    <p:cSldViewPr snapToGrid="0">
      <p:cViewPr varScale="1">
        <p:scale>
          <a:sx n="85" d="100"/>
          <a:sy n="85" d="100"/>
        </p:scale>
        <p:origin x="96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117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112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11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11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114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113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BEE992-4C0F-4748-AD93-E129B1381356}" type="doc">
      <dgm:prSet loTypeId="urn:microsoft.com/office/officeart/2005/8/layout/bList2" loCatId="picture" qsTypeId="urn:microsoft.com/office/officeart/2005/8/quickstyle/3d2" qsCatId="3D" csTypeId="urn:microsoft.com/office/officeart/2005/8/colors/accent2_2" csCatId="accent2" phldr="1"/>
      <dgm:spPr/>
    </dgm:pt>
    <dgm:pt modelId="{23B0EE39-8CAA-4D91-B44D-83F8A95A7F28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Educação</a:t>
          </a:r>
        </a:p>
      </dgm:t>
    </dgm:pt>
    <dgm:pt modelId="{03CCAC9E-242C-4766-90F3-610750D90ADC}" type="parTrans" cxnId="{E90CFF05-4CEF-44B2-8CBB-E656512EE231}">
      <dgm:prSet/>
      <dgm:spPr/>
      <dgm:t>
        <a:bodyPr/>
        <a:lstStyle/>
        <a:p>
          <a:endParaRPr lang="pt-BR"/>
        </a:p>
      </dgm:t>
    </dgm:pt>
    <dgm:pt modelId="{2FE3F5FE-0D64-4B4F-9C86-94C08AD23CE1}" type="sibTrans" cxnId="{E90CFF05-4CEF-44B2-8CBB-E656512EE231}">
      <dgm:prSet/>
      <dgm:spPr/>
      <dgm:t>
        <a:bodyPr/>
        <a:lstStyle/>
        <a:p>
          <a:endParaRPr lang="pt-BR"/>
        </a:p>
      </dgm:t>
    </dgm:pt>
    <dgm:pt modelId="{44B845D6-CDD5-4419-A632-462CE47D44B6}">
      <dgm:prSet phldrT="[Texto]"/>
      <dgm:spPr>
        <a:solidFill>
          <a:schemeClr val="bg2"/>
        </a:solidFill>
      </dgm:spPr>
      <dgm:t>
        <a:bodyPr/>
        <a:lstStyle/>
        <a:p>
          <a:r>
            <a:rPr lang="pt-BR" b="1" dirty="0"/>
            <a:t>Mercado de Trabalho</a:t>
          </a:r>
        </a:p>
      </dgm:t>
    </dgm:pt>
    <dgm:pt modelId="{EF1D7E00-4DC0-4D46-8B1A-81DE7A5F7301}" type="parTrans" cxnId="{BFEC3C2C-EA41-462E-B96C-781C6928CF4F}">
      <dgm:prSet/>
      <dgm:spPr/>
      <dgm:t>
        <a:bodyPr/>
        <a:lstStyle/>
        <a:p>
          <a:endParaRPr lang="pt-BR"/>
        </a:p>
      </dgm:t>
    </dgm:pt>
    <dgm:pt modelId="{A692C540-C225-4595-9385-184EF3AB9730}" type="sibTrans" cxnId="{BFEC3C2C-EA41-462E-B96C-781C6928CF4F}">
      <dgm:prSet/>
      <dgm:spPr/>
      <dgm:t>
        <a:bodyPr/>
        <a:lstStyle/>
        <a:p>
          <a:endParaRPr lang="pt-BR"/>
        </a:p>
      </dgm:t>
    </dgm:pt>
    <dgm:pt modelId="{791C53DB-1276-4C28-BD8E-E3AEEE28E0B5}" type="pres">
      <dgm:prSet presAssocID="{3EBEE992-4C0F-4748-AD93-E129B1381356}" presName="diagram" presStyleCnt="0">
        <dgm:presLayoutVars>
          <dgm:dir/>
          <dgm:animLvl val="lvl"/>
          <dgm:resizeHandles val="exact"/>
        </dgm:presLayoutVars>
      </dgm:prSet>
      <dgm:spPr/>
    </dgm:pt>
    <dgm:pt modelId="{0C7390F1-8B98-41BE-AAF2-B7F8F8E50F8B}" type="pres">
      <dgm:prSet presAssocID="{23B0EE39-8CAA-4D91-B44D-83F8A95A7F28}" presName="compNode" presStyleCnt="0"/>
      <dgm:spPr/>
    </dgm:pt>
    <dgm:pt modelId="{C6E601B4-1B6F-4C50-BA0B-9BF728AD757E}" type="pres">
      <dgm:prSet presAssocID="{23B0EE39-8CAA-4D91-B44D-83F8A95A7F28}" presName="childRect" presStyleLbl="bgAcc1" presStyleIdx="0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rcRect/>
          <a:stretch>
            <a:fillRect t="-12000" b="-12000"/>
          </a:stretch>
        </a:blipFill>
      </dgm:spPr>
    </dgm:pt>
    <dgm:pt modelId="{BFC7CBCA-02C0-42E6-BEE4-B3699A8475BB}" type="pres">
      <dgm:prSet presAssocID="{23B0EE39-8CAA-4D91-B44D-83F8A95A7F2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B1CD401-6F89-4723-9D5A-ADD1F9445BA8}" type="pres">
      <dgm:prSet presAssocID="{23B0EE39-8CAA-4D91-B44D-83F8A95A7F28}" presName="parentRect" presStyleLbl="alignNode1" presStyleIdx="0" presStyleCnt="2"/>
      <dgm:spPr/>
    </dgm:pt>
    <dgm:pt modelId="{BCFC39BD-D10E-4F22-ABFF-685FC5C7B4E7}" type="pres">
      <dgm:prSet presAssocID="{23B0EE39-8CAA-4D91-B44D-83F8A95A7F28}" presName="adorn" presStyleLbl="fgAccFollowNode1" presStyleIdx="0" presStyleCnt="2"/>
      <dgm:spPr>
        <a:solidFill>
          <a:schemeClr val="bg1">
            <a:lumMod val="75000"/>
          </a:schemeClr>
        </a:solidFill>
      </dgm:spPr>
      <dgm:extLst>
        <a:ext uri="{E40237B7-FDA0-4F09-8148-C483321AD2D9}">
          <dgm14:cNvPr xmlns:dgm14="http://schemas.microsoft.com/office/drawing/2010/diagram" id="0" name="" descr="Canudo de diploma com preenchimento sólido"/>
        </a:ext>
      </dgm:extLst>
    </dgm:pt>
    <dgm:pt modelId="{F32AC9E3-B679-48BC-BD41-8211FA47A17C}" type="pres">
      <dgm:prSet presAssocID="{2FE3F5FE-0D64-4B4F-9C86-94C08AD23CE1}" presName="sibTrans" presStyleLbl="sibTrans2D1" presStyleIdx="0" presStyleCnt="0"/>
      <dgm:spPr/>
    </dgm:pt>
    <dgm:pt modelId="{C17BFCAB-02CA-4222-ABB3-BA826F740598}" type="pres">
      <dgm:prSet presAssocID="{44B845D6-CDD5-4419-A632-462CE47D44B6}" presName="compNode" presStyleCnt="0"/>
      <dgm:spPr/>
    </dgm:pt>
    <dgm:pt modelId="{766699D1-4EE0-4CC1-A5A8-142C6AB1B5FC}" type="pres">
      <dgm:prSet presAssocID="{44B845D6-CDD5-4419-A632-462CE47D44B6}" presName="childRect" presStyleLbl="bgAcc1" presStyleIdx="1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rcRect/>
          <a:stretch>
            <a:fillRect t="-8000" b="-8000"/>
          </a:stretch>
        </a:blipFill>
      </dgm:spPr>
    </dgm:pt>
    <dgm:pt modelId="{FDFAA456-6883-4B67-8459-723B6FF3159A}" type="pres">
      <dgm:prSet presAssocID="{44B845D6-CDD5-4419-A632-462CE47D44B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5FB18AF-0F2E-41FE-B267-02B7CB0AE66A}" type="pres">
      <dgm:prSet presAssocID="{44B845D6-CDD5-4419-A632-462CE47D44B6}" presName="parentRect" presStyleLbl="alignNode1" presStyleIdx="1" presStyleCnt="2"/>
      <dgm:spPr/>
    </dgm:pt>
    <dgm:pt modelId="{24EC1606-5ABF-4981-9EBD-B69108B9BE20}" type="pres">
      <dgm:prSet presAssocID="{44B845D6-CDD5-4419-A632-462CE47D44B6}" presName="adorn" presStyleLbl="fgAccFollowNode1" presStyleIdx="1" presStyleCnt="2"/>
      <dgm:spPr>
        <a:solidFill>
          <a:schemeClr val="tx1">
            <a:lumMod val="75000"/>
            <a:lumOff val="25000"/>
          </a:schemeClr>
        </a:solidFill>
      </dgm:spPr>
      <dgm:extLst>
        <a:ext uri="{E40237B7-FDA0-4F09-8148-C483321AD2D9}">
          <dgm14:cNvPr xmlns:dgm14="http://schemas.microsoft.com/office/drawing/2010/diagram" id="0" name="" descr="Computador estrutura de tópicos"/>
        </a:ext>
      </dgm:extLst>
    </dgm:pt>
  </dgm:ptLst>
  <dgm:cxnLst>
    <dgm:cxn modelId="{E90CFF05-4CEF-44B2-8CBB-E656512EE231}" srcId="{3EBEE992-4C0F-4748-AD93-E129B1381356}" destId="{23B0EE39-8CAA-4D91-B44D-83F8A95A7F28}" srcOrd="0" destOrd="0" parTransId="{03CCAC9E-242C-4766-90F3-610750D90ADC}" sibTransId="{2FE3F5FE-0D64-4B4F-9C86-94C08AD23CE1}"/>
    <dgm:cxn modelId="{95A9A206-2482-4123-8DBB-83A85D875048}" type="presOf" srcId="{44B845D6-CDD5-4419-A632-462CE47D44B6}" destId="{85FB18AF-0F2E-41FE-B267-02B7CB0AE66A}" srcOrd="1" destOrd="0" presId="urn:microsoft.com/office/officeart/2005/8/layout/bList2"/>
    <dgm:cxn modelId="{A5773714-A5C3-4248-AC99-5CB92ECCC077}" type="presOf" srcId="{23B0EE39-8CAA-4D91-B44D-83F8A95A7F28}" destId="{5B1CD401-6F89-4723-9D5A-ADD1F9445BA8}" srcOrd="1" destOrd="0" presId="urn:microsoft.com/office/officeart/2005/8/layout/bList2"/>
    <dgm:cxn modelId="{BFEC3C2C-EA41-462E-B96C-781C6928CF4F}" srcId="{3EBEE992-4C0F-4748-AD93-E129B1381356}" destId="{44B845D6-CDD5-4419-A632-462CE47D44B6}" srcOrd="1" destOrd="0" parTransId="{EF1D7E00-4DC0-4D46-8B1A-81DE7A5F7301}" sibTransId="{A692C540-C225-4595-9385-184EF3AB9730}"/>
    <dgm:cxn modelId="{34F1523A-EE51-4C1F-83D1-0809807A1DE5}" type="presOf" srcId="{3EBEE992-4C0F-4748-AD93-E129B1381356}" destId="{791C53DB-1276-4C28-BD8E-E3AEEE28E0B5}" srcOrd="0" destOrd="0" presId="urn:microsoft.com/office/officeart/2005/8/layout/bList2"/>
    <dgm:cxn modelId="{A175988D-7EB1-4B72-B617-8D02BDDC73DD}" type="presOf" srcId="{2FE3F5FE-0D64-4B4F-9C86-94C08AD23CE1}" destId="{F32AC9E3-B679-48BC-BD41-8211FA47A17C}" srcOrd="0" destOrd="0" presId="urn:microsoft.com/office/officeart/2005/8/layout/bList2"/>
    <dgm:cxn modelId="{1999C5AF-420B-469E-9847-52AC8AD5F8D0}" type="presOf" srcId="{23B0EE39-8CAA-4D91-B44D-83F8A95A7F28}" destId="{BFC7CBCA-02C0-42E6-BEE4-B3699A8475BB}" srcOrd="0" destOrd="0" presId="urn:microsoft.com/office/officeart/2005/8/layout/bList2"/>
    <dgm:cxn modelId="{9998ADBA-324F-4215-BA70-D31B08EF4853}" type="presOf" srcId="{44B845D6-CDD5-4419-A632-462CE47D44B6}" destId="{FDFAA456-6883-4B67-8459-723B6FF3159A}" srcOrd="0" destOrd="0" presId="urn:microsoft.com/office/officeart/2005/8/layout/bList2"/>
    <dgm:cxn modelId="{BB1277A1-8AF0-45F9-82D3-AE82F75151AD}" type="presParOf" srcId="{791C53DB-1276-4C28-BD8E-E3AEEE28E0B5}" destId="{0C7390F1-8B98-41BE-AAF2-B7F8F8E50F8B}" srcOrd="0" destOrd="0" presId="urn:microsoft.com/office/officeart/2005/8/layout/bList2"/>
    <dgm:cxn modelId="{8C21B680-7A69-48B9-82FB-56667DC4D03D}" type="presParOf" srcId="{0C7390F1-8B98-41BE-AAF2-B7F8F8E50F8B}" destId="{C6E601B4-1B6F-4C50-BA0B-9BF728AD757E}" srcOrd="0" destOrd="0" presId="urn:microsoft.com/office/officeart/2005/8/layout/bList2"/>
    <dgm:cxn modelId="{9840C0DB-D9CD-497F-99BB-62A43A2F3412}" type="presParOf" srcId="{0C7390F1-8B98-41BE-AAF2-B7F8F8E50F8B}" destId="{BFC7CBCA-02C0-42E6-BEE4-B3699A8475BB}" srcOrd="1" destOrd="0" presId="urn:microsoft.com/office/officeart/2005/8/layout/bList2"/>
    <dgm:cxn modelId="{4FC5DF63-CB10-4BC5-B66E-6ED3E72BCC04}" type="presParOf" srcId="{0C7390F1-8B98-41BE-AAF2-B7F8F8E50F8B}" destId="{5B1CD401-6F89-4723-9D5A-ADD1F9445BA8}" srcOrd="2" destOrd="0" presId="urn:microsoft.com/office/officeart/2005/8/layout/bList2"/>
    <dgm:cxn modelId="{FEBA5A8A-BAE9-4F0D-B3C2-1520DAACFD49}" type="presParOf" srcId="{0C7390F1-8B98-41BE-AAF2-B7F8F8E50F8B}" destId="{BCFC39BD-D10E-4F22-ABFF-685FC5C7B4E7}" srcOrd="3" destOrd="0" presId="urn:microsoft.com/office/officeart/2005/8/layout/bList2"/>
    <dgm:cxn modelId="{B99F9640-EBC5-499B-9DBF-F77B54063FDF}" type="presParOf" srcId="{791C53DB-1276-4C28-BD8E-E3AEEE28E0B5}" destId="{F32AC9E3-B679-48BC-BD41-8211FA47A17C}" srcOrd="1" destOrd="0" presId="urn:microsoft.com/office/officeart/2005/8/layout/bList2"/>
    <dgm:cxn modelId="{2AE20520-7F66-46DA-876B-0DC798C33B71}" type="presParOf" srcId="{791C53DB-1276-4C28-BD8E-E3AEEE28E0B5}" destId="{C17BFCAB-02CA-4222-ABB3-BA826F740598}" srcOrd="2" destOrd="0" presId="urn:microsoft.com/office/officeart/2005/8/layout/bList2"/>
    <dgm:cxn modelId="{57EFD434-FCE8-4C75-B52D-1A2869EA8C8D}" type="presParOf" srcId="{C17BFCAB-02CA-4222-ABB3-BA826F740598}" destId="{766699D1-4EE0-4CC1-A5A8-142C6AB1B5FC}" srcOrd="0" destOrd="0" presId="urn:microsoft.com/office/officeart/2005/8/layout/bList2"/>
    <dgm:cxn modelId="{4231C88E-45CD-4296-A88D-3A27B65DB539}" type="presParOf" srcId="{C17BFCAB-02CA-4222-ABB3-BA826F740598}" destId="{FDFAA456-6883-4B67-8459-723B6FF3159A}" srcOrd="1" destOrd="0" presId="urn:microsoft.com/office/officeart/2005/8/layout/bList2"/>
    <dgm:cxn modelId="{1FCEBD47-F64E-457E-BDCA-C4DECC16AD7A}" type="presParOf" srcId="{C17BFCAB-02CA-4222-ABB3-BA826F740598}" destId="{85FB18AF-0F2E-41FE-B267-02B7CB0AE66A}" srcOrd="2" destOrd="0" presId="urn:microsoft.com/office/officeart/2005/8/layout/bList2"/>
    <dgm:cxn modelId="{A251F722-06E3-40F7-ABF4-B20B472A3D43}" type="presParOf" srcId="{C17BFCAB-02CA-4222-ABB3-BA826F740598}" destId="{24EC1606-5ABF-4981-9EBD-B69108B9BE20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601B4-1B6F-4C50-BA0B-9BF728AD757E}">
      <dsp:nvSpPr>
        <dsp:cNvPr id="0" name=""/>
        <dsp:cNvSpPr/>
      </dsp:nvSpPr>
      <dsp:spPr>
        <a:xfrm>
          <a:off x="1547" y="224102"/>
          <a:ext cx="1673105" cy="1248937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rcRect/>
          <a:stretch>
            <a:fillRect t="-12000" b="-12000"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1CD401-6F89-4723-9D5A-ADD1F9445BA8}">
      <dsp:nvSpPr>
        <dsp:cNvPr id="0" name=""/>
        <dsp:cNvSpPr/>
      </dsp:nvSpPr>
      <dsp:spPr>
        <a:xfrm>
          <a:off x="1547" y="1473039"/>
          <a:ext cx="1673105" cy="537043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solidFill>
                <a:schemeClr val="tx1"/>
              </a:solidFill>
            </a:rPr>
            <a:t>Educação</a:t>
          </a:r>
        </a:p>
      </dsp:txBody>
      <dsp:txXfrm>
        <a:off x="1547" y="1473039"/>
        <a:ext cx="1178243" cy="537043"/>
      </dsp:txXfrm>
    </dsp:sp>
    <dsp:sp modelId="{BCFC39BD-D10E-4F22-ABFF-685FC5C7B4E7}">
      <dsp:nvSpPr>
        <dsp:cNvPr id="0" name=""/>
        <dsp:cNvSpPr/>
      </dsp:nvSpPr>
      <dsp:spPr>
        <a:xfrm>
          <a:off x="1227119" y="1558344"/>
          <a:ext cx="585586" cy="585586"/>
        </a:xfrm>
        <a:prstGeom prst="ellipse">
          <a:avLst/>
        </a:prstGeom>
        <a:solidFill>
          <a:schemeClr val="bg1">
            <a:lumMod val="7500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6699D1-4EE0-4CC1-A5A8-142C6AB1B5FC}">
      <dsp:nvSpPr>
        <dsp:cNvPr id="0" name=""/>
        <dsp:cNvSpPr/>
      </dsp:nvSpPr>
      <dsp:spPr>
        <a:xfrm>
          <a:off x="1957782" y="224102"/>
          <a:ext cx="1673105" cy="1248937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2"/>
          <a:srcRect/>
          <a:stretch>
            <a:fillRect t="-8000" b="-8000"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FB18AF-0F2E-41FE-B267-02B7CB0AE66A}">
      <dsp:nvSpPr>
        <dsp:cNvPr id="0" name=""/>
        <dsp:cNvSpPr/>
      </dsp:nvSpPr>
      <dsp:spPr>
        <a:xfrm>
          <a:off x="1957782" y="1473039"/>
          <a:ext cx="1673105" cy="537043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/>
            <a:t>Mercado de Trabalho</a:t>
          </a:r>
        </a:p>
      </dsp:txBody>
      <dsp:txXfrm>
        <a:off x="1957782" y="1473039"/>
        <a:ext cx="1178243" cy="537043"/>
      </dsp:txXfrm>
    </dsp:sp>
    <dsp:sp modelId="{24EC1606-5ABF-4981-9EBD-B69108B9BE20}">
      <dsp:nvSpPr>
        <dsp:cNvPr id="0" name=""/>
        <dsp:cNvSpPr/>
      </dsp:nvSpPr>
      <dsp:spPr>
        <a:xfrm>
          <a:off x="3183354" y="1558344"/>
          <a:ext cx="585586" cy="585586"/>
        </a:xfrm>
        <a:prstGeom prst="ellipse">
          <a:avLst/>
        </a:prstGeom>
        <a:solidFill>
          <a:schemeClr val="tx1">
            <a:lumMod val="75000"/>
            <a:lumOff val="2500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Exemplo Título/Abertura 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03445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Exemplo Muito Texto 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10433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dirty="0"/>
              <a:t>Exemplo Muito Texto 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7802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Exemplo Muito Texto 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34564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Exemplo Muito Texto 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88758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Exemplo Muito Texto 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96392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Exemplo Muito Texto 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11628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Exemplo Muito Texto 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038487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Exemplo Muito Texto 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42930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Exemplo Muito Texto 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901806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Exemplo Muito Texto 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37173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Exemplo Muito Texto 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5427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Exemplo Muito Texto 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35278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Exemplo Muito Texto 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74601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Exemplo Muito Texto 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63603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Exemplo Muito Texto 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23210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Exemplo Muito Texto 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42357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Exemplo Muito Texto 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06381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Exemplo Muito Texto 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13424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3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epar@igualdaderacial.gov.br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C582E0A-555A-7102-F6F2-BFD1D9870D8A}"/>
              </a:ext>
            </a:extLst>
          </p:cNvPr>
          <p:cNvSpPr txBox="1"/>
          <p:nvPr/>
        </p:nvSpPr>
        <p:spPr>
          <a:xfrm>
            <a:off x="1626079" y="725697"/>
            <a:ext cx="6333945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pt-BR" sz="2400" dirty="0">
              <a:solidFill>
                <a:srgbClr val="4A2712"/>
              </a:solidFill>
              <a:latin typeface="Montserrat" panose="00000500000000000000" pitchFamily="2" charset="0"/>
            </a:endParaRPr>
          </a:p>
          <a:p>
            <a:pPr algn="ctr"/>
            <a:r>
              <a:rPr lang="pt-BR" sz="2400" dirty="0">
                <a:solidFill>
                  <a:srgbClr val="4A2712"/>
                </a:solidFill>
                <a:latin typeface="Montserrat" panose="00000500000000000000" pitchFamily="2" charset="0"/>
              </a:rPr>
              <a:t>1ª Reunião da Comissão Permanente de Ações Afirmativas</a:t>
            </a:r>
          </a:p>
          <a:p>
            <a:pPr algn="ctr"/>
            <a:endParaRPr lang="pt-BR" sz="1800" dirty="0">
              <a:solidFill>
                <a:srgbClr val="4A2712"/>
              </a:solidFill>
              <a:latin typeface="Montserrat" panose="00000500000000000000" pitchFamily="2" charset="0"/>
              <a:cs typeface="Segoe UI"/>
            </a:endParaRPr>
          </a:p>
          <a:p>
            <a:pPr algn="ctr"/>
            <a:endParaRPr lang="pt-BR" sz="1800" dirty="0">
              <a:solidFill>
                <a:srgbClr val="4A2712"/>
              </a:solidFill>
              <a:latin typeface="Montserrat" panose="00000500000000000000" pitchFamily="2" charset="0"/>
              <a:cs typeface="Segoe UI"/>
            </a:endParaRPr>
          </a:p>
          <a:p>
            <a:pPr algn="ctr"/>
            <a:endParaRPr lang="pt-BR" sz="1800" dirty="0">
              <a:solidFill>
                <a:srgbClr val="4A2712"/>
              </a:solidFill>
              <a:latin typeface="Montserrat" panose="00000500000000000000" pitchFamily="2" charset="0"/>
              <a:cs typeface="Segoe UI"/>
            </a:endParaRPr>
          </a:p>
          <a:p>
            <a:pPr algn="ctr"/>
            <a:r>
              <a:rPr lang="pt-BR" sz="1800" b="1" dirty="0">
                <a:solidFill>
                  <a:srgbClr val="4A2712"/>
                </a:solidFill>
                <a:latin typeface="Montserrat" panose="00000500000000000000" pitchFamily="2" charset="0"/>
              </a:rPr>
              <a:t>Diretoria de Políticas de Ações Afirmativas (DPA) 15/10/2024</a:t>
            </a:r>
            <a:endParaRPr lang="pt-BR" sz="1800" dirty="0">
              <a:solidFill>
                <a:srgbClr val="4A2712"/>
              </a:solidFill>
              <a:latin typeface="Montserrat" panose="00000500000000000000" pitchFamily="2" charset="0"/>
            </a:endParaRPr>
          </a:p>
          <a:p>
            <a:pPr algn="ctr"/>
            <a:endParaRPr lang="pt-BR" sz="1800" dirty="0">
              <a:solidFill>
                <a:srgbClr val="4A2712"/>
              </a:solidFill>
              <a:latin typeface="Montserrat" panose="00000500000000000000" pitchFamily="2" charset="0"/>
              <a:cs typeface="Segoe UI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917D364-0049-2449-890D-0483DBDE7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007" y="3649287"/>
            <a:ext cx="2640860" cy="82858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A3BE0DE-C7A3-5D1E-A9F4-75B3432FF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519" y="3499556"/>
            <a:ext cx="2132705" cy="918248"/>
          </a:xfrm>
          <a:prstGeom prst="rect">
            <a:avLst/>
          </a:prstGeom>
        </p:spPr>
      </p:pic>
      <p:sp>
        <p:nvSpPr>
          <p:cNvPr id="4" name="Retângulo: Biselado 3">
            <a:extLst>
              <a:ext uri="{FF2B5EF4-FFF2-40B4-BE49-F238E27FC236}">
                <a16:creationId xmlns:a16="http://schemas.microsoft.com/office/drawing/2014/main" id="{4867E182-C574-264A-0EDA-921FD1C04727}"/>
              </a:ext>
            </a:extLst>
          </p:cNvPr>
          <p:cNvSpPr/>
          <p:nvPr/>
        </p:nvSpPr>
        <p:spPr>
          <a:xfrm>
            <a:off x="0" y="-1796"/>
            <a:ext cx="9144000" cy="5143500"/>
          </a:xfrm>
          <a:prstGeom prst="bevel">
            <a:avLst/>
          </a:prstGeom>
          <a:solidFill>
            <a:srgbClr val="FFE1E1">
              <a:alpha val="20000"/>
            </a:srgbClr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4528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76313A9-CA7B-E62E-537D-A1A7D60B0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058" y="1330143"/>
            <a:ext cx="2824803" cy="176432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50BE884-FA2A-1F61-F0E8-92C8EEF26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09512"/>
            <a:ext cx="2502669" cy="194930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853F834-1253-108F-65AF-EBF01D6A9C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3379" y="3072452"/>
            <a:ext cx="5260621" cy="2102194"/>
          </a:xfrm>
          <a:prstGeom prst="rect">
            <a:avLst/>
          </a:prstGeom>
        </p:spPr>
      </p:pic>
      <p:sp>
        <p:nvSpPr>
          <p:cNvPr id="8" name="Google Shape;82;p5">
            <a:extLst>
              <a:ext uri="{FF2B5EF4-FFF2-40B4-BE49-F238E27FC236}">
                <a16:creationId xmlns:a16="http://schemas.microsoft.com/office/drawing/2014/main" id="{5B634B1F-28C3-1AAC-AD13-2DBEE2416729}"/>
              </a:ext>
            </a:extLst>
          </p:cNvPr>
          <p:cNvSpPr/>
          <p:nvPr/>
        </p:nvSpPr>
        <p:spPr>
          <a:xfrm flipH="1">
            <a:off x="0" y="177285"/>
            <a:ext cx="3739800" cy="580054"/>
          </a:xfrm>
          <a:prstGeom prst="snipRoundRect">
            <a:avLst>
              <a:gd name="adj1" fmla="val 16667"/>
              <a:gd name="adj2" fmla="val 16667"/>
            </a:avLst>
          </a:prstGeom>
          <a:solidFill>
            <a:srgbClr val="8C1B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83;p5">
            <a:extLst>
              <a:ext uri="{FF2B5EF4-FFF2-40B4-BE49-F238E27FC236}">
                <a16:creationId xmlns:a16="http://schemas.microsoft.com/office/drawing/2014/main" id="{F5DE79EC-B29F-944C-AC2A-E24324733259}"/>
              </a:ext>
            </a:extLst>
          </p:cNvPr>
          <p:cNvSpPr txBox="1"/>
          <p:nvPr/>
        </p:nvSpPr>
        <p:spPr>
          <a:xfrm>
            <a:off x="115264" y="219231"/>
            <a:ext cx="3674787" cy="627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125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Ações Afirmativas na Educação</a:t>
            </a:r>
            <a:br>
              <a:rPr lang="pt-BR" sz="125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125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Pós-Graduação</a:t>
            </a:r>
            <a:endParaRPr sz="125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BB1A7B6-F77D-041D-6EE4-82E498BD42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9" y="3094468"/>
            <a:ext cx="3851036" cy="214730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F727FA05-113E-5494-9173-7511043479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2187" y="1320800"/>
            <a:ext cx="3815368" cy="174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10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2;p5">
            <a:extLst>
              <a:ext uri="{FF2B5EF4-FFF2-40B4-BE49-F238E27FC236}">
                <a16:creationId xmlns:a16="http://schemas.microsoft.com/office/drawing/2014/main" id="{5B634B1F-28C3-1AAC-AD13-2DBEE2416729}"/>
              </a:ext>
            </a:extLst>
          </p:cNvPr>
          <p:cNvSpPr/>
          <p:nvPr/>
        </p:nvSpPr>
        <p:spPr>
          <a:xfrm flipH="1">
            <a:off x="0" y="177285"/>
            <a:ext cx="3739800" cy="580054"/>
          </a:xfrm>
          <a:prstGeom prst="snipRoundRect">
            <a:avLst>
              <a:gd name="adj1" fmla="val 16667"/>
              <a:gd name="adj2" fmla="val 16667"/>
            </a:avLst>
          </a:prstGeom>
          <a:solidFill>
            <a:srgbClr val="8C1B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83;p5">
            <a:extLst>
              <a:ext uri="{FF2B5EF4-FFF2-40B4-BE49-F238E27FC236}">
                <a16:creationId xmlns:a16="http://schemas.microsoft.com/office/drawing/2014/main" id="{F5DE79EC-B29F-944C-AC2A-E24324733259}"/>
              </a:ext>
            </a:extLst>
          </p:cNvPr>
          <p:cNvSpPr txBox="1"/>
          <p:nvPr/>
        </p:nvSpPr>
        <p:spPr>
          <a:xfrm>
            <a:off x="-20204" y="264387"/>
            <a:ext cx="4072914" cy="40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125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Ações Afirmativas no Mercado de Trabalho</a:t>
            </a:r>
            <a:endParaRPr sz="125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6D6B93E-14F0-9113-239D-933453A60A1E}"/>
              </a:ext>
            </a:extLst>
          </p:cNvPr>
          <p:cNvSpPr txBox="1"/>
          <p:nvPr/>
        </p:nvSpPr>
        <p:spPr>
          <a:xfrm>
            <a:off x="3137142" y="1036073"/>
            <a:ext cx="3188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Ingresso, Permanência e Ascensão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9DAC401-14CD-7F25-9A34-06E2E3C13316}"/>
              </a:ext>
            </a:extLst>
          </p:cNvPr>
          <p:cNvSpPr txBox="1"/>
          <p:nvPr/>
        </p:nvSpPr>
        <p:spPr>
          <a:xfrm>
            <a:off x="142699" y="1891125"/>
            <a:ext cx="311414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Iniciativa Privada</a:t>
            </a:r>
          </a:p>
          <a:p>
            <a:endParaRPr lang="pt-B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Programa Pró-Equidade de Gênero e Raça;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GTI Direitos Humanos e Empresas;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Protocolo de Intenções com o </a:t>
            </a:r>
            <a:r>
              <a:rPr lang="pt-BR" dirty="0" err="1"/>
              <a:t>Conselhão</a:t>
            </a:r>
            <a:r>
              <a:rPr lang="pt-BR" dirty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Pesquisa sobre “Trabalho por conta própria”.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B299AA0-D1EA-599C-44F3-5DA01178139A}"/>
              </a:ext>
            </a:extLst>
          </p:cNvPr>
          <p:cNvSpPr txBox="1"/>
          <p:nvPr/>
        </p:nvSpPr>
        <p:spPr>
          <a:xfrm>
            <a:off x="3256843" y="1890315"/>
            <a:ext cx="27714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Serviço Público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Renovação da Lei 12.990/2014;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Regulamentação e monitoramento do Decreto 11.443/2023;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Programa FIAR.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78AE92B-9B0F-4BB3-557C-EFECF459E2DA}"/>
              </a:ext>
            </a:extLst>
          </p:cNvPr>
          <p:cNvSpPr txBox="1"/>
          <p:nvPr/>
        </p:nvSpPr>
        <p:spPr>
          <a:xfrm>
            <a:off x="6325835" y="1902414"/>
            <a:ext cx="26754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Outras Modalidades</a:t>
            </a:r>
          </a:p>
          <a:p>
            <a:endParaRPr lang="pt-B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Trabalho Doméstico;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Trabalho dos Catadores e Catadoras de Materiais Recicláveis.</a:t>
            </a:r>
          </a:p>
          <a:p>
            <a:endParaRPr lang="pt-BR" b="1" dirty="0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1FBA8C73-BD2D-82C1-5586-E8C4F0D3F23C}"/>
              </a:ext>
            </a:extLst>
          </p:cNvPr>
          <p:cNvCxnSpPr>
            <a:cxnSpLocks/>
          </p:cNvCxnSpPr>
          <p:nvPr/>
        </p:nvCxnSpPr>
        <p:spPr>
          <a:xfrm>
            <a:off x="3104445" y="1924992"/>
            <a:ext cx="0" cy="2737319"/>
          </a:xfrm>
          <a:prstGeom prst="line">
            <a:avLst/>
          </a:prstGeom>
          <a:ln w="1905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839F7CC5-8933-8AE3-74D8-F91C9398DCE4}"/>
              </a:ext>
            </a:extLst>
          </p:cNvPr>
          <p:cNvCxnSpPr>
            <a:cxnSpLocks/>
          </p:cNvCxnSpPr>
          <p:nvPr/>
        </p:nvCxnSpPr>
        <p:spPr>
          <a:xfrm>
            <a:off x="6033913" y="1896770"/>
            <a:ext cx="0" cy="2765541"/>
          </a:xfrm>
          <a:prstGeom prst="line">
            <a:avLst/>
          </a:prstGeom>
          <a:ln w="1905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68E68353-3C81-F85C-7787-C868BF8D9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195" y="4232574"/>
            <a:ext cx="952387" cy="646539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4FF63472-D91F-85E5-5637-935A45EFD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7209" y="4107427"/>
            <a:ext cx="1109226" cy="710441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E78E5B97-5780-AFDD-6C9F-83CA612748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1389" y="4082553"/>
            <a:ext cx="1444357" cy="76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63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2;p5">
            <a:extLst>
              <a:ext uri="{FF2B5EF4-FFF2-40B4-BE49-F238E27FC236}">
                <a16:creationId xmlns:a16="http://schemas.microsoft.com/office/drawing/2014/main" id="{5B634B1F-28C3-1AAC-AD13-2DBEE2416729}"/>
              </a:ext>
            </a:extLst>
          </p:cNvPr>
          <p:cNvSpPr/>
          <p:nvPr/>
        </p:nvSpPr>
        <p:spPr>
          <a:xfrm flipH="1">
            <a:off x="0" y="177285"/>
            <a:ext cx="3739800" cy="580054"/>
          </a:xfrm>
          <a:prstGeom prst="snipRoundRect">
            <a:avLst>
              <a:gd name="adj1" fmla="val 16667"/>
              <a:gd name="adj2" fmla="val 16667"/>
            </a:avLst>
          </a:prstGeom>
          <a:solidFill>
            <a:srgbClr val="8C1B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6D6B93E-14F0-9113-239D-933453A60A1E}"/>
              </a:ext>
            </a:extLst>
          </p:cNvPr>
          <p:cNvSpPr txBox="1"/>
          <p:nvPr/>
        </p:nvSpPr>
        <p:spPr>
          <a:xfrm>
            <a:off x="3137142" y="957050"/>
            <a:ext cx="3188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Mercado de Trabalho Privado</a:t>
            </a:r>
            <a:br>
              <a:rPr lang="pt-BR" b="1" dirty="0"/>
            </a:br>
            <a:r>
              <a:rPr lang="pt-BR" b="1" dirty="0"/>
              <a:t>Ingresso, Permanência e Ascensão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9DAC401-14CD-7F25-9A34-06E2E3C13316}"/>
              </a:ext>
            </a:extLst>
          </p:cNvPr>
          <p:cNvSpPr txBox="1"/>
          <p:nvPr/>
        </p:nvSpPr>
        <p:spPr>
          <a:xfrm>
            <a:off x="959555" y="1343850"/>
            <a:ext cx="722488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/>
              <a:t>Programa Pró-Equidade de Gênero e Raça </a:t>
            </a:r>
            <a:r>
              <a:rPr lang="pt-BR" dirty="0"/>
              <a:t>(7ª Edição). 103 Empresas participando. OIT, </a:t>
            </a:r>
            <a:r>
              <a:rPr lang="pt-BR" dirty="0" err="1"/>
              <a:t>ONUMulheres</a:t>
            </a:r>
            <a:r>
              <a:rPr lang="pt-BR" dirty="0"/>
              <a:t>, MM, MIR e MTE. Implementação e monitoramento pelo Comitê Gestor.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/>
              <a:t>GTI Direitos Humanos e Empresas. </a:t>
            </a:r>
            <a:r>
              <a:rPr lang="pt-BR" dirty="0"/>
              <a:t>Há uma minuta de Decreto que será discutida com as áreas jurídicas e se tornará normativo federal. Responsabilidade Ambiental e Social das Empresas em relação às comunidades que estão inseridas.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/>
              <a:t>Protocolo de Intenções com o Conselho de Desenvolvimento Econômico e Social.</a:t>
            </a:r>
            <a:r>
              <a:rPr lang="pt-BR" dirty="0"/>
              <a:t> Guia de Boas Práticas de Diversidade e Inclusão Racial nas Empresas. </a:t>
            </a:r>
          </a:p>
          <a:p>
            <a:pPr algn="just"/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/>
              <a:t>Pesquisa sobre “Trabalho por conta própria” e Parceria SEBRAE. </a:t>
            </a:r>
            <a:r>
              <a:rPr lang="pt-BR" dirty="0"/>
              <a:t>Divulgação de dados sobre mercado de trabalho informal no Brasil (</a:t>
            </a:r>
            <a:r>
              <a:rPr lang="pt-BR" i="1" dirty="0"/>
              <a:t>uberização</a:t>
            </a:r>
            <a:r>
              <a:rPr lang="pt-BR" dirty="0"/>
              <a:t>, </a:t>
            </a:r>
            <a:r>
              <a:rPr lang="pt-BR" i="1" dirty="0" err="1"/>
              <a:t>pjtização</a:t>
            </a:r>
            <a:r>
              <a:rPr lang="pt-BR" dirty="0"/>
              <a:t>, </a:t>
            </a:r>
            <a:r>
              <a:rPr lang="pt-BR" i="1" dirty="0" err="1"/>
              <a:t>mei’s</a:t>
            </a:r>
            <a:r>
              <a:rPr lang="pt-BR" dirty="0"/>
              <a:t>) em Novembro, considerando as interseccionalidades. Desenvolvimento de Projetos Piloto para Empreendedores Negros com o SEBRAE Nacional. </a:t>
            </a:r>
            <a:endParaRPr lang="pt-BR" b="1" dirty="0"/>
          </a:p>
        </p:txBody>
      </p:sp>
      <p:sp>
        <p:nvSpPr>
          <p:cNvPr id="2" name="Google Shape;83;p5">
            <a:extLst>
              <a:ext uri="{FF2B5EF4-FFF2-40B4-BE49-F238E27FC236}">
                <a16:creationId xmlns:a16="http://schemas.microsoft.com/office/drawing/2014/main" id="{E93D0CFA-61B9-887C-EAAF-B95A5BA368B2}"/>
              </a:ext>
            </a:extLst>
          </p:cNvPr>
          <p:cNvSpPr txBox="1"/>
          <p:nvPr/>
        </p:nvSpPr>
        <p:spPr>
          <a:xfrm>
            <a:off x="-20204" y="207942"/>
            <a:ext cx="4072914" cy="627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125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Ações Afirmativas no Mercado de Trabalho</a:t>
            </a:r>
            <a:br>
              <a:rPr lang="pt-BR" sz="125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125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Trabalho</a:t>
            </a:r>
            <a:r>
              <a:rPr lang="pt-BR" sz="125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125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Pribado</a:t>
            </a:r>
            <a:endParaRPr sz="125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587617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2;p5">
            <a:extLst>
              <a:ext uri="{FF2B5EF4-FFF2-40B4-BE49-F238E27FC236}">
                <a16:creationId xmlns:a16="http://schemas.microsoft.com/office/drawing/2014/main" id="{5B634B1F-28C3-1AAC-AD13-2DBEE2416729}"/>
              </a:ext>
            </a:extLst>
          </p:cNvPr>
          <p:cNvSpPr/>
          <p:nvPr/>
        </p:nvSpPr>
        <p:spPr>
          <a:xfrm flipH="1">
            <a:off x="0" y="177285"/>
            <a:ext cx="3739800" cy="580054"/>
          </a:xfrm>
          <a:prstGeom prst="snipRoundRect">
            <a:avLst>
              <a:gd name="adj1" fmla="val 16667"/>
              <a:gd name="adj2" fmla="val 16667"/>
            </a:avLst>
          </a:prstGeom>
          <a:solidFill>
            <a:srgbClr val="8C1B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9DAC401-14CD-7F25-9A34-06E2E3C13316}"/>
              </a:ext>
            </a:extLst>
          </p:cNvPr>
          <p:cNvSpPr txBox="1"/>
          <p:nvPr/>
        </p:nvSpPr>
        <p:spPr>
          <a:xfrm>
            <a:off x="142699" y="1597615"/>
            <a:ext cx="3114145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Ingresso</a:t>
            </a:r>
          </a:p>
          <a:p>
            <a:endParaRPr lang="pt-B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Avaliação da Lei 12.990/2014 (pesquisa Enap);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Renovação da Lei 12.990/2014;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Campanha Redes Sociais (outubro e novembro).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B299AA0-D1EA-599C-44F3-5DA01178139A}"/>
              </a:ext>
            </a:extLst>
          </p:cNvPr>
          <p:cNvSpPr txBox="1"/>
          <p:nvPr/>
        </p:nvSpPr>
        <p:spPr>
          <a:xfrm>
            <a:off x="3256843" y="1596805"/>
            <a:ext cx="2771424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Permanência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Programa FIAR;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Rede de Mulheres Negras Líderes (Enap);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Programa da Universidade de Indiana (Competências para Liderança).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78AE92B-9B0F-4BB3-557C-EFECF459E2DA}"/>
              </a:ext>
            </a:extLst>
          </p:cNvPr>
          <p:cNvSpPr txBox="1"/>
          <p:nvPr/>
        </p:nvSpPr>
        <p:spPr>
          <a:xfrm>
            <a:off x="6325835" y="1597615"/>
            <a:ext cx="2675466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Ascensão</a:t>
            </a:r>
          </a:p>
          <a:p>
            <a:endParaRPr lang="pt-BR" sz="900" b="1" dirty="0"/>
          </a:p>
          <a:p>
            <a:endParaRPr lang="pt-B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Decreto 11.443/2023;</a:t>
            </a:r>
          </a:p>
          <a:p>
            <a:r>
              <a:rPr lang="pt-BR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Programa </a:t>
            </a:r>
            <a:r>
              <a:rPr lang="pt-BR" dirty="0" err="1"/>
              <a:t>LideraGOV</a:t>
            </a:r>
            <a:r>
              <a:rPr lang="pt-BR" dirty="0"/>
              <a:t> (Turma 4.0).</a:t>
            </a:r>
          </a:p>
          <a:p>
            <a:endParaRPr lang="pt-BR" b="1" dirty="0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1FBA8C73-BD2D-82C1-5586-E8C4F0D3F23C}"/>
              </a:ext>
            </a:extLst>
          </p:cNvPr>
          <p:cNvCxnSpPr>
            <a:cxnSpLocks/>
          </p:cNvCxnSpPr>
          <p:nvPr/>
        </p:nvCxnSpPr>
        <p:spPr>
          <a:xfrm>
            <a:off x="3104445" y="1721794"/>
            <a:ext cx="0" cy="2906651"/>
          </a:xfrm>
          <a:prstGeom prst="line">
            <a:avLst/>
          </a:prstGeom>
          <a:ln w="1905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83;p5">
            <a:extLst>
              <a:ext uri="{FF2B5EF4-FFF2-40B4-BE49-F238E27FC236}">
                <a16:creationId xmlns:a16="http://schemas.microsoft.com/office/drawing/2014/main" id="{2E99C4AB-CA03-0408-0474-0FA155DFA7B6}"/>
              </a:ext>
            </a:extLst>
          </p:cNvPr>
          <p:cNvSpPr txBox="1"/>
          <p:nvPr/>
        </p:nvSpPr>
        <p:spPr>
          <a:xfrm>
            <a:off x="-20204" y="207942"/>
            <a:ext cx="4072914" cy="627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125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Ações Afirmativas no Mercado de Trabalho</a:t>
            </a:r>
            <a:br>
              <a:rPr lang="pt-BR" sz="125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125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Serviço Público</a:t>
            </a:r>
            <a:endParaRPr sz="125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88C344-911F-D352-32B2-E33DD6953508}"/>
              </a:ext>
            </a:extLst>
          </p:cNvPr>
          <p:cNvSpPr txBox="1"/>
          <p:nvPr/>
        </p:nvSpPr>
        <p:spPr>
          <a:xfrm>
            <a:off x="3773539" y="957050"/>
            <a:ext cx="1915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800" b="1" dirty="0"/>
              <a:t>Serviço Público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17B134B2-47AB-B512-38BC-B1B1F7463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46" y="3738741"/>
            <a:ext cx="2534793" cy="148378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B7C463F3-C876-E4E6-5B13-840613F32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540" y="3752560"/>
            <a:ext cx="1413074" cy="1413074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992908CB-EFE3-8EE9-67F9-4BFDE9066C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5572" y="3692463"/>
            <a:ext cx="2515991" cy="1417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B3739B37-BFF6-6BF2-C514-04C0599E7278}"/>
              </a:ext>
            </a:extLst>
          </p:cNvPr>
          <p:cNvCxnSpPr>
            <a:cxnSpLocks/>
          </p:cNvCxnSpPr>
          <p:nvPr/>
        </p:nvCxnSpPr>
        <p:spPr>
          <a:xfrm>
            <a:off x="6158089" y="1759048"/>
            <a:ext cx="0" cy="2906651"/>
          </a:xfrm>
          <a:prstGeom prst="line">
            <a:avLst/>
          </a:prstGeom>
          <a:ln w="1905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144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2;p5">
            <a:extLst>
              <a:ext uri="{FF2B5EF4-FFF2-40B4-BE49-F238E27FC236}">
                <a16:creationId xmlns:a16="http://schemas.microsoft.com/office/drawing/2014/main" id="{5B634B1F-28C3-1AAC-AD13-2DBEE2416729}"/>
              </a:ext>
            </a:extLst>
          </p:cNvPr>
          <p:cNvSpPr/>
          <p:nvPr/>
        </p:nvSpPr>
        <p:spPr>
          <a:xfrm flipH="1">
            <a:off x="0" y="177285"/>
            <a:ext cx="3739800" cy="580054"/>
          </a:xfrm>
          <a:prstGeom prst="snipRoundRect">
            <a:avLst>
              <a:gd name="adj1" fmla="val 16667"/>
              <a:gd name="adj2" fmla="val 16667"/>
            </a:avLst>
          </a:prstGeom>
          <a:solidFill>
            <a:srgbClr val="8C1B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F060C44-8DCC-0386-CE7A-7BD72F97B8AC}"/>
              </a:ext>
            </a:extLst>
          </p:cNvPr>
          <p:cNvSpPr txBox="1"/>
          <p:nvPr/>
        </p:nvSpPr>
        <p:spPr>
          <a:xfrm>
            <a:off x="174812" y="844440"/>
            <a:ext cx="8022567" cy="43396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pt-BR" b="1" dirty="0">
              <a:solidFill>
                <a:schemeClr val="tx1"/>
              </a:solidFill>
              <a:latin typeface="+mj-lt"/>
              <a:ea typeface="Montserrat"/>
              <a:cs typeface="Montserrat"/>
              <a:sym typeface="Montserrat"/>
            </a:endParaRPr>
          </a:p>
          <a:p>
            <a:pPr algn="ctr"/>
            <a:r>
              <a:rPr lang="pt-BR" b="1" dirty="0">
                <a:solidFill>
                  <a:schemeClr val="tx1"/>
                </a:solidFill>
                <a:latin typeface="+mj-lt"/>
                <a:ea typeface="Montserrat"/>
                <a:cs typeface="Montserrat"/>
                <a:sym typeface="Montserrat"/>
              </a:rPr>
              <a:t>Renovação da Lei 12.990/2014</a:t>
            </a:r>
            <a:endParaRPr lang="pt-BR" b="1" dirty="0">
              <a:solidFill>
                <a:schemeClr val="tx1"/>
              </a:solidFill>
              <a:latin typeface="+mj-lt"/>
              <a:ea typeface="Montserrat"/>
              <a:cs typeface="Montserrat"/>
            </a:endParaRPr>
          </a:p>
          <a:p>
            <a:pPr algn="ctr"/>
            <a:r>
              <a:rPr lang="pt-BR" sz="1400" b="1" dirty="0">
                <a:solidFill>
                  <a:schemeClr val="tx1"/>
                </a:solidFill>
                <a:latin typeface="+mj-lt"/>
                <a:ea typeface="Montserrat"/>
                <a:cs typeface="Montserrat"/>
                <a:sym typeface="Montserrat"/>
              </a:rPr>
              <a:t>Monitoramento do Decreto 11.443</a:t>
            </a:r>
            <a:r>
              <a:rPr lang="pt-BR" b="1" dirty="0">
                <a:solidFill>
                  <a:schemeClr val="tx1"/>
                </a:solidFill>
                <a:latin typeface="+mj-lt"/>
                <a:ea typeface="Montserrat"/>
                <a:cs typeface="Montserrat"/>
                <a:sym typeface="Montserrat"/>
              </a:rPr>
              <a:t>/2023</a:t>
            </a:r>
            <a:br>
              <a:rPr lang="pt-BR" b="1" dirty="0">
                <a:solidFill>
                  <a:schemeClr val="tx1"/>
                </a:solidFill>
                <a:latin typeface="+mj-lt"/>
                <a:ea typeface="Montserrat"/>
                <a:cs typeface="Montserrat"/>
              </a:rPr>
            </a:br>
            <a:endParaRPr lang="pt-BR" b="1" dirty="0">
              <a:solidFill>
                <a:schemeClr val="tx1"/>
              </a:solidFill>
              <a:latin typeface="+mj-lt"/>
              <a:ea typeface="Montserrat"/>
              <a:cs typeface="Montserrat"/>
            </a:endParaRPr>
          </a:p>
          <a:p>
            <a:pPr algn="just"/>
            <a:br>
              <a:rPr lang="pt-BR" sz="1200" dirty="0">
                <a:solidFill>
                  <a:schemeClr val="tx1"/>
                </a:solidFill>
                <a:latin typeface="+mj-lt"/>
                <a:ea typeface="Montserrat"/>
                <a:cs typeface="Montserrat"/>
              </a:rPr>
            </a:br>
            <a:r>
              <a:rPr lang="pt-BR" sz="1200" dirty="0">
                <a:solidFill>
                  <a:schemeClr val="tx1"/>
                </a:solidFill>
                <a:latin typeface="+mj-lt"/>
                <a:ea typeface="Montserrat"/>
                <a:cs typeface="Montserrat"/>
                <a:sym typeface="Montserrat"/>
              </a:rPr>
              <a:t>O </a:t>
            </a:r>
            <a:r>
              <a:rPr lang="pt-BR" sz="1200" b="1" dirty="0">
                <a:solidFill>
                  <a:schemeClr val="tx1"/>
                </a:solidFill>
                <a:latin typeface="+mj-lt"/>
                <a:ea typeface="Montserrat"/>
                <a:cs typeface="Montserrat"/>
                <a:sym typeface="Montserrat"/>
              </a:rPr>
              <a:t>Projeto de Lei 1958/2021 </a:t>
            </a:r>
            <a:r>
              <a:rPr lang="pt-BR" sz="1200" dirty="0">
                <a:solidFill>
                  <a:schemeClr val="tx1"/>
                </a:solidFill>
                <a:latin typeface="+mj-lt"/>
                <a:ea typeface="Montserrat"/>
                <a:cs typeface="Montserrat"/>
                <a:sym typeface="Montserrat"/>
              </a:rPr>
              <a:t>foi aprovado no Senado Federal. </a:t>
            </a:r>
            <a:r>
              <a:rPr lang="pt-BR" sz="1200" i="0" dirty="0">
                <a:solidFill>
                  <a:schemeClr val="tx1"/>
                </a:solidFill>
                <a:effectLst/>
                <a:latin typeface="+mj-lt"/>
              </a:rPr>
              <a:t>A aprovação do Projeto de Lei na Câmara dos Deputados garante a </a:t>
            </a:r>
            <a:r>
              <a:rPr lang="pt-BR" sz="1200" b="1" i="0" dirty="0">
                <a:solidFill>
                  <a:schemeClr val="tx1"/>
                </a:solidFill>
                <a:effectLst/>
                <a:latin typeface="+mj-lt"/>
              </a:rPr>
              <a:t>continuidade da política de ações afirmativas nos concursos públicos</a:t>
            </a:r>
            <a:r>
              <a:rPr lang="pt-BR" sz="1200" i="0" dirty="0">
                <a:solidFill>
                  <a:schemeClr val="tx1"/>
                </a:solidFill>
                <a:effectLst/>
                <a:latin typeface="+mj-lt"/>
              </a:rPr>
              <a:t>. A nova lei irá contribuir para a diversidade no quadro de servidores e para a formulação de políticas públicas mais responsivas aos anseios da população brasileira. </a:t>
            </a:r>
          </a:p>
          <a:p>
            <a:pPr algn="just"/>
            <a:r>
              <a:rPr lang="pt-BR" sz="1200" u="sng" dirty="0">
                <a:solidFill>
                  <a:srgbClr val="8C1B11"/>
                </a:solidFill>
                <a:latin typeface="+mj-lt"/>
              </a:rPr>
              <a:t>Momento Atual:</a:t>
            </a:r>
            <a:r>
              <a:rPr lang="pt-BR" sz="1200" dirty="0">
                <a:solidFill>
                  <a:srgbClr val="8C1B11"/>
                </a:solidFill>
                <a:latin typeface="+mj-lt"/>
              </a:rPr>
              <a:t> </a:t>
            </a:r>
            <a:r>
              <a:rPr lang="pt-BR" sz="1200" dirty="0">
                <a:solidFill>
                  <a:schemeClr val="tx1"/>
                </a:solidFill>
                <a:latin typeface="+mj-lt"/>
              </a:rPr>
              <a:t>Parecer da Relatora Deputada Carol </a:t>
            </a:r>
            <a:r>
              <a:rPr lang="pt-BR" sz="1200" dirty="0" err="1">
                <a:solidFill>
                  <a:schemeClr val="tx1"/>
                </a:solidFill>
                <a:latin typeface="+mj-lt"/>
              </a:rPr>
              <a:t>Dartora</a:t>
            </a:r>
            <a:r>
              <a:rPr lang="pt-BR" sz="1200" dirty="0">
                <a:solidFill>
                  <a:schemeClr val="tx1"/>
                </a:solidFill>
                <a:latin typeface="+mj-lt"/>
              </a:rPr>
              <a:t> (PT/PR) apresentado na CPOVOS e requerimento de urgência apresentado</a:t>
            </a:r>
          </a:p>
          <a:p>
            <a:pPr algn="just"/>
            <a:r>
              <a:rPr lang="pt-BR" sz="1200" u="sng" dirty="0">
                <a:solidFill>
                  <a:srgbClr val="8C1B11"/>
                </a:solidFill>
                <a:latin typeface="+mj-lt"/>
              </a:rPr>
              <a:t>Próximos passos:</a:t>
            </a:r>
            <a:r>
              <a:rPr lang="pt-BR" sz="1200" dirty="0">
                <a:solidFill>
                  <a:srgbClr val="8C1B11"/>
                </a:solidFill>
                <a:latin typeface="+mj-lt"/>
              </a:rPr>
              <a:t> </a:t>
            </a:r>
            <a:r>
              <a:rPr lang="pt-BR" sz="1200" dirty="0">
                <a:solidFill>
                  <a:schemeClr val="tx1"/>
                </a:solidFill>
                <a:latin typeface="+mj-lt"/>
              </a:rPr>
              <a:t>Reunião com Assessores Parlamentares (24/10); Reunião com Bancada Negra (06/11). Votação na CPOVOS e Aprovação da Urgência para Tramitação no Plenário da Câmara dos Deputados.</a:t>
            </a:r>
          </a:p>
          <a:p>
            <a:pPr algn="just"/>
            <a:endParaRPr lang="pt-BR" sz="1200" dirty="0">
              <a:solidFill>
                <a:schemeClr val="tx1"/>
              </a:solidFill>
              <a:latin typeface="+mj-lt"/>
              <a:ea typeface="Montserrat"/>
              <a:cs typeface="Montserrat"/>
            </a:endParaRPr>
          </a:p>
          <a:p>
            <a:pPr algn="just"/>
            <a:endParaRPr lang="pt-BR" sz="1200" dirty="0">
              <a:solidFill>
                <a:schemeClr val="tx1"/>
              </a:solidFill>
              <a:latin typeface="+mj-lt"/>
              <a:ea typeface="Montserrat"/>
              <a:cs typeface="Montserrat"/>
            </a:endParaRPr>
          </a:p>
          <a:p>
            <a:pPr algn="just"/>
            <a:r>
              <a:rPr lang="pt-BR" sz="1200" b="0" i="0" dirty="0">
                <a:solidFill>
                  <a:schemeClr val="tx1"/>
                </a:solidFill>
                <a:effectLst/>
                <a:latin typeface="+mj-lt"/>
              </a:rPr>
              <a:t>O </a:t>
            </a:r>
            <a:r>
              <a:rPr lang="pt-BR" sz="1200" b="1" i="0" dirty="0">
                <a:solidFill>
                  <a:schemeClr val="tx1"/>
                </a:solidFill>
                <a:effectLst/>
                <a:latin typeface="+mj-lt"/>
              </a:rPr>
              <a:t>Decreto 11443/2023 </a:t>
            </a:r>
            <a:r>
              <a:rPr lang="pt-BR" sz="1200" b="0" i="0" dirty="0">
                <a:solidFill>
                  <a:schemeClr val="tx1"/>
                </a:solidFill>
                <a:effectLst/>
                <a:latin typeface="+mj-lt"/>
              </a:rPr>
              <a:t>estabelece a </a:t>
            </a:r>
            <a:r>
              <a:rPr lang="pt-BR" sz="1200" b="1" i="0" dirty="0">
                <a:solidFill>
                  <a:schemeClr val="tx1"/>
                </a:solidFill>
                <a:effectLst/>
                <a:latin typeface="+mj-lt"/>
              </a:rPr>
              <a:t>meta de 30</a:t>
            </a:r>
            <a:r>
              <a:rPr lang="pt-BR" sz="1200" b="1" dirty="0">
                <a:solidFill>
                  <a:schemeClr val="tx1"/>
                </a:solidFill>
                <a:latin typeface="+mj-lt"/>
              </a:rPr>
              <a:t>%</a:t>
            </a:r>
            <a:r>
              <a:rPr lang="pt-BR" sz="1200" dirty="0">
                <a:solidFill>
                  <a:schemeClr val="tx1"/>
                </a:solidFill>
                <a:latin typeface="+mj-lt"/>
              </a:rPr>
              <a:t> de pessoas negras como percentual mínimo a ser alcançado pela</a:t>
            </a:r>
            <a:r>
              <a:rPr lang="pt-BR" sz="1200" b="0" i="0" dirty="0">
                <a:solidFill>
                  <a:schemeClr val="tx1"/>
                </a:solidFill>
                <a:effectLst/>
                <a:latin typeface="+mj-lt"/>
              </a:rPr>
              <a:t> Administração Pública Federal na </a:t>
            </a:r>
            <a:r>
              <a:rPr lang="pt-BR" sz="1200" b="1" i="0" dirty="0">
                <a:solidFill>
                  <a:schemeClr val="tx1"/>
                </a:solidFill>
                <a:effectLst/>
                <a:latin typeface="+mj-lt"/>
              </a:rPr>
              <a:t>ocupação </a:t>
            </a:r>
            <a:r>
              <a:rPr lang="pt-BR" sz="1200" b="1" dirty="0">
                <a:solidFill>
                  <a:schemeClr val="tx1"/>
                </a:solidFill>
                <a:latin typeface="+mj-lt"/>
              </a:rPr>
              <a:t>dos</a:t>
            </a:r>
            <a:r>
              <a:rPr lang="pt-BR" sz="1200" b="1" i="0" dirty="0">
                <a:solidFill>
                  <a:schemeClr val="tx1"/>
                </a:solidFill>
                <a:effectLst/>
                <a:latin typeface="+mj-lt"/>
              </a:rPr>
              <a:t> Cargos Comissionados</a:t>
            </a:r>
            <a:r>
              <a:rPr lang="pt-BR" sz="1200" b="0" i="0" dirty="0">
                <a:solidFill>
                  <a:schemeClr val="tx1"/>
                </a:solidFill>
                <a:effectLst/>
                <a:latin typeface="+mj-lt"/>
              </a:rPr>
              <a:t> Executivos (CCE) e Funções Comissionadas Executivas (FCE),  </a:t>
            </a:r>
            <a:r>
              <a:rPr lang="pt-BR" sz="1200" b="1" i="0" dirty="0">
                <a:solidFill>
                  <a:schemeClr val="tx1"/>
                </a:solidFill>
                <a:effectLst/>
                <a:latin typeface="+mj-lt"/>
              </a:rPr>
              <a:t>até 31 de dezembro de 2025</a:t>
            </a:r>
            <a:r>
              <a:rPr lang="pt-BR" sz="1200" b="0" i="0" dirty="0">
                <a:solidFill>
                  <a:schemeClr val="tx1"/>
                </a:solidFill>
                <a:effectLst/>
                <a:latin typeface="+mj-lt"/>
              </a:rPr>
              <a:t>. </a:t>
            </a:r>
          </a:p>
          <a:p>
            <a:pPr algn="just"/>
            <a:r>
              <a:rPr lang="pt-BR" sz="1200" u="sng" dirty="0">
                <a:solidFill>
                  <a:srgbClr val="8C1B11"/>
                </a:solidFill>
                <a:latin typeface="+mj-lt"/>
                <a:ea typeface="Montserrat"/>
                <a:cs typeface="Montserrat"/>
              </a:rPr>
              <a:t>Momento Atual:</a:t>
            </a:r>
            <a:r>
              <a:rPr lang="pt-BR" sz="1200" dirty="0">
                <a:solidFill>
                  <a:srgbClr val="8C1B11"/>
                </a:solidFill>
                <a:latin typeface="+mj-lt"/>
                <a:ea typeface="Montserrat"/>
                <a:cs typeface="Montserrat"/>
              </a:rPr>
              <a:t> </a:t>
            </a:r>
            <a:r>
              <a:rPr lang="pt-BR" sz="1200" dirty="0">
                <a:solidFill>
                  <a:schemeClr val="tx1"/>
                </a:solidFill>
                <a:latin typeface="+mj-lt"/>
                <a:ea typeface="Montserrat"/>
                <a:cs typeface="Montserrat"/>
              </a:rPr>
              <a:t>Diálogo com Ministérios com dados abaixo do esperado (MRE, MF, MDIC, MD e outros)</a:t>
            </a:r>
          </a:p>
          <a:p>
            <a:pPr algn="just"/>
            <a:r>
              <a:rPr lang="pt-BR" sz="1200" u="sng" dirty="0">
                <a:solidFill>
                  <a:srgbClr val="8C1B11"/>
                </a:solidFill>
                <a:latin typeface="+mj-lt"/>
                <a:ea typeface="Montserrat"/>
                <a:cs typeface="Montserrat"/>
              </a:rPr>
              <a:t>Próximos passos:</a:t>
            </a:r>
            <a:r>
              <a:rPr lang="pt-BR" sz="1200" dirty="0">
                <a:solidFill>
                  <a:schemeClr val="tx1"/>
                </a:solidFill>
                <a:latin typeface="+mj-lt"/>
                <a:ea typeface="Montserrat"/>
                <a:cs typeface="Montserrat"/>
              </a:rPr>
              <a:t> Publicação da Portaria de Regulamentação (novembro)</a:t>
            </a:r>
          </a:p>
          <a:p>
            <a:pPr algn="ctr"/>
            <a:r>
              <a:rPr lang="pt-BR" sz="1400" b="1" dirty="0">
                <a:solidFill>
                  <a:srgbClr val="703800"/>
                </a:solidFill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dirty="0">
                <a:solidFill>
                  <a:srgbClr val="703800"/>
                </a:solidFill>
                <a:latin typeface="+mj-lt"/>
                <a:ea typeface="Montserrat"/>
                <a:sym typeface="Montserrat"/>
              </a:rPr>
              <a:t> </a:t>
            </a:r>
            <a:br>
              <a:rPr lang="pt-BR" dirty="0">
                <a:latin typeface="+mj-lt"/>
              </a:rPr>
            </a:br>
            <a:endParaRPr lang="pt-BR" dirty="0">
              <a:solidFill>
                <a:srgbClr val="703800"/>
              </a:solidFill>
              <a:latin typeface="+mj-lt"/>
            </a:endParaRPr>
          </a:p>
        </p:txBody>
      </p:sp>
      <p:sp>
        <p:nvSpPr>
          <p:cNvPr id="3" name="Google Shape;83;p5">
            <a:extLst>
              <a:ext uri="{FF2B5EF4-FFF2-40B4-BE49-F238E27FC236}">
                <a16:creationId xmlns:a16="http://schemas.microsoft.com/office/drawing/2014/main" id="{17D82C66-108B-F992-4583-57D903A5D65A}"/>
              </a:ext>
            </a:extLst>
          </p:cNvPr>
          <p:cNvSpPr txBox="1"/>
          <p:nvPr/>
        </p:nvSpPr>
        <p:spPr>
          <a:xfrm>
            <a:off x="-20204" y="207942"/>
            <a:ext cx="4072914" cy="627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125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Ações Afirmativas no Mercado de Trabalho</a:t>
            </a:r>
            <a:br>
              <a:rPr lang="pt-BR" sz="125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125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Serviço Público</a:t>
            </a:r>
            <a:endParaRPr sz="125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510455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2;p5">
            <a:extLst>
              <a:ext uri="{FF2B5EF4-FFF2-40B4-BE49-F238E27FC236}">
                <a16:creationId xmlns:a16="http://schemas.microsoft.com/office/drawing/2014/main" id="{5B634B1F-28C3-1AAC-AD13-2DBEE2416729}"/>
              </a:ext>
            </a:extLst>
          </p:cNvPr>
          <p:cNvSpPr/>
          <p:nvPr/>
        </p:nvSpPr>
        <p:spPr>
          <a:xfrm flipH="1">
            <a:off x="0" y="177285"/>
            <a:ext cx="3739800" cy="580054"/>
          </a:xfrm>
          <a:prstGeom prst="snipRoundRect">
            <a:avLst>
              <a:gd name="adj1" fmla="val 16667"/>
              <a:gd name="adj2" fmla="val 16667"/>
            </a:avLst>
          </a:prstGeom>
          <a:solidFill>
            <a:srgbClr val="8C1B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83;p5">
            <a:extLst>
              <a:ext uri="{FF2B5EF4-FFF2-40B4-BE49-F238E27FC236}">
                <a16:creationId xmlns:a16="http://schemas.microsoft.com/office/drawing/2014/main" id="{17D82C66-108B-F992-4583-57D903A5D65A}"/>
              </a:ext>
            </a:extLst>
          </p:cNvPr>
          <p:cNvSpPr txBox="1"/>
          <p:nvPr/>
        </p:nvSpPr>
        <p:spPr>
          <a:xfrm>
            <a:off x="92685" y="264387"/>
            <a:ext cx="4072914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Programa </a:t>
            </a:r>
            <a:r>
              <a:rPr lang="pt-BR" b="1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LideraGOV</a:t>
            </a:r>
            <a:r>
              <a:rPr lang="pt-BR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4.0</a:t>
            </a:r>
            <a:endParaRPr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A1B07BA-6DBC-DF8B-96A8-21A82969E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27" y="873489"/>
            <a:ext cx="9141813" cy="436032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01B1B39-95EE-586D-EB91-ED779C230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89750">
            <a:off x="7302849" y="13950"/>
            <a:ext cx="1751640" cy="1952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4205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83;p5">
            <a:extLst>
              <a:ext uri="{FF2B5EF4-FFF2-40B4-BE49-F238E27FC236}">
                <a16:creationId xmlns:a16="http://schemas.microsoft.com/office/drawing/2014/main" id="{F5DE79EC-B29F-944C-AC2A-E24324733259}"/>
              </a:ext>
            </a:extLst>
          </p:cNvPr>
          <p:cNvSpPr txBox="1"/>
          <p:nvPr/>
        </p:nvSpPr>
        <p:spPr>
          <a:xfrm>
            <a:off x="115264" y="264387"/>
            <a:ext cx="3674787" cy="40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125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Programa Federal de Ações Afirmativas</a:t>
            </a:r>
            <a:endParaRPr sz="125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F060C44-8DCC-0386-CE7A-7BD72F97B8AC}"/>
              </a:ext>
            </a:extLst>
          </p:cNvPr>
          <p:cNvSpPr txBox="1"/>
          <p:nvPr/>
        </p:nvSpPr>
        <p:spPr>
          <a:xfrm>
            <a:off x="903108" y="-146757"/>
            <a:ext cx="7450666" cy="46566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lang="pt-BR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165100" marR="0" lvl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429229"/>
              </a:buClr>
              <a:buSzPts val="1000"/>
            </a:pPr>
            <a:r>
              <a:rPr lang="pt-BR" sz="1100" b="0" i="0" dirty="0">
                <a:solidFill>
                  <a:schemeClr val="tx1"/>
                </a:solidFill>
                <a:effectLst/>
                <a:latin typeface="Montserrat"/>
              </a:rPr>
              <a:t>O Programa Federal de Ações Afirmativas (PFAA) tem o objetivo de promover direitos e a equiparação de oportunidades por meio de ações afirmativas destinadas </a:t>
            </a:r>
            <a:r>
              <a:rPr lang="pt-BR" sz="1100" b="1" i="0" dirty="0">
                <a:solidFill>
                  <a:schemeClr val="tx1"/>
                </a:solidFill>
                <a:effectLst/>
                <a:latin typeface="Montserrat"/>
              </a:rPr>
              <a:t>às pessoas negras, quilombolas, indígenas, pessoas com deficiência e mulheres.</a:t>
            </a:r>
            <a:r>
              <a:rPr lang="pt-BR" sz="1100" b="0" i="0" dirty="0">
                <a:solidFill>
                  <a:schemeClr val="tx1"/>
                </a:solidFill>
                <a:effectLst/>
                <a:latin typeface="Montserrat"/>
              </a:rPr>
              <a:t> </a:t>
            </a:r>
          </a:p>
          <a:p>
            <a:pPr marL="165100" marR="0" lvl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429229"/>
              </a:buClr>
              <a:buSzPts val="1000"/>
            </a:pPr>
            <a:endParaRPr lang="pt-BR" sz="800" dirty="0">
              <a:solidFill>
                <a:schemeClr val="tx1"/>
              </a:solidFill>
              <a:latin typeface="Montserrat" panose="00000500000000000000" pitchFamily="2" charset="0"/>
              <a:ea typeface="Montserrat"/>
              <a:cs typeface="Montserrat"/>
            </a:endParaRPr>
          </a:p>
          <a:p>
            <a:pPr marL="165100" algn="just">
              <a:lnSpc>
                <a:spcPct val="115000"/>
              </a:lnSpc>
              <a:spcBef>
                <a:spcPts val="300"/>
              </a:spcBef>
              <a:buClr>
                <a:srgbClr val="429229"/>
              </a:buClr>
              <a:buSzPts val="1000"/>
            </a:pPr>
            <a:r>
              <a:rPr lang="pt-BR" sz="11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Passados 20 anos da criação de ações afirmativas no país, surge a necessidade aprimoramento das políticas públicas já existentes e o desenvolvimento de novas políticas em outras áreas essenciais (Cultura, Comunicação, Política Eleitoral,</a:t>
            </a:r>
            <a:r>
              <a:rPr lang="pt-BR" sz="1100" i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 etc</a:t>
            </a:r>
            <a:r>
              <a:rPr lang="pt-BR" sz="11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.)</a:t>
            </a:r>
            <a:r>
              <a:rPr lang="pt-BR" sz="100" dirty="0">
                <a:solidFill>
                  <a:schemeClr val="tx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pt-BR" sz="1100" b="0" i="0" dirty="0">
                <a:solidFill>
                  <a:schemeClr val="tx1"/>
                </a:solidFill>
                <a:effectLst/>
                <a:latin typeface="Montserrat"/>
              </a:rPr>
              <a:t>Lançado em novembro de 2023, o Programa se dedica a propor </a:t>
            </a:r>
            <a:r>
              <a:rPr lang="pt-BR" sz="1100" b="1" i="0" dirty="0">
                <a:solidFill>
                  <a:schemeClr val="tx1"/>
                </a:solidFill>
                <a:effectLst/>
                <a:latin typeface="Montserrat"/>
              </a:rPr>
              <a:t>novas políticas públicas de ações afirmativas e/ou realizar ajustes às políticas existentes</a:t>
            </a:r>
            <a:r>
              <a:rPr lang="pt-BR" sz="1100" b="0" i="0" dirty="0">
                <a:solidFill>
                  <a:schemeClr val="tx1"/>
                </a:solidFill>
                <a:effectLst/>
                <a:latin typeface="Montserrat"/>
              </a:rPr>
              <a:t> com vistas ao seu fortalecimento e aperfeiçoamento, </a:t>
            </a:r>
            <a:r>
              <a:rPr lang="pt-BR" sz="1100" b="1" i="0" dirty="0">
                <a:solidFill>
                  <a:schemeClr val="tx1"/>
                </a:solidFill>
                <a:effectLst/>
                <a:latin typeface="Montserrat"/>
              </a:rPr>
              <a:t>no âmbito do governo federal.  </a:t>
            </a:r>
            <a:br>
              <a:rPr lang="pt-BR" sz="1100" b="1" i="0" dirty="0">
                <a:solidFill>
                  <a:schemeClr val="tx1"/>
                </a:solidFill>
                <a:effectLst/>
                <a:latin typeface="Montserrat" panose="00000500000000000000" pitchFamily="2" charset="0"/>
              </a:rPr>
            </a:br>
            <a:endParaRPr lang="pt-BR" sz="1100" b="1" i="0" dirty="0">
              <a:solidFill>
                <a:schemeClr val="tx1"/>
              </a:solidFill>
              <a:effectLst/>
              <a:latin typeface="Montserrat" panose="00000500000000000000" pitchFamily="2" charset="0"/>
            </a:endParaRPr>
          </a:p>
          <a:p>
            <a:pPr marL="165100" marR="0" lvl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429229"/>
              </a:buClr>
              <a:buSzPts val="1000"/>
            </a:pPr>
            <a:r>
              <a:rPr lang="pt-BR" sz="1100" i="0" dirty="0">
                <a:solidFill>
                  <a:schemeClr val="tx1"/>
                </a:solidFill>
                <a:effectLst/>
                <a:latin typeface="Montserrat"/>
              </a:rPr>
              <a:t>Até </a:t>
            </a:r>
            <a:r>
              <a:rPr lang="pt-BR" sz="1100" dirty="0">
                <a:solidFill>
                  <a:schemeClr val="tx1"/>
                </a:solidFill>
                <a:latin typeface="Montserrat"/>
              </a:rPr>
              <a:t>o momento</a:t>
            </a:r>
            <a:r>
              <a:rPr lang="pt-BR" sz="1100" i="0" dirty="0">
                <a:solidFill>
                  <a:schemeClr val="tx1"/>
                </a:solidFill>
                <a:effectLst/>
                <a:latin typeface="Montserrat"/>
              </a:rPr>
              <a:t>, </a:t>
            </a:r>
            <a:r>
              <a:rPr lang="pt-BR" sz="1100" b="1" i="0" dirty="0">
                <a:solidFill>
                  <a:schemeClr val="tx1"/>
                </a:solidFill>
                <a:effectLst/>
                <a:latin typeface="Montserrat"/>
              </a:rPr>
              <a:t>28 </a:t>
            </a:r>
            <a:r>
              <a:rPr lang="pt-BR" sz="1100" b="1" dirty="0">
                <a:solidFill>
                  <a:schemeClr val="tx1"/>
                </a:solidFill>
                <a:latin typeface="Montserrat"/>
              </a:rPr>
              <a:t>m</a:t>
            </a:r>
            <a:r>
              <a:rPr lang="pt-BR" sz="1100" b="1" i="0" dirty="0">
                <a:solidFill>
                  <a:schemeClr val="tx1"/>
                </a:solidFill>
                <a:effectLst/>
                <a:latin typeface="Montserrat"/>
              </a:rPr>
              <a:t>inistérios </a:t>
            </a:r>
            <a:r>
              <a:rPr lang="pt-BR" sz="1100" i="0" dirty="0">
                <a:solidFill>
                  <a:schemeClr val="tx1"/>
                </a:solidFill>
                <a:effectLst/>
                <a:latin typeface="Montserrat"/>
              </a:rPr>
              <a:t>já encaminharam suas propostas de ações para integrarem o PFAA. No segundo semestre </a:t>
            </a:r>
            <a:r>
              <a:rPr lang="pt-BR" sz="1100" dirty="0">
                <a:solidFill>
                  <a:schemeClr val="tx1"/>
                </a:solidFill>
                <a:latin typeface="Montserrat"/>
              </a:rPr>
              <a:t>estamos realizando</a:t>
            </a:r>
            <a:r>
              <a:rPr lang="pt-BR" sz="1100" i="0" dirty="0">
                <a:solidFill>
                  <a:schemeClr val="tx1"/>
                </a:solidFill>
                <a:effectLst/>
                <a:latin typeface="Montserrat"/>
              </a:rPr>
              <a:t> </a:t>
            </a:r>
            <a:r>
              <a:rPr lang="pt-BR" sz="1100" b="1" i="0" dirty="0">
                <a:solidFill>
                  <a:schemeClr val="tx1"/>
                </a:solidFill>
                <a:effectLst/>
                <a:latin typeface="Montserrat"/>
              </a:rPr>
              <a:t>reuniões bilaterais </a:t>
            </a:r>
            <a:r>
              <a:rPr lang="pt-BR" sz="1100" i="0" dirty="0">
                <a:solidFill>
                  <a:schemeClr val="tx1"/>
                </a:solidFill>
                <a:effectLst/>
                <a:latin typeface="Montserrat"/>
              </a:rPr>
              <a:t>para qualificação das Ações Cadastradas. Já foram realizadas reuniões bilaterais com MRE, </a:t>
            </a:r>
            <a:r>
              <a:rPr lang="pt-BR" sz="1100" i="0" dirty="0" err="1">
                <a:solidFill>
                  <a:schemeClr val="tx1"/>
                </a:solidFill>
                <a:effectLst/>
                <a:latin typeface="Montserrat"/>
              </a:rPr>
              <a:t>Mtur</a:t>
            </a:r>
            <a:r>
              <a:rPr lang="pt-BR" sz="1100" i="0" dirty="0">
                <a:solidFill>
                  <a:schemeClr val="tx1"/>
                </a:solidFill>
                <a:effectLst/>
                <a:latin typeface="Montserrat"/>
              </a:rPr>
              <a:t>, MinC, MPI, MJSP, MF, AGU, </a:t>
            </a:r>
            <a:r>
              <a:rPr lang="pt-BR" sz="1100" i="0" dirty="0" err="1">
                <a:solidFill>
                  <a:schemeClr val="tx1"/>
                </a:solidFill>
                <a:effectLst/>
                <a:latin typeface="Montserrat"/>
              </a:rPr>
              <a:t>MMulheres</a:t>
            </a:r>
            <a:r>
              <a:rPr lang="pt-BR" sz="1100" i="0" dirty="0">
                <a:solidFill>
                  <a:schemeClr val="tx1"/>
                </a:solidFill>
                <a:effectLst/>
                <a:latin typeface="Montserrat"/>
              </a:rPr>
              <a:t>. As próximas reuniões serão: MS, MEC, MMA e MDHC.</a:t>
            </a:r>
            <a:endParaRPr lang="pt-BR" sz="1100" dirty="0">
              <a:solidFill>
                <a:schemeClr val="tx1"/>
              </a:solidFill>
              <a:latin typeface="Montserrat"/>
            </a:endParaRPr>
          </a:p>
          <a:p>
            <a:pPr marL="165100" marR="0" lvl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429229"/>
              </a:buClr>
              <a:buSzPts val="1000"/>
            </a:pPr>
            <a:endParaRPr lang="pt-BR" sz="600" b="1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marL="165100" marR="0" lvl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429229"/>
              </a:buClr>
              <a:buSzPts val="1000"/>
            </a:pPr>
            <a:r>
              <a:rPr lang="pt-BR" sz="11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Estamos preparando Planos de Ação para cada Ministério, que serão divulgados no início de 2025, com um B.I. do Programa Federal de Ações Afirmativas.</a:t>
            </a:r>
          </a:p>
          <a:p>
            <a:pPr marL="171450" marR="0" lvl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429229"/>
              </a:buClr>
              <a:buSzPts val="900"/>
            </a:pPr>
            <a:endParaRPr lang="pt-BR" sz="12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algn="just"/>
            <a:endParaRPr lang="pt-BR" dirty="0">
              <a:solidFill>
                <a:srgbClr val="703800"/>
              </a:solidFill>
              <a:latin typeface="Montserrat" panose="00000500000000000000" pitchFamily="2" charset="0"/>
              <a:ea typeface="Montserrat"/>
            </a:endParaRPr>
          </a:p>
          <a:p>
            <a:pPr algn="just"/>
            <a:r>
              <a:rPr lang="pt-BR" dirty="0">
                <a:solidFill>
                  <a:srgbClr val="703800"/>
                </a:solidFill>
                <a:latin typeface="Montserrat"/>
                <a:ea typeface="Montserrat"/>
                <a:sym typeface="Montserrat"/>
              </a:rPr>
              <a:t> </a:t>
            </a:r>
            <a:br>
              <a:rPr lang="pt-BR" dirty="0">
                <a:latin typeface="Montserrat" panose="00000500000000000000" pitchFamily="2" charset="0"/>
              </a:rPr>
            </a:br>
            <a:endParaRPr lang="pt-BR" dirty="0">
              <a:solidFill>
                <a:srgbClr val="703800"/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38B28E4-AB46-684B-B23D-43AD9E29F7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0" y="3556000"/>
            <a:ext cx="9144000" cy="170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14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2;p5">
            <a:extLst>
              <a:ext uri="{FF2B5EF4-FFF2-40B4-BE49-F238E27FC236}">
                <a16:creationId xmlns:a16="http://schemas.microsoft.com/office/drawing/2014/main" id="{5B634B1F-28C3-1AAC-AD13-2DBEE2416729}"/>
              </a:ext>
            </a:extLst>
          </p:cNvPr>
          <p:cNvSpPr/>
          <p:nvPr/>
        </p:nvSpPr>
        <p:spPr>
          <a:xfrm flipH="1">
            <a:off x="-27986" y="52698"/>
            <a:ext cx="3739800" cy="580054"/>
          </a:xfrm>
          <a:prstGeom prst="snipRoundRect">
            <a:avLst>
              <a:gd name="adj1" fmla="val 16667"/>
              <a:gd name="adj2" fmla="val 16667"/>
            </a:avLst>
          </a:prstGeom>
          <a:solidFill>
            <a:srgbClr val="8C1B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1" dirty="0">
                <a:solidFill>
                  <a:schemeClr val="bg1"/>
                </a:solidFill>
              </a:rPr>
              <a:t>Publicações</a:t>
            </a:r>
            <a:endParaRPr sz="1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Picture 14" descr="A brown and white cover with text&#10;&#10;Description automatically generated">
            <a:extLst>
              <a:ext uri="{FF2B5EF4-FFF2-40B4-BE49-F238E27FC236}">
                <a16:creationId xmlns:a16="http://schemas.microsoft.com/office/drawing/2014/main" id="{58CEB12A-9C08-FC27-4CCF-572434428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5" y="794661"/>
            <a:ext cx="1800809" cy="2540746"/>
          </a:xfrm>
          <a:prstGeom prst="rect">
            <a:avLst/>
          </a:prstGeom>
        </p:spPr>
      </p:pic>
      <p:pic>
        <p:nvPicPr>
          <p:cNvPr id="17" name="Picture 16" descr="A blue cover with white text and orange and pink dots&#10;&#10;Description automatically generated">
            <a:extLst>
              <a:ext uri="{FF2B5EF4-FFF2-40B4-BE49-F238E27FC236}">
                <a16:creationId xmlns:a16="http://schemas.microsoft.com/office/drawing/2014/main" id="{00D88DFA-39F6-CA40-6466-CF600CBD0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067" y="2065034"/>
            <a:ext cx="1701609" cy="2566168"/>
          </a:xfrm>
          <a:prstGeom prst="rect">
            <a:avLst/>
          </a:prstGeom>
        </p:spPr>
      </p:pic>
      <p:pic>
        <p:nvPicPr>
          <p:cNvPr id="19" name="Picture 18" descr="A cover of a book&#10;&#10;Description automatically generated">
            <a:extLst>
              <a:ext uri="{FF2B5EF4-FFF2-40B4-BE49-F238E27FC236}">
                <a16:creationId xmlns:a16="http://schemas.microsoft.com/office/drawing/2014/main" id="{62FED3E2-7384-E869-B7EC-D939896FA4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4211" y="2270838"/>
            <a:ext cx="1823293" cy="2571750"/>
          </a:xfrm>
          <a:prstGeom prst="rect">
            <a:avLst/>
          </a:prstGeom>
        </p:spPr>
      </p:pic>
      <p:pic>
        <p:nvPicPr>
          <p:cNvPr id="21" name="Picture 20" descr="A cover of a book&#10;&#10;Description automatically generated">
            <a:extLst>
              <a:ext uri="{FF2B5EF4-FFF2-40B4-BE49-F238E27FC236}">
                <a16:creationId xmlns:a16="http://schemas.microsoft.com/office/drawing/2014/main" id="{1C8E73B0-570D-6FDD-12CF-475A1D8D1E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5870" y="632752"/>
            <a:ext cx="1728828" cy="2612888"/>
          </a:xfrm>
          <a:prstGeom prst="rect">
            <a:avLst/>
          </a:prstGeom>
        </p:spPr>
      </p:pic>
      <p:pic>
        <p:nvPicPr>
          <p:cNvPr id="23" name="Picture 22" descr="A brown cover with white text&#10;&#10;Description automatically generated">
            <a:extLst>
              <a:ext uri="{FF2B5EF4-FFF2-40B4-BE49-F238E27FC236}">
                <a16:creationId xmlns:a16="http://schemas.microsoft.com/office/drawing/2014/main" id="{74425899-B501-346B-29C3-D12D4C2D35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3252" y="794661"/>
            <a:ext cx="1660382" cy="240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14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9DC4288-2854-8655-3DE7-93AE17577962}"/>
              </a:ext>
            </a:extLst>
          </p:cNvPr>
          <p:cNvSpPr txBox="1"/>
          <p:nvPr/>
        </p:nvSpPr>
        <p:spPr>
          <a:xfrm>
            <a:off x="1111286" y="483785"/>
            <a:ext cx="7423114" cy="57308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pt-BR" b="1" dirty="0">
              <a:solidFill>
                <a:srgbClr val="703800"/>
              </a:solidFill>
              <a:latin typeface="+mn-lt"/>
            </a:endParaRPr>
          </a:p>
          <a:p>
            <a:pPr algn="ctr"/>
            <a:r>
              <a:rPr lang="pt-BR" sz="1800" b="1" dirty="0">
                <a:solidFill>
                  <a:srgbClr val="703800"/>
                </a:solidFill>
                <a:latin typeface="+mn-lt"/>
              </a:rPr>
              <a:t>Planejamento 2025 (apoio CNPIR):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+mn-lt"/>
              </a:rPr>
              <a:t>Desejamos construir uma infraestrutura de </a:t>
            </a:r>
            <a:r>
              <a:rPr lang="pt-BR" b="1" dirty="0">
                <a:solidFill>
                  <a:schemeClr val="tx1"/>
                </a:solidFill>
                <a:latin typeface="+mn-lt"/>
              </a:rPr>
              <a:t>monitoramento e avaliação das políticas afirmativas</a:t>
            </a:r>
            <a:r>
              <a:rPr lang="pt-BR" dirty="0">
                <a:solidFill>
                  <a:schemeClr val="tx1"/>
                </a:solidFill>
                <a:latin typeface="+mn-lt"/>
              </a:rPr>
              <a:t>, avançar em relação ao tratamento e divulgação de dados é um dos objetivos de 2025;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9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+mn-lt"/>
              </a:rPr>
              <a:t>(Re)Instalar o </a:t>
            </a:r>
            <a:r>
              <a:rPr lang="pt-BR" b="1" dirty="0">
                <a:solidFill>
                  <a:schemeClr val="tx1"/>
                </a:solidFill>
                <a:latin typeface="+mn-lt"/>
              </a:rPr>
              <a:t>Comitê de Acompanhamento e Avaliação </a:t>
            </a:r>
            <a:r>
              <a:rPr lang="pt-BR" dirty="0">
                <a:solidFill>
                  <a:schemeClr val="tx1"/>
                </a:solidFill>
                <a:latin typeface="+mn-lt"/>
              </a:rPr>
              <a:t>das Reservas de Vagas nas Instituições Federais de Educação Superior e de Ensino Técnico de Nível Médio, instituído pelo Decreto nº 7.824/2012; </a:t>
            </a:r>
            <a:r>
              <a:rPr lang="pt-BR" i="1" dirty="0">
                <a:solidFill>
                  <a:schemeClr val="tx1"/>
                </a:solidFill>
                <a:latin typeface="+mn-lt"/>
              </a:rPr>
              <a:t>(Educação)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9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/>
                </a:solidFill>
                <a:latin typeface="+mn-lt"/>
              </a:rPr>
              <a:t>Pós-graduação: </a:t>
            </a:r>
            <a:r>
              <a:rPr lang="pt-BR" dirty="0">
                <a:solidFill>
                  <a:schemeClr val="tx1"/>
                </a:solidFill>
                <a:latin typeface="+mn-lt"/>
              </a:rPr>
              <a:t>Construir uma política de incentivo à adesão dos Programas 6 e 7, em especial das áreas STEM e Incluir  Ações Afirmativas como critério de avaliação; </a:t>
            </a:r>
            <a:r>
              <a:rPr lang="pt-BR" i="1" dirty="0">
                <a:solidFill>
                  <a:schemeClr val="tx1"/>
                </a:solidFill>
                <a:latin typeface="+mn-lt"/>
              </a:rPr>
              <a:t>(Educação)</a:t>
            </a:r>
          </a:p>
          <a:p>
            <a:endParaRPr lang="pt-BR" sz="9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+mn-lt"/>
              </a:rPr>
              <a:t>Aprovação da </a:t>
            </a:r>
            <a:r>
              <a:rPr lang="pt-BR" b="1" dirty="0">
                <a:solidFill>
                  <a:schemeClr val="tx1"/>
                </a:solidFill>
                <a:latin typeface="+mn-lt"/>
              </a:rPr>
              <a:t>nova Lei de Cotas no Serviço Público </a:t>
            </a:r>
            <a:r>
              <a:rPr lang="pt-BR" dirty="0">
                <a:solidFill>
                  <a:schemeClr val="tx1"/>
                </a:solidFill>
                <a:latin typeface="+mn-lt"/>
              </a:rPr>
              <a:t>(30% e indígenas/quilombolas) e fomento à ocupação dos Cargos e Funções Comissionadas por servidores negros;  </a:t>
            </a:r>
            <a:r>
              <a:rPr lang="pt-BR" i="1" dirty="0">
                <a:solidFill>
                  <a:schemeClr val="tx1"/>
                </a:solidFill>
                <a:latin typeface="+mn-lt"/>
              </a:rPr>
              <a:t>(Trabalho)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9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+mn-lt"/>
              </a:rPr>
              <a:t>Fomento às </a:t>
            </a:r>
            <a:r>
              <a:rPr lang="pt-BR" b="1" dirty="0">
                <a:solidFill>
                  <a:schemeClr val="tx1"/>
                </a:solidFill>
                <a:latin typeface="+mn-lt"/>
              </a:rPr>
              <a:t>ações afirmativas no mercado de trabalho privado</a:t>
            </a:r>
            <a:r>
              <a:rPr lang="pt-BR" dirty="0">
                <a:solidFill>
                  <a:schemeClr val="tx1"/>
                </a:solidFill>
                <a:latin typeface="+mn-lt"/>
              </a:rPr>
              <a:t>. </a:t>
            </a:r>
            <a:r>
              <a:rPr lang="pt-BR" i="1" dirty="0">
                <a:solidFill>
                  <a:schemeClr val="tx1"/>
                </a:solidFill>
                <a:latin typeface="+mn-lt"/>
              </a:rPr>
              <a:t>(Trabalho)</a:t>
            </a:r>
            <a:br>
              <a:rPr lang="pt-BR" dirty="0">
                <a:solidFill>
                  <a:schemeClr val="tx1"/>
                </a:solidFill>
                <a:latin typeface="+mn-lt"/>
              </a:rPr>
            </a:br>
            <a:endParaRPr lang="pt-BR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  <a:latin typeface="+mn-lt"/>
            </a:endParaRPr>
          </a:p>
          <a:p>
            <a:pPr marL="76200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Google Shape;83;p5">
            <a:extLst>
              <a:ext uri="{FF2B5EF4-FFF2-40B4-BE49-F238E27FC236}">
                <a16:creationId xmlns:a16="http://schemas.microsoft.com/office/drawing/2014/main" id="{CC6EA496-268D-BC6C-39B2-E08FE5D0A95E}"/>
              </a:ext>
            </a:extLst>
          </p:cNvPr>
          <p:cNvSpPr txBox="1"/>
          <p:nvPr/>
        </p:nvSpPr>
        <p:spPr>
          <a:xfrm>
            <a:off x="115264" y="170253"/>
            <a:ext cx="3674787" cy="627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125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Indicadores de Avaliação </a:t>
            </a:r>
            <a:br>
              <a:rPr lang="pt-BR" sz="125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125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Ações Afirmativas</a:t>
            </a:r>
            <a:endParaRPr sz="125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82;p5">
            <a:extLst>
              <a:ext uri="{FF2B5EF4-FFF2-40B4-BE49-F238E27FC236}">
                <a16:creationId xmlns:a16="http://schemas.microsoft.com/office/drawing/2014/main" id="{FA45E24D-9437-078D-B99F-B6A534C0310E}"/>
              </a:ext>
            </a:extLst>
          </p:cNvPr>
          <p:cNvSpPr/>
          <p:nvPr/>
        </p:nvSpPr>
        <p:spPr>
          <a:xfrm flipH="1">
            <a:off x="-27986" y="52698"/>
            <a:ext cx="3739800" cy="580054"/>
          </a:xfrm>
          <a:prstGeom prst="snipRoundRect">
            <a:avLst>
              <a:gd name="adj1" fmla="val 16667"/>
              <a:gd name="adj2" fmla="val 16667"/>
            </a:avLst>
          </a:prstGeom>
          <a:solidFill>
            <a:srgbClr val="8C1B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1" dirty="0">
                <a:solidFill>
                  <a:schemeClr val="bg1"/>
                </a:solidFill>
              </a:rPr>
              <a:t>Conclusão</a:t>
            </a:r>
            <a:endParaRPr sz="1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2259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6;p3">
            <a:extLst>
              <a:ext uri="{FF2B5EF4-FFF2-40B4-BE49-F238E27FC236}">
                <a16:creationId xmlns:a16="http://schemas.microsoft.com/office/drawing/2014/main" id="{6A0D57FF-084D-502B-6CA7-456A24AFE45C}"/>
              </a:ext>
            </a:extLst>
          </p:cNvPr>
          <p:cNvSpPr txBox="1"/>
          <p:nvPr/>
        </p:nvSpPr>
        <p:spPr>
          <a:xfrm>
            <a:off x="1804041" y="1288512"/>
            <a:ext cx="4524935" cy="1931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endParaRPr lang="pt-BR" sz="900" b="1" dirty="0">
              <a:solidFill>
                <a:srgbClr val="4A2712"/>
              </a:solidFill>
              <a:latin typeface="Montserrat"/>
              <a:ea typeface="Calibri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pt-BR" sz="2400" b="1" dirty="0">
                <a:solidFill>
                  <a:srgbClr val="8C1B11"/>
                </a:solidFill>
                <a:latin typeface="Montserrat"/>
                <a:ea typeface="Calibri"/>
              </a:rPr>
              <a:t>Vanessa Machado</a:t>
            </a:r>
            <a:br>
              <a:rPr lang="pt-BR" sz="2400" b="1" dirty="0">
                <a:solidFill>
                  <a:schemeClr val="tx1"/>
                </a:solidFill>
                <a:latin typeface="Montserrat"/>
                <a:ea typeface="Calibri"/>
              </a:rPr>
            </a:br>
            <a:r>
              <a:rPr lang="pt-BR" dirty="0">
                <a:solidFill>
                  <a:schemeClr val="tx1"/>
                </a:solidFill>
                <a:latin typeface="Montserrat"/>
                <a:ea typeface="Calibri"/>
              </a:rPr>
              <a:t> </a:t>
            </a:r>
            <a:r>
              <a:rPr lang="pt-BR" dirty="0">
                <a:solidFill>
                  <a:schemeClr val="bg2">
                    <a:lumMod val="75000"/>
                  </a:schemeClr>
                </a:solidFill>
                <a:latin typeface="Montserrat"/>
                <a:ea typeface="Calibri"/>
              </a:rPr>
              <a:t>Diretora Substituta de Políticas de Ações Afirmativas</a:t>
            </a:r>
          </a:p>
          <a:p>
            <a:pPr algn="ctr">
              <a:buClr>
                <a:schemeClr val="dk1"/>
              </a:buClr>
              <a:buSzPts val="1100"/>
            </a:pPr>
            <a:endParaRPr lang="pt-BR" dirty="0">
              <a:solidFill>
                <a:schemeClr val="tx1"/>
              </a:solidFill>
              <a:latin typeface="Montserrat"/>
              <a:ea typeface="Calibri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pt-BR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  <a:ea typeface="Calibri"/>
              </a:rPr>
              <a:t>vanessa.silva@igualdaderacial.gov.br</a:t>
            </a:r>
            <a:br>
              <a:rPr lang="pt-BR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  <a:ea typeface="Calibri"/>
              </a:rPr>
            </a:br>
            <a:r>
              <a:rPr lang="pt-BR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  <a:ea typeface="Calibri"/>
              </a:rPr>
              <a:t>dpa</a:t>
            </a:r>
            <a:r>
              <a:rPr lang="pt-BR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  <a:ea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@igualdaderacial.gov.br</a:t>
            </a:r>
            <a:r>
              <a:rPr lang="pt-BR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  <a:ea typeface="Calibri"/>
              </a:rPr>
              <a:t> </a:t>
            </a:r>
          </a:p>
          <a:p>
            <a:pPr algn="ctr"/>
            <a:endParaRPr lang="pt-BR" sz="1050" b="1" dirty="0">
              <a:solidFill>
                <a:schemeClr val="tx1"/>
              </a:solidFill>
              <a:latin typeface="Montserrat"/>
              <a:ea typeface="Calibri"/>
            </a:endParaRPr>
          </a:p>
        </p:txBody>
      </p:sp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03376752-9C17-722E-1FA6-A02CE0F69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977" y="3601627"/>
            <a:ext cx="3992627" cy="147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51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2;p5">
            <a:extLst>
              <a:ext uri="{FF2B5EF4-FFF2-40B4-BE49-F238E27FC236}">
                <a16:creationId xmlns:a16="http://schemas.microsoft.com/office/drawing/2014/main" id="{0555DEC7-2733-1FA8-C560-9702113EC54A}"/>
              </a:ext>
            </a:extLst>
          </p:cNvPr>
          <p:cNvSpPr/>
          <p:nvPr/>
        </p:nvSpPr>
        <p:spPr>
          <a:xfrm flipH="1">
            <a:off x="0" y="177284"/>
            <a:ext cx="9144000" cy="713669"/>
          </a:xfrm>
          <a:prstGeom prst="snipRoundRect">
            <a:avLst>
              <a:gd name="adj1" fmla="val 16667"/>
              <a:gd name="adj2" fmla="val 16667"/>
            </a:avLst>
          </a:prstGeom>
          <a:solidFill>
            <a:srgbClr val="8C1B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3"/>
          <p:cNvSpPr txBox="1"/>
          <p:nvPr/>
        </p:nvSpPr>
        <p:spPr>
          <a:xfrm>
            <a:off x="308383" y="249567"/>
            <a:ext cx="8111641" cy="123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4999"/>
              </a:lnSpc>
            </a:pPr>
            <a:r>
              <a:rPr lang="pt-BR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Roteiro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br>
              <a:rPr lang="pt-BR" sz="105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Montserrat"/>
                <a:ea typeface="Calibri"/>
              </a:rPr>
            </a:br>
            <a:endParaRPr lang="pt-BR" sz="105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pt-BR" sz="1050" dirty="0">
              <a:solidFill>
                <a:schemeClr val="accent6">
                  <a:lumMod val="20000"/>
                  <a:lumOff val="80000"/>
                </a:schemeClr>
              </a:solidFill>
              <a:ea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9DC4288-2854-8655-3DE7-93AE17577962}"/>
              </a:ext>
            </a:extLst>
          </p:cNvPr>
          <p:cNvSpPr txBox="1"/>
          <p:nvPr/>
        </p:nvSpPr>
        <p:spPr>
          <a:xfrm>
            <a:off x="742921" y="1808594"/>
            <a:ext cx="6693271" cy="22626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76200" algn="just">
              <a:lnSpc>
                <a:spcPct val="150000"/>
              </a:lnSpc>
            </a:pPr>
            <a:r>
              <a:rPr lang="pt-BR" sz="1600" b="1" dirty="0"/>
              <a:t>1</a:t>
            </a:r>
            <a:r>
              <a:rPr lang="pt-BR" sz="1600" dirty="0"/>
              <a:t>. Apresentação da Equipe;</a:t>
            </a:r>
          </a:p>
          <a:p>
            <a:pPr marL="76200" algn="just">
              <a:lnSpc>
                <a:spcPct val="150000"/>
              </a:lnSpc>
            </a:pPr>
            <a:r>
              <a:rPr lang="pt-BR" sz="1600" b="1" dirty="0"/>
              <a:t>2</a:t>
            </a:r>
            <a:r>
              <a:rPr lang="pt-BR" sz="1600" dirty="0"/>
              <a:t>. Objetivos centrais do trabalho em 2023 e 2024;</a:t>
            </a:r>
          </a:p>
          <a:p>
            <a:pPr marL="76200" algn="just">
              <a:lnSpc>
                <a:spcPct val="150000"/>
              </a:lnSpc>
            </a:pPr>
            <a:r>
              <a:rPr lang="pt-BR" sz="1600" b="1" dirty="0"/>
              <a:t>3</a:t>
            </a:r>
            <a:r>
              <a:rPr lang="pt-BR" sz="1600" dirty="0"/>
              <a:t>. Ações Afirmativas na Educação;</a:t>
            </a:r>
          </a:p>
          <a:p>
            <a:pPr marL="76200" algn="just">
              <a:lnSpc>
                <a:spcPct val="150000"/>
              </a:lnSpc>
            </a:pPr>
            <a:r>
              <a:rPr lang="pt-BR" sz="1600" b="1" dirty="0"/>
              <a:t>3</a:t>
            </a:r>
            <a:r>
              <a:rPr lang="pt-BR" sz="1600" dirty="0"/>
              <a:t>. Ações Afirmativas no Mercado de Trabalho e na Política;</a:t>
            </a:r>
          </a:p>
          <a:p>
            <a:pPr marL="76200" algn="just">
              <a:lnSpc>
                <a:spcPct val="150000"/>
              </a:lnSpc>
            </a:pPr>
            <a:r>
              <a:rPr lang="pt-BR" sz="1600" b="1" dirty="0"/>
              <a:t>4</a:t>
            </a:r>
            <a:r>
              <a:rPr lang="pt-BR" sz="1600" dirty="0"/>
              <a:t>. Programa Federal de Ações Afirmativas;</a:t>
            </a:r>
          </a:p>
          <a:p>
            <a:pPr marL="76200" algn="just">
              <a:lnSpc>
                <a:spcPct val="150000"/>
              </a:lnSpc>
            </a:pPr>
            <a:r>
              <a:rPr lang="pt-BR" sz="1600" b="1" dirty="0"/>
              <a:t>5</a:t>
            </a:r>
            <a:r>
              <a:rPr lang="pt-BR" sz="1600" dirty="0"/>
              <a:t>. Planejamento 2025.</a:t>
            </a:r>
          </a:p>
        </p:txBody>
      </p:sp>
    </p:spTree>
    <p:extLst>
      <p:ext uri="{BB962C8B-B14F-4D97-AF65-F5344CB8AC3E}">
        <p14:creationId xmlns:p14="http://schemas.microsoft.com/office/powerpoint/2010/main" val="2918473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2;p5">
            <a:extLst>
              <a:ext uri="{FF2B5EF4-FFF2-40B4-BE49-F238E27FC236}">
                <a16:creationId xmlns:a16="http://schemas.microsoft.com/office/drawing/2014/main" id="{5B634B1F-28C3-1AAC-AD13-2DBEE2416729}"/>
              </a:ext>
            </a:extLst>
          </p:cNvPr>
          <p:cNvSpPr/>
          <p:nvPr/>
        </p:nvSpPr>
        <p:spPr>
          <a:xfrm flipH="1">
            <a:off x="0" y="177285"/>
            <a:ext cx="3739800" cy="580054"/>
          </a:xfrm>
          <a:prstGeom prst="snipRoundRect">
            <a:avLst>
              <a:gd name="adj1" fmla="val 16667"/>
              <a:gd name="adj2" fmla="val 16667"/>
            </a:avLst>
          </a:prstGeom>
          <a:solidFill>
            <a:srgbClr val="8C1B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83;p5">
            <a:extLst>
              <a:ext uri="{FF2B5EF4-FFF2-40B4-BE49-F238E27FC236}">
                <a16:creationId xmlns:a16="http://schemas.microsoft.com/office/drawing/2014/main" id="{F5DE79EC-B29F-944C-AC2A-E24324733259}"/>
              </a:ext>
            </a:extLst>
          </p:cNvPr>
          <p:cNvSpPr txBox="1"/>
          <p:nvPr/>
        </p:nvSpPr>
        <p:spPr>
          <a:xfrm>
            <a:off x="115264" y="264387"/>
            <a:ext cx="3674787" cy="40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125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Equipe</a:t>
            </a:r>
            <a:endParaRPr sz="125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640771-F005-A194-6CDB-38A5CC910BA8}"/>
              </a:ext>
            </a:extLst>
          </p:cNvPr>
          <p:cNvSpPr txBox="1"/>
          <p:nvPr/>
        </p:nvSpPr>
        <p:spPr>
          <a:xfrm>
            <a:off x="1" y="991210"/>
            <a:ext cx="4264687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16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pt-BR" sz="160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Secretaria de Políticas de Ações Afirmativas, Combate e Superação do Racismo (SEPAR):</a:t>
            </a:r>
          </a:p>
          <a:p>
            <a:pPr lvl="3"/>
            <a:endParaRPr lang="pt-BR" sz="1600" dirty="0">
              <a:solidFill>
                <a:schemeClr val="tx1"/>
              </a:solidFill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3"/>
            <a:r>
              <a:rPr lang="pt-BR" sz="1500" b="1" dirty="0">
                <a:solidFill>
                  <a:srgbClr val="8C1B11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Diretoria de Políticas de Ações Afirmativas;</a:t>
            </a:r>
          </a:p>
          <a:p>
            <a:pPr lvl="3"/>
            <a:r>
              <a:rPr lang="pt-BR" sz="150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Diretoria de Políticas de Combate ao Racismo.</a:t>
            </a:r>
          </a:p>
          <a:p>
            <a:pPr lvl="3"/>
            <a:endParaRPr lang="en-BR" sz="1800" dirty="0">
              <a:solidFill>
                <a:srgbClr val="8C1B11"/>
              </a:solidFill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endParaRPr lang="en-BR" sz="1800" dirty="0">
              <a:solidFill>
                <a:srgbClr val="8C1B11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BR" sz="18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Imagem 3" descr="Grupo de pessoas posando para foto&#10;&#10;Descrição gerada automaticamente">
            <a:extLst>
              <a:ext uri="{FF2B5EF4-FFF2-40B4-BE49-F238E27FC236}">
                <a16:creationId xmlns:a16="http://schemas.microsoft.com/office/drawing/2014/main" id="{AC965912-703E-D5CC-E95F-1A0DE9577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220" y="1636889"/>
            <a:ext cx="5014780" cy="350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56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2;p5">
            <a:extLst>
              <a:ext uri="{FF2B5EF4-FFF2-40B4-BE49-F238E27FC236}">
                <a16:creationId xmlns:a16="http://schemas.microsoft.com/office/drawing/2014/main" id="{5B634B1F-28C3-1AAC-AD13-2DBEE2416729}"/>
              </a:ext>
            </a:extLst>
          </p:cNvPr>
          <p:cNvSpPr/>
          <p:nvPr/>
        </p:nvSpPr>
        <p:spPr>
          <a:xfrm flipH="1">
            <a:off x="0" y="177285"/>
            <a:ext cx="3739800" cy="580054"/>
          </a:xfrm>
          <a:prstGeom prst="snipRoundRect">
            <a:avLst>
              <a:gd name="adj1" fmla="val 16667"/>
              <a:gd name="adj2" fmla="val 16667"/>
            </a:avLst>
          </a:prstGeom>
          <a:solidFill>
            <a:srgbClr val="8C1B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83;p5">
            <a:extLst>
              <a:ext uri="{FF2B5EF4-FFF2-40B4-BE49-F238E27FC236}">
                <a16:creationId xmlns:a16="http://schemas.microsoft.com/office/drawing/2014/main" id="{F5DE79EC-B29F-944C-AC2A-E24324733259}"/>
              </a:ext>
            </a:extLst>
          </p:cNvPr>
          <p:cNvSpPr txBox="1"/>
          <p:nvPr/>
        </p:nvSpPr>
        <p:spPr>
          <a:xfrm>
            <a:off x="115264" y="264387"/>
            <a:ext cx="3674787" cy="40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125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Objetivos Centrais (2023 e 2024) </a:t>
            </a:r>
            <a:endParaRPr sz="125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6841D6E-C723-2457-2185-C5B81F2545FE}"/>
              </a:ext>
            </a:extLst>
          </p:cNvPr>
          <p:cNvSpPr txBox="1"/>
          <p:nvPr/>
        </p:nvSpPr>
        <p:spPr>
          <a:xfrm>
            <a:off x="357259" y="1019924"/>
            <a:ext cx="5716163" cy="3718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Diretoria de Políticas de Ações Afirmativas (DPA)</a:t>
            </a:r>
            <a:br>
              <a:rPr lang="pt-BR" b="1" dirty="0"/>
            </a:br>
            <a:br>
              <a:rPr lang="pt-BR" b="1" dirty="0"/>
            </a:br>
            <a:endParaRPr lang="pt-BR" b="1" dirty="0"/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pt-BR" dirty="0"/>
              <a:t>Revisão da Lei de Cotas no Ensino Superior e Técnico de Nível Médio (Lei 12.711/2012); 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pt-BR" dirty="0"/>
              <a:t>Renovação da Lei de Cotas no Serviço Público (Lei 12.990/2014);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pt-BR" dirty="0"/>
              <a:t>Programa Federal de Ações Afirmativas (PFAA).</a:t>
            </a:r>
          </a:p>
          <a:p>
            <a:pPr>
              <a:lnSpc>
                <a:spcPct val="200000"/>
              </a:lnSpc>
            </a:pPr>
            <a:br>
              <a:rPr lang="pt-BR" b="1" dirty="0"/>
            </a:br>
            <a:endParaRPr lang="pt-BR" b="1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1DCE79EB-58B1-09F7-82BB-E92915FADA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8899559"/>
              </p:ext>
            </p:extLst>
          </p:nvPr>
        </p:nvGraphicFramePr>
        <p:xfrm>
          <a:off x="5249333" y="2370666"/>
          <a:ext cx="3770489" cy="2368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2928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2;p5">
            <a:extLst>
              <a:ext uri="{FF2B5EF4-FFF2-40B4-BE49-F238E27FC236}">
                <a16:creationId xmlns:a16="http://schemas.microsoft.com/office/drawing/2014/main" id="{5B634B1F-28C3-1AAC-AD13-2DBEE2416729}"/>
              </a:ext>
            </a:extLst>
          </p:cNvPr>
          <p:cNvSpPr/>
          <p:nvPr/>
        </p:nvSpPr>
        <p:spPr>
          <a:xfrm flipH="1">
            <a:off x="0" y="177285"/>
            <a:ext cx="3739800" cy="580054"/>
          </a:xfrm>
          <a:prstGeom prst="snipRoundRect">
            <a:avLst>
              <a:gd name="adj1" fmla="val 16667"/>
              <a:gd name="adj2" fmla="val 16667"/>
            </a:avLst>
          </a:prstGeom>
          <a:solidFill>
            <a:srgbClr val="8C1B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83;p5">
            <a:extLst>
              <a:ext uri="{FF2B5EF4-FFF2-40B4-BE49-F238E27FC236}">
                <a16:creationId xmlns:a16="http://schemas.microsoft.com/office/drawing/2014/main" id="{F5DE79EC-B29F-944C-AC2A-E24324733259}"/>
              </a:ext>
            </a:extLst>
          </p:cNvPr>
          <p:cNvSpPr txBox="1"/>
          <p:nvPr/>
        </p:nvSpPr>
        <p:spPr>
          <a:xfrm>
            <a:off x="115264" y="264387"/>
            <a:ext cx="3674787" cy="40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125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Ações Afirmativas na Educação</a:t>
            </a:r>
            <a:endParaRPr sz="125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9F1FC07-D52A-8F49-F649-A81B885A4BD1}"/>
              </a:ext>
            </a:extLst>
          </p:cNvPr>
          <p:cNvSpPr txBox="1"/>
          <p:nvPr/>
        </p:nvSpPr>
        <p:spPr>
          <a:xfrm>
            <a:off x="326715" y="1264356"/>
            <a:ext cx="59386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/>
              <a:t>Educação Básica: </a:t>
            </a:r>
            <a:r>
              <a:rPr lang="pt-BR" sz="1800" dirty="0"/>
              <a:t>Primeira Infância Antirracista e Encontros Estaduais de Ações Afirmativas (Lei 10.639/2003);</a:t>
            </a:r>
          </a:p>
          <a:p>
            <a:endParaRPr lang="pt-BR" sz="1800" dirty="0"/>
          </a:p>
          <a:p>
            <a:endParaRPr lang="pt-BR" sz="1800" dirty="0"/>
          </a:p>
          <a:p>
            <a:r>
              <a:rPr lang="pt-BR" sz="1800" b="1" dirty="0"/>
              <a:t>Ensino Superior: </a:t>
            </a:r>
            <a:r>
              <a:rPr lang="pt-BR" sz="1800" dirty="0"/>
              <a:t>Ingresso (Lei 12.711/2012)  e Permanência (PIBIC – </a:t>
            </a:r>
            <a:r>
              <a:rPr lang="pt-BR" sz="1800" dirty="0" err="1"/>
              <a:t>Af</a:t>
            </a:r>
            <a:r>
              <a:rPr lang="pt-BR" sz="1800" dirty="0"/>
              <a:t> e </a:t>
            </a:r>
            <a:r>
              <a:rPr lang="pt-BR" sz="1800" dirty="0" err="1"/>
              <a:t>AfirmaSUS</a:t>
            </a:r>
            <a:r>
              <a:rPr lang="pt-BR" sz="1800" dirty="0"/>
              <a:t>);</a:t>
            </a:r>
          </a:p>
          <a:p>
            <a:endParaRPr lang="pt-BR" sz="1800" dirty="0"/>
          </a:p>
          <a:p>
            <a:endParaRPr lang="pt-BR" sz="1800" dirty="0"/>
          </a:p>
          <a:p>
            <a:r>
              <a:rPr lang="pt-BR" sz="1800" b="1" dirty="0"/>
              <a:t>Pós-Graduação: </a:t>
            </a:r>
            <a:r>
              <a:rPr lang="pt-BR" sz="1800" dirty="0"/>
              <a:t>Programa Atlânticas (CNPq) e Fomento às ações afirmativas (CAPES).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09A1374-01D5-41FA-E11E-006A195E8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980" y="367051"/>
            <a:ext cx="1682707" cy="154499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F9EC843-1837-854C-212A-9506AA619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602" y="2991559"/>
            <a:ext cx="2265663" cy="55599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1867F70-27D8-D322-57D4-7E4E568CA8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8336" y="3867154"/>
            <a:ext cx="2265664" cy="127634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5F01D75-6CF1-F9A2-681C-A4CA443AE7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8024" y="2120034"/>
            <a:ext cx="2355976" cy="68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52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2;p5">
            <a:extLst>
              <a:ext uri="{FF2B5EF4-FFF2-40B4-BE49-F238E27FC236}">
                <a16:creationId xmlns:a16="http://schemas.microsoft.com/office/drawing/2014/main" id="{5B634B1F-28C3-1AAC-AD13-2DBEE2416729}"/>
              </a:ext>
            </a:extLst>
          </p:cNvPr>
          <p:cNvSpPr/>
          <p:nvPr/>
        </p:nvSpPr>
        <p:spPr>
          <a:xfrm flipH="1">
            <a:off x="0" y="177285"/>
            <a:ext cx="3739800" cy="580054"/>
          </a:xfrm>
          <a:prstGeom prst="snipRoundRect">
            <a:avLst>
              <a:gd name="adj1" fmla="val 16667"/>
              <a:gd name="adj2" fmla="val 16667"/>
            </a:avLst>
          </a:prstGeom>
          <a:solidFill>
            <a:srgbClr val="8C1B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83;p5">
            <a:extLst>
              <a:ext uri="{FF2B5EF4-FFF2-40B4-BE49-F238E27FC236}">
                <a16:creationId xmlns:a16="http://schemas.microsoft.com/office/drawing/2014/main" id="{F5DE79EC-B29F-944C-AC2A-E24324733259}"/>
              </a:ext>
            </a:extLst>
          </p:cNvPr>
          <p:cNvSpPr txBox="1"/>
          <p:nvPr/>
        </p:nvSpPr>
        <p:spPr>
          <a:xfrm>
            <a:off x="115264" y="219231"/>
            <a:ext cx="3674787" cy="627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125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Ações Afirmativas na Educação</a:t>
            </a:r>
            <a:br>
              <a:rPr lang="pt-BR" sz="125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125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Educação</a:t>
            </a:r>
            <a:r>
              <a:rPr lang="pt-BR" sz="125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Básica</a:t>
            </a:r>
            <a:endParaRPr sz="125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9F1FC07-D52A-8F49-F649-A81B885A4BD1}"/>
              </a:ext>
            </a:extLst>
          </p:cNvPr>
          <p:cNvSpPr txBox="1"/>
          <p:nvPr/>
        </p:nvSpPr>
        <p:spPr>
          <a:xfrm>
            <a:off x="553157" y="1275644"/>
            <a:ext cx="36747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800" dirty="0"/>
          </a:p>
          <a:p>
            <a:pPr algn="just"/>
            <a:endParaRPr lang="pt-BR" sz="1800" dirty="0"/>
          </a:p>
          <a:p>
            <a:pPr algn="just"/>
            <a:endParaRPr lang="pt-BR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Memorando de Entendimento entre </a:t>
            </a:r>
            <a:r>
              <a:rPr lang="pt-BR" sz="1600" dirty="0" err="1"/>
              <a:t>UniCEF</a:t>
            </a:r>
            <a:r>
              <a:rPr lang="pt-BR" sz="1600" dirty="0"/>
              <a:t>, MIR, MDHC, MDS, MS e MEC;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/>
              <a:t>08/11</a:t>
            </a:r>
            <a:r>
              <a:rPr lang="pt-BR" sz="1600" dirty="0"/>
              <a:t> – Seminário com Gestores Estaduais de Saúde;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/>
              <a:t>25/11</a:t>
            </a:r>
            <a:r>
              <a:rPr lang="pt-BR" sz="1600" dirty="0"/>
              <a:t> – Seminário com Gestores Estaduais de Igualdade Racial;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/>
              <a:t>28/11</a:t>
            </a:r>
            <a:r>
              <a:rPr lang="pt-BR" sz="1600" dirty="0"/>
              <a:t> – Inauguração da </a:t>
            </a:r>
            <a:r>
              <a:rPr lang="pt-BR" sz="1600" dirty="0" err="1"/>
              <a:t>Afroteca</a:t>
            </a:r>
            <a:r>
              <a:rPr lang="pt-BR" sz="1600" dirty="0"/>
              <a:t> UFOPA.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800" dirty="0"/>
          </a:p>
          <a:p>
            <a:pPr algn="just"/>
            <a:endParaRPr lang="pt-BR" sz="1800" dirty="0"/>
          </a:p>
          <a:p>
            <a:pPr algn="just"/>
            <a:endParaRPr lang="pt-BR" sz="18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EF2AEDD-A2B8-D9AF-B0EC-A826934E6800}"/>
              </a:ext>
            </a:extLst>
          </p:cNvPr>
          <p:cNvSpPr txBox="1"/>
          <p:nvPr/>
        </p:nvSpPr>
        <p:spPr>
          <a:xfrm>
            <a:off x="4925068" y="949252"/>
            <a:ext cx="3640667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/>
              <a:t>Encontros Estaduais de Ações Afirmativas (Lei 10.639/2003):</a:t>
            </a:r>
          </a:p>
          <a:p>
            <a:endParaRPr lang="pt-B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dirty="0"/>
              <a:t>Ocorreram no Maranhão e no Mato Grosso do Sul;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dirty="0"/>
              <a:t>Previsão Outubro: Paraíba e Pará;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dirty="0"/>
              <a:t>Previsão Dezembro: Paraná.</a:t>
            </a:r>
          </a:p>
          <a:p>
            <a:endParaRPr lang="pt-BR" sz="1500" dirty="0"/>
          </a:p>
          <a:p>
            <a:endParaRPr lang="pt-BR" sz="18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F8D359D-E4E7-E0B0-667D-FAD4F1A7B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566" y="988498"/>
            <a:ext cx="2248989" cy="94009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0C4DC19F-DF97-4937-11C4-0708C327DA71}"/>
              </a:ext>
            </a:extLst>
          </p:cNvPr>
          <p:cNvCxnSpPr>
            <a:cxnSpLocks/>
          </p:cNvCxnSpPr>
          <p:nvPr/>
        </p:nvCxnSpPr>
        <p:spPr>
          <a:xfrm>
            <a:off x="4515555" y="846295"/>
            <a:ext cx="0" cy="3770859"/>
          </a:xfrm>
          <a:prstGeom prst="line">
            <a:avLst/>
          </a:prstGeom>
          <a:ln w="1905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0D3A0768-30BC-FB71-AF00-70EAFB9827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6126" y="3330222"/>
            <a:ext cx="3028882" cy="1689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484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2;p5">
            <a:extLst>
              <a:ext uri="{FF2B5EF4-FFF2-40B4-BE49-F238E27FC236}">
                <a16:creationId xmlns:a16="http://schemas.microsoft.com/office/drawing/2014/main" id="{5B634B1F-28C3-1AAC-AD13-2DBEE2416729}"/>
              </a:ext>
            </a:extLst>
          </p:cNvPr>
          <p:cNvSpPr/>
          <p:nvPr/>
        </p:nvSpPr>
        <p:spPr>
          <a:xfrm flipH="1">
            <a:off x="0" y="177285"/>
            <a:ext cx="3739800" cy="580054"/>
          </a:xfrm>
          <a:prstGeom prst="snipRoundRect">
            <a:avLst>
              <a:gd name="adj1" fmla="val 16667"/>
              <a:gd name="adj2" fmla="val 16667"/>
            </a:avLst>
          </a:prstGeom>
          <a:solidFill>
            <a:srgbClr val="8C1B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83;p5">
            <a:extLst>
              <a:ext uri="{FF2B5EF4-FFF2-40B4-BE49-F238E27FC236}">
                <a16:creationId xmlns:a16="http://schemas.microsoft.com/office/drawing/2014/main" id="{F5DE79EC-B29F-944C-AC2A-E24324733259}"/>
              </a:ext>
            </a:extLst>
          </p:cNvPr>
          <p:cNvSpPr txBox="1"/>
          <p:nvPr/>
        </p:nvSpPr>
        <p:spPr>
          <a:xfrm>
            <a:off x="115264" y="219231"/>
            <a:ext cx="3674787" cy="627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125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Ações Afirmativas na Educação</a:t>
            </a:r>
            <a:br>
              <a:rPr lang="pt-BR" sz="125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125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Educação</a:t>
            </a:r>
            <a:r>
              <a:rPr lang="pt-BR" sz="125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Superior: Ingresso</a:t>
            </a:r>
            <a:endParaRPr sz="125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87CCD54-6880-88FB-EAEA-B2DDD462ED40}"/>
              </a:ext>
            </a:extLst>
          </p:cNvPr>
          <p:cNvSpPr txBox="1"/>
          <p:nvPr/>
        </p:nvSpPr>
        <p:spPr>
          <a:xfrm>
            <a:off x="2133599" y="751903"/>
            <a:ext cx="68571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300" b="1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pt-BR" sz="1300" b="1" dirty="0">
                <a:latin typeface="+mj-lt"/>
                <a:cs typeface="Times New Roman" panose="02020603050405020304" pitchFamily="18" charset="0"/>
              </a:rPr>
              <a:t>Revisão da Lei de Cotas no Ensino Superior e Técnico de Nível Médio</a:t>
            </a:r>
            <a:endParaRPr lang="pt-BR" sz="1300" dirty="0">
              <a:latin typeface="+mj-lt"/>
              <a:cs typeface="Times New Roman" panose="02020603050405020304" pitchFamily="18" charset="0"/>
            </a:endParaRPr>
          </a:p>
          <a:p>
            <a:endParaRPr lang="pt-BR" sz="1500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pt-BR" sz="1300" dirty="0">
                <a:latin typeface="+mj-lt"/>
                <a:ea typeface="Montserrat"/>
                <a:cs typeface="Times New Roman" panose="02020603050405020304" pitchFamily="18" charset="0"/>
                <a:sym typeface="Montserrat"/>
              </a:rPr>
              <a:t>O Ministério da Igualdade Racial trabalhou diretamente na tramitação do Projeto de Lei que renovou a Lei de Cotas na Educação. Em diálogo com o Senador Paulo Paim e com a Deputada Dandara.</a:t>
            </a:r>
            <a:br>
              <a:rPr lang="pt-BR" sz="1300" dirty="0">
                <a:latin typeface="+mj-lt"/>
                <a:ea typeface="Montserrat"/>
                <a:cs typeface="Times New Roman" panose="02020603050405020304" pitchFamily="18" charset="0"/>
                <a:sym typeface="Montserrat"/>
              </a:rPr>
            </a:br>
            <a:br>
              <a:rPr lang="pt-BR" sz="1300" dirty="0">
                <a:latin typeface="+mj-lt"/>
                <a:ea typeface="Montserrat"/>
                <a:cs typeface="Times New Roman" panose="02020603050405020304" pitchFamily="18" charset="0"/>
                <a:sym typeface="Montserrat"/>
              </a:rPr>
            </a:br>
            <a:r>
              <a:rPr lang="pt-BR" sz="1300" dirty="0">
                <a:latin typeface="+mj-lt"/>
                <a:ea typeface="Montserrat"/>
                <a:cs typeface="Times New Roman" panose="02020603050405020304" pitchFamily="18" charset="0"/>
                <a:sym typeface="Montserrat"/>
              </a:rPr>
              <a:t>O novo projeto reúne mudanças na Lei 12.711/2012, os principais são: </a:t>
            </a:r>
          </a:p>
          <a:p>
            <a:pPr algn="just"/>
            <a:endParaRPr lang="pt-BR" sz="1300" dirty="0">
              <a:latin typeface="+mj-lt"/>
              <a:ea typeface="Montserrat"/>
              <a:cs typeface="Times New Roman" panose="02020603050405020304" pitchFamily="18" charset="0"/>
              <a:sym typeface="Montserra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300" b="1" i="0" dirty="0">
                <a:effectLst/>
                <a:latin typeface="+mj-lt"/>
                <a:cs typeface="Times New Roman" panose="02020603050405020304" pitchFamily="18" charset="0"/>
              </a:rPr>
              <a:t>Inclusão dos quilombolas </a:t>
            </a:r>
            <a:r>
              <a:rPr lang="pt-BR" sz="1300" b="0" i="0" dirty="0">
                <a:effectLst/>
                <a:latin typeface="+mj-lt"/>
                <a:cs typeface="Times New Roman" panose="02020603050405020304" pitchFamily="18" charset="0"/>
              </a:rPr>
              <a:t>entre os estudantes que poderão concorrer por meio das cotas étnico-raciais;</a:t>
            </a:r>
            <a:endParaRPr lang="pt-BR" sz="1300" b="0" i="0" dirty="0">
              <a:effectLst/>
              <a:latin typeface="+mj-lt"/>
              <a:cs typeface="Times New Roman" panose="02020603050405020304" pitchFamily="18" charset="0"/>
              <a:sym typeface="Montserra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300" b="1" i="0" dirty="0">
                <a:effectLst/>
                <a:latin typeface="+mj-lt"/>
                <a:cs typeface="Times New Roman" panose="02020603050405020304" pitchFamily="18" charset="0"/>
              </a:rPr>
              <a:t>Diminuição da renda familiar </a:t>
            </a:r>
            <a:r>
              <a:rPr lang="pt-BR" sz="1300" b="0" i="0" dirty="0">
                <a:effectLst/>
                <a:latin typeface="+mj-lt"/>
                <a:cs typeface="Times New Roman" panose="02020603050405020304" pitchFamily="18" charset="0"/>
              </a:rPr>
              <a:t>per capta de 1,5 para 1 salário-mínimo para o candidato à vaga por cota;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300" b="1" i="0" dirty="0">
                <a:effectLst/>
                <a:latin typeface="+mj-lt"/>
                <a:cs typeface="Times New Roman" panose="02020603050405020304" pitchFamily="18" charset="0"/>
              </a:rPr>
              <a:t>Prioridade para o recebimento de auxílio estudantil </a:t>
            </a:r>
            <a:r>
              <a:rPr lang="pt-BR" sz="1300" b="0" i="0" dirty="0">
                <a:effectLst/>
                <a:latin typeface="+mj-lt"/>
                <a:cs typeface="Times New Roman" panose="02020603050405020304" pitchFamily="18" charset="0"/>
              </a:rPr>
              <a:t>pelos estudantes cotistas que se encontrem em situação de vulnerabilidade social;</a:t>
            </a:r>
            <a:endParaRPr lang="pt-BR" sz="1300" dirty="0">
              <a:latin typeface="+mj-lt"/>
              <a:cs typeface="Times New Roman" panose="02020603050405020304" pitchFamily="18" charset="0"/>
              <a:sym typeface="Montserra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300" b="0" i="0" dirty="0">
                <a:effectLst/>
                <a:latin typeface="+mj-lt"/>
                <a:cs typeface="Times New Roman" panose="02020603050405020304" pitchFamily="18" charset="0"/>
              </a:rPr>
              <a:t>Divulgação, pelo MEC, de </a:t>
            </a:r>
            <a:r>
              <a:rPr lang="pt-BR" sz="1300" b="1" i="0" dirty="0">
                <a:effectLst/>
                <a:latin typeface="+mj-lt"/>
                <a:cs typeface="Times New Roman" panose="02020603050405020304" pitchFamily="18" charset="0"/>
              </a:rPr>
              <a:t>relatórios anuais com informações sobre o programa</a:t>
            </a:r>
            <a:r>
              <a:rPr lang="pt-BR" sz="1300" b="0" i="0" dirty="0">
                <a:effectLst/>
                <a:latin typeface="+mj-lt"/>
                <a:cs typeface="Times New Roman" panose="02020603050405020304" pitchFamily="18" charset="0"/>
              </a:rPr>
              <a:t>, dos quais deverão constar, pelo menos, dados sobre o acesso, a permanência e a conclusão dos estudantes beneficiários e não beneficiários da Lei;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30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Promoção de </a:t>
            </a:r>
            <a:r>
              <a:rPr lang="pt-BR" sz="1300" b="1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ações afirmativas na pós-graduação</a:t>
            </a:r>
            <a:r>
              <a:rPr lang="pt-BR" sz="130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, respeitada a autonomia das Universidades e Institutos Federais, tendo em vista a importância da diversidade para o desenvolvimento científico, tecnológico e de inovação.</a:t>
            </a:r>
            <a:br>
              <a:rPr lang="pt-BR" sz="13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</a:br>
            <a:endParaRPr lang="pt-BR" sz="13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2F4AC5C-FB45-5641-9E60-D47D8E169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89956">
            <a:off x="158046" y="2194645"/>
            <a:ext cx="1797247" cy="1555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4422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2;p5">
            <a:extLst>
              <a:ext uri="{FF2B5EF4-FFF2-40B4-BE49-F238E27FC236}">
                <a16:creationId xmlns:a16="http://schemas.microsoft.com/office/drawing/2014/main" id="{5B634B1F-28C3-1AAC-AD13-2DBEE2416729}"/>
              </a:ext>
            </a:extLst>
          </p:cNvPr>
          <p:cNvSpPr/>
          <p:nvPr/>
        </p:nvSpPr>
        <p:spPr>
          <a:xfrm flipH="1">
            <a:off x="0" y="177285"/>
            <a:ext cx="3739800" cy="580054"/>
          </a:xfrm>
          <a:prstGeom prst="snipRoundRect">
            <a:avLst>
              <a:gd name="adj1" fmla="val 16667"/>
              <a:gd name="adj2" fmla="val 16667"/>
            </a:avLst>
          </a:prstGeom>
          <a:solidFill>
            <a:srgbClr val="8C1B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83;p5">
            <a:extLst>
              <a:ext uri="{FF2B5EF4-FFF2-40B4-BE49-F238E27FC236}">
                <a16:creationId xmlns:a16="http://schemas.microsoft.com/office/drawing/2014/main" id="{F5DE79EC-B29F-944C-AC2A-E24324733259}"/>
              </a:ext>
            </a:extLst>
          </p:cNvPr>
          <p:cNvSpPr txBox="1"/>
          <p:nvPr/>
        </p:nvSpPr>
        <p:spPr>
          <a:xfrm>
            <a:off x="115264" y="219231"/>
            <a:ext cx="3674787" cy="627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125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Ações Afirmativas na Educação</a:t>
            </a:r>
            <a:br>
              <a:rPr lang="pt-BR" sz="125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125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Educação</a:t>
            </a:r>
            <a:r>
              <a:rPr lang="pt-BR" sz="125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Superior: Permanência</a:t>
            </a:r>
            <a:endParaRPr sz="125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87CCD54-6880-88FB-EAEA-B2DDD462ED40}"/>
              </a:ext>
            </a:extLst>
          </p:cNvPr>
          <p:cNvSpPr txBox="1"/>
          <p:nvPr/>
        </p:nvSpPr>
        <p:spPr>
          <a:xfrm>
            <a:off x="356174" y="846295"/>
            <a:ext cx="4012626" cy="4583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600" b="1" dirty="0">
              <a:latin typeface="+mj-lt"/>
              <a:cs typeface="Times New Roman" panose="02020603050405020304" pitchFamily="18" charset="0"/>
            </a:endParaRPr>
          </a:p>
          <a:p>
            <a:pPr algn="ctr"/>
            <a:endParaRPr lang="pt-BR" sz="1600" b="1" dirty="0">
              <a:latin typeface="+mj-lt"/>
              <a:cs typeface="Times New Roman" panose="02020603050405020304" pitchFamily="18" charset="0"/>
            </a:endParaRPr>
          </a:p>
          <a:p>
            <a:pPr algn="ctr"/>
            <a:endParaRPr lang="pt-BR" sz="1600" b="1" dirty="0">
              <a:latin typeface="+mj-lt"/>
              <a:cs typeface="Times New Roman" panose="02020603050405020304" pitchFamily="18" charset="0"/>
            </a:endParaRPr>
          </a:p>
          <a:p>
            <a:pPr marL="165100" marR="0" lvl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429229"/>
              </a:buClr>
              <a:buSzPts val="1000"/>
            </a:pPr>
            <a:r>
              <a:rPr lang="pt-BR" sz="1300" dirty="0">
                <a:latin typeface="+mj-lt"/>
                <a:ea typeface="Montserrat"/>
                <a:cs typeface="Montserrat"/>
                <a:sym typeface="Montserrat"/>
              </a:rPr>
              <a:t>Parceria com CNPq</a:t>
            </a:r>
            <a:r>
              <a:rPr lang="pt-BR" sz="1300" dirty="0"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pt-BR" sz="1300" dirty="0">
                <a:latin typeface="+mj-lt"/>
                <a:ea typeface="Montserrat"/>
                <a:cs typeface="Montserrat"/>
                <a:sym typeface="Montserrat"/>
              </a:rPr>
              <a:t>para concessão de </a:t>
            </a:r>
            <a:r>
              <a:rPr lang="pt-BR" sz="1300" b="1" dirty="0">
                <a:latin typeface="+mj-lt"/>
                <a:ea typeface="Montserrat"/>
                <a:cs typeface="Montserrat"/>
                <a:sym typeface="Montserrat"/>
              </a:rPr>
              <a:t>bolsas de Iniciação Científica (IC) para estudantes negros(as) </a:t>
            </a:r>
            <a:r>
              <a:rPr lang="pt-BR" sz="1300" dirty="0">
                <a:latin typeface="+mj-lt"/>
                <a:ea typeface="Montserrat"/>
                <a:cs typeface="Montserrat"/>
                <a:sym typeface="Montserrat"/>
              </a:rPr>
              <a:t>vinculados à instituições de ensino superior nacional.</a:t>
            </a:r>
          </a:p>
          <a:p>
            <a:pPr marL="165100" marR="0" lvl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429229"/>
              </a:buClr>
              <a:buSzPts val="1000"/>
            </a:pPr>
            <a:r>
              <a:rPr lang="pt-BR" sz="1300" dirty="0">
                <a:latin typeface="+mj-lt"/>
                <a:ea typeface="Montserrat"/>
                <a:cs typeface="Montserrat"/>
                <a:sym typeface="Montserrat"/>
              </a:rPr>
              <a:t>O Objetivo é contribuir para </a:t>
            </a:r>
            <a:r>
              <a:rPr lang="pt-BR" sz="1300" b="1" dirty="0">
                <a:latin typeface="+mj-lt"/>
                <a:ea typeface="Montserrat"/>
                <a:cs typeface="Montserrat"/>
                <a:sym typeface="Montserrat"/>
              </a:rPr>
              <a:t>permanência e qualificação acadêmica de estudantes negros(as)</a:t>
            </a:r>
            <a:r>
              <a:rPr lang="pt-BR" sz="1300" dirty="0">
                <a:latin typeface="+mj-lt"/>
                <a:ea typeface="Montserrat"/>
                <a:cs typeface="Montserrat"/>
                <a:sym typeface="Montserrat"/>
              </a:rPr>
              <a:t> por meio do fortalecimento do Programa Institucional de Iniciação Científica – PIBIC/</a:t>
            </a:r>
            <a:r>
              <a:rPr lang="pt-BR" sz="1300" dirty="0" err="1">
                <a:latin typeface="+mj-lt"/>
                <a:ea typeface="Montserrat"/>
                <a:cs typeface="Montserrat"/>
                <a:sym typeface="Montserrat"/>
              </a:rPr>
              <a:t>Af</a:t>
            </a:r>
            <a:r>
              <a:rPr lang="pt-BR" sz="1300" dirty="0">
                <a:latin typeface="+mj-lt"/>
                <a:ea typeface="Montserrat"/>
                <a:cs typeface="Montserrat"/>
                <a:sym typeface="Montserrat"/>
              </a:rPr>
              <a:t>, de modo a complementar as ações afirmativas já existentes nas universidades. </a:t>
            </a:r>
          </a:p>
          <a:p>
            <a:pPr marL="165100" marR="0" lvl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429229"/>
              </a:buClr>
              <a:buSzPts val="1000"/>
            </a:pPr>
            <a:r>
              <a:rPr lang="pt-BR" sz="1300" dirty="0">
                <a:latin typeface="+mj-lt"/>
                <a:ea typeface="Montserrat"/>
                <a:cs typeface="Montserrat"/>
                <a:sym typeface="Montserrat"/>
              </a:rPr>
              <a:t>Dados dos últimos 6 anos demonstra que estudantes negros são maioria dos benificiários na concessão de bolsas.</a:t>
            </a:r>
          </a:p>
          <a:p>
            <a:pPr algn="ctr"/>
            <a:endParaRPr lang="pt-BR" b="1" dirty="0">
              <a:latin typeface="+mj-lt"/>
              <a:cs typeface="Times New Roman" panose="02020603050405020304" pitchFamily="18" charset="0"/>
            </a:endParaRPr>
          </a:p>
          <a:p>
            <a:endParaRPr lang="pt-BR" dirty="0">
              <a:latin typeface="+mj-lt"/>
              <a:cs typeface="Times New Roman" panose="02020603050405020304" pitchFamily="18" charset="0"/>
            </a:endParaRPr>
          </a:p>
          <a:p>
            <a:endParaRPr lang="pt-BR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02DC5C8-D6D9-E812-9D20-42B67672205E}"/>
              </a:ext>
            </a:extLst>
          </p:cNvPr>
          <p:cNvSpPr txBox="1"/>
          <p:nvPr/>
        </p:nvSpPr>
        <p:spPr>
          <a:xfrm>
            <a:off x="4775200" y="1024998"/>
            <a:ext cx="40126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>
                <a:solidFill>
                  <a:srgbClr val="4A2712"/>
                </a:solidFill>
                <a:latin typeface="+mj-lt"/>
                <a:cs typeface="Times New Roman" panose="02020603050405020304" pitchFamily="18" charset="0"/>
              </a:rPr>
              <a:t>AfirmaSUS</a:t>
            </a:r>
            <a:endParaRPr lang="pt-BR" sz="2000" b="1" dirty="0">
              <a:solidFill>
                <a:srgbClr val="4A2712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endParaRPr lang="pt-BR" sz="1100" b="1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pt-BR" sz="1300" dirty="0">
                <a:latin typeface="+mj-lt"/>
                <a:cs typeface="Times New Roman" panose="02020603050405020304" pitchFamily="18" charset="0"/>
              </a:rPr>
              <a:t>Iniciativa que será lançada pelo Ministério da Saúde, apoiada pelo MIR, que tem por objetivo a </a:t>
            </a:r>
            <a:r>
              <a:rPr lang="pt-BR" sz="1300" b="1" dirty="0">
                <a:latin typeface="+mj-lt"/>
                <a:cs typeface="Times New Roman" panose="02020603050405020304" pitchFamily="18" charset="0"/>
              </a:rPr>
              <a:t>Permanência e Inclusão de estudantes </a:t>
            </a:r>
            <a:r>
              <a:rPr lang="pt-BR" sz="1300" dirty="0">
                <a:latin typeface="+mj-lt"/>
                <a:cs typeface="Times New Roman" panose="02020603050405020304" pitchFamily="18" charset="0"/>
              </a:rPr>
              <a:t>negros, indígenas, quilombolas, ciganos, pessoas trans, pessoas com deficiência, migrantes e refugiados. </a:t>
            </a:r>
          </a:p>
          <a:p>
            <a:pPr algn="just"/>
            <a:endParaRPr lang="pt-BR" sz="1000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pt-BR" sz="1300" b="1" dirty="0">
                <a:latin typeface="+mj-lt"/>
                <a:cs typeface="Times New Roman" panose="02020603050405020304" pitchFamily="18" charset="0"/>
              </a:rPr>
              <a:t>100 grupos </a:t>
            </a:r>
            <a:r>
              <a:rPr lang="pt-BR" sz="1300" dirty="0">
                <a:latin typeface="+mj-lt"/>
                <a:cs typeface="Times New Roman" panose="02020603050405020304" pitchFamily="18" charset="0"/>
              </a:rPr>
              <a:t>implementados no país até o final de </a:t>
            </a:r>
            <a:r>
              <a:rPr lang="pt-BR" sz="1300" b="1" dirty="0">
                <a:latin typeface="+mj-lt"/>
                <a:cs typeface="Times New Roman" panose="02020603050405020304" pitchFamily="18" charset="0"/>
              </a:rPr>
              <a:t>2025</a:t>
            </a:r>
            <a:r>
              <a:rPr lang="pt-BR" sz="1300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1000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pt-BR" sz="1300" dirty="0">
                <a:latin typeface="+mj-lt"/>
                <a:cs typeface="Times New Roman" panose="02020603050405020304" pitchFamily="18" charset="0"/>
              </a:rPr>
              <a:t>Cada Grupo: 2 Tutores, 10 estudantes bolsistas;</a:t>
            </a:r>
          </a:p>
          <a:p>
            <a:pPr algn="just"/>
            <a:endParaRPr lang="pt-BR" sz="1100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pt-BR" sz="1300" b="1" dirty="0">
                <a:latin typeface="+mj-lt"/>
                <a:cs typeface="Times New Roman" panose="02020603050405020304" pitchFamily="18" charset="0"/>
              </a:rPr>
              <a:t>Resultados Esperados:</a:t>
            </a:r>
            <a:r>
              <a:rPr lang="pt-BR" sz="1300" dirty="0">
                <a:latin typeface="+mj-lt"/>
                <a:cs typeface="Times New Roman" panose="02020603050405020304" pitchFamily="18" charset="0"/>
              </a:rPr>
              <a:t> Formação profissional em saúde, redução da evasão universitária, qualificação do cuidado em saúde, mudanças institucionais nos cursos de saúde e estabelecer rede de apoio para os estudantes. </a:t>
            </a:r>
            <a:endParaRPr lang="pt-BR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AFC10CD-0F15-C787-48D3-E1719B56D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530" y="945989"/>
            <a:ext cx="2183073" cy="634455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F7D12A47-B505-F332-9B5C-0850765424AB}"/>
              </a:ext>
            </a:extLst>
          </p:cNvPr>
          <p:cNvCxnSpPr>
            <a:cxnSpLocks/>
          </p:cNvCxnSpPr>
          <p:nvPr/>
        </p:nvCxnSpPr>
        <p:spPr>
          <a:xfrm flipH="1">
            <a:off x="4515555" y="1185332"/>
            <a:ext cx="56445" cy="3567290"/>
          </a:xfrm>
          <a:prstGeom prst="line">
            <a:avLst/>
          </a:prstGeom>
          <a:ln w="1905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568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2;p5">
            <a:extLst>
              <a:ext uri="{FF2B5EF4-FFF2-40B4-BE49-F238E27FC236}">
                <a16:creationId xmlns:a16="http://schemas.microsoft.com/office/drawing/2014/main" id="{5B634B1F-28C3-1AAC-AD13-2DBEE2416729}"/>
              </a:ext>
            </a:extLst>
          </p:cNvPr>
          <p:cNvSpPr/>
          <p:nvPr/>
        </p:nvSpPr>
        <p:spPr>
          <a:xfrm flipH="1">
            <a:off x="0" y="177285"/>
            <a:ext cx="3739800" cy="580054"/>
          </a:xfrm>
          <a:prstGeom prst="snipRoundRect">
            <a:avLst>
              <a:gd name="adj1" fmla="val 16667"/>
              <a:gd name="adj2" fmla="val 16667"/>
            </a:avLst>
          </a:prstGeom>
          <a:solidFill>
            <a:srgbClr val="8C1B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83;p5">
            <a:extLst>
              <a:ext uri="{FF2B5EF4-FFF2-40B4-BE49-F238E27FC236}">
                <a16:creationId xmlns:a16="http://schemas.microsoft.com/office/drawing/2014/main" id="{F5DE79EC-B29F-944C-AC2A-E24324733259}"/>
              </a:ext>
            </a:extLst>
          </p:cNvPr>
          <p:cNvSpPr txBox="1"/>
          <p:nvPr/>
        </p:nvSpPr>
        <p:spPr>
          <a:xfrm>
            <a:off x="115264" y="219231"/>
            <a:ext cx="3674787" cy="627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125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Ações Afirmativas na Educação</a:t>
            </a:r>
            <a:br>
              <a:rPr lang="pt-BR" sz="125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125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Pós-Graduação</a:t>
            </a:r>
            <a:endParaRPr sz="125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AECB38A-D0B2-69AD-5E9F-5ECAE0C7C215}"/>
              </a:ext>
            </a:extLst>
          </p:cNvPr>
          <p:cNvSpPr txBox="1"/>
          <p:nvPr/>
        </p:nvSpPr>
        <p:spPr>
          <a:xfrm>
            <a:off x="564784" y="1119552"/>
            <a:ext cx="8014431" cy="428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+mn-lt"/>
              </a:rPr>
              <a:t>Programa Atlânticas</a:t>
            </a:r>
          </a:p>
          <a:p>
            <a:endParaRPr lang="pt-BR" dirty="0">
              <a:latin typeface="+mn-lt"/>
            </a:endParaRPr>
          </a:p>
          <a:p>
            <a:pPr algn="just"/>
            <a:endParaRPr lang="pt-BR" sz="800" dirty="0">
              <a:latin typeface="+mn-lt"/>
            </a:endParaRPr>
          </a:p>
          <a:p>
            <a:pPr marL="171450" marR="0" lvl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429229"/>
              </a:buClr>
              <a:buSzPts val="900"/>
            </a:pPr>
            <a:r>
              <a:rPr lang="pt-BR" sz="1300" dirty="0">
                <a:latin typeface="+mn-lt"/>
                <a:ea typeface="Montserrat"/>
                <a:cs typeface="Montserrat"/>
                <a:sym typeface="Montserrat"/>
              </a:rPr>
              <a:t>O MIR desenvolveu, em parceria com o CNPq, o </a:t>
            </a:r>
            <a:r>
              <a:rPr lang="pt-BR" sz="1300" b="1" dirty="0">
                <a:latin typeface="+mn-lt"/>
                <a:ea typeface="Montserrat"/>
                <a:cs typeface="Montserrat"/>
                <a:sym typeface="Montserrat"/>
              </a:rPr>
              <a:t>Atlânticas - Programa Beatriz Nascimento de Mulheres na Ciência</a:t>
            </a:r>
            <a:r>
              <a:rPr lang="pt-BR" sz="1300" dirty="0">
                <a:latin typeface="+mn-lt"/>
                <a:ea typeface="Montserrat"/>
                <a:cs typeface="Montserrat"/>
                <a:sym typeface="Montserrat"/>
              </a:rPr>
              <a:t>, que oferecerá bolsas de doutorado sanduíche e pós-doutorado no exterior para mulheres negras, indígenas, quilombolas e ciganas.</a:t>
            </a:r>
          </a:p>
          <a:p>
            <a:pPr marL="171450" marR="0" lvl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429229"/>
              </a:buClr>
              <a:buSzPts val="900"/>
            </a:pPr>
            <a:r>
              <a:rPr lang="pt-BR" sz="1300" dirty="0">
                <a:latin typeface="+mn-lt"/>
                <a:ea typeface="Montserrat"/>
                <a:cs typeface="Montserrat"/>
                <a:sym typeface="Montserrat"/>
              </a:rPr>
              <a:t>Ministério da Mulheres e o Ministério dos Povos Indígenas também foram parceiros importantes. </a:t>
            </a:r>
          </a:p>
          <a:p>
            <a:pPr marL="171450" marR="0" lvl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429229"/>
              </a:buClr>
              <a:buSzPts val="900"/>
            </a:pPr>
            <a:r>
              <a:rPr lang="pt-BR" sz="1300" dirty="0">
                <a:latin typeface="+mn-lt"/>
                <a:ea typeface="Montserrat"/>
                <a:cs typeface="Montserrat"/>
                <a:sym typeface="Montserrat"/>
              </a:rPr>
              <a:t>Ao todo foram selecionadas </a:t>
            </a:r>
            <a:r>
              <a:rPr lang="pt-BR" sz="1300" b="1" dirty="0">
                <a:latin typeface="+mn-lt"/>
                <a:ea typeface="Montserrat"/>
                <a:cs typeface="Montserrat"/>
                <a:sym typeface="Montserrat"/>
              </a:rPr>
              <a:t>86 pesquisadoras </a:t>
            </a:r>
            <a:r>
              <a:rPr lang="pt-BR" sz="1300" dirty="0">
                <a:latin typeface="+mn-lt"/>
                <a:ea typeface="Montserrat"/>
                <a:cs typeface="Montserrat"/>
                <a:sym typeface="Montserrat"/>
              </a:rPr>
              <a:t>das diferentes áreas do conhecimento em todas as regiões do país. </a:t>
            </a:r>
          </a:p>
          <a:p>
            <a:pPr marL="171450" marR="0" lvl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429229"/>
              </a:buClr>
              <a:buSzPts val="900"/>
            </a:pPr>
            <a:endParaRPr lang="pt-BR" sz="1300" dirty="0">
              <a:latin typeface="+mn-lt"/>
              <a:ea typeface="Montserrat"/>
              <a:cs typeface="Montserrat"/>
              <a:sym typeface="Montserrat"/>
            </a:endParaRPr>
          </a:p>
          <a:p>
            <a:pPr marL="171450" algn="just">
              <a:lnSpc>
                <a:spcPct val="115000"/>
              </a:lnSpc>
              <a:spcBef>
                <a:spcPts val="300"/>
              </a:spcBef>
              <a:buClr>
                <a:srgbClr val="429229"/>
              </a:buClr>
              <a:buSzPts val="900"/>
            </a:pPr>
            <a:r>
              <a:rPr lang="pt-BR" sz="1300" dirty="0">
                <a:latin typeface="+mn-lt"/>
                <a:ea typeface="Montserrat"/>
                <a:cs typeface="Montserrat"/>
                <a:sym typeface="Montserrat"/>
              </a:rPr>
              <a:t>O Programa visa </a:t>
            </a:r>
            <a:r>
              <a:rPr lang="pt-BR" sz="1300" b="1" dirty="0">
                <a:latin typeface="+mn-lt"/>
                <a:ea typeface="Montserrat"/>
                <a:cs typeface="Montserrat"/>
                <a:sym typeface="Montserrat"/>
              </a:rPr>
              <a:t>aumentar a presença e permanência de mulheres negras em programas de pós-graduação</a:t>
            </a:r>
            <a:r>
              <a:rPr lang="pt-BR" sz="1300" dirty="0">
                <a:latin typeface="+mn-lt"/>
                <a:ea typeface="Montserrat"/>
                <a:cs typeface="Montserrat"/>
                <a:sym typeface="Montserrat"/>
              </a:rPr>
              <a:t>, em nível de doutorado sanduíche e pós-doutorado no exterior, de modo </a:t>
            </a:r>
            <a:r>
              <a:rPr lang="pt-BR" sz="1300" b="1" dirty="0">
                <a:latin typeface="+mn-lt"/>
                <a:ea typeface="Montserrat"/>
                <a:cs typeface="Montserrat"/>
                <a:sym typeface="Montserrat"/>
              </a:rPr>
              <a:t>a fomentar trajetórias acadêmicas bem-sucedidas e oportunizar reconhecimento intelectual</a:t>
            </a:r>
            <a:r>
              <a:rPr lang="pt-BR" sz="1300" dirty="0">
                <a:latin typeface="+mn-lt"/>
                <a:ea typeface="Montserrat"/>
                <a:cs typeface="Montserrat"/>
                <a:sym typeface="Montserrat"/>
              </a:rPr>
              <a:t> e profissional às mulheres negras, indígenas, quilombolas e ciganas. </a:t>
            </a:r>
          </a:p>
          <a:p>
            <a:pPr marL="171450" marR="0" lvl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429229"/>
              </a:buClr>
              <a:buSzPts val="900"/>
            </a:pPr>
            <a:endParaRPr lang="pt-BR" sz="1300" dirty="0">
              <a:latin typeface="+mn-lt"/>
              <a:ea typeface="Montserrat"/>
              <a:cs typeface="Montserrat"/>
              <a:sym typeface="Montserrat"/>
            </a:endParaRPr>
          </a:p>
          <a:p>
            <a:pPr algn="just"/>
            <a:endParaRPr lang="pt-BR" dirty="0">
              <a:latin typeface="+mn-lt"/>
              <a:ea typeface="Montserrat"/>
            </a:endParaRPr>
          </a:p>
          <a:p>
            <a:pPr algn="just"/>
            <a:r>
              <a:rPr lang="pt-BR" dirty="0">
                <a:latin typeface="+mn-lt"/>
                <a:ea typeface="Montserrat"/>
                <a:sym typeface="Montserrat"/>
              </a:rPr>
              <a:t> </a:t>
            </a:r>
            <a:br>
              <a:rPr lang="pt-BR" dirty="0">
                <a:latin typeface="+mn-lt"/>
              </a:rPr>
            </a:br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612120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E2F42E14DDE5741AEA86EB586E03E47" ma:contentTypeVersion="11" ma:contentTypeDescription="Crie um novo documento." ma:contentTypeScope="" ma:versionID="5f0d19b93004e50df1e96763ca8e09f4">
  <xsd:schema xmlns:xsd="http://www.w3.org/2001/XMLSchema" xmlns:xs="http://www.w3.org/2001/XMLSchema" xmlns:p="http://schemas.microsoft.com/office/2006/metadata/properties" xmlns:ns2="f9b2d877-3472-4755-acda-cb332ddbaf4b" xmlns:ns3="98ee2fe5-00e6-4097-a497-bff32fbc7f52" targetNamespace="http://schemas.microsoft.com/office/2006/metadata/properties" ma:root="true" ma:fieldsID="0317c4b4fbacb9de5a071c2a1e998b15" ns2:_="" ns3:_="">
    <xsd:import namespace="f9b2d877-3472-4755-acda-cb332ddbaf4b"/>
    <xsd:import namespace="98ee2fe5-00e6-4097-a497-bff32fbc7f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b2d877-3472-4755-acda-cb332ddbaf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429f7ce5-b1b4-49c2-b478-55053dc3db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ee2fe5-00e6-4097-a497-bff32fbc7f5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c2dffcf-e162-409a-bbcf-d2de13846f2f}" ma:internalName="TaxCatchAll" ma:showField="CatchAllData" ma:web="98ee2fe5-00e6-4097-a497-bff32fbc7f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ee2fe5-00e6-4097-a497-bff32fbc7f52" xsi:nil="true"/>
    <lcf76f155ced4ddcb4097134ff3c332f xmlns="f9b2d877-3472-4755-acda-cb332ddbaf4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1AE6D37-C9BE-452C-BDF0-9804EB651772}"/>
</file>

<file path=customXml/itemProps2.xml><?xml version="1.0" encoding="utf-8"?>
<ds:datastoreItem xmlns:ds="http://schemas.openxmlformats.org/officeDocument/2006/customXml" ds:itemID="{5D0D0E78-F5F6-457B-9B27-91794F7B93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A60175-612D-4F43-859A-AD0EFBAD6EA1}">
  <ds:schemaRefs>
    <ds:schemaRef ds:uri="12f3ada9-0f6b-4db2-8236-622c979ed998"/>
    <ds:schemaRef ds:uri="21e51cb7-b0b8-45aa-b043-f554dc3279ce"/>
    <ds:schemaRef ds:uri="3ad66eab-1f07-42b3-8e9a-188bdfb91c84"/>
    <ds:schemaRef ds:uri="6f304503-674f-4485-b02a-474149a92d0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1827</Words>
  <Application>Microsoft Office PowerPoint</Application>
  <PresentationFormat>Apresentação na tela (16:9)</PresentationFormat>
  <Paragraphs>212</Paragraphs>
  <Slides>19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Marcia Regina de Lima Silva</dc:creator>
  <cp:lastModifiedBy>Vanessa Patricia Machado Silva</cp:lastModifiedBy>
  <cp:revision>24</cp:revision>
  <dcterms:modified xsi:type="dcterms:W3CDTF">2024-10-16T15:41:42Z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0x010100CE2F42E14DDE5741AEA86EB586E03E47</vt:lpwstr>
  </property>
  <property fmtid="{D5CDD505-2E9C-101B-9397-08002B2CF9AE}" pid="3" name="MediaServiceImageTags">
    <vt:lpwstr/>
  </property>
</Properties>
</file>