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2"/>
  </p:notesMasterIdLst>
  <p:sldIdLst>
    <p:sldId id="256" r:id="rId5"/>
    <p:sldId id="301" r:id="rId6"/>
    <p:sldId id="282" r:id="rId7"/>
    <p:sldId id="278" r:id="rId8"/>
    <p:sldId id="302" r:id="rId9"/>
    <p:sldId id="284" r:id="rId10"/>
    <p:sldId id="280" r:id="rId11"/>
    <p:sldId id="304" r:id="rId12"/>
    <p:sldId id="268" r:id="rId13"/>
    <p:sldId id="258" r:id="rId14"/>
    <p:sldId id="259" r:id="rId15"/>
    <p:sldId id="269" r:id="rId16"/>
    <p:sldId id="273" r:id="rId17"/>
    <p:sldId id="272" r:id="rId18"/>
    <p:sldId id="270" r:id="rId19"/>
    <p:sldId id="274" r:id="rId20"/>
    <p:sldId id="271" r:id="rId21"/>
  </p:sldIdLst>
  <p:sldSz cx="18288000" cy="10287000"/>
  <p:notesSz cx="6858000" cy="9144000"/>
  <p:embeddedFontLst>
    <p:embeddedFont>
      <p:font typeface="Arial Bold" panose="020B0802020202020204" pitchFamily="34" charset="0"/>
      <p:regular r:id="rId23"/>
      <p:bold r:id="rId24"/>
    </p:embeddedFont>
    <p:embeddedFont>
      <p:font typeface="Arial Rounded MT Bold" panose="020F0704030504030204" pitchFamily="34" charset="0"/>
      <p:regular r:id="rId25"/>
    </p:embeddedFont>
    <p:embeddedFont>
      <p:font typeface="Arimo" panose="020B0604020202020204" pitchFamily="34" charset="0"/>
      <p:regular r:id="rId26"/>
    </p:embeddedFont>
    <p:embeddedFont>
      <p:font typeface="Arimo Bold" panose="020B0704020202020204" pitchFamily="34" charset="0"/>
      <p:regular r:id="rId27"/>
    </p:embeddedFont>
    <p:embeddedFont>
      <p:font typeface="Montserrat" pitchFamily="2" charset="0"/>
      <p:regular r:id="rId28"/>
      <p:bold r:id="rId29"/>
      <p:italic r:id="rId30"/>
      <p:boldItalic r:id="rId31"/>
    </p:embeddedFont>
    <p:embeddedFont>
      <p:font typeface="Montserrat Bold" pitchFamily="2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font" Target="fonts/font4.fntdata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34" Type="http://schemas.openxmlformats.org/officeDocument/2006/relationships/presProps" Target="presProps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font" Target="fonts/font3.fntdata" /><Relationship Id="rId33" Type="http://schemas.openxmlformats.org/officeDocument/2006/relationships/font" Target="fonts/font11.fntdata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font" Target="fonts/font7.fntdata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font" Target="fonts/font2.fntdata" /><Relationship Id="rId32" Type="http://schemas.openxmlformats.org/officeDocument/2006/relationships/font" Target="fonts/font10.fntdata" /><Relationship Id="rId37" Type="http://schemas.openxmlformats.org/officeDocument/2006/relationships/tableStyles" Target="tableStyles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font" Target="fonts/font1.fntdata" /><Relationship Id="rId28" Type="http://schemas.openxmlformats.org/officeDocument/2006/relationships/font" Target="fonts/font6.fntdata" /><Relationship Id="rId36" Type="http://schemas.openxmlformats.org/officeDocument/2006/relationships/theme" Target="theme/theme1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font" Target="fonts/font9.fntdata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notesMaster" Target="notesMasters/notesMaster1.xml" /><Relationship Id="rId27" Type="http://schemas.openxmlformats.org/officeDocument/2006/relationships/font" Target="fonts/font5.fntdata" /><Relationship Id="rId30" Type="http://schemas.openxmlformats.org/officeDocument/2006/relationships/font" Target="fonts/font8.fntdata" /><Relationship Id="rId35" Type="http://schemas.openxmlformats.org/officeDocument/2006/relationships/viewProps" Target="view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Exemplo Muito Texto 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Exemplo Muito Texto 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Exemplo Título/Abertura 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Exemplo Muito Texto 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Exemplo Muito Texto 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8948159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Exemplo Muito Texto 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7592581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Exemplo Muito Texto 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Exemplo Muito Texto 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34042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>
          <a:extLst>
            <a:ext uri="{FF2B5EF4-FFF2-40B4-BE49-F238E27FC236}">
              <a16:creationId xmlns:a16="http://schemas.microsoft.com/office/drawing/2014/main" id="{3C2D2BA0-DABE-E10C-BC85-0538C4806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:notes">
            <a:extLst>
              <a:ext uri="{FF2B5EF4-FFF2-40B4-BE49-F238E27FC236}">
                <a16:creationId xmlns:a16="http://schemas.microsoft.com/office/drawing/2014/main" id="{8F573A9B-ED99-ADD6-21C1-2714B9FB2F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4:notes">
            <a:extLst>
              <a:ext uri="{FF2B5EF4-FFF2-40B4-BE49-F238E27FC236}">
                <a16:creationId xmlns:a16="http://schemas.microsoft.com/office/drawing/2014/main" id="{72388079-5576-572E-19EA-96B1528A40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Exemplo Muito Texto 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39498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Exemplo Muito Texto 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23807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Exemplo Muito Texto 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26492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Exemplo Muito Texto 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3619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dk1"/>
                </a:solidFill>
              </a:rPr>
              <a:t>Exemplo Bullets 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26701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dk1"/>
                </a:solidFill>
              </a:rPr>
              <a:t>Exemplo Bullets 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33699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dk1"/>
                </a:solidFill>
              </a:rPr>
              <a:t>Exemplo Bullets 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70605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Exemplo Muito Texto 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7" Type="http://schemas.openxmlformats.org/officeDocument/2006/relationships/image" Target="../media/image5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4.png" /><Relationship Id="rId5" Type="http://schemas.openxmlformats.org/officeDocument/2006/relationships/image" Target="../media/image3.png" /><Relationship Id="rId4" Type="http://schemas.openxmlformats.org/officeDocument/2006/relationships/image" Target="../media/image2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7.jpeg" /><Relationship Id="rId4" Type="http://schemas.openxmlformats.org/officeDocument/2006/relationships/image" Target="../media/image3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8.jpeg" /><Relationship Id="rId4" Type="http://schemas.openxmlformats.org/officeDocument/2006/relationships/image" Target="../media/image3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.png" /><Relationship Id="rId5" Type="http://schemas.openxmlformats.org/officeDocument/2006/relationships/image" Target="../media/image19.png" /><Relationship Id="rId4" Type="http://schemas.openxmlformats.org/officeDocument/2006/relationships/hyperlink" Target="https://www.presidencia.gov.br/ccivil_03/_Ato2007-2010/2007/Decreto/D6040.htm" TargetMode="Externa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3.png" /><Relationship Id="rId4" Type="http://schemas.openxmlformats.org/officeDocument/2006/relationships/image" Target="../media/image19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3.png" /><Relationship Id="rId4" Type="http://schemas.openxmlformats.org/officeDocument/2006/relationships/image" Target="../media/image19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3.png" /><Relationship Id="rId4" Type="http://schemas.openxmlformats.org/officeDocument/2006/relationships/hyperlink" Target="https://www.presidencia.gov.br/ccivil_03/_Ato2023-2026/2024/Decreto/D12002.htm#capitulo6" TargetMode="Externa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2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7" Type="http://schemas.openxmlformats.org/officeDocument/2006/relationships/image" Target="../media/image10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9.png" /><Relationship Id="rId5" Type="http://schemas.openxmlformats.org/officeDocument/2006/relationships/image" Target="../media/image8.png" /><Relationship Id="rId4" Type="http://schemas.openxmlformats.org/officeDocument/2006/relationships/image" Target="../media/image7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7" Type="http://schemas.openxmlformats.org/officeDocument/2006/relationships/image" Target="../media/image11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9.png" /><Relationship Id="rId5" Type="http://schemas.openxmlformats.org/officeDocument/2006/relationships/image" Target="../media/image8.png" /><Relationship Id="rId4" Type="http://schemas.openxmlformats.org/officeDocument/2006/relationships/image" Target="../media/image7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9.png" /><Relationship Id="rId5" Type="http://schemas.openxmlformats.org/officeDocument/2006/relationships/image" Target="../media/image8.png" /><Relationship Id="rId4" Type="http://schemas.openxmlformats.org/officeDocument/2006/relationships/image" Target="../media/image7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9.png" /><Relationship Id="rId5" Type="http://schemas.openxmlformats.org/officeDocument/2006/relationships/image" Target="../media/image8.png" /><Relationship Id="rId4" Type="http://schemas.openxmlformats.org/officeDocument/2006/relationships/image" Target="../media/image7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5.jpeg" /><Relationship Id="rId5" Type="http://schemas.openxmlformats.org/officeDocument/2006/relationships/image" Target="../media/image14.png" /><Relationship Id="rId4" Type="http://schemas.openxmlformats.org/officeDocument/2006/relationships/image" Target="../media/image13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5.jpeg" /><Relationship Id="rId5" Type="http://schemas.openxmlformats.org/officeDocument/2006/relationships/image" Target="../media/image14.png" /><Relationship Id="rId4" Type="http://schemas.openxmlformats.org/officeDocument/2006/relationships/image" Target="../media/image13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5.jpeg" /><Relationship Id="rId5" Type="http://schemas.openxmlformats.org/officeDocument/2006/relationships/image" Target="../media/image14.png" /><Relationship Id="rId4" Type="http://schemas.openxmlformats.org/officeDocument/2006/relationships/image" Target="../media/image13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000" b="-16999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5749756" y="861928"/>
            <a:ext cx="8969206" cy="1073484"/>
            <a:chOff x="0" y="0"/>
            <a:chExt cx="11958941" cy="1431312"/>
          </a:xfrm>
        </p:grpSpPr>
        <p:sp>
          <p:nvSpPr>
            <p:cNvPr id="4" name="Freeform 4"/>
            <p:cNvSpPr/>
            <p:nvPr/>
          </p:nvSpPr>
          <p:spPr>
            <a:xfrm>
              <a:off x="33909" y="33909"/>
              <a:ext cx="11891137" cy="1363599"/>
            </a:xfrm>
            <a:custGeom>
              <a:avLst/>
              <a:gdLst/>
              <a:ahLst/>
              <a:cxnLst/>
              <a:rect l="l" t="t" r="r" b="b"/>
              <a:pathLst>
                <a:path w="11891137" h="1363599">
                  <a:moveTo>
                    <a:pt x="0" y="0"/>
                  </a:moveTo>
                  <a:lnTo>
                    <a:pt x="11891137" y="0"/>
                  </a:lnTo>
                  <a:lnTo>
                    <a:pt x="11891137" y="1363599"/>
                  </a:lnTo>
                  <a:lnTo>
                    <a:pt x="0" y="1363599"/>
                  </a:lnTo>
                  <a:close/>
                </a:path>
              </a:pathLst>
            </a:custGeom>
            <a:solidFill>
              <a:srgbClr val="EF86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1958955" cy="1431417"/>
            </a:xfrm>
            <a:custGeom>
              <a:avLst/>
              <a:gdLst/>
              <a:ahLst/>
              <a:cxnLst/>
              <a:rect l="l" t="t" r="r" b="b"/>
              <a:pathLst>
                <a:path w="11958955" h="1431417">
                  <a:moveTo>
                    <a:pt x="33909" y="0"/>
                  </a:moveTo>
                  <a:lnTo>
                    <a:pt x="11925046" y="0"/>
                  </a:lnTo>
                  <a:cubicBezTo>
                    <a:pt x="11943714" y="0"/>
                    <a:pt x="11958955" y="15113"/>
                    <a:pt x="11958955" y="33909"/>
                  </a:cubicBezTo>
                  <a:lnTo>
                    <a:pt x="11958955" y="1397508"/>
                  </a:lnTo>
                  <a:cubicBezTo>
                    <a:pt x="11958955" y="1416177"/>
                    <a:pt x="11943842" y="1431417"/>
                    <a:pt x="11925046" y="1431417"/>
                  </a:cubicBezTo>
                  <a:lnTo>
                    <a:pt x="33909" y="1431417"/>
                  </a:lnTo>
                  <a:cubicBezTo>
                    <a:pt x="15240" y="1431417"/>
                    <a:pt x="0" y="1416304"/>
                    <a:pt x="0" y="1397508"/>
                  </a:cubicBezTo>
                  <a:lnTo>
                    <a:pt x="0" y="33909"/>
                  </a:lnTo>
                  <a:cubicBezTo>
                    <a:pt x="0" y="15113"/>
                    <a:pt x="15113" y="0"/>
                    <a:pt x="33909" y="0"/>
                  </a:cubicBezTo>
                  <a:moveTo>
                    <a:pt x="33909" y="67691"/>
                  </a:moveTo>
                  <a:lnTo>
                    <a:pt x="33909" y="33909"/>
                  </a:lnTo>
                  <a:lnTo>
                    <a:pt x="67691" y="33909"/>
                  </a:lnTo>
                  <a:lnTo>
                    <a:pt x="67691" y="1397508"/>
                  </a:lnTo>
                  <a:lnTo>
                    <a:pt x="33909" y="1397508"/>
                  </a:lnTo>
                  <a:lnTo>
                    <a:pt x="33909" y="1363599"/>
                  </a:lnTo>
                  <a:lnTo>
                    <a:pt x="11925046" y="1363599"/>
                  </a:lnTo>
                  <a:lnTo>
                    <a:pt x="11925046" y="1397508"/>
                  </a:lnTo>
                  <a:lnTo>
                    <a:pt x="11891137" y="1397508"/>
                  </a:lnTo>
                  <a:lnTo>
                    <a:pt x="11891137" y="33909"/>
                  </a:lnTo>
                  <a:lnTo>
                    <a:pt x="11925046" y="33909"/>
                  </a:lnTo>
                  <a:lnTo>
                    <a:pt x="11925046" y="67691"/>
                  </a:lnTo>
                  <a:lnTo>
                    <a:pt x="33909" y="67691"/>
                  </a:lnTo>
                  <a:close/>
                </a:path>
              </a:pathLst>
            </a:custGeom>
            <a:solidFill>
              <a:srgbClr val="EF8600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Freeform 6"/>
          <p:cNvSpPr/>
          <p:nvPr/>
        </p:nvSpPr>
        <p:spPr>
          <a:xfrm>
            <a:off x="-363756" y="-340888"/>
            <a:ext cx="18784332" cy="10632922"/>
          </a:xfrm>
          <a:custGeom>
            <a:avLst/>
            <a:gdLst/>
            <a:ahLst/>
            <a:cxnLst/>
            <a:rect l="l" t="t" r="r" b="b"/>
            <a:pathLst>
              <a:path w="18784332" h="10632922">
                <a:moveTo>
                  <a:pt x="0" y="0"/>
                </a:moveTo>
                <a:lnTo>
                  <a:pt x="18784332" y="0"/>
                </a:lnTo>
                <a:lnTo>
                  <a:pt x="18784332" y="10632922"/>
                </a:lnTo>
                <a:lnTo>
                  <a:pt x="0" y="106329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2" t="730" r="-71" b="-58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-360970" y="-110346"/>
            <a:ext cx="1672642" cy="10527630"/>
          </a:xfrm>
          <a:custGeom>
            <a:avLst/>
            <a:gdLst/>
            <a:ahLst/>
            <a:cxnLst/>
            <a:rect l="l" t="t" r="r" b="b"/>
            <a:pathLst>
              <a:path w="1672642" h="10527630">
                <a:moveTo>
                  <a:pt x="0" y="0"/>
                </a:moveTo>
                <a:lnTo>
                  <a:pt x="1672642" y="0"/>
                </a:lnTo>
                <a:lnTo>
                  <a:pt x="1672642" y="10527630"/>
                </a:lnTo>
                <a:lnTo>
                  <a:pt x="0" y="105276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69" r="-116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 descr="Texto  Descrição gerada automaticamente"/>
          <p:cNvSpPr/>
          <p:nvPr/>
        </p:nvSpPr>
        <p:spPr>
          <a:xfrm>
            <a:off x="7110554" y="-182100"/>
            <a:ext cx="4834186" cy="1888354"/>
          </a:xfrm>
          <a:custGeom>
            <a:avLst/>
            <a:gdLst/>
            <a:ahLst/>
            <a:cxnLst/>
            <a:rect l="l" t="t" r="r" b="b"/>
            <a:pathLst>
              <a:path w="4834186" h="1888354">
                <a:moveTo>
                  <a:pt x="0" y="0"/>
                </a:moveTo>
                <a:lnTo>
                  <a:pt x="4834186" y="0"/>
                </a:lnTo>
                <a:lnTo>
                  <a:pt x="4834186" y="1888354"/>
                </a:lnTo>
                <a:lnTo>
                  <a:pt x="0" y="18883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06" b="-50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1831030" y="3819833"/>
            <a:ext cx="16097900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6633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7200" err="1">
                <a:solidFill>
                  <a:srgbClr val="663300"/>
                </a:solidFill>
                <a:latin typeface="Arial Bold"/>
                <a:ea typeface="Arial Bold"/>
                <a:cs typeface="Arial Bold"/>
                <a:sym typeface="Arial Bold"/>
              </a:rPr>
              <a:t>Políticas</a:t>
            </a:r>
            <a:r>
              <a:rPr lang="en-US" sz="7200">
                <a:solidFill>
                  <a:srgbClr val="663300"/>
                </a:solidFill>
                <a:latin typeface="Arial Bold"/>
                <a:ea typeface="Arial Bold"/>
                <a:cs typeface="Arial Bold"/>
                <a:sym typeface="Arial Bold"/>
              </a:rPr>
              <a:t> para </a:t>
            </a:r>
            <a:r>
              <a:rPr lang="en-US" sz="7200" err="1">
                <a:solidFill>
                  <a:srgbClr val="663300"/>
                </a:solidFill>
                <a:latin typeface="Arial Bold"/>
                <a:ea typeface="Arial Bold"/>
                <a:cs typeface="Arial Bold"/>
                <a:sym typeface="Arial Bold"/>
              </a:rPr>
              <a:t>Comunidades</a:t>
            </a:r>
            <a:r>
              <a:rPr lang="en-US" sz="7200">
                <a:solidFill>
                  <a:srgbClr val="6633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7200" err="1">
                <a:solidFill>
                  <a:srgbClr val="663300"/>
                </a:solidFill>
                <a:latin typeface="Arial Bold"/>
                <a:ea typeface="Arial Bold"/>
                <a:cs typeface="Arial Bold"/>
                <a:sym typeface="Arial Bold"/>
              </a:rPr>
              <a:t>Quilombolas</a:t>
            </a:r>
            <a:r>
              <a:rPr lang="en-US" sz="7200">
                <a:solidFill>
                  <a:srgbClr val="663300"/>
                </a:solidFill>
                <a:latin typeface="Arial Bold"/>
                <a:ea typeface="Arial Bold"/>
                <a:cs typeface="Arial Bold"/>
                <a:sym typeface="Arial Bold"/>
              </a:rPr>
              <a:t> e </a:t>
            </a:r>
            <a:r>
              <a:rPr lang="en-US" sz="7200" err="1">
                <a:solidFill>
                  <a:srgbClr val="663300"/>
                </a:solidFill>
                <a:latin typeface="Arial Bold"/>
                <a:ea typeface="Arial Bold"/>
                <a:cs typeface="Arial Bold"/>
                <a:sym typeface="Arial Bold"/>
              </a:rPr>
              <a:t>Povos</a:t>
            </a:r>
            <a:r>
              <a:rPr lang="en-US" sz="7200">
                <a:solidFill>
                  <a:srgbClr val="6633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7200" err="1">
                <a:solidFill>
                  <a:srgbClr val="663300"/>
                </a:solidFill>
                <a:latin typeface="Arial Bold"/>
                <a:ea typeface="Arial Bold"/>
                <a:cs typeface="Arial Bold"/>
                <a:sym typeface="Arial Bold"/>
              </a:rPr>
              <a:t>Ciganos</a:t>
            </a:r>
            <a:endParaRPr lang="en-US" sz="7200" err="1">
              <a:solidFill>
                <a:srgbClr val="663300"/>
              </a:solidFill>
              <a:latin typeface="Arial Bold"/>
              <a:ea typeface="Arial Bold"/>
              <a:cs typeface="Arial Bold"/>
            </a:endParaRPr>
          </a:p>
        </p:txBody>
      </p:sp>
      <p:sp>
        <p:nvSpPr>
          <p:cNvPr id="10" name="Freeform 10" descr="Logotipo  Descrição gerada automaticamente"/>
          <p:cNvSpPr/>
          <p:nvPr/>
        </p:nvSpPr>
        <p:spPr>
          <a:xfrm>
            <a:off x="5460998" y="8060534"/>
            <a:ext cx="7710716" cy="1822216"/>
          </a:xfrm>
          <a:custGeom>
            <a:avLst/>
            <a:gdLst/>
            <a:ahLst/>
            <a:cxnLst/>
            <a:rect l="l" t="t" r="r" b="b"/>
            <a:pathLst>
              <a:path w="7710716" h="1822216">
                <a:moveTo>
                  <a:pt x="0" y="0"/>
                </a:moveTo>
                <a:lnTo>
                  <a:pt x="7710716" y="0"/>
                </a:lnTo>
                <a:lnTo>
                  <a:pt x="7710716" y="1822216"/>
                </a:lnTo>
                <a:lnTo>
                  <a:pt x="0" y="18222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398" b="-1398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" y="-120326"/>
            <a:ext cx="18513622" cy="10632922"/>
          </a:xfrm>
          <a:custGeom>
            <a:avLst/>
            <a:gdLst/>
            <a:ahLst/>
            <a:cxnLst/>
            <a:rect l="l" t="t" r="r" b="b"/>
            <a:pathLst>
              <a:path w="18513622" h="10632922">
                <a:moveTo>
                  <a:pt x="0" y="0"/>
                </a:moveTo>
                <a:lnTo>
                  <a:pt x="18513622" y="0"/>
                </a:lnTo>
                <a:lnTo>
                  <a:pt x="18513622" y="10632922"/>
                </a:lnTo>
                <a:lnTo>
                  <a:pt x="0" y="106329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19" t="730" r="-1535" b="-58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22" y="2"/>
            <a:ext cx="1672642" cy="10512594"/>
          </a:xfrm>
          <a:custGeom>
            <a:avLst/>
            <a:gdLst/>
            <a:ahLst/>
            <a:cxnLst/>
            <a:rect l="l" t="t" r="r" b="b"/>
            <a:pathLst>
              <a:path w="1672642" h="10512594">
                <a:moveTo>
                  <a:pt x="0" y="0"/>
                </a:moveTo>
                <a:lnTo>
                  <a:pt x="1672642" y="0"/>
                </a:lnTo>
                <a:lnTo>
                  <a:pt x="1672642" y="10512594"/>
                </a:lnTo>
                <a:lnTo>
                  <a:pt x="0" y="105125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6" r="-109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2786399" y="960982"/>
            <a:ext cx="9466672" cy="607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799">
                <a:solidFill>
                  <a:srgbClr val="FFCD8C"/>
                </a:solidFill>
                <a:latin typeface="Montserrat"/>
                <a:ea typeface="Montserrat"/>
                <a:cs typeface="Montserrat"/>
                <a:sym typeface="Montserrat"/>
              </a:rPr>
              <a:t>v</a:t>
            </a:r>
          </a:p>
        </p:txBody>
      </p:sp>
      <p:sp>
        <p:nvSpPr>
          <p:cNvPr id="5" name="Freeform 5" descr="Pessoas na grama  Descrição gerada automaticamente"/>
          <p:cNvSpPr/>
          <p:nvPr/>
        </p:nvSpPr>
        <p:spPr>
          <a:xfrm>
            <a:off x="3431646" y="477430"/>
            <a:ext cx="13322928" cy="8473906"/>
          </a:xfrm>
          <a:custGeom>
            <a:avLst/>
            <a:gdLst/>
            <a:ahLst/>
            <a:cxnLst/>
            <a:rect l="l" t="t" r="r" b="b"/>
            <a:pathLst>
              <a:path w="13322928" h="8473906">
                <a:moveTo>
                  <a:pt x="0" y="0"/>
                </a:moveTo>
                <a:lnTo>
                  <a:pt x="13322928" y="0"/>
                </a:lnTo>
                <a:lnTo>
                  <a:pt x="13322928" y="8473906"/>
                </a:lnTo>
                <a:lnTo>
                  <a:pt x="0" y="84739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958" b="-895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8561790" y="8978006"/>
            <a:ext cx="3062640" cy="604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0"/>
              </a:lnSpc>
            </a:pPr>
            <a:r>
              <a:rPr lang="en-US" sz="16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Foto de </a:t>
            </a:r>
            <a:r>
              <a:rPr lang="en-US" sz="160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Walisson</a:t>
            </a:r>
            <a:r>
              <a:rPr lang="en-US" sz="16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Braga, </a:t>
            </a:r>
            <a:r>
              <a:rPr lang="en-US" sz="160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autorizada</a:t>
            </a:r>
            <a:r>
              <a:rPr lang="en-US" sz="16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pela </a:t>
            </a:r>
            <a:r>
              <a:rPr lang="en-US" sz="160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família</a:t>
            </a:r>
            <a:r>
              <a:rPr lang="en-US" sz="16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​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ma imagem contendo Forma  Descrição gerada automaticamente"/>
          <p:cNvSpPr/>
          <p:nvPr/>
        </p:nvSpPr>
        <p:spPr>
          <a:xfrm>
            <a:off x="0" y="-225594"/>
            <a:ext cx="18784332" cy="10632922"/>
          </a:xfrm>
          <a:custGeom>
            <a:avLst/>
            <a:gdLst/>
            <a:ahLst/>
            <a:cxnLst/>
            <a:rect l="l" t="t" r="r" b="b"/>
            <a:pathLst>
              <a:path w="18784332" h="10632922">
                <a:moveTo>
                  <a:pt x="0" y="0"/>
                </a:moveTo>
                <a:lnTo>
                  <a:pt x="18784332" y="0"/>
                </a:lnTo>
                <a:lnTo>
                  <a:pt x="18784332" y="10632922"/>
                </a:lnTo>
                <a:lnTo>
                  <a:pt x="0" y="106329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12" t="730" r="-71" b="-585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1679036" y="317866"/>
            <a:ext cx="15143936" cy="1908214"/>
            <a:chOff x="0" y="0"/>
            <a:chExt cx="20191915" cy="25442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191857" cy="2544318"/>
            </a:xfrm>
            <a:custGeom>
              <a:avLst/>
              <a:gdLst/>
              <a:ahLst/>
              <a:cxnLst/>
              <a:rect l="l" t="t" r="r" b="b"/>
              <a:pathLst>
                <a:path w="20191857" h="2544318">
                  <a:moveTo>
                    <a:pt x="0" y="0"/>
                  </a:moveTo>
                  <a:lnTo>
                    <a:pt x="20191857" y="0"/>
                  </a:lnTo>
                  <a:lnTo>
                    <a:pt x="20191857" y="2544318"/>
                  </a:lnTo>
                  <a:lnTo>
                    <a:pt x="0" y="2544318"/>
                  </a:lnTo>
                  <a:close/>
                </a:path>
              </a:pathLst>
            </a:custGeom>
            <a:solidFill>
              <a:srgbClr val="FFDDB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191915" cy="258238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6719"/>
                </a:lnSpc>
              </a:pPr>
              <a:r>
                <a:rPr lang="en-US" sz="5599">
                  <a:solidFill>
                    <a:srgbClr val="6633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Caminhos para elaboração do Plano Nacional de Políticas para Povos Ciganos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126508" y="4639322"/>
            <a:ext cx="7017492" cy="2400658"/>
            <a:chOff x="0" y="0"/>
            <a:chExt cx="9356656" cy="320087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356598" cy="3200908"/>
            </a:xfrm>
            <a:custGeom>
              <a:avLst/>
              <a:gdLst/>
              <a:ahLst/>
              <a:cxnLst/>
              <a:rect l="l" t="t" r="r" b="b"/>
              <a:pathLst>
                <a:path w="9356598" h="3200908">
                  <a:moveTo>
                    <a:pt x="0" y="0"/>
                  </a:moveTo>
                  <a:lnTo>
                    <a:pt x="9356598" y="0"/>
                  </a:lnTo>
                  <a:lnTo>
                    <a:pt x="9356598" y="3200908"/>
                  </a:lnTo>
                  <a:lnTo>
                    <a:pt x="0" y="3200908"/>
                  </a:lnTo>
                  <a:close/>
                </a:path>
              </a:pathLst>
            </a:custGeom>
            <a:solidFill>
              <a:srgbClr val="FFDDB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9356656" cy="3229452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marL="868680" lvl="1" indent="-434340" algn="l">
                <a:lnSpc>
                  <a:spcPts val="4320"/>
                </a:lnSpc>
                <a:buAutoNum type="arabicPeriod"/>
              </a:pPr>
              <a:r>
                <a:rPr lang="en-US" sz="3600">
                  <a:solidFill>
                    <a:srgbClr val="6633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Revisão de material</a:t>
              </a:r>
            </a:p>
            <a:p>
              <a:pPr marL="868680" lvl="1" indent="-434340" algn="l">
                <a:lnSpc>
                  <a:spcPts val="4320"/>
                </a:lnSpc>
                <a:buAutoNum type="arabicPeriod"/>
              </a:pPr>
              <a:r>
                <a:rPr lang="en-US" sz="3600">
                  <a:solidFill>
                    <a:srgbClr val="6633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Bilaterais com Ministérios </a:t>
              </a:r>
            </a:p>
            <a:p>
              <a:pPr marL="868680" lvl="1" indent="-434340" algn="l">
                <a:lnSpc>
                  <a:spcPts val="4320"/>
                </a:lnSpc>
                <a:buAutoNum type="arabicPeriod"/>
              </a:pPr>
              <a:r>
                <a:rPr lang="en-US" sz="3600">
                  <a:solidFill>
                    <a:srgbClr val="6633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Caravana Brasil Cigano</a:t>
              </a:r>
            </a:p>
            <a:p>
              <a:pPr marL="868680" lvl="1" indent="-434340" algn="l">
                <a:lnSpc>
                  <a:spcPts val="4320"/>
                </a:lnSpc>
                <a:buAutoNum type="arabicPeriod"/>
              </a:pPr>
              <a:r>
                <a:rPr lang="en-US" sz="3600">
                  <a:solidFill>
                    <a:srgbClr val="6633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Sistematização da Escuta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7035914" y="-167226"/>
            <a:ext cx="1672642" cy="10512594"/>
          </a:xfrm>
          <a:custGeom>
            <a:avLst/>
            <a:gdLst/>
            <a:ahLst/>
            <a:cxnLst/>
            <a:rect l="l" t="t" r="r" b="b"/>
            <a:pathLst>
              <a:path w="1672642" h="10512594">
                <a:moveTo>
                  <a:pt x="0" y="0"/>
                </a:moveTo>
                <a:lnTo>
                  <a:pt x="1672642" y="0"/>
                </a:lnTo>
                <a:lnTo>
                  <a:pt x="1672642" y="10512594"/>
                </a:lnTo>
                <a:lnTo>
                  <a:pt x="0" y="105125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6" r="-109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 descr="Logotipo, nome da empresa  Descrição gerada automaticamente"/>
          <p:cNvSpPr/>
          <p:nvPr/>
        </p:nvSpPr>
        <p:spPr>
          <a:xfrm>
            <a:off x="9805480" y="2734976"/>
            <a:ext cx="7017492" cy="7017492"/>
          </a:xfrm>
          <a:custGeom>
            <a:avLst/>
            <a:gdLst/>
            <a:ahLst/>
            <a:cxnLst/>
            <a:rect l="l" t="t" r="r" b="b"/>
            <a:pathLst>
              <a:path w="7017492" h="7017492">
                <a:moveTo>
                  <a:pt x="0" y="0"/>
                </a:moveTo>
                <a:lnTo>
                  <a:pt x="7017492" y="0"/>
                </a:lnTo>
                <a:lnTo>
                  <a:pt x="7017492" y="7017492"/>
                </a:lnTo>
                <a:lnTo>
                  <a:pt x="0" y="70174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2786399" y="960982"/>
            <a:ext cx="5938" cy="607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799">
                <a:solidFill>
                  <a:srgbClr val="FFCD8C"/>
                </a:solidFill>
                <a:latin typeface="Montserrat"/>
                <a:ea typeface="Montserrat"/>
                <a:cs typeface="Montserrat"/>
                <a:sym typeface="Montserrat"/>
              </a:rPr>
              <a:t>v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46656" y="3003899"/>
            <a:ext cx="16043219" cy="74764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6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600" b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DECRETA</a:t>
            </a:r>
            <a:r>
              <a:rPr lang="en-US" sz="36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: </a:t>
            </a:r>
            <a:endParaRPr lang="pt-BR" sz="3600">
              <a:latin typeface="Montserrat"/>
              <a:ea typeface="Calibri"/>
              <a:cs typeface="Calibri"/>
            </a:endParaRPr>
          </a:p>
          <a:p>
            <a:pPr algn="just"/>
            <a:r>
              <a:rPr lang="en-US" sz="36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Art. 1º  </a:t>
            </a:r>
            <a:r>
              <a:rPr lang="en-US" sz="36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Fica</a:t>
            </a:r>
            <a:r>
              <a:rPr lang="en-US" sz="36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instituído</a:t>
            </a:r>
            <a:r>
              <a:rPr lang="en-US" sz="36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o Plano Nacional de </a:t>
            </a:r>
            <a:r>
              <a:rPr lang="en-US" sz="36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Políticas</a:t>
            </a:r>
            <a:r>
              <a:rPr lang="en-US" sz="36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para </a:t>
            </a:r>
            <a:r>
              <a:rPr lang="en-US" sz="36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Povos</a:t>
            </a:r>
            <a:r>
              <a:rPr lang="en-US" sz="36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Ciganos</a:t>
            </a:r>
            <a:r>
              <a:rPr lang="en-US" sz="36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, no </a:t>
            </a:r>
            <a:r>
              <a:rPr lang="en-US" sz="36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âmbito</a:t>
            </a:r>
            <a:r>
              <a:rPr lang="en-US" sz="36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da </a:t>
            </a:r>
            <a:r>
              <a:rPr lang="en-US" sz="36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administração</a:t>
            </a:r>
            <a:r>
              <a:rPr lang="en-US" sz="36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pública</a:t>
            </a:r>
            <a:r>
              <a:rPr lang="en-US" sz="36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federal, com a </a:t>
            </a:r>
            <a:r>
              <a:rPr lang="en-US" sz="36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finalidade</a:t>
            </a:r>
            <a:r>
              <a:rPr lang="en-US" sz="36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de </a:t>
            </a:r>
            <a:r>
              <a:rPr lang="en-US" sz="36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promover</a:t>
            </a:r>
            <a:r>
              <a:rPr lang="en-US" sz="36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medidas</a:t>
            </a:r>
            <a:r>
              <a:rPr lang="en-US" sz="36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intersetoriais</a:t>
            </a:r>
            <a:r>
              <a:rPr lang="en-US" sz="36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para a </a:t>
            </a:r>
            <a:r>
              <a:rPr lang="en-US" sz="36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garantia</a:t>
            </a:r>
            <a:r>
              <a:rPr lang="en-US" sz="36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dos </a:t>
            </a:r>
            <a:r>
              <a:rPr lang="en-US" sz="36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direitos</a:t>
            </a:r>
            <a:r>
              <a:rPr lang="en-US" sz="36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dos </a:t>
            </a:r>
            <a:r>
              <a:rPr lang="en-US" sz="36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povos</a:t>
            </a:r>
            <a:r>
              <a:rPr lang="en-US" sz="36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ciganos</a:t>
            </a:r>
            <a:r>
              <a:rPr lang="en-US" sz="36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.</a:t>
            </a:r>
            <a:endParaRPr lang="en-US" sz="3600">
              <a:latin typeface="Montserrat"/>
              <a:ea typeface="Calibri"/>
              <a:cs typeface="Calibri"/>
            </a:endParaRPr>
          </a:p>
          <a:p>
            <a:pPr algn="just"/>
            <a:endParaRPr lang="en-US" sz="3600">
              <a:solidFill>
                <a:srgbClr val="000000"/>
              </a:solidFill>
              <a:latin typeface="Montserrat"/>
              <a:ea typeface="Arial"/>
              <a:cs typeface="Arial"/>
            </a:endParaRPr>
          </a:p>
          <a:p>
            <a:pPr algn="just"/>
            <a:r>
              <a:rPr lang="en-US" sz="3600" u="sng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Parágrafo</a:t>
            </a:r>
            <a:r>
              <a:rPr lang="en-US" sz="3600" u="sng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600" u="sng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único</a:t>
            </a:r>
            <a:r>
              <a:rPr lang="en-US" sz="3600" u="sng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.</a:t>
            </a:r>
            <a:r>
              <a:rPr lang="en-US" sz="36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 </a:t>
            </a:r>
            <a:r>
              <a:rPr lang="en-US" sz="3600" b="1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Os</a:t>
            </a:r>
            <a:r>
              <a:rPr lang="en-US" sz="3600" b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600" b="1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povos</a:t>
            </a:r>
            <a:r>
              <a:rPr lang="en-US" sz="3600" b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600" b="1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ciganos</a:t>
            </a:r>
            <a:r>
              <a:rPr lang="en-US" sz="3600" b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600" b="1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são</a:t>
            </a:r>
            <a:r>
              <a:rPr lang="en-US" sz="3600" b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600" b="1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considerados</a:t>
            </a:r>
            <a:r>
              <a:rPr lang="en-US" sz="3600" b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600" b="1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como</a:t>
            </a:r>
            <a:r>
              <a:rPr lang="en-US" sz="3600" b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600" b="1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povos</a:t>
            </a:r>
            <a:r>
              <a:rPr lang="en-US" sz="3600" b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e </a:t>
            </a:r>
            <a:r>
              <a:rPr lang="en-US" sz="3600" b="1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comunidades</a:t>
            </a:r>
            <a:r>
              <a:rPr lang="en-US" sz="3600" b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600" b="1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tradicionais</a:t>
            </a:r>
            <a:r>
              <a:rPr lang="en-US" sz="3600" b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, para fins do </a:t>
            </a:r>
            <a:r>
              <a:rPr lang="en-US" sz="3600" b="1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disposto</a:t>
            </a:r>
            <a:r>
              <a:rPr lang="en-US" sz="3600" b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no </a:t>
            </a:r>
            <a:r>
              <a:rPr lang="en-US" sz="3600" b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  <a:hlinkClick r:id="rId4"/>
              </a:rPr>
              <a:t>Decreto nº 6.040, de 7 de fevereiro de 2007</a:t>
            </a:r>
            <a:r>
              <a:rPr lang="en-US" sz="3600" b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, </a:t>
            </a:r>
            <a:r>
              <a:rPr lang="en-US" sz="3600" b="1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reconhecidos</a:t>
            </a:r>
            <a:r>
              <a:rPr lang="en-US" sz="3600" b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o </a:t>
            </a:r>
            <a:r>
              <a:rPr lang="en-US" sz="3600" b="1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pertencimento</a:t>
            </a:r>
            <a:r>
              <a:rPr lang="en-US" sz="3600" b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600" b="1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étnico</a:t>
            </a:r>
            <a:r>
              <a:rPr lang="en-US" sz="3600" b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e as </a:t>
            </a:r>
            <a:r>
              <a:rPr lang="en-US" sz="3600" b="1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formas</a:t>
            </a:r>
            <a:r>
              <a:rPr lang="en-US" sz="3600" b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de </a:t>
            </a:r>
            <a:r>
              <a:rPr lang="en-US" sz="3600" b="1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organização</a:t>
            </a:r>
            <a:r>
              <a:rPr lang="en-US" sz="3600" b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social, </a:t>
            </a:r>
            <a:r>
              <a:rPr lang="en-US" sz="3600" b="1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linguística</a:t>
            </a:r>
            <a:r>
              <a:rPr lang="en-US" sz="3600" b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, cultural, familiar e territorial </a:t>
            </a:r>
            <a:r>
              <a:rPr lang="en-US" sz="3600" b="1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próprias</a:t>
            </a:r>
            <a:r>
              <a:rPr lang="en-US" sz="3600" b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.</a:t>
            </a:r>
            <a:endParaRPr lang="en-US" sz="3600" b="1">
              <a:latin typeface="Montserrat"/>
              <a:ea typeface="Calibri"/>
              <a:cs typeface="Calibri"/>
            </a:endParaRPr>
          </a:p>
          <a:p>
            <a:pPr algn="just"/>
            <a:endParaRPr lang="en-US" sz="3200" b="1">
              <a:solidFill>
                <a:srgbClr val="000000"/>
              </a:solidFill>
              <a:latin typeface="Montserrat"/>
              <a:ea typeface="Arial"/>
              <a:cs typeface="Arial"/>
              <a:sym typeface="Arial"/>
            </a:endParaRPr>
          </a:p>
          <a:p>
            <a:pPr algn="just"/>
            <a:endParaRPr lang="en-US" sz="3200">
              <a:latin typeface="Montserrat"/>
              <a:ea typeface="Calibri"/>
              <a:cs typeface="Arial"/>
            </a:endParaRPr>
          </a:p>
          <a:p>
            <a:pPr algn="just">
              <a:lnSpc>
                <a:spcPts val="3120"/>
              </a:lnSpc>
            </a:pPr>
            <a:endParaRPr lang="en-US" sz="26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" name="Freeform 5" descr="Forma, Retângulo  Descrição gerada automaticamente"/>
          <p:cNvSpPr/>
          <p:nvPr/>
        </p:nvSpPr>
        <p:spPr>
          <a:xfrm>
            <a:off x="2414789" y="264478"/>
            <a:ext cx="12829626" cy="1517908"/>
          </a:xfrm>
          <a:custGeom>
            <a:avLst/>
            <a:gdLst/>
            <a:ahLst/>
            <a:cxnLst/>
            <a:rect l="l" t="t" r="r" b="b"/>
            <a:pathLst>
              <a:path w="12829626" h="1517908">
                <a:moveTo>
                  <a:pt x="0" y="0"/>
                </a:moveTo>
                <a:lnTo>
                  <a:pt x="12829626" y="0"/>
                </a:lnTo>
                <a:lnTo>
                  <a:pt x="12829626" y="1517908"/>
                </a:lnTo>
                <a:lnTo>
                  <a:pt x="0" y="15179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0997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438254" y="431197"/>
            <a:ext cx="10481446" cy="1098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​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​</a:t>
            </a:r>
            <a:endParaRPr lang="en-US" sz="24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7" name="Freeform 7" descr="Forma  Descrição gerada automaticamente"/>
          <p:cNvSpPr/>
          <p:nvPr/>
        </p:nvSpPr>
        <p:spPr>
          <a:xfrm>
            <a:off x="16621676" y="13774"/>
            <a:ext cx="1672642" cy="10278486"/>
          </a:xfrm>
          <a:custGeom>
            <a:avLst/>
            <a:gdLst/>
            <a:ahLst/>
            <a:cxnLst/>
            <a:rect l="l" t="t" r="r" b="b"/>
            <a:pathLst>
              <a:path w="1672642" h="10278486">
                <a:moveTo>
                  <a:pt x="0" y="0"/>
                </a:moveTo>
                <a:lnTo>
                  <a:pt x="1672642" y="0"/>
                </a:lnTo>
                <a:lnTo>
                  <a:pt x="1672642" y="10278486"/>
                </a:lnTo>
                <a:lnTo>
                  <a:pt x="0" y="102784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1" b="-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67B8B28-42C9-C5A0-3507-CDED1EB8EB2D}"/>
              </a:ext>
            </a:extLst>
          </p:cNvPr>
          <p:cNvSpPr txBox="1"/>
          <p:nvPr/>
        </p:nvSpPr>
        <p:spPr>
          <a:xfrm>
            <a:off x="3465023" y="508372"/>
            <a:ext cx="10712002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4000" b="1">
                <a:latin typeface="Montserrat"/>
                <a:ea typeface="Calibri"/>
                <a:cs typeface="Calibri"/>
              </a:rPr>
              <a:t>Decreto 12.128 de 01 de agosto de 2024</a:t>
            </a:r>
          </a:p>
          <a:p>
            <a:endParaRPr lang="pt-BR" sz="2400" b="1">
              <a:latin typeface="Montserrat"/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538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2786399" y="960982"/>
            <a:ext cx="5938" cy="607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799">
                <a:solidFill>
                  <a:srgbClr val="FFCD8C"/>
                </a:solidFill>
                <a:latin typeface="Montserrat"/>
                <a:ea typeface="Montserrat"/>
                <a:cs typeface="Montserrat"/>
                <a:sym typeface="Montserrat"/>
              </a:rPr>
              <a:t>v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5359" y="2213159"/>
            <a:ext cx="15608558" cy="827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I - a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transversalidade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étnico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-racial e de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gênero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nas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políticas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públicas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destinadas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aos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povos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ciganos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;</a:t>
            </a:r>
            <a:endParaRPr lang="en-US" sz="3200">
              <a:latin typeface="Montserrat"/>
              <a:ea typeface="Calibri"/>
              <a:cs typeface="Calibri"/>
            </a:endParaRPr>
          </a:p>
          <a:p>
            <a:pPr algn="just"/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II - o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respeito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à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autodeterminação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, à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integridade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de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moradia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e de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sua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territorialidade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,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ainda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que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em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condição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de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transitoriedade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, à plena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efetividade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dos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direitos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sociais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,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econômicos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e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culturais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dos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povos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ciganos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,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conforme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o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disposto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no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Artigo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2º da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Convenção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nº 169 da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Organização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Internacional do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Trabalho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;</a:t>
            </a:r>
            <a:endParaRPr lang="en-US" sz="3200">
              <a:latin typeface="Montserrat"/>
              <a:ea typeface="Calibri"/>
              <a:cs typeface="Calibri"/>
            </a:endParaRPr>
          </a:p>
          <a:p>
            <a:pPr algn="just"/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III - o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reconhecimento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do modo de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vida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tradicional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cigano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como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prática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coletiva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familiar;</a:t>
            </a:r>
            <a:endParaRPr lang="en-US" sz="3200">
              <a:latin typeface="Montserrat"/>
              <a:ea typeface="Calibri"/>
              <a:cs typeface="Calibri"/>
            </a:endParaRPr>
          </a:p>
          <a:p>
            <a:pPr algn="just"/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IV - a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priorização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de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famílias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ciganas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em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situação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de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vulnerabilidade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social;</a:t>
            </a:r>
            <a:endParaRPr lang="en-US" sz="3200">
              <a:latin typeface="Montserrat"/>
              <a:ea typeface="Calibri"/>
              <a:cs typeface="Calibri"/>
            </a:endParaRPr>
          </a:p>
          <a:p>
            <a:pPr algn="just"/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V - o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reconhecimento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do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anticiganismo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no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discurso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e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nas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práticas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de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preconceito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e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discriminação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étnico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-racial contra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os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povos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ciganos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;</a:t>
            </a:r>
            <a:endParaRPr lang="en-US" sz="3200">
              <a:latin typeface="Montserrat"/>
              <a:ea typeface="Calibri"/>
              <a:cs typeface="Calibri"/>
            </a:endParaRPr>
          </a:p>
          <a:p>
            <a:pPr algn="just"/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VI - o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reconhecimento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da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presença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histórica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e da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contribuição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econômica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, cultural e social dos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povos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ciganos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na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construção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do País;</a:t>
            </a:r>
            <a:endParaRPr lang="en-US" sz="3200">
              <a:latin typeface="Montserrat"/>
              <a:ea typeface="Calibri"/>
              <a:cs typeface="Calibri"/>
            </a:endParaRPr>
          </a:p>
          <a:p>
            <a:pPr algn="just"/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VII - a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participação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e o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controle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social; e</a:t>
            </a:r>
            <a:endParaRPr lang="en-US" sz="3200">
              <a:latin typeface="Montserrat"/>
              <a:ea typeface="Calibri"/>
              <a:cs typeface="Calibri"/>
            </a:endParaRPr>
          </a:p>
          <a:p>
            <a:pPr algn="just"/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VIII - a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equidade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étnico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-racial e de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gênero</a:t>
            </a:r>
            <a:r>
              <a:rPr lang="en-US" sz="3200">
                <a:solidFill>
                  <a:srgbClr val="000000"/>
                </a:solidFill>
                <a:latin typeface="Montserrat"/>
                <a:ea typeface="Arial"/>
                <a:cs typeface="Arial"/>
                <a:sym typeface="Arial"/>
              </a:rPr>
              <a:t>.</a:t>
            </a:r>
            <a:endParaRPr lang="en-US" sz="3200">
              <a:latin typeface="Montserrat"/>
              <a:ea typeface="Calibri"/>
              <a:cs typeface="Calibri"/>
            </a:endParaRPr>
          </a:p>
          <a:p>
            <a:pPr algn="just">
              <a:lnSpc>
                <a:spcPts val="3120"/>
              </a:lnSpc>
            </a:pPr>
            <a:endParaRPr lang="en-US" sz="26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" name="Freeform 5" descr="Forma, Retângulo  Descrição gerada automaticamente"/>
          <p:cNvSpPr/>
          <p:nvPr/>
        </p:nvSpPr>
        <p:spPr>
          <a:xfrm>
            <a:off x="0" y="151788"/>
            <a:ext cx="12829626" cy="1517908"/>
          </a:xfrm>
          <a:custGeom>
            <a:avLst/>
            <a:gdLst/>
            <a:ahLst/>
            <a:cxnLst/>
            <a:rect l="l" t="t" r="r" b="b"/>
            <a:pathLst>
              <a:path w="12829626" h="1517908">
                <a:moveTo>
                  <a:pt x="0" y="0"/>
                </a:moveTo>
                <a:lnTo>
                  <a:pt x="12829626" y="0"/>
                </a:lnTo>
                <a:lnTo>
                  <a:pt x="12829626" y="1517908"/>
                </a:lnTo>
                <a:lnTo>
                  <a:pt x="0" y="15179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0997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214762" y="431197"/>
            <a:ext cx="12493768" cy="671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2800">
                <a:solidFill>
                  <a:srgbClr val="000000"/>
                </a:solidFill>
                <a:latin typeface="Arial"/>
                <a:ea typeface="Calibri"/>
                <a:cs typeface="Arial"/>
                <a:sym typeface="Montserrat Bold"/>
              </a:rPr>
              <a:t> </a:t>
            </a:r>
            <a:r>
              <a:rPr lang="en-US" sz="2800">
                <a:solidFill>
                  <a:srgbClr val="000000"/>
                </a:solidFill>
                <a:latin typeface="Montserrat"/>
                <a:ea typeface="Calibri"/>
                <a:cs typeface="Arial"/>
                <a:sym typeface="Montserrat Bold"/>
              </a:rPr>
              <a:t> São </a:t>
            </a:r>
            <a:r>
              <a:rPr lang="en-US" sz="3600" b="1" err="1">
                <a:solidFill>
                  <a:srgbClr val="000000"/>
                </a:solidFill>
                <a:latin typeface="Montserrat"/>
                <a:ea typeface="Calibri"/>
                <a:cs typeface="Arial"/>
                <a:sym typeface="Montserrat Bold"/>
              </a:rPr>
              <a:t>princípios</a:t>
            </a:r>
            <a:r>
              <a:rPr lang="en-US" sz="3600">
                <a:solidFill>
                  <a:srgbClr val="000000"/>
                </a:solidFill>
                <a:latin typeface="Montserrat"/>
                <a:ea typeface="Calibri"/>
                <a:cs typeface="Arial"/>
                <a:sym typeface="Montserrat Bold"/>
              </a:rPr>
              <a:t> </a:t>
            </a:r>
            <a:r>
              <a:rPr lang="en-US" sz="2800">
                <a:solidFill>
                  <a:srgbClr val="000000"/>
                </a:solidFill>
                <a:latin typeface="Montserrat"/>
                <a:ea typeface="Calibri"/>
                <a:cs typeface="Arial"/>
                <a:sym typeface="Montserrat Bold"/>
              </a:rPr>
              <a:t>do Plano Nacional de </a:t>
            </a:r>
            <a:r>
              <a:rPr lang="en-US" sz="2800" err="1">
                <a:solidFill>
                  <a:srgbClr val="000000"/>
                </a:solidFill>
                <a:latin typeface="Montserrat"/>
                <a:ea typeface="Calibri"/>
                <a:cs typeface="Arial"/>
                <a:sym typeface="Montserrat Bold"/>
              </a:rPr>
              <a:t>Políticas</a:t>
            </a:r>
            <a:r>
              <a:rPr lang="en-US" sz="2800">
                <a:solidFill>
                  <a:srgbClr val="000000"/>
                </a:solidFill>
                <a:latin typeface="Montserrat"/>
                <a:ea typeface="Calibri"/>
                <a:cs typeface="Arial"/>
                <a:sym typeface="Montserrat Bold"/>
              </a:rPr>
              <a:t> para </a:t>
            </a:r>
            <a:r>
              <a:rPr lang="en-US" sz="2800" err="1">
                <a:solidFill>
                  <a:srgbClr val="000000"/>
                </a:solidFill>
                <a:latin typeface="Montserrat"/>
                <a:ea typeface="Calibri"/>
                <a:cs typeface="Arial"/>
                <a:sym typeface="Montserrat Bold"/>
              </a:rPr>
              <a:t>Povos</a:t>
            </a:r>
            <a:r>
              <a:rPr lang="en-US" sz="2800">
                <a:solidFill>
                  <a:srgbClr val="000000"/>
                </a:solidFill>
                <a:latin typeface="Montserrat"/>
                <a:ea typeface="Calibri"/>
                <a:cs typeface="Arial"/>
                <a:sym typeface="Montserrat Bold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Montserrat"/>
                <a:ea typeface="Calibri"/>
                <a:cs typeface="Arial"/>
                <a:sym typeface="Montserrat Bold"/>
              </a:rPr>
              <a:t>Ciganos</a:t>
            </a:r>
            <a:r>
              <a:rPr lang="en-US" sz="2800">
                <a:solidFill>
                  <a:srgbClr val="000000"/>
                </a:solidFill>
                <a:latin typeface="Montserrat"/>
                <a:ea typeface="Calibri"/>
                <a:cs typeface="Arial"/>
                <a:sym typeface="Montserrat"/>
              </a:rPr>
              <a:t>:</a:t>
            </a:r>
            <a:r>
              <a:rPr lang="en-US" sz="2800">
                <a:solidFill>
                  <a:srgbClr val="000000"/>
                </a:solidFill>
                <a:latin typeface="Montserrat"/>
                <a:ea typeface="Calibri"/>
                <a:cs typeface="Calibri"/>
                <a:sym typeface="Montserrat"/>
              </a:rPr>
              <a:t>​</a:t>
            </a:r>
            <a:endParaRPr lang="pt-BR" sz="2800">
              <a:ea typeface="Calibri"/>
              <a:cs typeface="Calibri"/>
            </a:endParaRPr>
          </a:p>
        </p:txBody>
      </p:sp>
      <p:sp>
        <p:nvSpPr>
          <p:cNvPr id="7" name="Freeform 7" descr="Forma  Descrição gerada automaticamente"/>
          <p:cNvSpPr/>
          <p:nvPr/>
        </p:nvSpPr>
        <p:spPr>
          <a:xfrm>
            <a:off x="16621676" y="13774"/>
            <a:ext cx="1672642" cy="10278486"/>
          </a:xfrm>
          <a:custGeom>
            <a:avLst/>
            <a:gdLst/>
            <a:ahLst/>
            <a:cxnLst/>
            <a:rect l="l" t="t" r="r" b="b"/>
            <a:pathLst>
              <a:path w="1672642" h="10278486">
                <a:moveTo>
                  <a:pt x="0" y="0"/>
                </a:moveTo>
                <a:lnTo>
                  <a:pt x="1672642" y="0"/>
                </a:lnTo>
                <a:lnTo>
                  <a:pt x="1672642" y="10278486"/>
                </a:lnTo>
                <a:lnTo>
                  <a:pt x="0" y="102784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1" b="-41"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7646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484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2786399" y="960982"/>
            <a:ext cx="5938" cy="607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799">
                <a:solidFill>
                  <a:srgbClr val="FFCD8C"/>
                </a:solidFill>
                <a:latin typeface="Montserrat"/>
                <a:ea typeface="Montserrat"/>
                <a:cs typeface="Montserrat"/>
                <a:sym typeface="Montserrat"/>
              </a:rPr>
              <a:t>v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34392" y="2154200"/>
            <a:ext cx="15608558" cy="8430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I - combater o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anticiganismo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como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expressão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do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preconceito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, a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discriminação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étnico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-racial e o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discurso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de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ódio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contra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os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povos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ciganos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;</a:t>
            </a:r>
            <a:endParaRPr lang="pt-BR" sz="2900">
              <a:latin typeface="Montserrat"/>
              <a:ea typeface="Calibri"/>
              <a:cs typeface="Calibri"/>
            </a:endParaRPr>
          </a:p>
          <a:p>
            <a:pPr algn="just"/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II -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reconhecer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a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territorialidade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própria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dos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povos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ciganos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,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considerada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a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dinâmica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de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itinerância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das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rotas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;</a:t>
            </a:r>
            <a:endParaRPr lang="en-US" sz="2900">
              <a:latin typeface="Montserrat"/>
              <a:ea typeface="Calibri"/>
              <a:cs typeface="Calibri"/>
            </a:endParaRPr>
          </a:p>
          <a:p>
            <a:pPr algn="just"/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III -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reconhecer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o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direito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à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cidade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, à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infraestrutura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básica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e à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moradia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digna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,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em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áreas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urbanas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ou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rurais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em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formato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de rancho, bairro,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vilas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,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comunidades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ou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acampamentos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ciganos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;</a:t>
            </a:r>
            <a:endParaRPr lang="en-US" sz="2900">
              <a:latin typeface="Montserrat"/>
              <a:ea typeface="Calibri"/>
              <a:cs typeface="Calibri"/>
            </a:endParaRPr>
          </a:p>
          <a:p>
            <a:pPr algn="just"/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IV -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ampliar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a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presença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de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crianças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,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jovens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e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adultos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ciganos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nas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instituições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de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ensino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,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em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todos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os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níveis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de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escolaridade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;</a:t>
            </a:r>
            <a:endParaRPr lang="en-US" sz="2900">
              <a:latin typeface="Montserrat"/>
              <a:ea typeface="Calibri"/>
              <a:cs typeface="Calibri"/>
            </a:endParaRPr>
          </a:p>
          <a:p>
            <a:pPr algn="just"/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V -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atender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às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especificidades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dos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povos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ciganos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nas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políticas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de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atenção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à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saúde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;</a:t>
            </a:r>
            <a:endParaRPr lang="en-US" sz="2900">
              <a:latin typeface="Montserrat"/>
              <a:ea typeface="Calibri"/>
              <a:cs typeface="Calibri"/>
            </a:endParaRPr>
          </a:p>
          <a:p>
            <a:pPr algn="just"/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VI -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ampliar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o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acesso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dos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povos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ciganos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à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documentação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civil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básica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;</a:t>
            </a:r>
            <a:endParaRPr lang="en-US" sz="2900">
              <a:latin typeface="Montserrat"/>
              <a:ea typeface="Calibri"/>
              <a:cs typeface="Calibri"/>
            </a:endParaRPr>
          </a:p>
          <a:p>
            <a:pPr algn="just"/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VII -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promover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a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segurança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e a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soberania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alimentar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e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nutricional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dos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povos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ciganos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;</a:t>
            </a:r>
            <a:endParaRPr lang="en-US" sz="2900">
              <a:latin typeface="Montserrat"/>
              <a:ea typeface="Calibri"/>
              <a:cs typeface="Calibri"/>
            </a:endParaRPr>
          </a:p>
          <a:p>
            <a:pPr algn="just"/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VIII -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ampliar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o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acesso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das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pessoas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ciganas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ao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trabalho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,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ao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emprego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, à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renda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e à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seguridade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social;</a:t>
            </a:r>
            <a:endParaRPr lang="en-US" sz="2900">
              <a:latin typeface="Montserrat"/>
              <a:ea typeface="Calibri"/>
              <a:cs typeface="Calibri"/>
            </a:endParaRPr>
          </a:p>
          <a:p>
            <a:pPr algn="just"/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IX -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valorizar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a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cultura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e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promover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as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práticas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e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saberes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tradicionais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dos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povos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ciganos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; e</a:t>
            </a:r>
            <a:endParaRPr lang="en-US" sz="2900">
              <a:latin typeface="Montserrat"/>
              <a:ea typeface="Calibri"/>
              <a:cs typeface="Calibri"/>
            </a:endParaRPr>
          </a:p>
          <a:p>
            <a:pPr algn="just"/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X -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promover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o debate da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história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e da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cultura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dos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povos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ciganos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no País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em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colaboração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com o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sistema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 de </a:t>
            </a:r>
            <a:r>
              <a:rPr lang="en-US" sz="2900" err="1">
                <a:solidFill>
                  <a:srgbClr val="000000"/>
                </a:solidFill>
                <a:latin typeface="Montserrat"/>
                <a:cs typeface="Arial"/>
              </a:rPr>
              <a:t>ensino</a:t>
            </a:r>
            <a:r>
              <a:rPr lang="en-US" sz="2900">
                <a:solidFill>
                  <a:srgbClr val="000000"/>
                </a:solidFill>
                <a:latin typeface="Montserrat"/>
                <a:cs typeface="Arial"/>
              </a:rPr>
              <a:t>.</a:t>
            </a:r>
            <a:endParaRPr lang="en-US" sz="2900">
              <a:latin typeface="Montserrat"/>
            </a:endParaRPr>
          </a:p>
          <a:p>
            <a:pPr algn="just">
              <a:lnSpc>
                <a:spcPts val="3120"/>
              </a:lnSpc>
            </a:pPr>
            <a:endParaRPr lang="en-US" sz="26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" name="Freeform 5" descr="Forma, Retângulo  Descrição gerada automaticamente"/>
          <p:cNvSpPr/>
          <p:nvPr/>
        </p:nvSpPr>
        <p:spPr>
          <a:xfrm>
            <a:off x="0" y="151788"/>
            <a:ext cx="12829626" cy="1517908"/>
          </a:xfrm>
          <a:custGeom>
            <a:avLst/>
            <a:gdLst/>
            <a:ahLst/>
            <a:cxnLst/>
            <a:rect l="l" t="t" r="r" b="b"/>
            <a:pathLst>
              <a:path w="12829626" h="1517908">
                <a:moveTo>
                  <a:pt x="0" y="0"/>
                </a:moveTo>
                <a:lnTo>
                  <a:pt x="12829626" y="0"/>
                </a:lnTo>
                <a:lnTo>
                  <a:pt x="12829626" y="1517908"/>
                </a:lnTo>
                <a:lnTo>
                  <a:pt x="0" y="15179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0997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339787" y="431197"/>
            <a:ext cx="12470562" cy="1128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cs typeface="Arial"/>
                <a:sym typeface="Montserrat Bold"/>
              </a:rPr>
              <a:t> São </a:t>
            </a:r>
            <a:r>
              <a:rPr lang="en-US" sz="3200" b="1" err="1">
                <a:solidFill>
                  <a:srgbClr val="000000"/>
                </a:solidFill>
                <a:latin typeface="Montserrat"/>
                <a:cs typeface="Arial"/>
                <a:sym typeface="Montserrat Bold"/>
              </a:rPr>
              <a:t>objetivos</a:t>
            </a:r>
            <a:r>
              <a:rPr lang="en-US" sz="2400">
                <a:solidFill>
                  <a:srgbClr val="000000"/>
                </a:solidFill>
                <a:latin typeface="Montserrat"/>
                <a:cs typeface="Arial"/>
                <a:sym typeface="Montserrat Bold"/>
              </a:rPr>
              <a:t> do Plano Nacional de </a:t>
            </a:r>
            <a:r>
              <a:rPr lang="en-US" sz="2400" err="1">
                <a:solidFill>
                  <a:srgbClr val="000000"/>
                </a:solidFill>
                <a:latin typeface="Montserrat"/>
                <a:cs typeface="Arial"/>
                <a:sym typeface="Montserrat Bold"/>
              </a:rPr>
              <a:t>Políticas</a:t>
            </a:r>
            <a:r>
              <a:rPr lang="en-US" sz="2400">
                <a:solidFill>
                  <a:srgbClr val="000000"/>
                </a:solidFill>
                <a:latin typeface="Montserrat"/>
                <a:cs typeface="Arial"/>
                <a:sym typeface="Montserrat Bold"/>
              </a:rPr>
              <a:t> para </a:t>
            </a:r>
            <a:r>
              <a:rPr lang="en-US" sz="2400" err="1">
                <a:solidFill>
                  <a:srgbClr val="000000"/>
                </a:solidFill>
                <a:latin typeface="Montserrat"/>
                <a:cs typeface="Arial"/>
                <a:sym typeface="Montserrat Bold"/>
              </a:rPr>
              <a:t>Povos</a:t>
            </a:r>
            <a:r>
              <a:rPr lang="en-US" sz="2400">
                <a:solidFill>
                  <a:srgbClr val="000000"/>
                </a:solidFill>
                <a:latin typeface="Montserrat"/>
                <a:cs typeface="Arial"/>
                <a:sym typeface="Montserrat Bold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Montserrat"/>
                <a:cs typeface="Arial"/>
                <a:sym typeface="Montserrat Bold"/>
              </a:rPr>
              <a:t>Ciganos</a:t>
            </a:r>
            <a:r>
              <a:rPr lang="en-US" sz="2400">
                <a:solidFill>
                  <a:srgbClr val="000000"/>
                </a:solidFill>
                <a:latin typeface="Montserrat"/>
                <a:cs typeface="Arial"/>
                <a:sym typeface="Montserrat"/>
              </a:rPr>
              <a:t>:</a:t>
            </a:r>
            <a:endParaRPr lang="pt-BR" sz="2400">
              <a:latin typeface="Montserrat"/>
            </a:endParaRP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​</a:t>
            </a:r>
            <a:endParaRPr lang="en-US" sz="24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7" name="Freeform 7" descr="Forma  Descrição gerada automaticamente"/>
          <p:cNvSpPr/>
          <p:nvPr/>
        </p:nvSpPr>
        <p:spPr>
          <a:xfrm>
            <a:off x="16621676" y="13774"/>
            <a:ext cx="1672642" cy="10278486"/>
          </a:xfrm>
          <a:custGeom>
            <a:avLst/>
            <a:gdLst/>
            <a:ahLst/>
            <a:cxnLst/>
            <a:rect l="l" t="t" r="r" b="b"/>
            <a:pathLst>
              <a:path w="1672642" h="10278486">
                <a:moveTo>
                  <a:pt x="0" y="0"/>
                </a:moveTo>
                <a:lnTo>
                  <a:pt x="1672642" y="0"/>
                </a:lnTo>
                <a:lnTo>
                  <a:pt x="1672642" y="10278486"/>
                </a:lnTo>
                <a:lnTo>
                  <a:pt x="0" y="102784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1" b="-41"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1471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484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2786399" y="960982"/>
            <a:ext cx="5938" cy="607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799">
                <a:solidFill>
                  <a:srgbClr val="FFCD8C"/>
                </a:solidFill>
                <a:latin typeface="Montserrat"/>
                <a:ea typeface="Montserrat"/>
                <a:cs typeface="Montserrat"/>
                <a:sym typeface="Montserrat"/>
              </a:rPr>
              <a:t>v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26432" y="1431042"/>
            <a:ext cx="15363490" cy="9012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endParaRPr lang="en-US" sz="3200">
              <a:latin typeface="Montserrat"/>
              <a:ea typeface="Arimo"/>
              <a:cs typeface="Arial"/>
            </a:endParaRPr>
          </a:p>
          <a:p>
            <a:pPr algn="just"/>
            <a:r>
              <a:rPr lang="en-US" sz="3200">
                <a:solidFill>
                  <a:srgbClr val="000000"/>
                </a:solidFill>
                <a:latin typeface="Montserrat"/>
                <a:ea typeface="Arimo"/>
                <a:cs typeface="Arial"/>
              </a:rPr>
              <a:t>Art. 5º  O Plano Nacional de Políticas para Povos Ciganos compreenderá ações a partir dos seguintes </a:t>
            </a:r>
            <a:r>
              <a:rPr lang="en-US" sz="3200" b="1">
                <a:solidFill>
                  <a:srgbClr val="000000"/>
                </a:solidFill>
                <a:latin typeface="Montserrat"/>
                <a:ea typeface="Arimo"/>
                <a:cs typeface="Arial"/>
              </a:rPr>
              <a:t>eixos temáticos:</a:t>
            </a:r>
            <a:endParaRPr lang="en-US" sz="3200" b="1">
              <a:latin typeface="Montserrat"/>
              <a:ea typeface="Calibri"/>
              <a:cs typeface="Calibri"/>
            </a:endParaRPr>
          </a:p>
          <a:p>
            <a:pPr algn="ctr"/>
            <a:endParaRPr lang="en-US" sz="3200" b="1">
              <a:solidFill>
                <a:srgbClr val="000000"/>
              </a:solidFill>
              <a:latin typeface="Montserrat"/>
              <a:ea typeface="Arimo"/>
              <a:cs typeface="Arial"/>
            </a:endParaRPr>
          </a:p>
          <a:p>
            <a:pPr algn="ctr"/>
            <a:r>
              <a:rPr lang="en-US" sz="3200" b="1">
                <a:solidFill>
                  <a:srgbClr val="000000"/>
                </a:solidFill>
                <a:latin typeface="Montserrat"/>
                <a:ea typeface="Arimo"/>
                <a:cs typeface="Arial"/>
              </a:rPr>
              <a:t>I - </a:t>
            </a:r>
            <a:r>
              <a:rPr lang="en-US" sz="3200" b="1" err="1">
                <a:solidFill>
                  <a:srgbClr val="000000"/>
                </a:solidFill>
                <a:latin typeface="Montserrat"/>
                <a:ea typeface="Arimo"/>
                <a:cs typeface="Arial"/>
              </a:rPr>
              <a:t>direitos</a:t>
            </a:r>
            <a:r>
              <a:rPr lang="en-US" sz="3200" b="1">
                <a:solidFill>
                  <a:srgbClr val="000000"/>
                </a:solidFill>
                <a:latin typeface="Montserrat"/>
                <a:ea typeface="Arimo"/>
                <a:cs typeface="Arial"/>
              </a:rPr>
              <a:t> sociais e cidadania; e</a:t>
            </a:r>
            <a:endParaRPr lang="en-US" sz="3200" b="1">
              <a:latin typeface="Montserrat"/>
              <a:ea typeface="Calibri"/>
              <a:cs typeface="Calibri"/>
            </a:endParaRPr>
          </a:p>
          <a:p>
            <a:pPr algn="ctr"/>
            <a:r>
              <a:rPr lang="en-US" sz="3200" b="1">
                <a:solidFill>
                  <a:srgbClr val="000000"/>
                </a:solidFill>
                <a:latin typeface="Montserrat"/>
                <a:ea typeface="Arimo"/>
                <a:cs typeface="Arial"/>
              </a:rPr>
              <a:t>II - </a:t>
            </a:r>
            <a:r>
              <a:rPr lang="en-US" sz="3200" b="1" err="1">
                <a:solidFill>
                  <a:srgbClr val="000000"/>
                </a:solidFill>
                <a:latin typeface="Montserrat"/>
                <a:ea typeface="Arimo"/>
                <a:cs typeface="Arial"/>
              </a:rPr>
              <a:t>inclusão</a:t>
            </a:r>
            <a:r>
              <a:rPr lang="en-US" sz="3200" b="1">
                <a:solidFill>
                  <a:srgbClr val="000000"/>
                </a:solidFill>
                <a:latin typeface="Montserrat"/>
                <a:ea typeface="Arimo"/>
                <a:cs typeface="Arial"/>
              </a:rPr>
              <a:t> produtiva, econômica e cultural.</a:t>
            </a:r>
            <a:endParaRPr lang="en-US" sz="3200" b="1">
              <a:latin typeface="Montserrat"/>
              <a:ea typeface="Calibri"/>
              <a:cs typeface="Calibri"/>
            </a:endParaRPr>
          </a:p>
          <a:p>
            <a:pPr algn="just"/>
            <a:endParaRPr lang="en-US" sz="3200">
              <a:solidFill>
                <a:srgbClr val="000000"/>
              </a:solidFill>
              <a:latin typeface="Montserrat"/>
              <a:ea typeface="Arimo"/>
              <a:cs typeface="Arial"/>
            </a:endParaRPr>
          </a:p>
          <a:p>
            <a:pPr algn="just"/>
            <a:endParaRPr lang="en-US" sz="3200">
              <a:solidFill>
                <a:srgbClr val="000000"/>
              </a:solidFill>
              <a:latin typeface="Montserrat"/>
              <a:ea typeface="Arimo"/>
              <a:cs typeface="Arial"/>
              <a:sym typeface="Arimo"/>
            </a:endParaRPr>
          </a:p>
          <a:p>
            <a:pPr algn="just"/>
            <a:r>
              <a:rPr lang="en-US" sz="3200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Art. 6º  Ato da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Ministra</a:t>
            </a:r>
            <a:r>
              <a:rPr lang="en-US" sz="3200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 de Estado da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Igualdade</a:t>
            </a:r>
            <a:r>
              <a:rPr lang="en-US" sz="3200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 Racial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instituirá</a:t>
            </a:r>
            <a:r>
              <a:rPr lang="en-US" sz="3200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comitê</a:t>
            </a:r>
            <a:r>
              <a:rPr lang="en-US" sz="3200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 gestor com a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finalidade</a:t>
            </a:r>
            <a:r>
              <a:rPr lang="en-US" sz="3200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 de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monitorar</a:t>
            </a:r>
            <a:r>
              <a:rPr lang="en-US" sz="3200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 e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avaliar</a:t>
            </a:r>
            <a:r>
              <a:rPr lang="en-US" sz="3200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 a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implementação</a:t>
            </a:r>
            <a:r>
              <a:rPr lang="en-US" sz="3200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 do Plano Nacional de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Políticas</a:t>
            </a:r>
            <a:r>
              <a:rPr lang="en-US" sz="3200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 para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Povos</a:t>
            </a:r>
            <a:r>
              <a:rPr lang="en-US" sz="3200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Ciganos</a:t>
            </a:r>
            <a:r>
              <a:rPr lang="en-US" sz="3200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.</a:t>
            </a:r>
            <a:endParaRPr lang="en-US" sz="3200">
              <a:latin typeface="Montserrat"/>
            </a:endParaRPr>
          </a:p>
          <a:p>
            <a:pPr algn="just"/>
            <a:r>
              <a:rPr lang="en-US" sz="3200" err="1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Parágrafo</a:t>
            </a:r>
            <a:r>
              <a:rPr lang="en-US" sz="3200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único</a:t>
            </a:r>
            <a:r>
              <a:rPr lang="en-US" sz="3200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. O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ato</a:t>
            </a:r>
            <a:r>
              <a:rPr lang="en-US" sz="3200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 de que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trata</a:t>
            </a:r>
            <a:r>
              <a:rPr lang="en-US" sz="3200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 o </a:t>
            </a:r>
            <a:r>
              <a:rPr lang="en-US" sz="3200" i="1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caput</a:t>
            </a:r>
            <a:r>
              <a:rPr lang="en-US" sz="3200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:</a:t>
            </a:r>
            <a:endParaRPr lang="en-US" sz="3200">
              <a:latin typeface="Montserrat"/>
            </a:endParaRPr>
          </a:p>
          <a:p>
            <a:pPr algn="just"/>
            <a:r>
              <a:rPr lang="en-US" sz="3200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I -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disporá</a:t>
            </a:r>
            <a:r>
              <a:rPr lang="en-US" sz="3200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sobre</a:t>
            </a:r>
            <a:r>
              <a:rPr lang="en-US" sz="3200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 a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composição</a:t>
            </a:r>
            <a:r>
              <a:rPr lang="en-US" sz="3200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 do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colegiado</a:t>
            </a:r>
            <a:r>
              <a:rPr lang="en-US" sz="3200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, as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suas</a:t>
            </a:r>
            <a:r>
              <a:rPr lang="en-US" sz="3200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competências</a:t>
            </a:r>
            <a:r>
              <a:rPr lang="en-US" sz="3200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 e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sua</a:t>
            </a:r>
            <a:r>
              <a:rPr lang="en-US" sz="3200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 forma de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funcionamento</a:t>
            </a:r>
            <a:r>
              <a:rPr lang="en-US" sz="3200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; e</a:t>
            </a:r>
            <a:endParaRPr lang="en-US" sz="3200">
              <a:latin typeface="Montserrat"/>
            </a:endParaRPr>
          </a:p>
          <a:p>
            <a:pPr algn="just"/>
            <a:r>
              <a:rPr lang="en-US" sz="3200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II -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observará</a:t>
            </a:r>
            <a:r>
              <a:rPr lang="en-US" sz="3200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 o </a:t>
            </a:r>
            <a:r>
              <a:rPr lang="en-US" sz="3200" err="1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disposto</a:t>
            </a:r>
            <a:r>
              <a:rPr lang="en-US" sz="3200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 no </a:t>
            </a:r>
            <a:r>
              <a:rPr lang="en-US" sz="3200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  <a:hlinkClick r:id="rId4"/>
              </a:rPr>
              <a:t>Capítulo VI do Decreto nº 12.002, de 22 de abril de 2024</a:t>
            </a:r>
            <a:r>
              <a:rPr lang="en-US" sz="3200">
                <a:solidFill>
                  <a:srgbClr val="000000"/>
                </a:solidFill>
                <a:latin typeface="Montserrat"/>
                <a:ea typeface="Arimo"/>
                <a:cs typeface="Arial"/>
                <a:sym typeface="Arimo"/>
              </a:rPr>
              <a:t>.</a:t>
            </a:r>
            <a:endParaRPr lang="en-US" sz="3200">
              <a:latin typeface="Montserrat"/>
            </a:endParaRPr>
          </a:p>
          <a:p>
            <a:pPr algn="just"/>
            <a:endParaRPr lang="en-US" sz="3200">
              <a:latin typeface="Montserrat"/>
              <a:ea typeface="Arimo"/>
              <a:cs typeface="Arial"/>
            </a:endParaRPr>
          </a:p>
          <a:p>
            <a:pPr algn="just"/>
            <a:endParaRPr lang="en-US" sz="1000">
              <a:solidFill>
                <a:srgbClr val="000000"/>
              </a:solidFill>
              <a:latin typeface="Arial"/>
              <a:ea typeface="Arimo"/>
              <a:cs typeface="Arial"/>
            </a:endParaRPr>
          </a:p>
          <a:p>
            <a:pPr algn="just">
              <a:lnSpc>
                <a:spcPts val="3840"/>
              </a:lnSpc>
            </a:pPr>
            <a:endParaRPr lang="en-US" sz="320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7" name="Freeform 7" descr="Forma  Descrição gerada automaticamente"/>
          <p:cNvSpPr/>
          <p:nvPr/>
        </p:nvSpPr>
        <p:spPr>
          <a:xfrm>
            <a:off x="16621676" y="13774"/>
            <a:ext cx="1672642" cy="10278486"/>
          </a:xfrm>
          <a:custGeom>
            <a:avLst/>
            <a:gdLst/>
            <a:ahLst/>
            <a:cxnLst/>
            <a:rect l="l" t="t" r="r" b="b"/>
            <a:pathLst>
              <a:path w="1672642" h="10278486">
                <a:moveTo>
                  <a:pt x="0" y="0"/>
                </a:moveTo>
                <a:lnTo>
                  <a:pt x="1672642" y="0"/>
                </a:lnTo>
                <a:lnTo>
                  <a:pt x="1672642" y="10278486"/>
                </a:lnTo>
                <a:lnTo>
                  <a:pt x="0" y="102784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1" b="-41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2786399" y="960982"/>
            <a:ext cx="5938" cy="607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799">
                <a:solidFill>
                  <a:srgbClr val="FFCD8C"/>
                </a:solidFill>
                <a:latin typeface="Montserrat"/>
                <a:ea typeface="Montserrat"/>
                <a:cs typeface="Montserrat"/>
                <a:sym typeface="Montserrat"/>
              </a:rPr>
              <a:t>v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99267" y="763055"/>
            <a:ext cx="15363490" cy="7797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40"/>
              </a:lnSpc>
            </a:pPr>
            <a:endParaRPr lang="en-US" sz="3600">
              <a:solidFill>
                <a:srgbClr val="000000"/>
              </a:solidFill>
              <a:latin typeface="Montserrat"/>
              <a:ea typeface="Arimo"/>
              <a:cs typeface="Arimo"/>
            </a:endParaRPr>
          </a:p>
          <a:p>
            <a:pPr algn="just">
              <a:lnSpc>
                <a:spcPts val="3840"/>
              </a:lnSpc>
            </a:pP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Art. 7º  Para a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execução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 do Plano Nacional de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Políticas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 para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Povos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Ciganos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,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poderão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 ser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firmados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convênios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,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acordos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,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ajustes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 e outros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instrumentos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congêneres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 entre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órgãos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 e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entidades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 da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administração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pública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 federal com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os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Estados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, o Distrito Federal,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os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Municípios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,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entidades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privadas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sem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 fins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lucrativos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 e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organismos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internacionais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,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observado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 o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disposto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na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legislação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aplicável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 a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cada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tipo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 de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instrumento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</a:rPr>
              <a:t>.</a:t>
            </a:r>
            <a:endParaRPr lang="en-US" sz="3000">
              <a:ea typeface="Calibri"/>
              <a:cs typeface="Calibri"/>
            </a:endParaRPr>
          </a:p>
          <a:p>
            <a:pPr algn="just">
              <a:lnSpc>
                <a:spcPts val="3840"/>
              </a:lnSpc>
            </a:pP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Art. 8º A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execução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 do Plano Nacional de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Políticas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 para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Povos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Ciganos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será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custeada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por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dotações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orçamentárias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 da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União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consignadas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anualmente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nos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orçamentos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 dos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órgãos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 e das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entidades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participantes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,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observados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os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limites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 de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movimentação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, de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empenho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 e de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pagamento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estabelecidos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.</a:t>
            </a:r>
            <a:endParaRPr lang="en-US" sz="3000">
              <a:solidFill>
                <a:srgbClr val="000000"/>
              </a:solidFill>
              <a:latin typeface="Montserrat"/>
              <a:ea typeface="Arimo"/>
              <a:cs typeface="Arimo"/>
            </a:endParaRPr>
          </a:p>
          <a:p>
            <a:pPr algn="just">
              <a:lnSpc>
                <a:spcPts val="3840"/>
              </a:lnSpc>
            </a:pPr>
            <a:endParaRPr lang="en-US" sz="3000">
              <a:solidFill>
                <a:srgbClr val="000000"/>
              </a:solidFill>
              <a:latin typeface="Montserrat"/>
              <a:ea typeface="Arimo"/>
              <a:cs typeface="Arimo"/>
            </a:endParaRPr>
          </a:p>
          <a:p>
            <a:pPr algn="just">
              <a:lnSpc>
                <a:spcPts val="3840"/>
              </a:lnSpc>
            </a:pP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 Art. 9º Este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Decreto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entra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em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 vigor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na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 data de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sua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publicação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.</a:t>
            </a:r>
            <a:endParaRPr lang="en-US" sz="3000">
              <a:solidFill>
                <a:srgbClr val="000000"/>
              </a:solidFill>
              <a:latin typeface="Montserrat"/>
              <a:ea typeface="Arimo"/>
              <a:cs typeface="Arimo"/>
            </a:endParaRPr>
          </a:p>
          <a:p>
            <a:pPr algn="just">
              <a:lnSpc>
                <a:spcPts val="3840"/>
              </a:lnSpc>
            </a:pPr>
            <a:endParaRPr lang="en-US" sz="3000">
              <a:solidFill>
                <a:srgbClr val="000000"/>
              </a:solidFill>
              <a:latin typeface="Montserrat"/>
              <a:ea typeface="Arimo"/>
              <a:cs typeface="Arimo"/>
            </a:endParaRPr>
          </a:p>
          <a:p>
            <a:pPr algn="just">
              <a:lnSpc>
                <a:spcPts val="3840"/>
              </a:lnSpc>
            </a:pP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Brasília, 1º de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agosto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 de 2024; 203º da </a:t>
            </a:r>
            <a:r>
              <a:rPr lang="en-US" sz="3000" err="1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Independência</a:t>
            </a:r>
            <a:r>
              <a:rPr lang="en-US" sz="3000">
                <a:solidFill>
                  <a:srgbClr val="000000"/>
                </a:solidFill>
                <a:latin typeface="Montserrat"/>
                <a:ea typeface="Arimo"/>
                <a:cs typeface="Arimo"/>
                <a:sym typeface="Arimo"/>
              </a:rPr>
              <a:t> e 136º da República.</a:t>
            </a:r>
            <a:endParaRPr lang="en-US" sz="3000">
              <a:solidFill>
                <a:srgbClr val="000000"/>
              </a:solidFill>
              <a:latin typeface="Montserrat"/>
              <a:ea typeface="Arimo"/>
              <a:cs typeface="Arimo"/>
            </a:endParaRPr>
          </a:p>
          <a:p>
            <a:pPr algn="just">
              <a:lnSpc>
                <a:spcPts val="3840"/>
              </a:lnSpc>
            </a:pPr>
            <a:endParaRPr lang="en-US" sz="320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7" name="Freeform 7" descr="Forma  Descrição gerada automaticamente"/>
          <p:cNvSpPr/>
          <p:nvPr/>
        </p:nvSpPr>
        <p:spPr>
          <a:xfrm>
            <a:off x="16621676" y="13774"/>
            <a:ext cx="1672642" cy="10278486"/>
          </a:xfrm>
          <a:custGeom>
            <a:avLst/>
            <a:gdLst/>
            <a:ahLst/>
            <a:cxnLst/>
            <a:rect l="l" t="t" r="r" b="b"/>
            <a:pathLst>
              <a:path w="1672642" h="10278486">
                <a:moveTo>
                  <a:pt x="0" y="0"/>
                </a:moveTo>
                <a:lnTo>
                  <a:pt x="1672642" y="0"/>
                </a:lnTo>
                <a:lnTo>
                  <a:pt x="1672642" y="10278486"/>
                </a:lnTo>
                <a:lnTo>
                  <a:pt x="0" y="102784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1" b="-41"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4699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715893" y="2072551"/>
            <a:ext cx="14866206" cy="4231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err="1">
                <a:solidFill>
                  <a:srgbClr val="FFDAC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Obrigada</a:t>
            </a:r>
            <a:r>
              <a:rPr lang="en-US" sz="6000">
                <a:solidFill>
                  <a:srgbClr val="FFDAC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!</a:t>
            </a:r>
          </a:p>
          <a:p>
            <a:pPr algn="ctr">
              <a:lnSpc>
                <a:spcPts val="4320"/>
              </a:lnSpc>
            </a:pPr>
            <a:r>
              <a:rPr lang="en-US" sz="3600" err="1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Secretaria</a:t>
            </a:r>
            <a:r>
              <a:rPr lang="en-US" sz="3600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 Nacional de </a:t>
            </a:r>
            <a:r>
              <a:rPr lang="en-US" sz="3600" err="1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Políticas</a:t>
            </a:r>
            <a:r>
              <a:rPr lang="en-US" sz="3600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 para </a:t>
            </a:r>
            <a:r>
              <a:rPr lang="en-US" sz="3600" err="1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Quilombolas</a:t>
            </a:r>
            <a:r>
              <a:rPr lang="en-US" sz="3600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600" err="1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Povos</a:t>
            </a:r>
            <a:r>
              <a:rPr lang="en-US" sz="3600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US" sz="3600" err="1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Comunidades</a:t>
            </a:r>
            <a:r>
              <a:rPr lang="en-US" sz="3600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600" err="1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Tradicionais</a:t>
            </a:r>
            <a:r>
              <a:rPr lang="en-US" sz="3600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3600" err="1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Matriz</a:t>
            </a:r>
            <a:r>
              <a:rPr lang="en-US" sz="3600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 Africana, </a:t>
            </a:r>
            <a:r>
              <a:rPr lang="en-US" sz="3600" err="1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Povos</a:t>
            </a:r>
            <a:r>
              <a:rPr lang="en-US" sz="3600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3600" err="1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Terreiro</a:t>
            </a:r>
            <a:r>
              <a:rPr lang="en-US" sz="3600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US" sz="3600" err="1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Ciganos</a:t>
            </a:r>
            <a:endParaRPr lang="en-US" sz="3600" err="1">
              <a:solidFill>
                <a:srgbClr val="FFDAC2"/>
              </a:solidFill>
              <a:latin typeface="Montserrat"/>
              <a:ea typeface="Montserrat"/>
              <a:cs typeface="Montserrat"/>
            </a:endParaRPr>
          </a:p>
          <a:p>
            <a:pPr algn="ctr">
              <a:lnSpc>
                <a:spcPts val="4320"/>
              </a:lnSpc>
            </a:pPr>
            <a:r>
              <a:rPr lang="en-US" sz="3600" err="1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Diretoria</a:t>
            </a:r>
            <a:r>
              <a:rPr lang="en-US" sz="3600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3600" err="1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Políticas</a:t>
            </a:r>
            <a:r>
              <a:rPr lang="en-US" sz="3600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 para </a:t>
            </a:r>
            <a:r>
              <a:rPr lang="en-US" sz="3600" err="1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Quilombolas</a:t>
            </a:r>
            <a:r>
              <a:rPr lang="en-US" sz="3600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US" sz="3600" err="1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Ciganos</a:t>
            </a:r>
            <a:endParaRPr lang="en-US" sz="3600" err="1">
              <a:solidFill>
                <a:srgbClr val="FFDAC2"/>
              </a:solidFill>
              <a:latin typeface="Montserrat"/>
              <a:ea typeface="Montserrat"/>
              <a:cs typeface="Montserrat"/>
            </a:endParaRPr>
          </a:p>
          <a:p>
            <a:pPr algn="ctr">
              <a:lnSpc>
                <a:spcPts val="4320"/>
              </a:lnSpc>
            </a:pPr>
            <a:endParaRPr lang="en-US" sz="3600">
              <a:solidFill>
                <a:srgbClr val="FFDAC2"/>
              </a:solidFill>
              <a:latin typeface="Montserrat"/>
              <a:ea typeface="Montserrat"/>
              <a:cs typeface="Montserrat"/>
            </a:endParaRPr>
          </a:p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| (61) 2027- 3420 | dqc@igualdaderacial.gov.br</a:t>
            </a:r>
            <a:endParaRPr lang="en-US" sz="3600">
              <a:solidFill>
                <a:srgbClr val="FFDAC2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949494" y="7915532"/>
            <a:ext cx="3658588" cy="2004150"/>
          </a:xfrm>
          <a:custGeom>
            <a:avLst/>
            <a:gdLst/>
            <a:ahLst/>
            <a:cxnLst/>
            <a:rect l="l" t="t" r="r" b="b"/>
            <a:pathLst>
              <a:path w="3658588" h="2004150">
                <a:moveTo>
                  <a:pt x="0" y="0"/>
                </a:moveTo>
                <a:lnTo>
                  <a:pt x="3658588" y="0"/>
                </a:lnTo>
                <a:lnTo>
                  <a:pt x="3658588" y="2004150"/>
                </a:lnTo>
                <a:lnTo>
                  <a:pt x="0" y="2004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6" b="-12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8908628" y="8787182"/>
            <a:ext cx="2490042" cy="1115328"/>
          </a:xfrm>
          <a:custGeom>
            <a:avLst/>
            <a:gdLst/>
            <a:ahLst/>
            <a:cxnLst/>
            <a:rect l="l" t="t" r="r" b="b"/>
            <a:pathLst>
              <a:path w="2490042" h="1115328">
                <a:moveTo>
                  <a:pt x="0" y="0"/>
                </a:moveTo>
                <a:lnTo>
                  <a:pt x="2490042" y="0"/>
                </a:lnTo>
                <a:lnTo>
                  <a:pt x="2490042" y="1115328"/>
                </a:lnTo>
                <a:lnTo>
                  <a:pt x="0" y="11153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5" b="-125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>
          <a:extLst>
            <a:ext uri="{FF2B5EF4-FFF2-40B4-BE49-F238E27FC236}">
              <a16:creationId xmlns:a16="http://schemas.microsoft.com/office/drawing/2014/main" id="{61AA8CEB-472B-1509-E337-4A3D79A74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4">
            <a:extLst>
              <a:ext uri="{FF2B5EF4-FFF2-40B4-BE49-F238E27FC236}">
                <a16:creationId xmlns:a16="http://schemas.microsoft.com/office/drawing/2014/main" id="{B9029789-6E81-DC01-8801-EE737CDBC9F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6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4">
            <a:extLst>
              <a:ext uri="{FF2B5EF4-FFF2-40B4-BE49-F238E27FC236}">
                <a16:creationId xmlns:a16="http://schemas.microsoft.com/office/drawing/2014/main" id="{EEF15AC3-6408-5BD4-4A4B-D9FE483EE1E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1" y="1"/>
            <a:ext cx="1672642" cy="1028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4">
            <a:extLst>
              <a:ext uri="{FF2B5EF4-FFF2-40B4-BE49-F238E27FC236}">
                <a16:creationId xmlns:a16="http://schemas.microsoft.com/office/drawing/2014/main" id="{8FD4205C-03D6-3293-D028-043CF65A991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5515" y="0"/>
            <a:ext cx="16557170" cy="995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4">
            <a:extLst>
              <a:ext uri="{FF2B5EF4-FFF2-40B4-BE49-F238E27FC236}">
                <a16:creationId xmlns:a16="http://schemas.microsoft.com/office/drawing/2014/main" id="{E838EBB5-DEB1-633B-2AEF-E67B8C0E75E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174790" y="3909045"/>
            <a:ext cx="2045248" cy="20415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1316C16-9763-BD09-F47F-1B38F6E010C4}"/>
              </a:ext>
            </a:extLst>
          </p:cNvPr>
          <p:cNvSpPr txBox="1"/>
          <p:nvPr/>
        </p:nvSpPr>
        <p:spPr>
          <a:xfrm>
            <a:off x="1964954" y="327752"/>
            <a:ext cx="9704492" cy="7971412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lIns="182880" tIns="91440" rIns="182880" bIns="9144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2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cs typeface="Arial"/>
              <a:sym typeface="Arial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CENSO IBGE 2022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pt-BR" sz="2200">
              <a:latin typeface="Montserrat" panose="00000500000000000000" pitchFamily="2" charset="0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  <a:p>
            <a:pPr marL="0" marR="0" lvl="0" indent="0" algn="just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200" b="1" i="0" u="none" strike="noStrike" kern="0" cap="none" spc="0" normalizeH="0" baseline="0" noProof="0">
                <a:ln>
                  <a:noFill/>
                </a:ln>
                <a:solidFill>
                  <a:srgbClr val="223DF4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1.330.186 pessoas </a:t>
            </a:r>
            <a:r>
              <a:rPr kumimoji="0" lang="pt-BR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autodeclaradas quilombolas no país.</a:t>
            </a:r>
          </a:p>
          <a:p>
            <a:pPr marL="0" marR="0" lvl="0" indent="0" algn="just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cs typeface="Arial"/>
              <a:sym typeface="Arial"/>
            </a:endParaRPr>
          </a:p>
          <a:p>
            <a:pPr marL="0" marR="0" lvl="0" indent="0" algn="just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Foram identificadas </a:t>
            </a:r>
            <a:r>
              <a:rPr kumimoji="0" lang="pt-BR" sz="2200" b="1" i="0" u="none" strike="noStrike" kern="0" cap="none" spc="0" normalizeH="0" baseline="0" noProof="0">
                <a:ln>
                  <a:noFill/>
                </a:ln>
                <a:solidFill>
                  <a:srgbClr val="223DF4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7.666</a:t>
            </a:r>
            <a:r>
              <a:rPr kumimoji="0" lang="pt-BR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 comunidades.</a:t>
            </a:r>
            <a:endParaRPr kumimoji="0" lang="pt-BR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  <a:p>
            <a:pPr marL="0" marR="0" lvl="0" indent="0" algn="just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cs typeface="Arial"/>
              <a:sym typeface="Arial"/>
            </a:endParaRPr>
          </a:p>
          <a:p>
            <a:pPr marL="0" marR="0" lvl="0" indent="0" algn="just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Dos 5.568 municípios do Brasil, </a:t>
            </a:r>
            <a:r>
              <a:rPr kumimoji="0" lang="pt-BR" sz="2200" b="1" i="0" u="none" strike="noStrike" kern="0" cap="none" spc="0" normalizeH="0" baseline="0" noProof="0">
                <a:ln>
                  <a:noFill/>
                </a:ln>
                <a:solidFill>
                  <a:srgbClr val="223DF4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1.696 municípios </a:t>
            </a:r>
            <a:r>
              <a:rPr kumimoji="0" lang="pt-BR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registram população quilombola.</a:t>
            </a:r>
            <a:endParaRPr kumimoji="0" lang="pt-BR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cs typeface="Arial"/>
              <a:sym typeface="Arial"/>
            </a:endParaRPr>
          </a:p>
          <a:p>
            <a:pPr marL="0" marR="0" lvl="0" indent="0" algn="just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  <a:p>
            <a:pPr marL="0" marR="0" lvl="0" indent="0" algn="just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200" b="1" i="0" u="none" strike="noStrike" kern="0" cap="none" spc="0" normalizeH="0" baseline="0" noProof="0">
                <a:ln>
                  <a:noFill/>
                </a:ln>
                <a:solidFill>
                  <a:srgbClr val="223DF4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Os quilombolas</a:t>
            </a:r>
            <a:r>
              <a:rPr kumimoji="0" lang="pt-BR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 estão presentes em </a:t>
            </a:r>
            <a:r>
              <a:rPr kumimoji="0" lang="pt-BR" sz="2200" b="1" i="0" u="none" strike="noStrike" kern="0" cap="none" spc="0" normalizeH="0" baseline="0" noProof="0">
                <a:ln>
                  <a:noFill/>
                </a:ln>
                <a:solidFill>
                  <a:srgbClr val="223DF4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24 estados </a:t>
            </a:r>
            <a:r>
              <a:rPr kumimoji="0" lang="pt-BR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da federação.</a:t>
            </a:r>
          </a:p>
          <a:p>
            <a:pPr marL="0" marR="0" lvl="0" indent="0" algn="just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  <a:p>
            <a:pPr marL="0" marR="0" lvl="0" indent="0" algn="just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200" b="1" i="0" u="none" strike="noStrike" kern="0" cap="none" spc="0" normalizeH="0" baseline="0" noProof="0">
                <a:ln>
                  <a:noFill/>
                </a:ln>
                <a:solidFill>
                  <a:srgbClr val="223DF4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3.752 comunidades quilombolas certificadas </a:t>
            </a:r>
            <a:r>
              <a:rPr kumimoji="0" lang="pt-BR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pela Fundação Cultural Palmares.</a:t>
            </a:r>
          </a:p>
          <a:p>
            <a:pPr marL="0" marR="0" lvl="0" indent="0" algn="just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  <a:p>
            <a:pPr marL="0" marR="0" lvl="0" indent="0" algn="just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Segundo o INCRA, são hoje </a:t>
            </a:r>
            <a:r>
              <a:rPr kumimoji="0" lang="pt-BR" sz="2200" b="0" i="0" u="none" strike="noStrike" kern="0" cap="none" spc="0" normalizeH="0" baseline="0" noProof="0">
                <a:ln>
                  <a:noFill/>
                </a:ln>
                <a:solidFill>
                  <a:srgbClr val="223DF4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3</a:t>
            </a:r>
            <a:r>
              <a:rPr kumimoji="0" lang="pt-BR" sz="2200" b="1" i="0" u="none" strike="noStrike" kern="0" cap="none" spc="0" normalizeH="0" baseline="0" noProof="0">
                <a:ln>
                  <a:noFill/>
                </a:ln>
                <a:solidFill>
                  <a:srgbClr val="223DF4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84 títulos expedidos</a:t>
            </a:r>
            <a:r>
              <a:rPr kumimoji="0" lang="pt-BR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 para </a:t>
            </a:r>
            <a:r>
              <a:rPr kumimoji="0" lang="pt-BR" sz="2200" b="1" i="0" u="none" strike="noStrike" kern="0" cap="none" spc="0" normalizeH="0" baseline="0" noProof="0">
                <a:ln>
                  <a:noFill/>
                </a:ln>
                <a:solidFill>
                  <a:srgbClr val="223DF4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245 </a:t>
            </a:r>
            <a:r>
              <a:rPr kumimoji="0" lang="pt-BR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territórios. Já segundo o CENSO, temos hoje cerca de </a:t>
            </a:r>
            <a:r>
              <a:rPr kumimoji="0" lang="pt-BR" sz="2200" b="1" i="0" u="none" strike="noStrike" kern="0" cap="none" spc="0" normalizeH="0" baseline="0" noProof="0">
                <a:ln>
                  <a:noFill/>
                </a:ln>
                <a:solidFill>
                  <a:srgbClr val="223DF4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495 </a:t>
            </a:r>
            <a:r>
              <a:rPr kumimoji="0" lang="pt-BR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territórios com alguma </a:t>
            </a:r>
            <a:r>
              <a:rPr kumimoji="0" lang="pt-BR" sz="2200" b="1" i="0" u="none" strike="noStrike" kern="0" cap="none" spc="0" normalizeH="0" baseline="0" noProof="0">
                <a:ln>
                  <a:noFill/>
                </a:ln>
                <a:solidFill>
                  <a:srgbClr val="223DF4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delimitação oficial</a:t>
            </a:r>
            <a:r>
              <a:rPr kumimoji="0" lang="pt-BR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 </a:t>
            </a:r>
            <a:r>
              <a:rPr kumimoji="0" lang="pt-BR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e apenas </a:t>
            </a:r>
            <a:r>
              <a:rPr kumimoji="0" lang="pt-BR" sz="2200" b="1" i="0" u="none" strike="noStrike" kern="0" cap="none" spc="0" normalizeH="0" baseline="0" noProof="0">
                <a:ln>
                  <a:noFill/>
                </a:ln>
                <a:solidFill>
                  <a:srgbClr val="223DF4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147  territórios com títulos totais. </a:t>
            </a:r>
            <a:endParaRPr kumimoji="0" lang="pt-BR" sz="2200" b="1" i="0" u="none" strike="noStrike" kern="0" cap="none" spc="0" normalizeH="0" baseline="0" noProof="0">
              <a:ln>
                <a:noFill/>
              </a:ln>
              <a:solidFill>
                <a:srgbClr val="223DF4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  <a:p>
            <a:pPr marL="0" marR="0" lvl="0" indent="0" algn="just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2200" b="1" i="0" u="none" strike="noStrike" kern="0" cap="none" spc="0" normalizeH="0" baseline="0" noProof="0">
              <a:ln>
                <a:noFill/>
              </a:ln>
              <a:solidFill>
                <a:srgbClr val="223DF4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  <a:p>
            <a:pPr marL="0" marR="0" lvl="0" indent="0" algn="just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pic>
        <p:nvPicPr>
          <p:cNvPr id="3" name="Imagem 2" descr="Mapa&#10;&#10;Descrição gerada automaticamente">
            <a:extLst>
              <a:ext uri="{FF2B5EF4-FFF2-40B4-BE49-F238E27FC236}">
                <a16:creationId xmlns:a16="http://schemas.microsoft.com/office/drawing/2014/main" id="{ADF69EF1-9D97-8971-9FFD-BF7B0FB79C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61780" y="1115875"/>
            <a:ext cx="5791432" cy="558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22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6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1" y="1"/>
            <a:ext cx="1672642" cy="1028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50573" y="3399312"/>
            <a:ext cx="10172801" cy="6460287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4"/>
          <p:cNvSpPr txBox="1"/>
          <p:nvPr/>
        </p:nvSpPr>
        <p:spPr>
          <a:xfrm>
            <a:off x="4880100" y="3410041"/>
            <a:ext cx="8527800" cy="5909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85800" marR="0" lvl="0" indent="-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ingdings" panose="05000000000000000000" pitchFamily="2" charset="2"/>
              <a:buChar char="Ø"/>
            </a:pPr>
            <a:r>
              <a:rPr lang="pt-BR" sz="4000" b="0" i="0" u="none" strike="noStrike" cap="none">
                <a:solidFill>
                  <a:schemeClr val="tx1"/>
                </a:solidFill>
                <a:latin typeface="+mj-lt"/>
                <a:ea typeface="Montserrat"/>
                <a:cs typeface="Montserrat"/>
                <a:sym typeface="Montserrat"/>
              </a:rPr>
              <a:t>Instituído por meio do Decreto 11.447/2023, no dia 21/03/2023, como parte do pacote pela igualdade racial do Governo Federal;</a:t>
            </a:r>
            <a:endParaRPr lang="pt-BR">
              <a:solidFill>
                <a:schemeClr val="tx1"/>
              </a:solidFill>
            </a:endParaRPr>
          </a:p>
          <a:p>
            <a:pPr marL="685800" marR="0" lvl="0" indent="-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ingdings" panose="05000000000000000000" pitchFamily="2" charset="2"/>
              <a:buChar char="Ø"/>
            </a:pPr>
            <a:endParaRPr lang="pt-BR" sz="4000" b="0" i="0" u="none" strike="noStrike" cap="none">
              <a:solidFill>
                <a:schemeClr val="tx1"/>
              </a:solidFill>
              <a:latin typeface="+mj-lt"/>
              <a:ea typeface="Montserrat"/>
              <a:cs typeface="Montserrat"/>
              <a:sym typeface="Montserrat"/>
            </a:endParaRPr>
          </a:p>
          <a:p>
            <a:pPr marL="685800" indent="-685800">
              <a:buSzPts val="1800"/>
              <a:buFont typeface="Wingdings" panose="05000000000000000000" pitchFamily="2" charset="2"/>
              <a:buChar char="Ø"/>
            </a:pPr>
            <a:r>
              <a:rPr lang="pt-BR" sz="4000">
                <a:solidFill>
                  <a:schemeClr val="tx1"/>
                </a:solidFill>
                <a:latin typeface="+mj-lt"/>
                <a:ea typeface="Montserrat"/>
                <a:cs typeface="Montserrat"/>
                <a:sym typeface="Montserrat"/>
              </a:rPr>
              <a:t>Reformulado a partir do Programa Brasil Quilombola e da Agenda Social Quilombola, de 2004 e 2007</a:t>
            </a:r>
          </a:p>
        </p:txBody>
      </p:sp>
      <p:pic>
        <p:nvPicPr>
          <p:cNvPr id="67" name="Google Shape;67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07902" y="3905301"/>
            <a:ext cx="2045248" cy="2041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ogotipo&#10;&#10;Descrição gerada automaticamente">
            <a:extLst>
              <a:ext uri="{FF2B5EF4-FFF2-40B4-BE49-F238E27FC236}">
                <a16:creationId xmlns:a16="http://schemas.microsoft.com/office/drawing/2014/main" id="{FC69CBC8-4527-75BC-DB19-346789F67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726" y="-316638"/>
            <a:ext cx="7893420" cy="394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501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6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1" y="1"/>
            <a:ext cx="1672642" cy="1028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64626" y="1"/>
            <a:ext cx="10558748" cy="9859598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4"/>
          <p:cNvSpPr txBox="1"/>
          <p:nvPr/>
        </p:nvSpPr>
        <p:spPr>
          <a:xfrm>
            <a:off x="4880100" y="766100"/>
            <a:ext cx="8527800" cy="8987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85800" marR="0" lvl="0" indent="-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ingdings" panose="05000000000000000000" pitchFamily="2" charset="2"/>
              <a:buChar char="Ø"/>
            </a:pPr>
            <a:r>
              <a:rPr lang="pt-BR" sz="4000">
                <a:solidFill>
                  <a:schemeClr val="tx1"/>
                </a:solidFill>
                <a:latin typeface="+mj-lt"/>
                <a:ea typeface="Montserrat"/>
                <a:cs typeface="Montserrat"/>
                <a:sym typeface="Montserrat"/>
              </a:rPr>
              <a:t>Eixos temáticos:</a:t>
            </a:r>
          </a:p>
          <a:p>
            <a:pPr algn="just"/>
            <a:r>
              <a:rPr lang="pt-BR" sz="4000" b="0" i="0">
                <a:solidFill>
                  <a:schemeClr val="tx1"/>
                </a:solidFill>
                <a:effectLst/>
                <a:latin typeface="+mj-lt"/>
              </a:rPr>
              <a:t>I - acesso à terra e ao território;</a:t>
            </a:r>
          </a:p>
          <a:p>
            <a:pPr algn="just"/>
            <a:r>
              <a:rPr lang="pt-BR" sz="4000" b="0" i="0">
                <a:solidFill>
                  <a:schemeClr val="tx1"/>
                </a:solidFill>
                <a:effectLst/>
                <a:latin typeface="+mj-lt"/>
              </a:rPr>
              <a:t>II - infraestrutura e qualidade de vida;</a:t>
            </a:r>
          </a:p>
          <a:p>
            <a:r>
              <a:rPr lang="pt-BR" sz="4000" b="0" i="0">
                <a:solidFill>
                  <a:schemeClr val="tx1"/>
                </a:solidFill>
                <a:effectLst/>
                <a:latin typeface="+mj-lt"/>
              </a:rPr>
              <a:t>III - inclusão produtiva e desenvolvimento local</a:t>
            </a:r>
          </a:p>
          <a:p>
            <a:pPr algn="just"/>
            <a:r>
              <a:rPr lang="pt-BR" sz="4000" b="0" i="0">
                <a:solidFill>
                  <a:schemeClr val="tx1"/>
                </a:solidFill>
                <a:effectLst/>
                <a:latin typeface="+mj-lt"/>
              </a:rPr>
              <a:t>IV - direitos e cidadania.</a:t>
            </a:r>
          </a:p>
          <a:p>
            <a:pPr algn="just"/>
            <a:endParaRPr lang="pt-BR" sz="4000">
              <a:solidFill>
                <a:schemeClr val="tx1"/>
              </a:solidFill>
              <a:latin typeface="+mj-lt"/>
            </a:endParaRPr>
          </a:p>
          <a:p>
            <a:pPr marL="685800" indent="-685800" algn="just">
              <a:buFont typeface="Wingdings" panose="05000000000000000000" pitchFamily="2" charset="2"/>
              <a:buChar char="Ø"/>
            </a:pPr>
            <a:r>
              <a:rPr lang="pt-BR" sz="4000" b="0" i="0" u="none" strike="noStrike" cap="none">
                <a:solidFill>
                  <a:schemeClr val="tx1"/>
                </a:solidFill>
                <a:latin typeface="+mj-lt"/>
                <a:ea typeface="Montserrat"/>
                <a:cs typeface="Montserrat"/>
                <a:sym typeface="Montserrat"/>
              </a:rPr>
              <a:t>Contém 24 objetivos elaborados a partir da </a:t>
            </a:r>
            <a:r>
              <a:rPr lang="pt-BR" sz="4000">
                <a:latin typeface="+mj-lt"/>
              </a:rPr>
              <a:t>Carta da CONAQ às candidaturas progressistas à Presidência da República (2022).</a:t>
            </a:r>
            <a:endParaRPr lang="pt-BR" sz="4000" b="0" i="0" u="none" strike="noStrike" cap="none">
              <a:solidFill>
                <a:schemeClr val="tx1"/>
              </a:solidFill>
              <a:latin typeface="+mj-lt"/>
              <a:ea typeface="Montserrat"/>
              <a:cs typeface="Montserrat"/>
              <a:sym typeface="Montserrat"/>
            </a:endParaRPr>
          </a:p>
          <a:p>
            <a:pPr marL="685800" indent="-685800" algn="just">
              <a:buFont typeface="Wingdings" panose="05000000000000000000" pitchFamily="2" charset="2"/>
              <a:buChar char="Ø"/>
            </a:pPr>
            <a:endParaRPr lang="pt-BR" sz="4000" b="0" i="0"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67" name="Google Shape;67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07902" y="3905301"/>
            <a:ext cx="2045248" cy="20415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4679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6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1" y="1"/>
            <a:ext cx="1672642" cy="1028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64626" y="1"/>
            <a:ext cx="10558748" cy="9859598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4"/>
          <p:cNvSpPr txBox="1"/>
          <p:nvPr/>
        </p:nvSpPr>
        <p:spPr>
          <a:xfrm>
            <a:off x="4880100" y="766100"/>
            <a:ext cx="8527800" cy="7755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lang="pt-BR" sz="4000" b="1" i="0" u="none" strike="noStrike" cap="none">
              <a:solidFill>
                <a:srgbClr val="FFDAC2"/>
              </a:solidFill>
              <a:latin typeface="+mj-lt"/>
              <a:ea typeface="Montserrat"/>
              <a:cs typeface="Montserrat"/>
              <a:sym typeface="Montserrat"/>
            </a:endParaRPr>
          </a:p>
          <a:p>
            <a:pPr marL="685800" marR="0" lvl="0" indent="-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ingdings" panose="05000000000000000000" pitchFamily="2" charset="2"/>
              <a:buChar char="Ø"/>
            </a:pPr>
            <a:r>
              <a:rPr lang="pt-BR" sz="4000">
                <a:solidFill>
                  <a:schemeClr val="tx1"/>
                </a:solidFill>
                <a:latin typeface="+mj-lt"/>
                <a:ea typeface="Montserrat"/>
                <a:cs typeface="Montserrat"/>
                <a:sym typeface="Montserrat"/>
              </a:rPr>
              <a:t>O Comitê Gestor do Aquilomba Brasil é composto por 12 Ministérios e coordenado pelo MIR</a:t>
            </a:r>
          </a:p>
          <a:p>
            <a:pPr marL="685800" marR="0" lvl="0" indent="-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ingdings" panose="05000000000000000000" pitchFamily="2" charset="2"/>
              <a:buChar char="Ø"/>
            </a:pPr>
            <a:endParaRPr lang="pt-BR" sz="4000">
              <a:solidFill>
                <a:schemeClr val="tx1"/>
              </a:solidFill>
              <a:latin typeface="+mj-lt"/>
              <a:ea typeface="Montserrat"/>
              <a:cs typeface="Montserrat"/>
              <a:sym typeface="Montserrat"/>
            </a:endParaRPr>
          </a:p>
          <a:p>
            <a:pPr marL="685800" indent="-685800">
              <a:buSzPts val="1800"/>
              <a:buFont typeface="Wingdings" panose="05000000000000000000" pitchFamily="2" charset="2"/>
              <a:buChar char="Ø"/>
            </a:pPr>
            <a:r>
              <a:rPr lang="pt-BR" sz="4000">
                <a:solidFill>
                  <a:schemeClr val="tx1"/>
                </a:solidFill>
                <a:latin typeface="+mj-lt"/>
                <a:ea typeface="Montserrat"/>
                <a:cs typeface="Montserrat"/>
                <a:sym typeface="Montserrat"/>
              </a:rPr>
              <a:t>A representação da sociedade civil no Comitê Gestor do Programa foi indicada pelo Conselho Nacional de Promoção da Igualdade Racial. É a Coordenação Nacional de Articulação de Comunidades Negras Rurais Quilombolas</a:t>
            </a:r>
            <a:endParaRPr lang="pt-BR" sz="4000">
              <a:solidFill>
                <a:schemeClr val="tx1"/>
              </a:solidFill>
              <a:latin typeface="+mj-lt"/>
              <a:ea typeface="Montserrat"/>
              <a:cs typeface="Montserrat"/>
            </a:endParaRPr>
          </a:p>
        </p:txBody>
      </p:sp>
      <p:pic>
        <p:nvPicPr>
          <p:cNvPr id="67" name="Google Shape;67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07902" y="3905301"/>
            <a:ext cx="2045248" cy="20415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9042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50173"/>
            <a:ext cx="10972800" cy="219669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8"/>
          <p:cNvSpPr txBox="1"/>
          <p:nvPr/>
        </p:nvSpPr>
        <p:spPr>
          <a:xfrm>
            <a:off x="282388" y="315609"/>
            <a:ext cx="10690412" cy="1477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3600" b="1" dirty="0">
                <a:solidFill>
                  <a:schemeClr val="bg1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Política Nacional de Gestão Territorial e Ambiental Quilombola</a:t>
            </a:r>
            <a:endParaRPr lang="pt-BR" sz="3600" dirty="0">
              <a:solidFill>
                <a:schemeClr val="bg1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5C100AE-A46C-AFF6-B3D4-EFB0D5C1A845}"/>
              </a:ext>
            </a:extLst>
          </p:cNvPr>
          <p:cNvSpPr txBox="1"/>
          <p:nvPr/>
        </p:nvSpPr>
        <p:spPr>
          <a:xfrm>
            <a:off x="0" y="2969147"/>
            <a:ext cx="11354640" cy="6955750"/>
          </a:xfrm>
          <a:prstGeom prst="rect">
            <a:avLst/>
          </a:prstGeom>
          <a:noFill/>
        </p:spPr>
        <p:txBody>
          <a:bodyPr wrap="square" lIns="182880" tIns="91440" rIns="182880" bIns="9144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5600" dirty="0">
                <a:solidFill>
                  <a:srgbClr val="002060"/>
                </a:solidFill>
                <a:latin typeface="Arial Rounded MT Bold"/>
                <a:ea typeface="Tahoma"/>
                <a:cs typeface="Tahoma"/>
              </a:rPr>
              <a:t>. </a:t>
            </a:r>
            <a:r>
              <a:rPr lang="pt-BR" sz="3200" b="1" dirty="0">
                <a:solidFill>
                  <a:srgbClr val="002060"/>
                </a:solidFill>
                <a:latin typeface="Arial Rounded MT Bold"/>
                <a:ea typeface="Tahoma"/>
                <a:cs typeface="Tahoma"/>
              </a:rPr>
              <a:t>Decreto 11.786</a:t>
            </a:r>
            <a:r>
              <a:rPr lang="pt-BR" sz="3200" dirty="0">
                <a:solidFill>
                  <a:srgbClr val="002060"/>
                </a:solidFill>
                <a:latin typeface="Arial Rounded MT Bold"/>
                <a:ea typeface="Tahoma"/>
                <a:cs typeface="Tahoma"/>
              </a:rPr>
              <a:t>, de 20 de novembro de 2023. </a:t>
            </a:r>
            <a:endParaRPr lang="pt-BR" sz="3200" dirty="0">
              <a:solidFill>
                <a:srgbClr val="002060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sz="3200" dirty="0">
              <a:solidFill>
                <a:srgbClr val="002060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sz="3200" dirty="0">
                <a:solidFill>
                  <a:srgbClr val="002060"/>
                </a:solidFill>
                <a:latin typeface="Arial Rounded MT Bold"/>
                <a:ea typeface="Tahoma"/>
                <a:cs typeface="Tahoma"/>
              </a:rPr>
              <a:t>. </a:t>
            </a:r>
            <a:r>
              <a:rPr lang="pt-BR" sz="3200" b="1" dirty="0">
                <a:solidFill>
                  <a:srgbClr val="002060"/>
                </a:solidFill>
                <a:latin typeface="Arial Rounded MT Bold"/>
                <a:ea typeface="Tahoma"/>
                <a:cs typeface="Tahoma"/>
              </a:rPr>
              <a:t>Objetivos Gerais</a:t>
            </a:r>
            <a:r>
              <a:rPr lang="pt-BR" sz="3200" dirty="0">
                <a:solidFill>
                  <a:srgbClr val="002060"/>
                </a:solidFill>
                <a:latin typeface="Arial Rounded MT Bold"/>
                <a:ea typeface="Tahoma"/>
                <a:cs typeface="Tahoma"/>
              </a:rPr>
              <a:t>:</a:t>
            </a:r>
            <a:endParaRPr lang="pt-BR" sz="5600" dirty="0">
              <a:solidFill>
                <a:srgbClr val="002060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sz="3200" dirty="0">
                <a:solidFill>
                  <a:srgbClr val="002060"/>
                </a:solidFill>
                <a:latin typeface="Arial Rounded MT Bold"/>
                <a:ea typeface="Tahoma"/>
                <a:cs typeface="Tahoma"/>
              </a:rPr>
              <a:t>► apoiar e promover as</a:t>
            </a:r>
            <a:r>
              <a:rPr lang="pt-BR" sz="3200" b="1" dirty="0">
                <a:solidFill>
                  <a:srgbClr val="002060"/>
                </a:solidFill>
                <a:latin typeface="Arial Rounded MT Bold"/>
                <a:ea typeface="Tahoma"/>
                <a:cs typeface="Tahoma"/>
              </a:rPr>
              <a:t> </a:t>
            </a:r>
            <a:r>
              <a:rPr lang="pt-BR" sz="3200" dirty="0">
                <a:solidFill>
                  <a:srgbClr val="002060"/>
                </a:solidFill>
                <a:latin typeface="Arial Rounded MT Bold"/>
                <a:ea typeface="Tahoma"/>
                <a:cs typeface="Tahoma"/>
              </a:rPr>
              <a:t>práticas de GTA das comunidades;</a:t>
            </a:r>
          </a:p>
          <a:p>
            <a:r>
              <a:rPr lang="pt-BR" sz="3200" dirty="0">
                <a:solidFill>
                  <a:srgbClr val="002060"/>
                </a:solidFill>
                <a:latin typeface="Arial Rounded MT Bold"/>
                <a:ea typeface="Tahoma"/>
                <a:cs typeface="Tahoma"/>
              </a:rPr>
              <a:t>►fomentar a conservação e o uso sustentável da </a:t>
            </a:r>
            <a:r>
              <a:rPr lang="pt-BR" sz="3200" dirty="0" err="1">
                <a:solidFill>
                  <a:srgbClr val="002060"/>
                </a:solidFill>
                <a:latin typeface="Arial Rounded MT Bold"/>
                <a:ea typeface="Tahoma"/>
                <a:cs typeface="Tahoma"/>
              </a:rPr>
              <a:t>sociobiodiversidade</a:t>
            </a:r>
            <a:r>
              <a:rPr lang="pt-BR" sz="3200" dirty="0">
                <a:solidFill>
                  <a:srgbClr val="002060"/>
                </a:solidFill>
                <a:latin typeface="Arial Rounded MT Bold"/>
                <a:ea typeface="Tahoma"/>
                <a:cs typeface="Tahoma"/>
              </a:rPr>
              <a:t>;</a:t>
            </a:r>
          </a:p>
          <a:p>
            <a:r>
              <a:rPr lang="pt-BR" sz="3200" dirty="0">
                <a:solidFill>
                  <a:srgbClr val="002060"/>
                </a:solidFill>
                <a:latin typeface="Arial Rounded MT Bold"/>
                <a:ea typeface="Tahoma"/>
                <a:cs typeface="Tahoma"/>
              </a:rPr>
              <a:t>► proteger o patrimônio cultural das comunidades;</a:t>
            </a:r>
          </a:p>
          <a:p>
            <a:r>
              <a:rPr lang="pt-BR" sz="3200" dirty="0">
                <a:solidFill>
                  <a:srgbClr val="002060"/>
                </a:solidFill>
                <a:latin typeface="Arial Rounded MT Bold"/>
                <a:ea typeface="Tahoma"/>
                <a:cs typeface="Tahoma"/>
              </a:rPr>
              <a:t>► fortalecer os direitos territoriais e ambientais;</a:t>
            </a:r>
          </a:p>
          <a:p>
            <a:r>
              <a:rPr lang="pt-BR" sz="3200" dirty="0">
                <a:solidFill>
                  <a:srgbClr val="002060"/>
                </a:solidFill>
                <a:latin typeface="Arial Rounded MT Bold"/>
                <a:ea typeface="Tahoma"/>
                <a:cs typeface="Tahoma"/>
              </a:rPr>
              <a:t>► favorecer a implementação de políticas públicas;</a:t>
            </a:r>
          </a:p>
          <a:p>
            <a:r>
              <a:rPr lang="pt-BR" sz="3200" dirty="0">
                <a:solidFill>
                  <a:srgbClr val="002060"/>
                </a:solidFill>
                <a:latin typeface="Arial Rounded MT Bold"/>
                <a:ea typeface="Tahoma"/>
                <a:cs typeface="Tahoma"/>
              </a:rPr>
              <a:t>► promover o desenvolvimento socioambiental, a melhoria da qualidade de vida, o bem-viver, a paz e justiça climática.</a:t>
            </a:r>
            <a:endParaRPr lang="pt-BR" sz="5600" dirty="0">
              <a:solidFill>
                <a:srgbClr val="002060"/>
              </a:solidFill>
            </a:endParaRPr>
          </a:p>
        </p:txBody>
      </p:sp>
      <p:pic>
        <p:nvPicPr>
          <p:cNvPr id="4" name="Imagem 3" descr="Árvore com galhos secos&#10;&#10;Descrição gerada automaticamente com confiança média">
            <a:extLst>
              <a:ext uri="{FF2B5EF4-FFF2-40B4-BE49-F238E27FC236}">
                <a16:creationId xmlns:a16="http://schemas.microsoft.com/office/drawing/2014/main" id="{C64200BF-660A-45A9-AAC2-4F692B23C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4640" y="2150349"/>
            <a:ext cx="5325624" cy="771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46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50172"/>
            <a:ext cx="10972800" cy="21966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5C100AE-A46C-AFF6-B3D4-EFB0D5C1A845}"/>
              </a:ext>
            </a:extLst>
          </p:cNvPr>
          <p:cNvSpPr txBox="1"/>
          <p:nvPr/>
        </p:nvSpPr>
        <p:spPr>
          <a:xfrm>
            <a:off x="0" y="2346870"/>
            <a:ext cx="11338532" cy="8371523"/>
          </a:xfrm>
          <a:prstGeom prst="rect">
            <a:avLst/>
          </a:prstGeom>
          <a:noFill/>
        </p:spPr>
        <p:txBody>
          <a:bodyPr wrap="square" lIns="182880" tIns="91440" rIns="182880" bIns="9144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5600" dirty="0">
                <a:solidFill>
                  <a:srgbClr val="002060"/>
                </a:solidFill>
                <a:latin typeface="Arial Rounded MT Bold"/>
                <a:ea typeface="Tahoma"/>
                <a:cs typeface="Tahoma"/>
              </a:rPr>
              <a:t>. </a:t>
            </a:r>
            <a:r>
              <a:rPr lang="pt-BR" b="1" dirty="0">
                <a:solidFill>
                  <a:srgbClr val="002060"/>
                </a:solidFill>
                <a:latin typeface="Arial Rounded MT Bold"/>
                <a:ea typeface="Tahoma"/>
                <a:cs typeface="Tahoma"/>
              </a:rPr>
              <a:t>Objetivos Específicos </a:t>
            </a:r>
            <a:r>
              <a:rPr lang="pt-BR" dirty="0">
                <a:solidFill>
                  <a:srgbClr val="002060"/>
                </a:solidFill>
                <a:latin typeface="Arial Rounded MT Bold"/>
                <a:ea typeface="Tahoma"/>
                <a:cs typeface="Tahoma"/>
              </a:rPr>
              <a:t>estruturados em 5 eixos:</a:t>
            </a:r>
          </a:p>
          <a:p>
            <a:endParaRPr lang="pt-BR" dirty="0">
              <a:solidFill>
                <a:srgbClr val="002060"/>
              </a:solidFill>
              <a:latin typeface="Arial Rounded MT Bold"/>
              <a:ea typeface="Tahoma"/>
              <a:cs typeface="Tahoma"/>
            </a:endParaRPr>
          </a:p>
          <a:p>
            <a:pPr lvl="2"/>
            <a:r>
              <a:rPr lang="pt-BR" dirty="0">
                <a:solidFill>
                  <a:srgbClr val="002060"/>
                </a:solidFill>
                <a:latin typeface="Arial Rounded MT Bold"/>
                <a:ea typeface="Tahoma"/>
                <a:cs typeface="Tahoma"/>
              </a:rPr>
              <a:t>►</a:t>
            </a:r>
            <a:r>
              <a:rPr lang="pt-BR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kern="0" dirty="0">
                <a:solidFill>
                  <a:srgbClr val="002060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Eixo 1 - integridade territorial, usos, manejo e conservação ambiental;</a:t>
            </a:r>
          </a:p>
          <a:p>
            <a:pPr lvl="2"/>
            <a:endParaRPr lang="pt-BR" kern="0" dirty="0">
              <a:solidFill>
                <a:srgbClr val="002060"/>
              </a:solidFill>
              <a:effectLst/>
              <a:latin typeface="Arial Rounded MT Bold" panose="020F07040305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pt-BR" dirty="0">
                <a:solidFill>
                  <a:srgbClr val="002060"/>
                </a:solidFill>
                <a:latin typeface="Arial Rounded MT Bold"/>
                <a:ea typeface="Tahoma"/>
                <a:cs typeface="Tahoma"/>
              </a:rPr>
              <a:t>►</a:t>
            </a:r>
            <a:r>
              <a:rPr lang="pt-BR" kern="0" dirty="0">
                <a:solidFill>
                  <a:srgbClr val="002060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Eixo 2 - produção sustentável e geração de renda, soberania alimentar e segurança nutricional;</a:t>
            </a:r>
          </a:p>
          <a:p>
            <a:pPr lvl="2"/>
            <a:endParaRPr lang="pt-BR" kern="0" dirty="0">
              <a:solidFill>
                <a:srgbClr val="002060"/>
              </a:solidFill>
              <a:effectLst/>
              <a:latin typeface="Arial Rounded MT Bold" panose="020F07040305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pt-BR" dirty="0">
                <a:solidFill>
                  <a:srgbClr val="002060"/>
                </a:solidFill>
                <a:latin typeface="Arial Rounded MT Bold"/>
                <a:ea typeface="Tahoma"/>
                <a:cs typeface="Tahoma"/>
              </a:rPr>
              <a:t>►</a:t>
            </a:r>
            <a:r>
              <a:rPr lang="pt-BR" kern="0" dirty="0">
                <a:solidFill>
                  <a:srgbClr val="002060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Eixo 3 - ancestralidade, identidade e patrimônio cultural;</a:t>
            </a:r>
          </a:p>
          <a:p>
            <a:pPr lvl="2"/>
            <a:endParaRPr lang="pt-BR" kern="0" dirty="0">
              <a:solidFill>
                <a:srgbClr val="002060"/>
              </a:solidFill>
              <a:effectLst/>
              <a:latin typeface="Arial Rounded MT Bold" panose="020F07040305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pt-BR" dirty="0">
                <a:solidFill>
                  <a:srgbClr val="002060"/>
                </a:solidFill>
                <a:latin typeface="Arial Rounded MT Bold"/>
                <a:ea typeface="Tahoma"/>
                <a:cs typeface="Tahoma"/>
              </a:rPr>
              <a:t>►</a:t>
            </a:r>
            <a:r>
              <a:rPr lang="pt-BR" dirty="0">
                <a:solidFill>
                  <a:srgbClr val="00206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 Eixo 4 - educação e formação voltadas à gestão territorial e ambiental;</a:t>
            </a:r>
          </a:p>
          <a:p>
            <a:pPr lvl="2"/>
            <a:endParaRPr lang="pt-BR" dirty="0">
              <a:solidFill>
                <a:srgbClr val="002060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  <a:p>
            <a:pPr lvl="2"/>
            <a:r>
              <a:rPr lang="pt-BR" dirty="0">
                <a:solidFill>
                  <a:srgbClr val="002060"/>
                </a:solidFill>
                <a:latin typeface="Arial Rounded MT Bold"/>
                <a:ea typeface="Tahoma"/>
                <a:cs typeface="Tahoma"/>
              </a:rPr>
              <a:t>►</a:t>
            </a:r>
            <a:r>
              <a:rPr lang="pt-BR" dirty="0">
                <a:solidFill>
                  <a:srgbClr val="00206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 Eixo 5 - organização social para a gestão territorial e ambiental.</a:t>
            </a:r>
          </a:p>
          <a:p>
            <a:endParaRPr lang="pt-BR" sz="5600" dirty="0"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Árvore com galhos secos&#10;&#10;Descrição gerada automaticamente com confiança média">
            <a:extLst>
              <a:ext uri="{FF2B5EF4-FFF2-40B4-BE49-F238E27FC236}">
                <a16:creationId xmlns:a16="http://schemas.microsoft.com/office/drawing/2014/main" id="{C64200BF-660A-45A9-AAC2-4F692B23C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4640" y="2150349"/>
            <a:ext cx="5325624" cy="7717134"/>
          </a:xfrm>
          <a:prstGeom prst="rect">
            <a:avLst/>
          </a:prstGeom>
        </p:spPr>
      </p:pic>
      <p:sp>
        <p:nvSpPr>
          <p:cNvPr id="6" name="Google Shape;92;p8">
            <a:extLst>
              <a:ext uri="{FF2B5EF4-FFF2-40B4-BE49-F238E27FC236}">
                <a16:creationId xmlns:a16="http://schemas.microsoft.com/office/drawing/2014/main" id="{92BD7F7D-ABCA-B435-6A7C-96D7C03A587B}"/>
              </a:ext>
            </a:extLst>
          </p:cNvPr>
          <p:cNvSpPr txBox="1"/>
          <p:nvPr/>
        </p:nvSpPr>
        <p:spPr>
          <a:xfrm>
            <a:off x="282388" y="315609"/>
            <a:ext cx="10690412" cy="1477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3600" b="1">
                <a:solidFill>
                  <a:schemeClr val="bg1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Política Nacional de Gestão Territorial e Ambiental Quilombola</a:t>
            </a:r>
            <a:endParaRPr lang="pt-BR" sz="3600">
              <a:solidFill>
                <a:schemeClr val="bg1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45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50173"/>
            <a:ext cx="10972800" cy="219669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8"/>
          <p:cNvSpPr txBox="1"/>
          <p:nvPr/>
        </p:nvSpPr>
        <p:spPr>
          <a:xfrm>
            <a:off x="174812" y="315609"/>
            <a:ext cx="10690412" cy="2400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4800">
                <a:solidFill>
                  <a:srgbClr val="F5F5F5"/>
                </a:solidFill>
                <a:latin typeface="Arial Rounded MT Bold"/>
                <a:ea typeface="Tahoma"/>
                <a:cs typeface="Tahoma"/>
              </a:rPr>
              <a:t>Adesões entes federados à PNGTAQ</a:t>
            </a:r>
            <a:endParaRPr lang="en-US" sz="4800">
              <a:solidFill>
                <a:schemeClr val="bg1"/>
              </a:solidFill>
              <a:latin typeface="Arial Rounded MT Bold"/>
              <a:ea typeface="Tahoma"/>
              <a:cs typeface="Tahoma"/>
            </a:endParaRPr>
          </a:p>
          <a:p>
            <a:endParaRPr lang="pt-BR" sz="3600" b="1">
              <a:solidFill>
                <a:schemeClr val="bg1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5C100AE-A46C-AFF6-B3D4-EFB0D5C1A845}"/>
              </a:ext>
            </a:extLst>
          </p:cNvPr>
          <p:cNvSpPr txBox="1"/>
          <p:nvPr/>
        </p:nvSpPr>
        <p:spPr>
          <a:xfrm>
            <a:off x="0" y="2346870"/>
            <a:ext cx="11338532" cy="6586418"/>
          </a:xfrm>
          <a:prstGeom prst="rect">
            <a:avLst/>
          </a:prstGeom>
          <a:noFill/>
        </p:spPr>
        <p:txBody>
          <a:bodyPr wrap="square" lIns="182880" tIns="91440" rIns="182880" bIns="9144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pt-BR" sz="3200">
              <a:solidFill>
                <a:srgbClr val="002060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  <a:p>
            <a:r>
              <a:rPr lang="pt-BR" sz="3200">
                <a:solidFill>
                  <a:srgbClr val="002060"/>
                </a:solidFill>
                <a:latin typeface="Arial Rounded MT Bold"/>
                <a:cs typeface="Times New Roman"/>
              </a:rPr>
              <a:t>A PNGTAQ é uma política que deve ser replicada nos diferentes níveis de governo. Assim, estados e municípios são incentivados a aderirem à PNGTAQ, que pode ser incorporada em suas ações regionais e locais. </a:t>
            </a:r>
            <a:endParaRPr lang="pt-BR" sz="3200">
              <a:solidFill>
                <a:srgbClr val="002060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  <a:p>
            <a:r>
              <a:rPr lang="pt-BR" sz="3200">
                <a:solidFill>
                  <a:srgbClr val="002060"/>
                </a:solidFill>
                <a:latin typeface="Arial Rounded MT Bold"/>
                <a:cs typeface="Times New Roman"/>
              </a:rPr>
              <a:t>Até o momento, 6 estados já aderiram a PNGTAQ. São eles:</a:t>
            </a:r>
            <a:endParaRPr lang="pt-BR" sz="3200">
              <a:solidFill>
                <a:srgbClr val="002060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Calibri"/>
              <a:buChar char="-"/>
            </a:pPr>
            <a:r>
              <a:rPr lang="pt-BR" sz="3200">
                <a:solidFill>
                  <a:srgbClr val="002060"/>
                </a:solidFill>
                <a:latin typeface="Arial Rounded MT Bold"/>
                <a:cs typeface="Times New Roman"/>
              </a:rPr>
              <a:t>Maranhão</a:t>
            </a:r>
            <a:endParaRPr lang="pt-BR" sz="3200">
              <a:solidFill>
                <a:srgbClr val="002060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Calibri"/>
              <a:buChar char="-"/>
            </a:pPr>
            <a:r>
              <a:rPr lang="pt-BR" sz="3200">
                <a:solidFill>
                  <a:srgbClr val="002060"/>
                </a:solidFill>
                <a:latin typeface="Arial Rounded MT Bold"/>
                <a:cs typeface="Times New Roman"/>
              </a:rPr>
              <a:t>Bahia</a:t>
            </a:r>
            <a:endParaRPr lang="pt-BR" sz="3200">
              <a:solidFill>
                <a:srgbClr val="002060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Calibri"/>
              <a:buChar char="-"/>
            </a:pPr>
            <a:r>
              <a:rPr lang="pt-BR" sz="3200">
                <a:solidFill>
                  <a:srgbClr val="002060"/>
                </a:solidFill>
                <a:latin typeface="Arial Rounded MT Bold"/>
                <a:cs typeface="Times New Roman"/>
              </a:rPr>
              <a:t>Tocantins</a:t>
            </a:r>
            <a:endParaRPr lang="pt-BR" sz="3200">
              <a:solidFill>
                <a:srgbClr val="002060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Calibri"/>
              <a:buChar char="-"/>
            </a:pPr>
            <a:r>
              <a:rPr lang="pt-BR" sz="3200">
                <a:solidFill>
                  <a:srgbClr val="002060"/>
                </a:solidFill>
                <a:latin typeface="Arial Rounded MT Bold"/>
                <a:cs typeface="Times New Roman"/>
              </a:rPr>
              <a:t>Piauí</a:t>
            </a:r>
            <a:endParaRPr lang="pt-BR" sz="3200">
              <a:solidFill>
                <a:srgbClr val="002060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Calibri"/>
              <a:buChar char="-"/>
            </a:pPr>
            <a:r>
              <a:rPr lang="pt-BR" sz="3200">
                <a:solidFill>
                  <a:srgbClr val="002060"/>
                </a:solidFill>
                <a:latin typeface="Arial Rounded MT Bold"/>
                <a:cs typeface="Times New Roman"/>
              </a:rPr>
              <a:t>Paraná</a:t>
            </a:r>
            <a:endParaRPr lang="pt-BR" sz="3200">
              <a:solidFill>
                <a:srgbClr val="002060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Calibri"/>
              <a:buChar char="-"/>
            </a:pPr>
            <a:r>
              <a:rPr lang="pt-BR" sz="3200" dirty="0">
                <a:solidFill>
                  <a:srgbClr val="002060"/>
                </a:solidFill>
                <a:latin typeface="Arial Rounded MT Bold"/>
                <a:cs typeface="Times New Roman"/>
              </a:rPr>
              <a:t>Ceará</a:t>
            </a:r>
            <a:endParaRPr lang="pt-BR" sz="3200" dirty="0">
              <a:solidFill>
                <a:srgbClr val="002060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Árvore com galhos secos&#10;&#10;Descrição gerada automaticamente com confiança média">
            <a:extLst>
              <a:ext uri="{FF2B5EF4-FFF2-40B4-BE49-F238E27FC236}">
                <a16:creationId xmlns:a16="http://schemas.microsoft.com/office/drawing/2014/main" id="{C64200BF-660A-45A9-AAC2-4F692B23C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4640" y="2150349"/>
            <a:ext cx="5325624" cy="771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25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22" y="2"/>
            <a:ext cx="1672642" cy="10512594"/>
          </a:xfrm>
          <a:custGeom>
            <a:avLst/>
            <a:gdLst/>
            <a:ahLst/>
            <a:cxnLst/>
            <a:rect l="l" t="t" r="r" b="b"/>
            <a:pathLst>
              <a:path w="1672642" h="10512594">
                <a:moveTo>
                  <a:pt x="0" y="0"/>
                </a:moveTo>
                <a:lnTo>
                  <a:pt x="1672642" y="0"/>
                </a:lnTo>
                <a:lnTo>
                  <a:pt x="1672642" y="10512594"/>
                </a:lnTo>
                <a:lnTo>
                  <a:pt x="0" y="105125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6" r="-109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2786399" y="960982"/>
            <a:ext cx="5938" cy="607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799">
                <a:solidFill>
                  <a:srgbClr val="FFCD8C"/>
                </a:solidFill>
                <a:latin typeface="Montserrat"/>
                <a:ea typeface="Montserrat"/>
                <a:cs typeface="Montserrat"/>
                <a:sym typeface="Montserrat"/>
              </a:rPr>
              <a:t>v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054426" y="2573389"/>
            <a:ext cx="15747741" cy="4411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8000">
                <a:solidFill>
                  <a:srgbClr val="50250C"/>
                </a:solidFill>
                <a:latin typeface="Arial Bold"/>
                <a:ea typeface="Arial Bold"/>
                <a:cs typeface="Arial Bold"/>
                <a:sym typeface="Arial Bold"/>
              </a:rPr>
              <a:t>Plano Nacional de </a:t>
            </a:r>
            <a:r>
              <a:rPr lang="en-US" sz="8000" err="1">
                <a:solidFill>
                  <a:srgbClr val="50250C"/>
                </a:solidFill>
                <a:latin typeface="Arial Bold"/>
                <a:ea typeface="Arial Bold"/>
                <a:cs typeface="Arial Bold"/>
                <a:sym typeface="Arial Bold"/>
              </a:rPr>
              <a:t>Políticas</a:t>
            </a:r>
            <a:r>
              <a:rPr lang="en-US" sz="8000">
                <a:solidFill>
                  <a:srgbClr val="50250C"/>
                </a:solidFill>
                <a:latin typeface="Arial Bold"/>
                <a:ea typeface="Arial Bold"/>
                <a:cs typeface="Arial Bold"/>
                <a:sym typeface="Arial Bold"/>
              </a:rPr>
              <a:t> para </a:t>
            </a:r>
            <a:r>
              <a:rPr lang="en-US" sz="8000" err="1">
                <a:solidFill>
                  <a:srgbClr val="50250C"/>
                </a:solidFill>
                <a:latin typeface="Arial Bold"/>
                <a:ea typeface="Arial Bold"/>
                <a:cs typeface="Arial Bold"/>
                <a:sym typeface="Arial Bold"/>
              </a:rPr>
              <a:t>Povos</a:t>
            </a:r>
            <a:r>
              <a:rPr lang="en-US" sz="8000">
                <a:solidFill>
                  <a:srgbClr val="50250C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8000" err="1">
                <a:solidFill>
                  <a:srgbClr val="50250C"/>
                </a:solidFill>
                <a:latin typeface="Arial Bold"/>
                <a:ea typeface="Arial Bold"/>
                <a:cs typeface="Arial Bold"/>
                <a:sym typeface="Arial Bold"/>
              </a:rPr>
              <a:t>Ciganos</a:t>
            </a:r>
            <a:r>
              <a:rPr lang="en-US" sz="8000">
                <a:solidFill>
                  <a:srgbClr val="50250C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</a:p>
          <a:p>
            <a:pPr algn="ctr">
              <a:lnSpc>
                <a:spcPts val="8640"/>
              </a:lnSpc>
            </a:pPr>
            <a:endParaRPr lang="en-US" sz="7200">
              <a:solidFill>
                <a:srgbClr val="50250C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8640"/>
              </a:lnSpc>
            </a:pPr>
            <a:endParaRPr lang="en-US" sz="7200">
              <a:solidFill>
                <a:srgbClr val="50250C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E2F42E14DDE5741AEA86EB586E03E47" ma:contentTypeVersion="11" ma:contentTypeDescription="Crie um novo documento." ma:contentTypeScope="" ma:versionID="5f0d19b93004e50df1e96763ca8e09f4">
  <xsd:schema xmlns:xsd="http://www.w3.org/2001/XMLSchema" xmlns:xs="http://www.w3.org/2001/XMLSchema" xmlns:p="http://schemas.microsoft.com/office/2006/metadata/properties" xmlns:ns2="f9b2d877-3472-4755-acda-cb332ddbaf4b" xmlns:ns3="98ee2fe5-00e6-4097-a497-bff32fbc7f52" targetNamespace="http://schemas.microsoft.com/office/2006/metadata/properties" ma:root="true" ma:fieldsID="0317c4b4fbacb9de5a071c2a1e998b15" ns2:_="" ns3:_="">
    <xsd:import namespace="f9b2d877-3472-4755-acda-cb332ddbaf4b"/>
    <xsd:import namespace="98ee2fe5-00e6-4097-a497-bff32fbc7f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b2d877-3472-4755-acda-cb332ddbaf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429f7ce5-b1b4-49c2-b478-55053dc3db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ee2fe5-00e6-4097-a497-bff32fbc7f5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c2dffcf-e162-409a-bbcf-d2de13846f2f}" ma:internalName="TaxCatchAll" ma:showField="CatchAllData" ma:web="98ee2fe5-00e6-4097-a497-bff32fbc7f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9b2d877-3472-4755-acda-cb332ddbaf4b">
      <Terms xmlns="http://schemas.microsoft.com/office/infopath/2007/PartnerControls"/>
    </lcf76f155ced4ddcb4097134ff3c332f>
    <TaxCatchAll xmlns="98ee2fe5-00e6-4097-a497-bff32fbc7f52" xsi:nil="true"/>
  </documentManagement>
</p:properties>
</file>

<file path=customXml/itemProps1.xml><?xml version="1.0" encoding="utf-8"?>
<ds:datastoreItem xmlns:ds="http://schemas.openxmlformats.org/officeDocument/2006/customXml" ds:itemID="{D3F09139-81D0-4278-B835-395A023B2104}"/>
</file>

<file path=customXml/itemProps2.xml><?xml version="1.0" encoding="utf-8"?>
<ds:datastoreItem xmlns:ds="http://schemas.openxmlformats.org/officeDocument/2006/customXml" ds:itemID="{072C3781-E71F-4497-A7E3-4EAE949BE0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0398B7-F4C9-424E-B87E-CB0A8E7B9E78}">
  <ds:schemaRefs>
    <ds:schemaRef ds:uri="http://schemas.microsoft.com/office/2006/metadata/properties"/>
    <ds:schemaRef ds:uri="http://www.w3.org/2000/xmlns/"/>
    <ds:schemaRef ds:uri="d79f5c9f-0fd3-4d1c-a946-1b2757925ce2"/>
    <ds:schemaRef ds:uri="http://schemas.microsoft.com/office/infopath/2007/PartnerControls"/>
    <ds:schemaRef ds:uri="http://www.w3.org/2001/XMLSchema-instance"/>
    <ds:schemaRef ds:uri="76788a96-6ede-4f15-ab22-5a641dee10c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Personalizar</PresentationFormat>
  <Slides>17</Slides>
  <Notes>16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18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Política para os Povos Ciganos. Apresentação Bahia.pptx</dc:title>
  <dc:creator>Paula Balduino de Melo</dc:creator>
  <cp:lastModifiedBy>Paula Balduino de Melo</cp:lastModifiedBy>
  <cp:revision>2</cp:revision>
  <dcterms:created xsi:type="dcterms:W3CDTF">2006-08-16T00:00:00Z</dcterms:created>
  <dcterms:modified xsi:type="dcterms:W3CDTF">2024-10-16T13:38:03Z</dcterms:modified>
  <dc:identifier>DAGOZuKfH94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0x010100CE2F42E14DDE5741AEA86EB586E03E47</vt:lpwstr>
  </property>
  <property fmtid="{D5CDD505-2E9C-101B-9397-08002B2CF9AE}" pid="3" name="MediaServiceImageTags">
    <vt:lpwstr/>
  </property>
</Properties>
</file>