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7" r:id="rId1"/>
  </p:sldMasterIdLst>
  <p:notesMasterIdLst>
    <p:notesMasterId r:id="rId14"/>
  </p:notesMasterIdLst>
  <p:sldIdLst>
    <p:sldId id="256" r:id="rId2"/>
    <p:sldId id="329" r:id="rId3"/>
    <p:sldId id="276" r:id="rId4"/>
    <p:sldId id="328" r:id="rId5"/>
    <p:sldId id="279" r:id="rId6"/>
    <p:sldId id="277" r:id="rId7"/>
    <p:sldId id="330" r:id="rId8"/>
    <p:sldId id="282" r:id="rId9"/>
    <p:sldId id="278" r:id="rId10"/>
    <p:sldId id="331" r:id="rId11"/>
    <p:sldId id="281" r:id="rId12"/>
    <p:sldId id="301" r:id="rId13"/>
  </p:sldIdLst>
  <p:sldSz cx="18288000" cy="10287000"/>
  <p:notesSz cx="6858000" cy="9144000"/>
  <p:embeddedFontLst>
    <p:embeddedFont>
      <p:font typeface="Abundant Harvest" panose="020B0604020202020204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20B0604020202020204" charset="0"/>
      <p:regular r:id="rId29"/>
      <p:bold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45" d="100"/>
          <a:sy n="45" d="100"/>
        </p:scale>
        <p:origin x="6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3CA5F-4F18-40AB-866F-5E623B62275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89D6D-6FA1-493B-81D4-0E989A93DB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Acordo de Cooperação Técnica realizado entre o Ministério da Igualdade Racial e a Empresa Brasileira de Correios e Telégrafos nas áreas de sua atuação no território brasileiro. A iniciativa tem por objetivo executar a campanha “SINAPIR em Movimento por um Brasil Sem Racismo”.</a:t>
          </a:r>
        </a:p>
      </dgm:t>
    </dgm:pt>
    <dgm:pt modelId="{52850CA1-26C1-47DE-A988-0F9204C74AB3}" type="parTrans" cxnId="{13E80A23-FD49-4612-967E-1B7CABEFE9CC}">
      <dgm:prSet/>
      <dgm:spPr/>
      <dgm:t>
        <a:bodyPr/>
        <a:lstStyle/>
        <a:p>
          <a:endParaRPr lang="en-US"/>
        </a:p>
      </dgm:t>
    </dgm:pt>
    <dgm:pt modelId="{7F43CFFC-882F-46D2-95FA-F7F8353E8587}" type="sibTrans" cxnId="{13E80A23-FD49-4612-967E-1B7CABEFE9CC}">
      <dgm:prSet/>
      <dgm:spPr/>
      <dgm:t>
        <a:bodyPr/>
        <a:lstStyle/>
        <a:p>
          <a:endParaRPr lang="en-US"/>
        </a:p>
      </dgm:t>
    </dgm:pt>
    <dgm:pt modelId="{85EE13B1-DD8C-4997-8B1C-A6540F2456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Esse Acordo terá como produtos:</a:t>
          </a:r>
        </a:p>
      </dgm:t>
    </dgm:pt>
    <dgm:pt modelId="{4681A46E-4630-48C1-971A-F327149B4650}" type="parTrans" cxnId="{F03DDABA-8980-42F8-89E6-8ADED507DCCE}">
      <dgm:prSet/>
      <dgm:spPr/>
      <dgm:t>
        <a:bodyPr/>
        <a:lstStyle/>
        <a:p>
          <a:endParaRPr lang="en-US"/>
        </a:p>
      </dgm:t>
    </dgm:pt>
    <dgm:pt modelId="{D1DC53AF-27BD-4601-8F21-EDEC9E2BD3DF}" type="sibTrans" cxnId="{F03DDABA-8980-42F8-89E6-8ADED507DCCE}">
      <dgm:prSet/>
      <dgm:spPr/>
      <dgm:t>
        <a:bodyPr/>
        <a:lstStyle/>
        <a:p>
          <a:endParaRPr lang="en-US"/>
        </a:p>
      </dgm:t>
    </dgm:pt>
    <dgm:pt modelId="{EC747B44-7BEA-4943-AE25-BE8B6F1BE2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 </a:t>
          </a:r>
          <a:r>
            <a:rPr lang="en-US" sz="1600" dirty="0" err="1"/>
            <a:t>divulgação</a:t>
          </a:r>
          <a:r>
            <a:rPr lang="en-US" sz="1600" dirty="0"/>
            <a:t> do Sistema Nacional de </a:t>
          </a:r>
          <a:r>
            <a:rPr lang="en-US" sz="1600" dirty="0" err="1"/>
            <a:t>Promoção</a:t>
          </a:r>
          <a:r>
            <a:rPr lang="en-US" sz="1600" dirty="0"/>
            <a:t> da </a:t>
          </a:r>
          <a:r>
            <a:rPr lang="en-US" sz="1600" dirty="0" err="1"/>
            <a:t>Igualdade</a:t>
          </a:r>
          <a:r>
            <a:rPr lang="en-US" sz="1600" dirty="0"/>
            <a:t> Racial - SINAPIR/MIR, </a:t>
          </a:r>
          <a:r>
            <a:rPr lang="en-US" sz="1600" dirty="0" err="1"/>
            <a:t>por</a:t>
          </a:r>
          <a:r>
            <a:rPr lang="en-US" sz="1600" dirty="0"/>
            <a:t> </a:t>
          </a:r>
          <a:r>
            <a:rPr lang="en-US" sz="1600" dirty="0" err="1"/>
            <a:t>meio</a:t>
          </a:r>
          <a:r>
            <a:rPr lang="en-US" sz="1600" dirty="0"/>
            <a:t> de </a:t>
          </a:r>
          <a:r>
            <a:rPr lang="en-US" sz="1600" dirty="0" err="1"/>
            <a:t>distribuição</a:t>
          </a:r>
          <a:r>
            <a:rPr lang="en-US" sz="1600" dirty="0"/>
            <a:t> de material </a:t>
          </a:r>
          <a:r>
            <a:rPr lang="en-US" sz="1600" dirty="0" err="1"/>
            <a:t>impresso</a:t>
          </a:r>
          <a:r>
            <a:rPr lang="en-US" sz="1600" dirty="0"/>
            <a:t> e o </a:t>
          </a:r>
          <a:r>
            <a:rPr lang="en-US" sz="1600" dirty="0" err="1"/>
            <a:t>Estatuto</a:t>
          </a:r>
          <a:r>
            <a:rPr lang="en-US" sz="1600" dirty="0"/>
            <a:t> da </a:t>
          </a:r>
          <a:r>
            <a:rPr lang="en-US" sz="1600" dirty="0" err="1"/>
            <a:t>Igualdade</a:t>
          </a:r>
          <a:r>
            <a:rPr lang="en-US" sz="1600" dirty="0"/>
            <a:t> Racial;</a:t>
          </a:r>
        </a:p>
      </dgm:t>
    </dgm:pt>
    <dgm:pt modelId="{6FDF8F53-11A1-4DD3-986D-79B0D1C07322}" type="parTrans" cxnId="{C4C2416F-9C54-4776-94E8-E9B919D7D10F}">
      <dgm:prSet/>
      <dgm:spPr/>
      <dgm:t>
        <a:bodyPr/>
        <a:lstStyle/>
        <a:p>
          <a:endParaRPr lang="en-US"/>
        </a:p>
      </dgm:t>
    </dgm:pt>
    <dgm:pt modelId="{AF444627-A574-4F5A-B9F9-F8D98B6C4F79}" type="sibTrans" cxnId="{C4C2416F-9C54-4776-94E8-E9B919D7D10F}">
      <dgm:prSet/>
      <dgm:spPr/>
      <dgm:t>
        <a:bodyPr/>
        <a:lstStyle/>
        <a:p>
          <a:endParaRPr lang="en-US"/>
        </a:p>
      </dgm:t>
    </dgm:pt>
    <dgm:pt modelId="{CC57FB35-C7E1-4CC4-B78E-FBBDF406B8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O </a:t>
          </a:r>
          <a:r>
            <a:rPr lang="en-US" sz="1600" dirty="0" err="1"/>
            <a:t>desenvolvimento</a:t>
          </a:r>
          <a:r>
            <a:rPr lang="en-US" sz="1600" dirty="0"/>
            <a:t> de </a:t>
          </a:r>
          <a:r>
            <a:rPr lang="en-US" sz="1600" dirty="0" err="1"/>
            <a:t>processos</a:t>
          </a:r>
          <a:r>
            <a:rPr lang="en-US" sz="1600" dirty="0"/>
            <a:t> </a:t>
          </a:r>
          <a:r>
            <a:rPr lang="en-US" sz="1600" dirty="0" err="1"/>
            <a:t>formativos</a:t>
          </a:r>
          <a:r>
            <a:rPr lang="en-US" sz="1600" dirty="0"/>
            <a:t>, </a:t>
          </a:r>
          <a:r>
            <a:rPr lang="en-US" sz="1600" dirty="0" err="1"/>
            <a:t>envolvendo</a:t>
          </a:r>
          <a:r>
            <a:rPr lang="en-US" sz="1600" dirty="0"/>
            <a:t> </a:t>
          </a:r>
          <a:r>
            <a:rPr lang="en-US" sz="1600" dirty="0" err="1"/>
            <a:t>os</a:t>
          </a:r>
          <a:r>
            <a:rPr lang="en-US" sz="1600" dirty="0"/>
            <a:t> (as) </a:t>
          </a:r>
          <a:r>
            <a:rPr lang="en-US" sz="1600" dirty="0" err="1"/>
            <a:t>servidores</a:t>
          </a:r>
          <a:r>
            <a:rPr lang="en-US" sz="1600" dirty="0"/>
            <a:t>(as) dos </a:t>
          </a:r>
          <a:r>
            <a:rPr lang="en-US" sz="1600" dirty="0" err="1"/>
            <a:t>Correios</a:t>
          </a:r>
          <a:r>
            <a:rPr lang="en-US" sz="1600" dirty="0"/>
            <a:t>;</a:t>
          </a:r>
        </a:p>
      </dgm:t>
    </dgm:pt>
    <dgm:pt modelId="{505B2D03-C7BA-4479-8627-F1B854FC179A}" type="parTrans" cxnId="{D6618119-F7B7-48F8-B7D7-2581F0FC7B1E}">
      <dgm:prSet/>
      <dgm:spPr/>
      <dgm:t>
        <a:bodyPr/>
        <a:lstStyle/>
        <a:p>
          <a:endParaRPr lang="en-US"/>
        </a:p>
      </dgm:t>
    </dgm:pt>
    <dgm:pt modelId="{046E8DBC-A4BF-4D7A-A8D6-F3C2E5DE7AB0}" type="sibTrans" cxnId="{D6618119-F7B7-48F8-B7D7-2581F0FC7B1E}">
      <dgm:prSet/>
      <dgm:spPr/>
      <dgm:t>
        <a:bodyPr/>
        <a:lstStyle/>
        <a:p>
          <a:endParaRPr lang="en-US"/>
        </a:p>
      </dgm:t>
    </dgm:pt>
    <dgm:pt modelId="{7E65C5B4-2EBC-4366-9D77-4CCA646E6B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 </a:t>
          </a:r>
          <a:r>
            <a:rPr lang="en-US" sz="1600" dirty="0" err="1"/>
            <a:t>exposição</a:t>
          </a:r>
          <a:r>
            <a:rPr lang="en-US" sz="1600" dirty="0"/>
            <a:t> </a:t>
          </a:r>
          <a:r>
            <a:rPr lang="en-US" sz="1600" dirty="0" err="1"/>
            <a:t>filatélica</a:t>
          </a:r>
          <a:r>
            <a:rPr lang="en-US" sz="1600" dirty="0"/>
            <a:t> com </a:t>
          </a:r>
          <a:r>
            <a:rPr lang="en-US" sz="1600" dirty="0" err="1"/>
            <a:t>personalidades</a:t>
          </a:r>
          <a:r>
            <a:rPr lang="en-US" sz="1600" dirty="0"/>
            <a:t> </a:t>
          </a:r>
          <a:r>
            <a:rPr lang="en-US" sz="1600" dirty="0" err="1"/>
            <a:t>negras</a:t>
          </a:r>
          <a:r>
            <a:rPr lang="en-US" sz="1600" dirty="0"/>
            <a:t>;</a:t>
          </a:r>
        </a:p>
      </dgm:t>
    </dgm:pt>
    <dgm:pt modelId="{F5F93BE3-DA2C-4096-A732-BD1896890BE1}" type="parTrans" cxnId="{8ECBDCF3-BBED-42CC-BAD2-163A2459963D}">
      <dgm:prSet/>
      <dgm:spPr/>
      <dgm:t>
        <a:bodyPr/>
        <a:lstStyle/>
        <a:p>
          <a:endParaRPr lang="en-US"/>
        </a:p>
      </dgm:t>
    </dgm:pt>
    <dgm:pt modelId="{45B4443B-9D95-4273-B8FB-4DBABA12116D}" type="sibTrans" cxnId="{8ECBDCF3-BBED-42CC-BAD2-163A2459963D}">
      <dgm:prSet/>
      <dgm:spPr/>
      <dgm:t>
        <a:bodyPr/>
        <a:lstStyle/>
        <a:p>
          <a:endParaRPr lang="en-US"/>
        </a:p>
      </dgm:t>
    </dgm:pt>
    <dgm:pt modelId="{1021B9C0-0E09-45C6-AC43-2EF3A09E1A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 </a:t>
          </a:r>
          <a:r>
            <a:rPr lang="en-US" sz="1600" dirty="0" err="1"/>
            <a:t>criação</a:t>
          </a:r>
          <a:r>
            <a:rPr lang="en-US" sz="1600" dirty="0"/>
            <a:t> de </a:t>
          </a:r>
          <a:r>
            <a:rPr lang="en-US" sz="1600" dirty="0" err="1"/>
            <a:t>novos</a:t>
          </a:r>
          <a:r>
            <a:rPr lang="en-US" sz="1600" dirty="0"/>
            <a:t> </a:t>
          </a:r>
          <a:r>
            <a:rPr lang="en-US" sz="1600" dirty="0" err="1"/>
            <a:t>Selos</a:t>
          </a:r>
          <a:r>
            <a:rPr lang="en-US" sz="1600" dirty="0"/>
            <a:t> de </a:t>
          </a:r>
          <a:r>
            <a:rPr lang="en-US" sz="1600" dirty="0" err="1"/>
            <a:t>homenagem</a:t>
          </a:r>
          <a:r>
            <a:rPr lang="en-US" sz="1600" dirty="0"/>
            <a:t> a </a:t>
          </a:r>
          <a:r>
            <a:rPr lang="en-US" sz="1600" dirty="0" err="1"/>
            <a:t>figuras</a:t>
          </a:r>
          <a:r>
            <a:rPr lang="en-US" sz="1600" dirty="0"/>
            <a:t> </a:t>
          </a:r>
          <a:r>
            <a:rPr lang="en-US" sz="1600" dirty="0" err="1"/>
            <a:t>negras</a:t>
          </a:r>
          <a:r>
            <a:rPr lang="en-US" sz="1600" dirty="0"/>
            <a:t>.</a:t>
          </a:r>
        </a:p>
      </dgm:t>
    </dgm:pt>
    <dgm:pt modelId="{C85EB5B7-3812-4944-BA31-E8CDFD7F09CB}" type="parTrans" cxnId="{2D90AEE6-6704-471F-B8A9-B37AC4948C1F}">
      <dgm:prSet/>
      <dgm:spPr/>
      <dgm:t>
        <a:bodyPr/>
        <a:lstStyle/>
        <a:p>
          <a:endParaRPr lang="en-US"/>
        </a:p>
      </dgm:t>
    </dgm:pt>
    <dgm:pt modelId="{9F129B84-A4F2-4A9F-AF8F-5FE47251AEE9}" type="sibTrans" cxnId="{2D90AEE6-6704-471F-B8A9-B37AC4948C1F}">
      <dgm:prSet/>
      <dgm:spPr/>
      <dgm:t>
        <a:bodyPr/>
        <a:lstStyle/>
        <a:p>
          <a:endParaRPr lang="en-US"/>
        </a:p>
      </dgm:t>
    </dgm:pt>
    <dgm:pt modelId="{CEDC31BD-9E3B-41BA-A237-00D072684E43}" type="pres">
      <dgm:prSet presAssocID="{B233CA5F-4F18-40AB-866F-5E623B62275A}" presName="root" presStyleCnt="0">
        <dgm:presLayoutVars>
          <dgm:dir/>
          <dgm:resizeHandles val="exact"/>
        </dgm:presLayoutVars>
      </dgm:prSet>
      <dgm:spPr/>
    </dgm:pt>
    <dgm:pt modelId="{33A44D69-386A-4B27-BEF1-5F37ED5E5BE8}" type="pres">
      <dgm:prSet presAssocID="{08189D6D-6FA1-493B-81D4-0E989A93DB03}" presName="compNode" presStyleCnt="0"/>
      <dgm:spPr/>
    </dgm:pt>
    <dgm:pt modelId="{3814DB27-E247-483C-98B8-44E663CF4993}" type="pres">
      <dgm:prSet presAssocID="{08189D6D-6FA1-493B-81D4-0E989A93DB03}" presName="bgRect" presStyleLbl="bgShp" presStyleIdx="0" presStyleCnt="2"/>
      <dgm:spPr/>
    </dgm:pt>
    <dgm:pt modelId="{5DCF42F7-84DF-4D01-9A02-3697DE608555}" type="pres">
      <dgm:prSet presAssocID="{08189D6D-6FA1-493B-81D4-0E989A93DB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FD094184-F21E-4E72-9B81-59F839D01ECC}" type="pres">
      <dgm:prSet presAssocID="{08189D6D-6FA1-493B-81D4-0E989A93DB03}" presName="spaceRect" presStyleCnt="0"/>
      <dgm:spPr/>
    </dgm:pt>
    <dgm:pt modelId="{D506C574-A34A-4A74-9A48-11283157A247}" type="pres">
      <dgm:prSet presAssocID="{08189D6D-6FA1-493B-81D4-0E989A93DB03}" presName="parTx" presStyleLbl="revTx" presStyleIdx="0" presStyleCnt="3">
        <dgm:presLayoutVars>
          <dgm:chMax val="0"/>
          <dgm:chPref val="0"/>
        </dgm:presLayoutVars>
      </dgm:prSet>
      <dgm:spPr/>
    </dgm:pt>
    <dgm:pt modelId="{C53A4C70-77C7-4603-BBC0-685FBC7024BF}" type="pres">
      <dgm:prSet presAssocID="{7F43CFFC-882F-46D2-95FA-F7F8353E8587}" presName="sibTrans" presStyleCnt="0"/>
      <dgm:spPr/>
    </dgm:pt>
    <dgm:pt modelId="{2CA95853-1845-4BC5-98E0-75F7BC5442D9}" type="pres">
      <dgm:prSet presAssocID="{85EE13B1-DD8C-4997-8B1C-A6540F24565A}" presName="compNode" presStyleCnt="0"/>
      <dgm:spPr/>
    </dgm:pt>
    <dgm:pt modelId="{FEA5691F-4ECB-4580-8BCB-C8657F98FFAB}" type="pres">
      <dgm:prSet presAssocID="{85EE13B1-DD8C-4997-8B1C-A6540F24565A}" presName="bgRect" presStyleLbl="bgShp" presStyleIdx="1" presStyleCnt="2"/>
      <dgm:spPr/>
    </dgm:pt>
    <dgm:pt modelId="{A8A57A44-800C-4F37-A941-B7E7E1C13545}" type="pres">
      <dgm:prSet presAssocID="{85EE13B1-DD8C-4997-8B1C-A6540F24565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6D2CC26F-6407-4F73-9E70-4EFF80165E03}" type="pres">
      <dgm:prSet presAssocID="{85EE13B1-DD8C-4997-8B1C-A6540F24565A}" presName="spaceRect" presStyleCnt="0"/>
      <dgm:spPr/>
    </dgm:pt>
    <dgm:pt modelId="{3CCB09D9-6111-4868-8F8B-A1464A1E85A5}" type="pres">
      <dgm:prSet presAssocID="{85EE13B1-DD8C-4997-8B1C-A6540F24565A}" presName="parTx" presStyleLbl="revTx" presStyleIdx="1" presStyleCnt="3">
        <dgm:presLayoutVars>
          <dgm:chMax val="0"/>
          <dgm:chPref val="0"/>
        </dgm:presLayoutVars>
      </dgm:prSet>
      <dgm:spPr/>
    </dgm:pt>
    <dgm:pt modelId="{0AC31A4C-F953-4609-A1D7-16E2AEB2B024}" type="pres">
      <dgm:prSet presAssocID="{85EE13B1-DD8C-4997-8B1C-A6540F24565A}" presName="desTx" presStyleLbl="revTx" presStyleIdx="2" presStyleCnt="3">
        <dgm:presLayoutVars/>
      </dgm:prSet>
      <dgm:spPr/>
    </dgm:pt>
  </dgm:ptLst>
  <dgm:cxnLst>
    <dgm:cxn modelId="{C143B00C-297A-455F-898E-9E7C85202117}" type="presOf" srcId="{85EE13B1-DD8C-4997-8B1C-A6540F24565A}" destId="{3CCB09D9-6111-4868-8F8B-A1464A1E85A5}" srcOrd="0" destOrd="0" presId="urn:microsoft.com/office/officeart/2018/2/layout/IconVerticalSolidList"/>
    <dgm:cxn modelId="{2E5E8817-0AB4-4618-B008-5ECABC83F1D5}" type="presOf" srcId="{08189D6D-6FA1-493B-81D4-0E989A93DB03}" destId="{D506C574-A34A-4A74-9A48-11283157A247}" srcOrd="0" destOrd="0" presId="urn:microsoft.com/office/officeart/2018/2/layout/IconVerticalSolidList"/>
    <dgm:cxn modelId="{D6618119-F7B7-48F8-B7D7-2581F0FC7B1E}" srcId="{85EE13B1-DD8C-4997-8B1C-A6540F24565A}" destId="{CC57FB35-C7E1-4CC4-B78E-FBBDF406B8DF}" srcOrd="1" destOrd="0" parTransId="{505B2D03-C7BA-4479-8627-F1B854FC179A}" sibTransId="{046E8DBC-A4BF-4D7A-A8D6-F3C2E5DE7AB0}"/>
    <dgm:cxn modelId="{FBDC691E-1F9B-46E0-B5D5-9C6C09B0FFC1}" type="presOf" srcId="{1021B9C0-0E09-45C6-AC43-2EF3A09E1AF2}" destId="{0AC31A4C-F953-4609-A1D7-16E2AEB2B024}" srcOrd="0" destOrd="3" presId="urn:microsoft.com/office/officeart/2018/2/layout/IconVerticalSolidList"/>
    <dgm:cxn modelId="{13E80A23-FD49-4612-967E-1B7CABEFE9CC}" srcId="{B233CA5F-4F18-40AB-866F-5E623B62275A}" destId="{08189D6D-6FA1-493B-81D4-0E989A93DB03}" srcOrd="0" destOrd="0" parTransId="{52850CA1-26C1-47DE-A988-0F9204C74AB3}" sibTransId="{7F43CFFC-882F-46D2-95FA-F7F8353E8587}"/>
    <dgm:cxn modelId="{D6852C63-729B-4F88-A400-11798CBAD997}" type="presOf" srcId="{7E65C5B4-2EBC-4366-9D77-4CCA646E6B0A}" destId="{0AC31A4C-F953-4609-A1D7-16E2AEB2B024}" srcOrd="0" destOrd="2" presId="urn:microsoft.com/office/officeart/2018/2/layout/IconVerticalSolidList"/>
    <dgm:cxn modelId="{86E7B145-9B7C-45BB-85C3-CB10BDE0224D}" type="presOf" srcId="{EC747B44-7BEA-4943-AE25-BE8B6F1BE2A4}" destId="{0AC31A4C-F953-4609-A1D7-16E2AEB2B024}" srcOrd="0" destOrd="0" presId="urn:microsoft.com/office/officeart/2018/2/layout/IconVerticalSolidList"/>
    <dgm:cxn modelId="{C4C2416F-9C54-4776-94E8-E9B919D7D10F}" srcId="{85EE13B1-DD8C-4997-8B1C-A6540F24565A}" destId="{EC747B44-7BEA-4943-AE25-BE8B6F1BE2A4}" srcOrd="0" destOrd="0" parTransId="{6FDF8F53-11A1-4DD3-986D-79B0D1C07322}" sibTransId="{AF444627-A574-4F5A-B9F9-F8D98B6C4F79}"/>
    <dgm:cxn modelId="{B6237682-C48C-4ACB-AAB1-4CEA497E0752}" type="presOf" srcId="{B233CA5F-4F18-40AB-866F-5E623B62275A}" destId="{CEDC31BD-9E3B-41BA-A237-00D072684E43}" srcOrd="0" destOrd="0" presId="urn:microsoft.com/office/officeart/2018/2/layout/IconVerticalSolidList"/>
    <dgm:cxn modelId="{390A968A-BEB8-4B74-8338-30AF1EF54E04}" type="presOf" srcId="{CC57FB35-C7E1-4CC4-B78E-FBBDF406B8DF}" destId="{0AC31A4C-F953-4609-A1D7-16E2AEB2B024}" srcOrd="0" destOrd="1" presId="urn:microsoft.com/office/officeart/2018/2/layout/IconVerticalSolidList"/>
    <dgm:cxn modelId="{F03DDABA-8980-42F8-89E6-8ADED507DCCE}" srcId="{B233CA5F-4F18-40AB-866F-5E623B62275A}" destId="{85EE13B1-DD8C-4997-8B1C-A6540F24565A}" srcOrd="1" destOrd="0" parTransId="{4681A46E-4630-48C1-971A-F327149B4650}" sibTransId="{D1DC53AF-27BD-4601-8F21-EDEC9E2BD3DF}"/>
    <dgm:cxn modelId="{2D90AEE6-6704-471F-B8A9-B37AC4948C1F}" srcId="{85EE13B1-DD8C-4997-8B1C-A6540F24565A}" destId="{1021B9C0-0E09-45C6-AC43-2EF3A09E1AF2}" srcOrd="3" destOrd="0" parTransId="{C85EB5B7-3812-4944-BA31-E8CDFD7F09CB}" sibTransId="{9F129B84-A4F2-4A9F-AF8F-5FE47251AEE9}"/>
    <dgm:cxn modelId="{8ECBDCF3-BBED-42CC-BAD2-163A2459963D}" srcId="{85EE13B1-DD8C-4997-8B1C-A6540F24565A}" destId="{7E65C5B4-2EBC-4366-9D77-4CCA646E6B0A}" srcOrd="2" destOrd="0" parTransId="{F5F93BE3-DA2C-4096-A732-BD1896890BE1}" sibTransId="{45B4443B-9D95-4273-B8FB-4DBABA12116D}"/>
    <dgm:cxn modelId="{7E9C7500-04E0-4564-88F7-F1EF14AD0023}" type="presParOf" srcId="{CEDC31BD-9E3B-41BA-A237-00D072684E43}" destId="{33A44D69-386A-4B27-BEF1-5F37ED5E5BE8}" srcOrd="0" destOrd="0" presId="urn:microsoft.com/office/officeart/2018/2/layout/IconVerticalSolidList"/>
    <dgm:cxn modelId="{47C0742F-1844-443F-AD5D-6F92EBB0193E}" type="presParOf" srcId="{33A44D69-386A-4B27-BEF1-5F37ED5E5BE8}" destId="{3814DB27-E247-483C-98B8-44E663CF4993}" srcOrd="0" destOrd="0" presId="urn:microsoft.com/office/officeart/2018/2/layout/IconVerticalSolidList"/>
    <dgm:cxn modelId="{5BB3EB68-18B9-4BAB-9B9F-6BB2BE2F8A2D}" type="presParOf" srcId="{33A44D69-386A-4B27-BEF1-5F37ED5E5BE8}" destId="{5DCF42F7-84DF-4D01-9A02-3697DE608555}" srcOrd="1" destOrd="0" presId="urn:microsoft.com/office/officeart/2018/2/layout/IconVerticalSolidList"/>
    <dgm:cxn modelId="{FA2B2FEB-1715-4EE7-8559-D4654149557D}" type="presParOf" srcId="{33A44D69-386A-4B27-BEF1-5F37ED5E5BE8}" destId="{FD094184-F21E-4E72-9B81-59F839D01ECC}" srcOrd="2" destOrd="0" presId="urn:microsoft.com/office/officeart/2018/2/layout/IconVerticalSolidList"/>
    <dgm:cxn modelId="{30ABBA29-FF69-4A8E-8B27-EF3D5FCC3FDC}" type="presParOf" srcId="{33A44D69-386A-4B27-BEF1-5F37ED5E5BE8}" destId="{D506C574-A34A-4A74-9A48-11283157A247}" srcOrd="3" destOrd="0" presId="urn:microsoft.com/office/officeart/2018/2/layout/IconVerticalSolidList"/>
    <dgm:cxn modelId="{A00C89C8-266C-4BA9-B38C-5267569ADA68}" type="presParOf" srcId="{CEDC31BD-9E3B-41BA-A237-00D072684E43}" destId="{C53A4C70-77C7-4603-BBC0-685FBC7024BF}" srcOrd="1" destOrd="0" presId="urn:microsoft.com/office/officeart/2018/2/layout/IconVerticalSolidList"/>
    <dgm:cxn modelId="{78CC6C7A-A71A-4FBC-B824-4D914C017684}" type="presParOf" srcId="{CEDC31BD-9E3B-41BA-A237-00D072684E43}" destId="{2CA95853-1845-4BC5-98E0-75F7BC5442D9}" srcOrd="2" destOrd="0" presId="urn:microsoft.com/office/officeart/2018/2/layout/IconVerticalSolidList"/>
    <dgm:cxn modelId="{90A8C994-D847-4D0C-A586-1A111E5B4BE7}" type="presParOf" srcId="{2CA95853-1845-4BC5-98E0-75F7BC5442D9}" destId="{FEA5691F-4ECB-4580-8BCB-C8657F98FFAB}" srcOrd="0" destOrd="0" presId="urn:microsoft.com/office/officeart/2018/2/layout/IconVerticalSolidList"/>
    <dgm:cxn modelId="{D96A1276-A672-4A44-88E0-86B3E3C6622C}" type="presParOf" srcId="{2CA95853-1845-4BC5-98E0-75F7BC5442D9}" destId="{A8A57A44-800C-4F37-A941-B7E7E1C13545}" srcOrd="1" destOrd="0" presId="urn:microsoft.com/office/officeart/2018/2/layout/IconVerticalSolidList"/>
    <dgm:cxn modelId="{313FF76F-B340-4BD0-9A88-2980BCBC5DA6}" type="presParOf" srcId="{2CA95853-1845-4BC5-98E0-75F7BC5442D9}" destId="{6D2CC26F-6407-4F73-9E70-4EFF80165E03}" srcOrd="2" destOrd="0" presId="urn:microsoft.com/office/officeart/2018/2/layout/IconVerticalSolidList"/>
    <dgm:cxn modelId="{97FE76D7-2CFA-4C33-9451-E006E36437F0}" type="presParOf" srcId="{2CA95853-1845-4BC5-98E0-75F7BC5442D9}" destId="{3CCB09D9-6111-4868-8F8B-A1464A1E85A5}" srcOrd="3" destOrd="0" presId="urn:microsoft.com/office/officeart/2018/2/layout/IconVerticalSolidList"/>
    <dgm:cxn modelId="{4D32AC24-3EEE-43D2-BCE2-81FB00EA0136}" type="presParOf" srcId="{2CA95853-1845-4BC5-98E0-75F7BC5442D9}" destId="{0AC31A4C-F953-4609-A1D7-16E2AEB2B02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4DB27-E247-483C-98B8-44E663CF4993}">
      <dsp:nvSpPr>
        <dsp:cNvPr id="0" name=""/>
        <dsp:cNvSpPr/>
      </dsp:nvSpPr>
      <dsp:spPr>
        <a:xfrm>
          <a:off x="0" y="998006"/>
          <a:ext cx="14921090" cy="18314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F42F7-84DF-4D01-9A02-3697DE608555}">
      <dsp:nvSpPr>
        <dsp:cNvPr id="0" name=""/>
        <dsp:cNvSpPr/>
      </dsp:nvSpPr>
      <dsp:spPr>
        <a:xfrm>
          <a:off x="554014" y="1410083"/>
          <a:ext cx="1007298" cy="1007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C574-A34A-4A74-9A48-11283157A247}">
      <dsp:nvSpPr>
        <dsp:cNvPr id="0" name=""/>
        <dsp:cNvSpPr/>
      </dsp:nvSpPr>
      <dsp:spPr>
        <a:xfrm>
          <a:off x="2115326" y="998006"/>
          <a:ext cx="12803695" cy="183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29" tIns="193829" rIns="193829" bIns="1938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Acordo de Cooperação Técnica realizado entre o Ministério da Igualdade Racial e a Empresa Brasileira de Correios e Telégrafos nas áreas de sua atuação no território brasileiro. A iniciativa tem por objetivo executar a campanha “SINAPIR em Movimento por um Brasil Sem Racismo”.</a:t>
          </a:r>
        </a:p>
      </dsp:txBody>
      <dsp:txXfrm>
        <a:off x="2115326" y="998006"/>
        <a:ext cx="12803695" cy="1831451"/>
      </dsp:txXfrm>
    </dsp:sp>
    <dsp:sp modelId="{FEA5691F-4ECB-4580-8BCB-C8657F98FFAB}">
      <dsp:nvSpPr>
        <dsp:cNvPr id="0" name=""/>
        <dsp:cNvSpPr/>
      </dsp:nvSpPr>
      <dsp:spPr>
        <a:xfrm>
          <a:off x="0" y="3287321"/>
          <a:ext cx="14921090" cy="18314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57A44-800C-4F37-A941-B7E7E1C13545}">
      <dsp:nvSpPr>
        <dsp:cNvPr id="0" name=""/>
        <dsp:cNvSpPr/>
      </dsp:nvSpPr>
      <dsp:spPr>
        <a:xfrm>
          <a:off x="554014" y="3699398"/>
          <a:ext cx="1007298" cy="1007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B09D9-6111-4868-8F8B-A1464A1E85A5}">
      <dsp:nvSpPr>
        <dsp:cNvPr id="0" name=""/>
        <dsp:cNvSpPr/>
      </dsp:nvSpPr>
      <dsp:spPr>
        <a:xfrm>
          <a:off x="2115326" y="3287321"/>
          <a:ext cx="6714490" cy="183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29" tIns="193829" rIns="193829" bIns="1938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Esse Acordo terá como produtos:</a:t>
          </a:r>
        </a:p>
      </dsp:txBody>
      <dsp:txXfrm>
        <a:off x="2115326" y="3287321"/>
        <a:ext cx="6714490" cy="1831451"/>
      </dsp:txXfrm>
    </dsp:sp>
    <dsp:sp modelId="{0AC31A4C-F953-4609-A1D7-16E2AEB2B024}">
      <dsp:nvSpPr>
        <dsp:cNvPr id="0" name=""/>
        <dsp:cNvSpPr/>
      </dsp:nvSpPr>
      <dsp:spPr>
        <a:xfrm>
          <a:off x="8829817" y="3287321"/>
          <a:ext cx="6089205" cy="183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29" tIns="193829" rIns="193829" bIns="1938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</a:t>
          </a:r>
          <a:r>
            <a:rPr lang="en-US" sz="1600" kern="1200" dirty="0" err="1"/>
            <a:t>divulgação</a:t>
          </a:r>
          <a:r>
            <a:rPr lang="en-US" sz="1600" kern="1200" dirty="0"/>
            <a:t> do Sistema Nacional de </a:t>
          </a:r>
          <a:r>
            <a:rPr lang="en-US" sz="1600" kern="1200" dirty="0" err="1"/>
            <a:t>Promoção</a:t>
          </a:r>
          <a:r>
            <a:rPr lang="en-US" sz="1600" kern="1200" dirty="0"/>
            <a:t> da </a:t>
          </a:r>
          <a:r>
            <a:rPr lang="en-US" sz="1600" kern="1200" dirty="0" err="1"/>
            <a:t>Igualdade</a:t>
          </a:r>
          <a:r>
            <a:rPr lang="en-US" sz="1600" kern="1200" dirty="0"/>
            <a:t> Racial - SINAPIR/MIR, </a:t>
          </a:r>
          <a:r>
            <a:rPr lang="en-US" sz="1600" kern="1200" dirty="0" err="1"/>
            <a:t>por</a:t>
          </a:r>
          <a:r>
            <a:rPr lang="en-US" sz="1600" kern="1200" dirty="0"/>
            <a:t> </a:t>
          </a:r>
          <a:r>
            <a:rPr lang="en-US" sz="1600" kern="1200" dirty="0" err="1"/>
            <a:t>meio</a:t>
          </a:r>
          <a:r>
            <a:rPr lang="en-US" sz="1600" kern="1200" dirty="0"/>
            <a:t> de </a:t>
          </a:r>
          <a:r>
            <a:rPr lang="en-US" sz="1600" kern="1200" dirty="0" err="1"/>
            <a:t>distribuição</a:t>
          </a:r>
          <a:r>
            <a:rPr lang="en-US" sz="1600" kern="1200" dirty="0"/>
            <a:t> de material </a:t>
          </a:r>
          <a:r>
            <a:rPr lang="en-US" sz="1600" kern="1200" dirty="0" err="1"/>
            <a:t>impresso</a:t>
          </a:r>
          <a:r>
            <a:rPr lang="en-US" sz="1600" kern="1200" dirty="0"/>
            <a:t> e o </a:t>
          </a:r>
          <a:r>
            <a:rPr lang="en-US" sz="1600" kern="1200" dirty="0" err="1"/>
            <a:t>Estatuto</a:t>
          </a:r>
          <a:r>
            <a:rPr lang="en-US" sz="1600" kern="1200" dirty="0"/>
            <a:t> da </a:t>
          </a:r>
          <a:r>
            <a:rPr lang="en-US" sz="1600" kern="1200" dirty="0" err="1"/>
            <a:t>Igualdade</a:t>
          </a:r>
          <a:r>
            <a:rPr lang="en-US" sz="1600" kern="1200" dirty="0"/>
            <a:t> Racial;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 </a:t>
          </a:r>
          <a:r>
            <a:rPr lang="en-US" sz="1600" kern="1200" dirty="0" err="1"/>
            <a:t>desenvolvimento</a:t>
          </a:r>
          <a:r>
            <a:rPr lang="en-US" sz="1600" kern="1200" dirty="0"/>
            <a:t> de </a:t>
          </a:r>
          <a:r>
            <a:rPr lang="en-US" sz="1600" kern="1200" dirty="0" err="1"/>
            <a:t>processos</a:t>
          </a:r>
          <a:r>
            <a:rPr lang="en-US" sz="1600" kern="1200" dirty="0"/>
            <a:t> </a:t>
          </a:r>
          <a:r>
            <a:rPr lang="en-US" sz="1600" kern="1200" dirty="0" err="1"/>
            <a:t>formativos</a:t>
          </a:r>
          <a:r>
            <a:rPr lang="en-US" sz="1600" kern="1200" dirty="0"/>
            <a:t>, </a:t>
          </a:r>
          <a:r>
            <a:rPr lang="en-US" sz="1600" kern="1200" dirty="0" err="1"/>
            <a:t>envolvendo</a:t>
          </a:r>
          <a:r>
            <a:rPr lang="en-US" sz="1600" kern="1200" dirty="0"/>
            <a:t> </a:t>
          </a:r>
          <a:r>
            <a:rPr lang="en-US" sz="1600" kern="1200" dirty="0" err="1"/>
            <a:t>os</a:t>
          </a:r>
          <a:r>
            <a:rPr lang="en-US" sz="1600" kern="1200" dirty="0"/>
            <a:t> (as) </a:t>
          </a:r>
          <a:r>
            <a:rPr lang="en-US" sz="1600" kern="1200" dirty="0" err="1"/>
            <a:t>servidores</a:t>
          </a:r>
          <a:r>
            <a:rPr lang="en-US" sz="1600" kern="1200" dirty="0"/>
            <a:t>(as) dos </a:t>
          </a:r>
          <a:r>
            <a:rPr lang="en-US" sz="1600" kern="1200" dirty="0" err="1"/>
            <a:t>Correios</a:t>
          </a:r>
          <a:r>
            <a:rPr lang="en-US" sz="1600" kern="1200" dirty="0"/>
            <a:t>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</a:t>
          </a:r>
          <a:r>
            <a:rPr lang="en-US" sz="1600" kern="1200" dirty="0" err="1"/>
            <a:t>exposição</a:t>
          </a:r>
          <a:r>
            <a:rPr lang="en-US" sz="1600" kern="1200" dirty="0"/>
            <a:t> </a:t>
          </a:r>
          <a:r>
            <a:rPr lang="en-US" sz="1600" kern="1200" dirty="0" err="1"/>
            <a:t>filatélica</a:t>
          </a:r>
          <a:r>
            <a:rPr lang="en-US" sz="1600" kern="1200" dirty="0"/>
            <a:t> com </a:t>
          </a:r>
          <a:r>
            <a:rPr lang="en-US" sz="1600" kern="1200" dirty="0" err="1"/>
            <a:t>personalidades</a:t>
          </a:r>
          <a:r>
            <a:rPr lang="en-US" sz="1600" kern="1200" dirty="0"/>
            <a:t> </a:t>
          </a:r>
          <a:r>
            <a:rPr lang="en-US" sz="1600" kern="1200" dirty="0" err="1"/>
            <a:t>negras</a:t>
          </a:r>
          <a:r>
            <a:rPr lang="en-US" sz="1600" kern="1200" dirty="0"/>
            <a:t>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</a:t>
          </a:r>
          <a:r>
            <a:rPr lang="en-US" sz="1600" kern="1200" dirty="0" err="1"/>
            <a:t>criação</a:t>
          </a:r>
          <a:r>
            <a:rPr lang="en-US" sz="1600" kern="1200" dirty="0"/>
            <a:t> de </a:t>
          </a:r>
          <a:r>
            <a:rPr lang="en-US" sz="1600" kern="1200" dirty="0" err="1"/>
            <a:t>novos</a:t>
          </a:r>
          <a:r>
            <a:rPr lang="en-US" sz="1600" kern="1200" dirty="0"/>
            <a:t> </a:t>
          </a:r>
          <a:r>
            <a:rPr lang="en-US" sz="1600" kern="1200" dirty="0" err="1"/>
            <a:t>Selos</a:t>
          </a:r>
          <a:r>
            <a:rPr lang="en-US" sz="1600" kern="1200" dirty="0"/>
            <a:t> de </a:t>
          </a:r>
          <a:r>
            <a:rPr lang="en-US" sz="1600" kern="1200" dirty="0" err="1"/>
            <a:t>homenagem</a:t>
          </a:r>
          <a:r>
            <a:rPr lang="en-US" sz="1600" kern="1200" dirty="0"/>
            <a:t> a </a:t>
          </a:r>
          <a:r>
            <a:rPr lang="en-US" sz="1600" kern="1200" dirty="0" err="1"/>
            <a:t>figuras</a:t>
          </a:r>
          <a:r>
            <a:rPr lang="en-US" sz="1600" kern="1200" dirty="0"/>
            <a:t> </a:t>
          </a:r>
          <a:r>
            <a:rPr lang="en-US" sz="1600" kern="1200" dirty="0" err="1"/>
            <a:t>negras</a:t>
          </a:r>
          <a:r>
            <a:rPr lang="en-US" sz="1600" kern="1200" dirty="0"/>
            <a:t>.</a:t>
          </a:r>
        </a:p>
      </dsp:txBody>
      <dsp:txXfrm>
        <a:off x="8829817" y="3287321"/>
        <a:ext cx="6089205" cy="183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98A5-F01F-4346-9409-E0990E778E00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01DD7-C333-40B8-B52D-E3150B4CD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9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5335525" y="946405"/>
            <a:ext cx="7853363" cy="7843838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785" y="1647582"/>
            <a:ext cx="15477627" cy="6592482"/>
          </a:xfrm>
        </p:spPr>
        <p:txBody>
          <a:bodyPr anchor="ctr">
            <a:noAutofit/>
          </a:bodyPr>
          <a:lstStyle>
            <a:lvl1pPr algn="ctr">
              <a:defRPr sz="15000" spc="1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568" y="8968795"/>
            <a:ext cx="12068060" cy="111341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="1" i="0" cap="all" spc="600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7785" y="9563519"/>
            <a:ext cx="3494583" cy="52269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70498" y="9563519"/>
            <a:ext cx="6172200" cy="51869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600828" y="9563519"/>
            <a:ext cx="3494585" cy="51869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8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99482" y="573579"/>
            <a:ext cx="2238198" cy="84006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1" y="573578"/>
            <a:ext cx="12588878" cy="840060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94" y="1610833"/>
            <a:ext cx="12280607" cy="6096941"/>
          </a:xfrm>
        </p:spPr>
        <p:txBody>
          <a:bodyPr anchor="b">
            <a:normAutofit/>
          </a:bodyPr>
          <a:lstStyle>
            <a:lvl1pPr>
              <a:defRPr sz="12600" spc="12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395" y="7739672"/>
            <a:ext cx="10526232" cy="1426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1" i="0" cap="all" spc="600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4820" y="9563519"/>
            <a:ext cx="2240921" cy="5226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8596" y="9563519"/>
            <a:ext cx="6172200" cy="51869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913651" y="9563519"/>
            <a:ext cx="2231349" cy="51869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4221957" cy="10287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72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3429000"/>
            <a:ext cx="7200900" cy="5429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71694" y="3429000"/>
            <a:ext cx="7200900" cy="5429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4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92" y="571500"/>
            <a:ext cx="15259050" cy="224027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17" y="3299450"/>
            <a:ext cx="7200900" cy="94879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50" b="1" cap="all" spc="300" baseline="0">
                <a:solidFill>
                  <a:schemeClr val="tx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5950" y="4363653"/>
            <a:ext cx="7200900" cy="449459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50796" y="3299450"/>
            <a:ext cx="7200900" cy="94879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50" b="1" cap="all" spc="300" baseline="0">
                <a:solidFill>
                  <a:schemeClr val="tx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50796" y="4363653"/>
            <a:ext cx="7200900" cy="449459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11084718" y="0"/>
            <a:ext cx="7203282" cy="1028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27" y="685799"/>
            <a:ext cx="4638173" cy="17950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50" b="1" i="0" cap="all" spc="4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577" y="1380566"/>
            <a:ext cx="9237627" cy="747768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6828" y="2612004"/>
            <a:ext cx="4638173" cy="624624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240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7577" y="9563519"/>
            <a:ext cx="1850033" cy="52269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5431" y="9563519"/>
            <a:ext cx="5223269" cy="51869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6521" y="9563519"/>
            <a:ext cx="1848684" cy="5186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7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5197" y="1"/>
            <a:ext cx="11033378" cy="10286999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11084718" y="0"/>
            <a:ext cx="7203282" cy="1028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25" y="685800"/>
            <a:ext cx="4638176" cy="179500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50" b="1" i="0" spc="4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6825" y="2612004"/>
            <a:ext cx="4638176" cy="624624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240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8925" y="9563519"/>
            <a:ext cx="1848684" cy="52269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5432" y="9563519"/>
            <a:ext cx="5223267" cy="518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352" y="9563519"/>
            <a:ext cx="1851660" cy="5186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17" y="3429002"/>
            <a:ext cx="15267483" cy="539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7517" y="9563519"/>
            <a:ext cx="3494583" cy="522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63519"/>
            <a:ext cx="6172200" cy="51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2" y="9563519"/>
            <a:ext cx="4229099" cy="51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1328738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3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7650" kern="1200" cap="all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sadora.bispo@igualdaderacial.gov.br" TargetMode="External"/><Relationship Id="rId2" Type="http://schemas.openxmlformats.org/officeDocument/2006/relationships/hyperlink" Target="mailto:sinapir@igualdaderacial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55930" y="3068247"/>
            <a:ext cx="6866057" cy="1152000"/>
          </a:xfrm>
          <a:custGeom>
            <a:avLst/>
            <a:gdLst/>
            <a:ahLst/>
            <a:cxnLst/>
            <a:rect l="l" t="t" r="r" b="b"/>
            <a:pathLst>
              <a:path w="2113670" h="815777">
                <a:moveTo>
                  <a:pt x="0" y="0"/>
                </a:moveTo>
                <a:lnTo>
                  <a:pt x="2113670" y="0"/>
                </a:lnTo>
                <a:lnTo>
                  <a:pt x="2113670" y="815777"/>
                </a:lnTo>
                <a:lnTo>
                  <a:pt x="0" y="815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594" t="-242208" r="-16580" b="-3046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-10800000">
            <a:off x="-1" y="6865436"/>
            <a:ext cx="934243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0800000">
            <a:off x="0" y="3424110"/>
            <a:ext cx="934242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10800000">
            <a:off x="83705" y="40647"/>
            <a:ext cx="82214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2"/>
                </a:lnTo>
                <a:lnTo>
                  <a:pt x="0" y="342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399567" y="4299427"/>
            <a:ext cx="10086793" cy="2582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000000"/>
                </a:solidFill>
                <a:latin typeface="Abundant Harvest"/>
              </a:rPr>
              <a:t>Sistema Nacional de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Promoção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da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Igualdade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Racial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endParaRPr lang="en-US" sz="5099" dirty="0">
              <a:solidFill>
                <a:srgbClr val="000000"/>
              </a:solidFill>
              <a:latin typeface="Abundant Harves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935380" y="530183"/>
            <a:ext cx="8046035" cy="8046035"/>
            <a:chOff x="0" y="0"/>
            <a:chExt cx="10728047" cy="107280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28047" cy="10728047"/>
            </a:xfrm>
            <a:custGeom>
              <a:avLst/>
              <a:gdLst/>
              <a:ahLst/>
              <a:cxnLst/>
              <a:rect l="l" t="t" r="r" b="b"/>
              <a:pathLst>
                <a:path w="10728047" h="10728047">
                  <a:moveTo>
                    <a:pt x="0" y="0"/>
                  </a:moveTo>
                  <a:lnTo>
                    <a:pt x="10728047" y="0"/>
                  </a:lnTo>
                  <a:lnTo>
                    <a:pt x="10728047" y="10728047"/>
                  </a:lnTo>
                  <a:lnTo>
                    <a:pt x="0" y="10728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26524" y="2515533"/>
              <a:ext cx="1296674" cy="545534"/>
            </a:xfrm>
            <a:custGeom>
              <a:avLst/>
              <a:gdLst/>
              <a:ahLst/>
              <a:cxnLst/>
              <a:rect l="l" t="t" r="r" b="b"/>
              <a:pathLst>
                <a:path w="1296674" h="545534">
                  <a:moveTo>
                    <a:pt x="0" y="0"/>
                  </a:moveTo>
                  <a:lnTo>
                    <a:pt x="1296675" y="0"/>
                  </a:lnTo>
                  <a:lnTo>
                    <a:pt x="1296675" y="545534"/>
                  </a:lnTo>
                  <a:lnTo>
                    <a:pt x="0" y="54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86870" y="2515533"/>
              <a:ext cx="1296674" cy="545534"/>
            </a:xfrm>
            <a:custGeom>
              <a:avLst/>
              <a:gdLst/>
              <a:ahLst/>
              <a:cxnLst/>
              <a:rect l="l" t="t" r="r" b="b"/>
              <a:pathLst>
                <a:path w="1296674" h="545534">
                  <a:moveTo>
                    <a:pt x="0" y="0"/>
                  </a:moveTo>
                  <a:lnTo>
                    <a:pt x="1296675" y="0"/>
                  </a:lnTo>
                  <a:lnTo>
                    <a:pt x="1296675" y="545534"/>
                  </a:lnTo>
                  <a:lnTo>
                    <a:pt x="0" y="54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535793" y="4818489"/>
              <a:ext cx="1296674" cy="545534"/>
            </a:xfrm>
            <a:custGeom>
              <a:avLst/>
              <a:gdLst/>
              <a:ahLst/>
              <a:cxnLst/>
              <a:rect l="l" t="t" r="r" b="b"/>
              <a:pathLst>
                <a:path w="1296674" h="545534">
                  <a:moveTo>
                    <a:pt x="0" y="0"/>
                  </a:moveTo>
                  <a:lnTo>
                    <a:pt x="1296674" y="0"/>
                  </a:lnTo>
                  <a:lnTo>
                    <a:pt x="1296674" y="545534"/>
                  </a:lnTo>
                  <a:lnTo>
                    <a:pt x="0" y="54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263954" y="6348364"/>
              <a:ext cx="1296674" cy="545534"/>
            </a:xfrm>
            <a:custGeom>
              <a:avLst/>
              <a:gdLst/>
              <a:ahLst/>
              <a:cxnLst/>
              <a:rect l="l" t="t" r="r" b="b"/>
              <a:pathLst>
                <a:path w="1296674" h="545534">
                  <a:moveTo>
                    <a:pt x="0" y="0"/>
                  </a:moveTo>
                  <a:lnTo>
                    <a:pt x="1296675" y="0"/>
                  </a:lnTo>
                  <a:lnTo>
                    <a:pt x="1296675" y="545534"/>
                  </a:lnTo>
                  <a:lnTo>
                    <a:pt x="0" y="54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912291" y="4818489"/>
              <a:ext cx="1296674" cy="545534"/>
            </a:xfrm>
            <a:custGeom>
              <a:avLst/>
              <a:gdLst/>
              <a:ahLst/>
              <a:cxnLst/>
              <a:rect l="l" t="t" r="r" b="b"/>
              <a:pathLst>
                <a:path w="1296674" h="545534">
                  <a:moveTo>
                    <a:pt x="0" y="0"/>
                  </a:moveTo>
                  <a:lnTo>
                    <a:pt x="1296675" y="0"/>
                  </a:lnTo>
                  <a:lnTo>
                    <a:pt x="1296675" y="545534"/>
                  </a:lnTo>
                  <a:lnTo>
                    <a:pt x="0" y="54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15686" y="6644027"/>
              <a:ext cx="1116781" cy="469850"/>
            </a:xfrm>
            <a:custGeom>
              <a:avLst/>
              <a:gdLst/>
              <a:ahLst/>
              <a:cxnLst/>
              <a:rect l="l" t="t" r="r" b="b"/>
              <a:pathLst>
                <a:path w="1116781" h="469850">
                  <a:moveTo>
                    <a:pt x="0" y="0"/>
                  </a:moveTo>
                  <a:lnTo>
                    <a:pt x="1116781" y="0"/>
                  </a:lnTo>
                  <a:lnTo>
                    <a:pt x="1116781" y="469849"/>
                  </a:lnTo>
                  <a:lnTo>
                    <a:pt x="0" y="469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263954" y="2788300"/>
              <a:ext cx="1116781" cy="469850"/>
            </a:xfrm>
            <a:custGeom>
              <a:avLst/>
              <a:gdLst/>
              <a:ahLst/>
              <a:cxnLst/>
              <a:rect l="l" t="t" r="r" b="b"/>
              <a:pathLst>
                <a:path w="1116781" h="469850">
                  <a:moveTo>
                    <a:pt x="0" y="0"/>
                  </a:moveTo>
                  <a:lnTo>
                    <a:pt x="1116781" y="0"/>
                  </a:lnTo>
                  <a:lnTo>
                    <a:pt x="1116781" y="469850"/>
                  </a:lnTo>
                  <a:lnTo>
                    <a:pt x="0" y="469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183545" y="7226904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0" y="0"/>
                  </a:lnTo>
                  <a:lnTo>
                    <a:pt x="913580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584743" y="7995000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1" y="0"/>
                  </a:lnTo>
                  <a:lnTo>
                    <a:pt x="913581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269964" y="9404408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1" y="0"/>
                  </a:lnTo>
                  <a:lnTo>
                    <a:pt x="913581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041533" y="8763097"/>
              <a:ext cx="710381" cy="298870"/>
            </a:xfrm>
            <a:custGeom>
              <a:avLst/>
              <a:gdLst/>
              <a:ahLst/>
              <a:cxnLst/>
              <a:rect l="l" t="t" r="r" b="b"/>
              <a:pathLst>
                <a:path w="710381" h="298870">
                  <a:moveTo>
                    <a:pt x="0" y="0"/>
                  </a:moveTo>
                  <a:lnTo>
                    <a:pt x="710381" y="0"/>
                  </a:lnTo>
                  <a:lnTo>
                    <a:pt x="710381" y="298869"/>
                  </a:lnTo>
                  <a:lnTo>
                    <a:pt x="0" y="298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041533" y="5964004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1" y="0"/>
                  </a:lnTo>
                  <a:lnTo>
                    <a:pt x="913581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85962" y="4305580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1" y="0"/>
                  </a:lnTo>
                  <a:lnTo>
                    <a:pt x="913581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141480" y="4143445"/>
              <a:ext cx="710381" cy="298870"/>
            </a:xfrm>
            <a:custGeom>
              <a:avLst/>
              <a:gdLst/>
              <a:ahLst/>
              <a:cxnLst/>
              <a:rect l="l" t="t" r="r" b="b"/>
              <a:pathLst>
                <a:path w="710381" h="298870">
                  <a:moveTo>
                    <a:pt x="0" y="0"/>
                  </a:moveTo>
                  <a:lnTo>
                    <a:pt x="710381" y="0"/>
                  </a:lnTo>
                  <a:lnTo>
                    <a:pt x="710381" y="298870"/>
                  </a:lnTo>
                  <a:lnTo>
                    <a:pt x="0" y="298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498324" y="4292880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1" y="0"/>
                  </a:lnTo>
                  <a:lnTo>
                    <a:pt x="913581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954582" y="3525012"/>
              <a:ext cx="913581" cy="384360"/>
            </a:xfrm>
            <a:custGeom>
              <a:avLst/>
              <a:gdLst/>
              <a:ahLst/>
              <a:cxnLst/>
              <a:rect l="l" t="t" r="r" b="b"/>
              <a:pathLst>
                <a:path w="913581" h="384360">
                  <a:moveTo>
                    <a:pt x="0" y="0"/>
                  </a:moveTo>
                  <a:lnTo>
                    <a:pt x="913581" y="0"/>
                  </a:lnTo>
                  <a:lnTo>
                    <a:pt x="913581" y="384360"/>
                  </a:lnTo>
                  <a:lnTo>
                    <a:pt x="0" y="384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5686343" y="1060963"/>
              <a:ext cx="710381" cy="298870"/>
            </a:xfrm>
            <a:custGeom>
              <a:avLst/>
              <a:gdLst/>
              <a:ahLst/>
              <a:cxnLst/>
              <a:rect l="l" t="t" r="r" b="b"/>
              <a:pathLst>
                <a:path w="710381" h="298870">
                  <a:moveTo>
                    <a:pt x="0" y="0"/>
                  </a:moveTo>
                  <a:lnTo>
                    <a:pt x="710381" y="0"/>
                  </a:lnTo>
                  <a:lnTo>
                    <a:pt x="710381" y="298870"/>
                  </a:lnTo>
                  <a:lnTo>
                    <a:pt x="0" y="298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44352" y="972063"/>
              <a:ext cx="710381" cy="298870"/>
            </a:xfrm>
            <a:custGeom>
              <a:avLst/>
              <a:gdLst/>
              <a:ahLst/>
              <a:cxnLst/>
              <a:rect l="l" t="t" r="r" b="b"/>
              <a:pathLst>
                <a:path w="710381" h="298870">
                  <a:moveTo>
                    <a:pt x="0" y="0"/>
                  </a:moveTo>
                  <a:lnTo>
                    <a:pt x="710381" y="0"/>
                  </a:lnTo>
                  <a:lnTo>
                    <a:pt x="710381" y="298870"/>
                  </a:lnTo>
                  <a:lnTo>
                    <a:pt x="0" y="298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996619" y="2788300"/>
              <a:ext cx="710381" cy="298870"/>
            </a:xfrm>
            <a:custGeom>
              <a:avLst/>
              <a:gdLst/>
              <a:ahLst/>
              <a:cxnLst/>
              <a:rect l="l" t="t" r="r" b="b"/>
              <a:pathLst>
                <a:path w="710381" h="298870">
                  <a:moveTo>
                    <a:pt x="0" y="0"/>
                  </a:moveTo>
                  <a:lnTo>
                    <a:pt x="710381" y="0"/>
                  </a:lnTo>
                  <a:lnTo>
                    <a:pt x="710381" y="298870"/>
                  </a:lnTo>
                  <a:lnTo>
                    <a:pt x="0" y="298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 rot="-1353444">
              <a:off x="8130935" y="7522997"/>
              <a:ext cx="419600" cy="176533"/>
            </a:xfrm>
            <a:custGeom>
              <a:avLst/>
              <a:gdLst/>
              <a:ahLst/>
              <a:cxnLst/>
              <a:rect l="l" t="t" r="r" b="b"/>
              <a:pathLst>
                <a:path w="419600" h="176533">
                  <a:moveTo>
                    <a:pt x="0" y="0"/>
                  </a:moveTo>
                  <a:lnTo>
                    <a:pt x="419600" y="0"/>
                  </a:lnTo>
                  <a:lnTo>
                    <a:pt x="419600" y="176534"/>
                  </a:lnTo>
                  <a:lnTo>
                    <a:pt x="0" y="176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/>
            <p:nvPr/>
          </p:nvSpPr>
          <p:spPr>
            <a:xfrm rot="-3586110">
              <a:off x="8620263" y="6863615"/>
              <a:ext cx="419600" cy="176533"/>
            </a:xfrm>
            <a:custGeom>
              <a:avLst/>
              <a:gdLst/>
              <a:ahLst/>
              <a:cxnLst/>
              <a:rect l="l" t="t" r="r" b="b"/>
              <a:pathLst>
                <a:path w="419600" h="176533">
                  <a:moveTo>
                    <a:pt x="0" y="0"/>
                  </a:moveTo>
                  <a:lnTo>
                    <a:pt x="419600" y="0"/>
                  </a:lnTo>
                  <a:lnTo>
                    <a:pt x="419600" y="176533"/>
                  </a:lnTo>
                  <a:lnTo>
                    <a:pt x="0" y="176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490065">
              <a:off x="9895775" y="3157183"/>
              <a:ext cx="419600" cy="176533"/>
            </a:xfrm>
            <a:custGeom>
              <a:avLst/>
              <a:gdLst/>
              <a:ahLst/>
              <a:cxnLst/>
              <a:rect l="l" t="t" r="r" b="b"/>
              <a:pathLst>
                <a:path w="419600" h="176533">
                  <a:moveTo>
                    <a:pt x="0" y="0"/>
                  </a:moveTo>
                  <a:lnTo>
                    <a:pt x="419600" y="0"/>
                  </a:lnTo>
                  <a:lnTo>
                    <a:pt x="419600" y="176533"/>
                  </a:lnTo>
                  <a:lnTo>
                    <a:pt x="0" y="176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 rot="490065">
              <a:off x="9939435" y="3602327"/>
              <a:ext cx="419600" cy="176533"/>
            </a:xfrm>
            <a:custGeom>
              <a:avLst/>
              <a:gdLst/>
              <a:ahLst/>
              <a:cxnLst/>
              <a:rect l="l" t="t" r="r" b="b"/>
              <a:pathLst>
                <a:path w="419600" h="176533">
                  <a:moveTo>
                    <a:pt x="0" y="0"/>
                  </a:moveTo>
                  <a:lnTo>
                    <a:pt x="419600" y="0"/>
                  </a:lnTo>
                  <a:lnTo>
                    <a:pt x="419600" y="176533"/>
                  </a:lnTo>
                  <a:lnTo>
                    <a:pt x="0" y="176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4"/>
            <p:cNvSpPr/>
            <p:nvPr/>
          </p:nvSpPr>
          <p:spPr>
            <a:xfrm rot="490065">
              <a:off x="9499010" y="3887483"/>
              <a:ext cx="419600" cy="176533"/>
            </a:xfrm>
            <a:custGeom>
              <a:avLst/>
              <a:gdLst/>
              <a:ahLst/>
              <a:cxnLst/>
              <a:rect l="l" t="t" r="r" b="b"/>
              <a:pathLst>
                <a:path w="419600" h="176533">
                  <a:moveTo>
                    <a:pt x="0" y="0"/>
                  </a:moveTo>
                  <a:lnTo>
                    <a:pt x="419600" y="0"/>
                  </a:lnTo>
                  <a:lnTo>
                    <a:pt x="419600" y="176533"/>
                  </a:lnTo>
                  <a:lnTo>
                    <a:pt x="0" y="176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 rot="490065">
              <a:off x="9846222" y="4217314"/>
              <a:ext cx="419600" cy="176533"/>
            </a:xfrm>
            <a:custGeom>
              <a:avLst/>
              <a:gdLst/>
              <a:ahLst/>
              <a:cxnLst/>
              <a:rect l="l" t="t" r="r" b="b"/>
              <a:pathLst>
                <a:path w="419600" h="176533">
                  <a:moveTo>
                    <a:pt x="0" y="0"/>
                  </a:moveTo>
                  <a:lnTo>
                    <a:pt x="419601" y="0"/>
                  </a:lnTo>
                  <a:lnTo>
                    <a:pt x="419601" y="176533"/>
                  </a:lnTo>
                  <a:lnTo>
                    <a:pt x="0" y="176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6"/>
            <p:cNvSpPr/>
            <p:nvPr/>
          </p:nvSpPr>
          <p:spPr>
            <a:xfrm rot="-2159915">
              <a:off x="9666041" y="4509316"/>
              <a:ext cx="314139" cy="132164"/>
            </a:xfrm>
            <a:custGeom>
              <a:avLst/>
              <a:gdLst/>
              <a:ahLst/>
              <a:cxnLst/>
              <a:rect l="l" t="t" r="r" b="b"/>
              <a:pathLst>
                <a:path w="314139" h="132164">
                  <a:moveTo>
                    <a:pt x="0" y="0"/>
                  </a:moveTo>
                  <a:lnTo>
                    <a:pt x="314139" y="0"/>
                  </a:lnTo>
                  <a:lnTo>
                    <a:pt x="314139" y="132164"/>
                  </a:lnTo>
                  <a:lnTo>
                    <a:pt x="0" y="132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970" t="-117510" r="-17478" b="-11869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26" name="Picture 2" descr="Ministério da Igualdade Racial – Wikipédia, a enciclopédia livre">
            <a:extLst>
              <a:ext uri="{FF2B5EF4-FFF2-40B4-BE49-F238E27FC236}">
                <a16:creationId xmlns:a16="http://schemas.microsoft.com/office/drawing/2014/main" id="{BCA1D8D4-65C2-BE5A-CD53-3B6906D6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71" y="8349060"/>
            <a:ext cx="4638373" cy="17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28737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1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60514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6CE8F3-E254-EB23-AE01-DFA519F43CC8}"/>
              </a:ext>
            </a:extLst>
          </p:cNvPr>
          <p:cNvSpPr txBox="1"/>
          <p:nvPr/>
        </p:nvSpPr>
        <p:spPr>
          <a:xfrm>
            <a:off x="1877515" y="1617567"/>
            <a:ext cx="4376327" cy="705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spc="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COOPERAÇÃO MIR/BID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28737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D39171-C0A4-0BC6-DB75-223CFC4F41FB}"/>
              </a:ext>
            </a:extLst>
          </p:cNvPr>
          <p:cNvSpPr txBox="1"/>
          <p:nvPr/>
        </p:nvSpPr>
        <p:spPr>
          <a:xfrm>
            <a:off x="6960514" y="419100"/>
            <a:ext cx="11098886" cy="944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Pesquisar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produzir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conteúdos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Antirracista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afro-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últimos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Plano de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abrangente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estruturado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integrar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nacionais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da Política Nacional de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Integral da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Negra (PNSIPN) e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abordar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racismo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determinante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Censo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Sinapir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 defTabSz="914400">
              <a:spcBef>
                <a:spcPts val="700"/>
              </a:spcBef>
              <a:buClr>
                <a:schemeClr val="tx2"/>
              </a:buClr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Plano de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Fortalecimento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Sinapir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Mesa –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Casa da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Racial(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Curadoria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esenvolver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Casa da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Racial, um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convivência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integral, com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abrangência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respeitando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especificidades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regionais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destinado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oferecer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acompanhamento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vítimas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crimes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raciais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tutela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reparação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dignidade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humana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equidade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racial,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qualificados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socioeducativas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culturais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forma integral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possibilitando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modulação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oferecidos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conforme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configuração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Casa.  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Devemos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criar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prototipar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sustentável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comunitário</a:t>
            </a:r>
            <a:endParaRPr lang="en-US" sz="45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828675"/>
            <a:ext cx="15544800" cy="1671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000000"/>
                </a:solidFill>
                <a:latin typeface="Abundant Harvest"/>
              </a:rPr>
              <a:t>“SINAPIR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em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Movimento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por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um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Brasil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Sem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Racismo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”</a:t>
            </a:r>
          </a:p>
        </p:txBody>
      </p:sp>
      <p:sp>
        <p:nvSpPr>
          <p:cNvPr id="4" name="Freeform 4"/>
          <p:cNvSpPr/>
          <p:nvPr/>
        </p:nvSpPr>
        <p:spPr>
          <a:xfrm rot="5400000">
            <a:off x="6571342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3" y="0"/>
                </a:lnTo>
                <a:lnTo>
                  <a:pt x="933723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5400000">
            <a:off x="972184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3" y="0"/>
                </a:lnTo>
                <a:lnTo>
                  <a:pt x="933723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5400000">
            <a:off x="17922777" y="6941605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2" y="0"/>
                </a:lnTo>
                <a:lnTo>
                  <a:pt x="933722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5400000">
            <a:off x="12323619" y="6941605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2" y="0"/>
                </a:lnTo>
                <a:lnTo>
                  <a:pt x="933722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C3993B62-034A-39B8-EE20-5AB2ED138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020508"/>
              </p:ext>
            </p:extLst>
          </p:nvPr>
        </p:nvGraphicFramePr>
        <p:xfrm>
          <a:off x="1799042" y="2324100"/>
          <a:ext cx="14921090" cy="611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9DAF0037-CCC7-E6A8-9E7A-B2A25EA61DE1}"/>
              </a:ext>
            </a:extLst>
          </p:cNvPr>
          <p:cNvSpPr txBox="1"/>
          <p:nvPr/>
        </p:nvSpPr>
        <p:spPr>
          <a:xfrm>
            <a:off x="5105400" y="3848100"/>
            <a:ext cx="8724900" cy="3730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7200" dirty="0">
                <a:solidFill>
                  <a:srgbClr val="000000"/>
                </a:solidFill>
                <a:latin typeface="Montserrat"/>
              </a:rPr>
              <a:t>MODUPÉ</a:t>
            </a:r>
          </a:p>
          <a:p>
            <a:pPr algn="ctr">
              <a:lnSpc>
                <a:spcPts val="4198"/>
              </a:lnSpc>
            </a:pPr>
            <a:endParaRPr lang="en-US" sz="720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4198"/>
              </a:lnSpc>
            </a:pPr>
            <a:r>
              <a:rPr lang="en-US" sz="7200" dirty="0" err="1">
                <a:solidFill>
                  <a:srgbClr val="000000"/>
                </a:solidFill>
                <a:latin typeface="Montserrat"/>
              </a:rPr>
              <a:t>Obrigada</a:t>
            </a:r>
            <a:r>
              <a:rPr lang="en-US" sz="7200" dirty="0">
                <a:solidFill>
                  <a:srgbClr val="000000"/>
                </a:solidFill>
                <a:latin typeface="Montserrat"/>
              </a:rPr>
              <a:t>!</a:t>
            </a:r>
          </a:p>
          <a:p>
            <a:pPr algn="just">
              <a:lnSpc>
                <a:spcPts val="4198"/>
              </a:lnSpc>
            </a:pPr>
            <a:endParaRPr lang="en-US" sz="2998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8"/>
              </a:lnSpc>
            </a:pPr>
            <a:endParaRPr lang="en-US" sz="2998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8"/>
              </a:lnSpc>
            </a:pPr>
            <a:endParaRPr lang="en-US" sz="2998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4198"/>
              </a:lnSpc>
            </a:pPr>
            <a:endParaRPr lang="en-US" sz="2998" dirty="0">
              <a:latin typeface="Montserrat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4F7E492-2E78-2FD1-506C-8C85755B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/>
              <a:t>Diretoria de articulação </a:t>
            </a:r>
            <a:r>
              <a:rPr lang="pt-BR" sz="4400" dirty="0" err="1"/>
              <a:t>interfederativa</a:t>
            </a:r>
            <a:endParaRPr lang="pt-BR" sz="44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16CD58C-4A03-0174-D1F3-75A80CBE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7217873"/>
            <a:ext cx="15267483" cy="499109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Contatos: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sinapir@igualdaderacial.gov.br</a:t>
            </a:r>
            <a:endParaRPr lang="pt-B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46B2B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pt-B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sadora.bispo@igualdaderacial.gov.br</a:t>
            </a:r>
            <a:endParaRPr lang="pt-B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(61)2027-3686</a:t>
            </a:r>
          </a:p>
        </p:txBody>
      </p:sp>
    </p:spTree>
    <p:extLst>
      <p:ext uri="{BB962C8B-B14F-4D97-AF65-F5344CB8AC3E}">
        <p14:creationId xmlns:p14="http://schemas.microsoft.com/office/powerpoint/2010/main" val="22625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81140C31-E9C9-2AC3-EF64-3A0A41CCBDFE}"/>
              </a:ext>
            </a:extLst>
          </p:cNvPr>
          <p:cNvSpPr/>
          <p:nvPr/>
        </p:nvSpPr>
        <p:spPr>
          <a:xfrm>
            <a:off x="12115800" y="342900"/>
            <a:ext cx="4495800" cy="1524000"/>
          </a:xfrm>
          <a:custGeom>
            <a:avLst/>
            <a:gdLst/>
            <a:ahLst/>
            <a:cxnLst/>
            <a:rect l="l" t="t" r="r" b="b"/>
            <a:pathLst>
              <a:path w="1296674" h="545534">
                <a:moveTo>
                  <a:pt x="0" y="0"/>
                </a:moveTo>
                <a:lnTo>
                  <a:pt x="1296675" y="0"/>
                </a:lnTo>
                <a:lnTo>
                  <a:pt x="1296675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970" t="-117510" r="-17478" b="-11869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B1A53F-E410-B2A0-0F37-28E07227C007}"/>
              </a:ext>
            </a:extLst>
          </p:cNvPr>
          <p:cNvSpPr txBox="1"/>
          <p:nvPr/>
        </p:nvSpPr>
        <p:spPr>
          <a:xfrm>
            <a:off x="953124" y="3009900"/>
            <a:ext cx="9144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Art.17 do Decreto nº11.346 de 1º de Janeiro de 2013</a:t>
            </a:r>
          </a:p>
          <a:p>
            <a:pPr algn="just"/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3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Responsável por coordenar e fortalecer a integração das políticas de promoção da igualdade racial entre os diferentes entes federados: União, estados, municípios e o Distrito Federal. Sua missão é garantir  que os esforços pela promoção da igualdade racial e o combate ao racismo via Sistema Nacional de Promoção da Igualdade Racial-SINAPIR,  alcance todas as esferas do governo e da sociedade, promovendo uma governança eficaz e articulada.</a:t>
            </a:r>
            <a:endParaRPr lang="pt-BR" sz="3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607B25D-7599-1C55-3ED0-8279E86A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49" y="346023"/>
            <a:ext cx="7923551" cy="179500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Diretoria de Articulação </a:t>
            </a:r>
            <a:r>
              <a:rPr lang="pt-BR" dirty="0" err="1">
                <a:solidFill>
                  <a:schemeClr val="tx1"/>
                </a:solidFill>
              </a:rPr>
              <a:t>interfederTIVA</a:t>
            </a:r>
            <a:r>
              <a:rPr lang="pt-BR" dirty="0">
                <a:solidFill>
                  <a:schemeClr val="tx1"/>
                </a:solidFill>
              </a:rPr>
              <a:t>/</a:t>
            </a:r>
            <a:r>
              <a:rPr lang="pt-BR" dirty="0" err="1">
                <a:solidFill>
                  <a:schemeClr val="tx1"/>
                </a:solidFill>
              </a:rPr>
              <a:t>senapir</a:t>
            </a:r>
            <a:r>
              <a:rPr lang="pt-BR" dirty="0">
                <a:solidFill>
                  <a:schemeClr val="tx1"/>
                </a:solidFill>
              </a:rPr>
              <a:t>/</a:t>
            </a:r>
            <a:r>
              <a:rPr lang="pt-BR" dirty="0" err="1">
                <a:solidFill>
                  <a:schemeClr val="tx1"/>
                </a:solidFill>
              </a:rPr>
              <a:t>mir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0588" y="-1135523"/>
            <a:ext cx="116793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8" y="0"/>
                </a:lnTo>
                <a:lnTo>
                  <a:pt x="1167938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3327766" y="-1126813"/>
            <a:ext cx="116793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5400000">
            <a:off x="6769091" y="-1126813"/>
            <a:ext cx="116793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-5400000">
            <a:off x="10209704" y="-1126813"/>
            <a:ext cx="116793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5400000">
            <a:off x="13646390" y="-1126813"/>
            <a:ext cx="116793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5400000">
            <a:off x="17067953" y="-1126813"/>
            <a:ext cx="1167937" cy="3421563"/>
          </a:xfrm>
          <a:custGeom>
            <a:avLst/>
            <a:gdLst/>
            <a:ahLst/>
            <a:cxnLst/>
            <a:rect l="l" t="t" r="r" b="b"/>
            <a:pathLst>
              <a:path w="1167937" h="3421563">
                <a:moveTo>
                  <a:pt x="0" y="0"/>
                </a:moveTo>
                <a:lnTo>
                  <a:pt x="1167937" y="0"/>
                </a:lnTo>
                <a:lnTo>
                  <a:pt x="1167937" y="3421563"/>
                </a:lnTo>
                <a:lnTo>
                  <a:pt x="0" y="34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781640" y="3924300"/>
            <a:ext cx="6941417" cy="6536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47800" y="2400300"/>
            <a:ext cx="10498931" cy="778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86"/>
              </a:lnSpc>
            </a:pPr>
            <a:r>
              <a:rPr lang="en-US" sz="3300" dirty="0">
                <a:solidFill>
                  <a:srgbClr val="000000"/>
                </a:solidFill>
                <a:latin typeface="Gill Sans MT"/>
              </a:rPr>
              <a:t>Tem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como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objetivo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 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viabilizar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 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instrumentos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e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recursos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para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chamamentos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públicos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prêmios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editais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para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aquisição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de bens e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serviços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, de forma a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organizar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fomentar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induzir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e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promover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políticas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igualdade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 racial dos 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Estados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, Distrito Federal e </a:t>
            </a:r>
            <a:r>
              <a:rPr lang="en-US" sz="3300" dirty="0" err="1">
                <a:solidFill>
                  <a:srgbClr val="000000"/>
                </a:solidFill>
                <a:latin typeface="Gill Sans MT"/>
              </a:rPr>
              <a:t>Municípios</a:t>
            </a:r>
            <a:r>
              <a:rPr lang="en-US" sz="3300" dirty="0">
                <a:solidFill>
                  <a:srgbClr val="000000"/>
                </a:solidFill>
                <a:latin typeface="Gill Sans MT"/>
              </a:rPr>
              <a:t>.</a:t>
            </a:r>
          </a:p>
          <a:p>
            <a:pPr algn="just">
              <a:lnSpc>
                <a:spcPts val="4686"/>
              </a:lnSpc>
            </a:pPr>
            <a:endParaRPr lang="en-US" sz="3300" b="1" dirty="0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ts val="4686"/>
              </a:lnSpc>
            </a:pP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3 </a:t>
            </a:r>
            <a:r>
              <a:rPr lang="en-US" sz="3300" b="1" dirty="0" err="1">
                <a:solidFill>
                  <a:srgbClr val="000000"/>
                </a:solidFill>
                <a:latin typeface="Gill Sans MT"/>
              </a:rPr>
              <a:t>eixos</a:t>
            </a: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Gill Sans MT"/>
              </a:rPr>
              <a:t>estruturantes</a:t>
            </a: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:</a:t>
            </a:r>
            <a:endParaRPr lang="pt-BR" b="1" dirty="0">
              <a:latin typeface="Gill Sans MT"/>
            </a:endParaRPr>
          </a:p>
          <a:p>
            <a:pPr algn="just">
              <a:lnSpc>
                <a:spcPts val="4686"/>
              </a:lnSpc>
            </a:pPr>
            <a:endParaRPr lang="en-US" sz="3300" b="1" dirty="0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ts val="4686"/>
              </a:lnSpc>
            </a:pP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1 - </a:t>
            </a:r>
            <a:r>
              <a:rPr lang="en-US" sz="3300" b="1" dirty="0" err="1">
                <a:solidFill>
                  <a:srgbClr val="000000"/>
                </a:solidFill>
                <a:latin typeface="Gill Sans MT"/>
              </a:rPr>
              <a:t>Aperfeiçoamento</a:t>
            </a: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;</a:t>
            </a:r>
          </a:p>
          <a:p>
            <a:pPr algn="just">
              <a:lnSpc>
                <a:spcPts val="4686"/>
              </a:lnSpc>
            </a:pPr>
            <a:endParaRPr lang="en-US" sz="3300" b="1" dirty="0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ts val="4686"/>
              </a:lnSpc>
            </a:pP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2 - </a:t>
            </a:r>
            <a:r>
              <a:rPr lang="en-US" sz="3300" b="1" dirty="0" err="1">
                <a:solidFill>
                  <a:srgbClr val="000000"/>
                </a:solidFill>
                <a:latin typeface="Gill Sans MT"/>
              </a:rPr>
              <a:t>Estruturação</a:t>
            </a: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, e</a:t>
            </a:r>
          </a:p>
          <a:p>
            <a:pPr algn="just">
              <a:lnSpc>
                <a:spcPts val="4686"/>
              </a:lnSpc>
            </a:pPr>
            <a:endParaRPr lang="en-US" sz="3300" b="1" dirty="0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ts val="4686"/>
              </a:lnSpc>
            </a:pP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3 - </a:t>
            </a:r>
            <a:r>
              <a:rPr lang="en-US" sz="3300" b="1" dirty="0" err="1">
                <a:solidFill>
                  <a:srgbClr val="000000"/>
                </a:solidFill>
                <a:latin typeface="Gill Sans MT"/>
              </a:rPr>
              <a:t>Fortalecimento</a:t>
            </a:r>
            <a:r>
              <a:rPr lang="en-US" sz="3300" b="1" dirty="0">
                <a:solidFill>
                  <a:srgbClr val="000000"/>
                </a:solidFill>
                <a:latin typeface="Gill Sans M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82903" y="1472774"/>
            <a:ext cx="7302423" cy="76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Programa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+ IGUALDADE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8672" y="495300"/>
            <a:ext cx="14611920" cy="82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50" dirty="0">
                <a:solidFill>
                  <a:srgbClr val="000000"/>
                </a:solidFill>
                <a:latin typeface="Abundant Harvest"/>
              </a:rPr>
              <a:t>+COMPIR</a:t>
            </a:r>
            <a:endParaRPr lang="pt-BR" dirty="0"/>
          </a:p>
        </p:txBody>
      </p:sp>
      <p:sp>
        <p:nvSpPr>
          <p:cNvPr id="5" name="Freeform 5"/>
          <p:cNvSpPr/>
          <p:nvPr/>
        </p:nvSpPr>
        <p:spPr>
          <a:xfrm rot="5400000">
            <a:off x="8008435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2" y="0"/>
                </a:lnTo>
                <a:lnTo>
                  <a:pt x="933722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5400000">
            <a:off x="2409277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2" y="0"/>
                </a:lnTo>
                <a:lnTo>
                  <a:pt x="933722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5400000">
            <a:off x="19359869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3" y="0"/>
                </a:lnTo>
                <a:lnTo>
                  <a:pt x="933723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rot="5400000">
            <a:off x="13760711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3" y="0"/>
                </a:lnTo>
                <a:lnTo>
                  <a:pt x="933723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74B429-6CF8-0B2C-5ED8-BB103399B575}"/>
              </a:ext>
            </a:extLst>
          </p:cNvPr>
          <p:cNvSpPr txBox="1"/>
          <p:nvPr/>
        </p:nvSpPr>
        <p:spPr>
          <a:xfrm>
            <a:off x="1600200" y="1343090"/>
            <a:ext cx="15808456" cy="8710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ü"/>
            </a:pPr>
            <a:r>
              <a:rPr lang="pt-BR" sz="3600" dirty="0"/>
              <a:t>Foco nos Conselhos de Promoção da Igualdade Racial - aperfeiçoar e qualificar a atuação do controle social </a:t>
            </a:r>
            <a:endParaRPr lang="pt-BR" dirty="0"/>
          </a:p>
          <a:p>
            <a:pPr marL="571500" indent="-571500">
              <a:buFont typeface="Wingdings"/>
              <a:buChar char="ü"/>
            </a:pPr>
            <a:endParaRPr lang="pt-BR" sz="3600" dirty="0"/>
          </a:p>
          <a:p>
            <a:pPr marL="571500" indent="-571500">
              <a:buFont typeface="Wingdings"/>
              <a:buChar char="ü"/>
            </a:pPr>
            <a:r>
              <a:rPr lang="pt-BR" sz="3600" dirty="0"/>
              <a:t>Atuação nos territórios por meio de formação junto aos conselhos estaduais e municipais </a:t>
            </a:r>
          </a:p>
          <a:p>
            <a:pPr marL="571500" indent="-571500">
              <a:buFont typeface="Wingdings"/>
              <a:buChar char="ü"/>
            </a:pPr>
            <a:endParaRPr lang="pt-BR" sz="3600" dirty="0"/>
          </a:p>
          <a:p>
            <a:pPr marL="571500" indent="-571500">
              <a:buFont typeface="Wingdings"/>
              <a:buChar char="ü"/>
            </a:pPr>
            <a:r>
              <a:rPr lang="pt-BR" sz="3600" dirty="0"/>
              <a:t>Viabilizar a construção de redes e fóruns regionais de Conselheiros para intercâmbios de boas práticas e organização cooperativa</a:t>
            </a:r>
          </a:p>
          <a:p>
            <a:pPr marL="571500" indent="-571500">
              <a:buFont typeface="Wingdings"/>
              <a:buChar char="ü"/>
            </a:pPr>
            <a:endParaRPr lang="pt-BR" sz="3600" dirty="0"/>
          </a:p>
          <a:p>
            <a:pPr marL="571500" indent="-571500">
              <a:buFont typeface="Wingdings"/>
              <a:buChar char="ü"/>
            </a:pPr>
            <a:r>
              <a:rPr lang="pt-BR" sz="3600" dirty="0"/>
              <a:t>Oferecer Apoio técnico para a manutenção das atividades do colegiado-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equipe de consultores itinerantes, para auxiliar diretamente os municípios no processo de adesão, criação de conselhos e elaboração de planos de igualdade racial.</a:t>
            </a:r>
            <a:r>
              <a:rPr lang="pt-BR" sz="3600" dirty="0"/>
              <a:t> </a:t>
            </a:r>
          </a:p>
          <a:p>
            <a:pPr marL="571500" indent="-571500">
              <a:buFont typeface="Wingdings"/>
              <a:buChar char="ü"/>
            </a:pPr>
            <a:endParaRPr lang="pt-BR" sz="3600" dirty="0"/>
          </a:p>
          <a:p>
            <a:pPr marL="571500" indent="-571500">
              <a:buFont typeface="Wingdings"/>
              <a:buChar char="ü"/>
            </a:pPr>
            <a:r>
              <a:rPr lang="pt-BR" sz="3600" dirty="0"/>
              <a:t>Fortalecer a participação social nas políticas de PIR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7737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28737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1877517" y="114300"/>
            <a:ext cx="15267483" cy="2697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cap="all" spc="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Trilhas</a:t>
            </a:r>
            <a:r>
              <a:rPr lang="en-US" sz="5100" b="1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cap="all" spc="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Formativas</a:t>
            </a:r>
            <a:r>
              <a:rPr lang="en-US" sz="5100" b="1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para a </a:t>
            </a:r>
            <a:r>
              <a:rPr lang="en-US" sz="5100" b="1" cap="all" spc="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Igualdade</a:t>
            </a:r>
            <a:r>
              <a:rPr lang="en-US" sz="5100" b="1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Racial</a:t>
            </a:r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28737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768369" y="2324100"/>
            <a:ext cx="10085883" cy="539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en-US" sz="3200" dirty="0" err="1"/>
              <a:t>Esse</a:t>
            </a:r>
            <a:r>
              <a:rPr lang="en-US" sz="3200" dirty="0"/>
              <a:t> </a:t>
            </a:r>
            <a:r>
              <a:rPr lang="en-US" sz="3200" dirty="0" err="1"/>
              <a:t>Projeto</a:t>
            </a:r>
            <a:r>
              <a:rPr lang="en-US" sz="3200" dirty="0"/>
              <a:t> se </a:t>
            </a:r>
            <a:r>
              <a:rPr lang="en-US" sz="3200" dirty="0" err="1"/>
              <a:t>constitui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itinerários</a:t>
            </a:r>
            <a:r>
              <a:rPr lang="en-US" sz="3200" dirty="0"/>
              <a:t> </a:t>
            </a:r>
            <a:r>
              <a:rPr lang="en-US" sz="3200" dirty="0" err="1"/>
              <a:t>teórico-práticos</a:t>
            </a:r>
            <a:r>
              <a:rPr lang="en-US" sz="3200" dirty="0"/>
              <a:t> </a:t>
            </a:r>
            <a:r>
              <a:rPr lang="en-US" sz="3200" dirty="0" err="1"/>
              <a:t>relacionados</a:t>
            </a:r>
            <a:r>
              <a:rPr lang="en-US" sz="3200" dirty="0"/>
              <a:t> à </a:t>
            </a:r>
            <a:r>
              <a:rPr lang="en-US" sz="3200" dirty="0" err="1"/>
              <a:t>promoção</a:t>
            </a:r>
            <a:r>
              <a:rPr lang="en-US" sz="3200" dirty="0"/>
              <a:t> da </a:t>
            </a:r>
            <a:r>
              <a:rPr lang="en-US" sz="3200" dirty="0" err="1"/>
              <a:t>Igualdade</a:t>
            </a:r>
            <a:r>
              <a:rPr lang="en-US" sz="3200" dirty="0"/>
              <a:t> Racial, </a:t>
            </a:r>
            <a:r>
              <a:rPr lang="en-US" sz="3200" dirty="0" err="1"/>
              <a:t>tem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beneficiários</a:t>
            </a:r>
            <a:r>
              <a:rPr lang="en-US" sz="3200" dirty="0"/>
              <a:t> e </a:t>
            </a:r>
            <a:r>
              <a:rPr lang="en-US" sz="3200" dirty="0" err="1"/>
              <a:t>beneficiárias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(as) </a:t>
            </a:r>
            <a:r>
              <a:rPr lang="en-US" sz="3200" dirty="0" err="1"/>
              <a:t>gestores</a:t>
            </a:r>
            <a:r>
              <a:rPr lang="en-US" sz="3200" dirty="0"/>
              <a:t> e </a:t>
            </a:r>
            <a:r>
              <a:rPr lang="en-US" sz="3200" dirty="0" err="1"/>
              <a:t>gestoras</a:t>
            </a:r>
            <a:r>
              <a:rPr lang="en-US" sz="3200" dirty="0"/>
              <a:t>, </a:t>
            </a:r>
            <a:r>
              <a:rPr lang="en-US" sz="3200" dirty="0" err="1"/>
              <a:t>conselheiros</a:t>
            </a:r>
            <a:r>
              <a:rPr lang="en-US" sz="3200" dirty="0"/>
              <a:t> e </a:t>
            </a:r>
            <a:r>
              <a:rPr lang="en-US" sz="3200" dirty="0" err="1"/>
              <a:t>conselheiras</a:t>
            </a:r>
            <a:r>
              <a:rPr lang="en-US" sz="3200" dirty="0"/>
              <a:t> de </a:t>
            </a:r>
            <a:r>
              <a:rPr lang="en-US" sz="3200" dirty="0" err="1"/>
              <a:t>Promoção</a:t>
            </a:r>
            <a:r>
              <a:rPr lang="en-US" sz="3200" dirty="0"/>
              <a:t> de </a:t>
            </a:r>
            <a:r>
              <a:rPr lang="en-US" sz="3200" dirty="0" err="1"/>
              <a:t>Políticas</a:t>
            </a:r>
            <a:r>
              <a:rPr lang="en-US" sz="3200" dirty="0"/>
              <a:t> de </a:t>
            </a:r>
            <a:r>
              <a:rPr lang="en-US" sz="3200" dirty="0" err="1"/>
              <a:t>Igualdade</a:t>
            </a:r>
            <a:r>
              <a:rPr lang="en-US" sz="3200" dirty="0"/>
              <a:t> Racial de </a:t>
            </a:r>
            <a:r>
              <a:rPr lang="en-US" sz="3200" dirty="0" err="1"/>
              <a:t>entes</a:t>
            </a:r>
            <a:r>
              <a:rPr lang="en-US" sz="3200" dirty="0"/>
              <a:t> </a:t>
            </a:r>
            <a:r>
              <a:rPr lang="en-US" sz="3200" dirty="0" err="1"/>
              <a:t>federados</a:t>
            </a:r>
            <a:r>
              <a:rPr lang="en-US" sz="3200" dirty="0"/>
              <a:t> do SINAPIR e </a:t>
            </a:r>
            <a:r>
              <a:rPr lang="en-US" sz="3200" dirty="0" err="1"/>
              <a:t>parceiros</a:t>
            </a:r>
            <a:r>
              <a:rPr lang="en-US" sz="3200" dirty="0"/>
              <a:t> </a:t>
            </a:r>
            <a:r>
              <a:rPr lang="en-US" sz="3200" dirty="0" err="1"/>
              <a:t>ministeriais</a:t>
            </a:r>
            <a:r>
              <a:rPr lang="en-US" sz="3200" dirty="0"/>
              <a:t> e </a:t>
            </a:r>
            <a:r>
              <a:rPr lang="en-US" sz="3200" dirty="0" err="1"/>
              <a:t>intersetoriais</a:t>
            </a:r>
            <a:r>
              <a:rPr lang="en-US" sz="3200" dirty="0"/>
              <a:t>. </a:t>
            </a:r>
          </a:p>
          <a:p>
            <a:pPr indent="-228600" algn="just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en-US" sz="3200" b="0" i="0" dirty="0">
                <a:effectLst/>
              </a:rPr>
              <a:t>FIAR- </a:t>
            </a:r>
            <a:r>
              <a:rPr lang="en-US" sz="3200" b="0" i="0" dirty="0" err="1">
                <a:effectLst/>
              </a:rPr>
              <a:t>teve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início</a:t>
            </a:r>
            <a:r>
              <a:rPr lang="en-US" sz="3200" b="0" i="0" dirty="0">
                <a:effectLst/>
              </a:rPr>
              <a:t> a </a:t>
            </a:r>
            <a:r>
              <a:rPr lang="en-US" sz="3200" b="0" i="0" dirty="0" err="1">
                <a:effectLst/>
              </a:rPr>
              <a:t>partir</a:t>
            </a:r>
            <a:r>
              <a:rPr lang="en-US" sz="3200" b="0" i="0" dirty="0">
                <a:effectLst/>
              </a:rPr>
              <a:t> da </a:t>
            </a:r>
            <a:r>
              <a:rPr lang="en-US" sz="3200" b="0" i="0" dirty="0" err="1">
                <a:effectLst/>
              </a:rPr>
              <a:t>assinatura</a:t>
            </a:r>
            <a:r>
              <a:rPr lang="en-US" sz="3200" b="0" i="0" dirty="0">
                <a:effectLst/>
              </a:rPr>
              <a:t> do </a:t>
            </a:r>
            <a:r>
              <a:rPr lang="en-US" sz="3200" b="0" i="0" dirty="0" err="1">
                <a:effectLst/>
              </a:rPr>
              <a:t>Protocolo</a:t>
            </a:r>
            <a:r>
              <a:rPr lang="en-US" sz="3200" b="0" i="0" dirty="0">
                <a:effectLst/>
              </a:rPr>
              <a:t> de </a:t>
            </a:r>
            <a:r>
              <a:rPr lang="en-US" sz="3200" b="0" i="0" dirty="0" err="1">
                <a:effectLst/>
              </a:rPr>
              <a:t>Intenções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firmado</a:t>
            </a:r>
            <a:r>
              <a:rPr lang="en-US" sz="3200" b="0" i="0" dirty="0">
                <a:effectLst/>
              </a:rPr>
              <a:t> entre o </a:t>
            </a:r>
            <a:r>
              <a:rPr lang="en-US" sz="3200" b="0" i="0" dirty="0" err="1">
                <a:effectLst/>
              </a:rPr>
              <a:t>Ministério</a:t>
            </a:r>
            <a:r>
              <a:rPr lang="en-US" sz="3200" b="0" i="0" dirty="0">
                <a:effectLst/>
              </a:rPr>
              <a:t> da </a:t>
            </a:r>
            <a:r>
              <a:rPr lang="en-US" sz="3200" b="0" i="0" dirty="0" err="1">
                <a:effectLst/>
              </a:rPr>
              <a:t>Igualdade</a:t>
            </a:r>
            <a:r>
              <a:rPr lang="en-US" sz="3200" b="0" i="0" dirty="0">
                <a:effectLst/>
              </a:rPr>
              <a:t> Racial (MIR) e a Escola Nacional de </a:t>
            </a:r>
            <a:r>
              <a:rPr lang="en-US" sz="3200" b="0" i="0" dirty="0" err="1">
                <a:effectLst/>
              </a:rPr>
              <a:t>Administração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Pública</a:t>
            </a:r>
            <a:r>
              <a:rPr lang="en-US" sz="3200" b="0" i="0" dirty="0">
                <a:effectLst/>
              </a:rPr>
              <a:t> (ENAP), </a:t>
            </a:r>
            <a:r>
              <a:rPr lang="en-US" sz="3200" b="0" i="0" dirty="0" err="1">
                <a:effectLst/>
              </a:rPr>
              <a:t>em</a:t>
            </a:r>
            <a:r>
              <a:rPr lang="en-US" sz="3200" b="0" i="0" dirty="0">
                <a:effectLst/>
              </a:rPr>
              <a:t> 4 de </a:t>
            </a:r>
            <a:r>
              <a:rPr lang="en-US" sz="3200" b="0" i="0" dirty="0" err="1">
                <a:effectLst/>
              </a:rPr>
              <a:t>maio</a:t>
            </a:r>
            <a:r>
              <a:rPr lang="en-US" sz="3200" b="0" i="0" dirty="0">
                <a:effectLst/>
              </a:rPr>
              <a:t> de 2023. </a:t>
            </a:r>
            <a:r>
              <a:rPr lang="en-US" sz="3200" b="0" i="0" dirty="0" err="1">
                <a:effectLst/>
              </a:rPr>
              <a:t>Seu</a:t>
            </a:r>
            <a:r>
              <a:rPr lang="en-US" sz="3200" b="0" i="0" dirty="0">
                <a:effectLst/>
              </a:rPr>
              <a:t> principal </a:t>
            </a:r>
            <a:r>
              <a:rPr lang="en-US" sz="3200" b="0" i="0" dirty="0" err="1">
                <a:effectLst/>
              </a:rPr>
              <a:t>objetivo</a:t>
            </a:r>
            <a:r>
              <a:rPr lang="en-US" sz="3200" b="0" i="0" dirty="0">
                <a:effectLst/>
              </a:rPr>
              <a:t> é a </a:t>
            </a:r>
            <a:r>
              <a:rPr lang="en-US" sz="3200" b="0" i="0" dirty="0" err="1">
                <a:effectLst/>
              </a:rPr>
              <a:t>elaboração</a:t>
            </a:r>
            <a:r>
              <a:rPr lang="en-US" sz="3200" b="0" i="0" dirty="0">
                <a:effectLst/>
              </a:rPr>
              <a:t>, a </a:t>
            </a:r>
            <a:r>
              <a:rPr lang="en-US" sz="3200" b="0" i="0" dirty="0" err="1">
                <a:effectLst/>
              </a:rPr>
              <a:t>execução</a:t>
            </a:r>
            <a:r>
              <a:rPr lang="en-US" sz="3200" b="0" i="0" dirty="0">
                <a:effectLst/>
              </a:rPr>
              <a:t> e a </a:t>
            </a:r>
            <a:r>
              <a:rPr lang="en-US" sz="3200" b="0" i="0" dirty="0" err="1">
                <a:effectLst/>
              </a:rPr>
              <a:t>promoção</a:t>
            </a:r>
            <a:r>
              <a:rPr lang="en-US" sz="3200" b="0" i="0" dirty="0">
                <a:effectLst/>
              </a:rPr>
              <a:t> de </a:t>
            </a:r>
            <a:r>
              <a:rPr lang="en-US" sz="3200" b="0" i="0" dirty="0" err="1">
                <a:effectLst/>
              </a:rPr>
              <a:t>programas</a:t>
            </a:r>
            <a:r>
              <a:rPr lang="en-US" sz="3200" b="0" i="0" dirty="0">
                <a:effectLst/>
              </a:rPr>
              <a:t> e </a:t>
            </a:r>
            <a:r>
              <a:rPr lang="en-US" sz="3200" b="0" i="0" dirty="0" err="1">
                <a:effectLst/>
              </a:rPr>
              <a:t>projetos</a:t>
            </a:r>
            <a:r>
              <a:rPr lang="en-US" sz="3200" b="0" i="0" dirty="0">
                <a:effectLst/>
              </a:rPr>
              <a:t> de </a:t>
            </a:r>
            <a:r>
              <a:rPr lang="en-US" sz="3200" b="0" i="0" dirty="0" err="1">
                <a:effectLst/>
              </a:rPr>
              <a:t>capacitação</a:t>
            </a:r>
            <a:r>
              <a:rPr lang="en-US" sz="3200" b="0" i="0" dirty="0">
                <a:effectLst/>
              </a:rPr>
              <a:t> de </a:t>
            </a:r>
            <a:r>
              <a:rPr lang="en-US" sz="3200" b="0" i="0" dirty="0" err="1">
                <a:effectLst/>
              </a:rPr>
              <a:t>recursos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humanos</a:t>
            </a:r>
            <a:r>
              <a:rPr lang="en-US" sz="3200" b="0" i="0" dirty="0">
                <a:effectLst/>
              </a:rPr>
              <a:t> e de </a:t>
            </a:r>
            <a:r>
              <a:rPr lang="en-US" sz="3200" b="0" i="0" dirty="0" err="1">
                <a:effectLst/>
              </a:rPr>
              <a:t>desenvolvimento</a:t>
            </a:r>
            <a:r>
              <a:rPr lang="en-US" sz="3200" b="0" i="0" dirty="0">
                <a:effectLst/>
              </a:rPr>
              <a:t> de </a:t>
            </a:r>
            <a:r>
              <a:rPr lang="en-US" sz="3200" b="0" i="0" dirty="0" err="1">
                <a:effectLst/>
              </a:rPr>
              <a:t>competências</a:t>
            </a:r>
            <a:r>
              <a:rPr lang="en-US" sz="3200" b="0" i="0" dirty="0">
                <a:effectLst/>
              </a:rPr>
              <a:t> com vistas a combater o </a:t>
            </a:r>
            <a:r>
              <a:rPr lang="en-US" sz="3200" b="0" i="0" dirty="0" err="1">
                <a:effectLst/>
              </a:rPr>
              <a:t>racismo</a:t>
            </a:r>
            <a:r>
              <a:rPr lang="en-US" sz="3200" b="0" i="0" dirty="0">
                <a:effectLst/>
              </a:rPr>
              <a:t> e </a:t>
            </a:r>
            <a:r>
              <a:rPr lang="en-US" sz="3200" b="0" i="0" dirty="0" err="1">
                <a:effectLst/>
              </a:rPr>
              <a:t>promover</a:t>
            </a:r>
            <a:r>
              <a:rPr lang="en-US" sz="3200" b="0" i="0" dirty="0">
                <a:effectLst/>
              </a:rPr>
              <a:t> a </a:t>
            </a:r>
            <a:r>
              <a:rPr lang="en-US" sz="3200" b="0" i="0" dirty="0" err="1">
                <a:effectLst/>
              </a:rPr>
              <a:t>igualdade</a:t>
            </a:r>
            <a:r>
              <a:rPr lang="en-US" sz="3200" b="0" i="0" dirty="0">
                <a:effectLst/>
              </a:rPr>
              <a:t> racial </a:t>
            </a:r>
            <a:r>
              <a:rPr lang="en-US" sz="3200" b="0" i="0" dirty="0" err="1">
                <a:effectLst/>
              </a:rPr>
              <a:t>na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Administração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Pública</a:t>
            </a:r>
            <a:r>
              <a:rPr 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Federal. 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C71DC7-F8F0-91A8-01B4-78EC2644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97" r="23623" b="-1"/>
          <a:stretch/>
        </p:blipFill>
        <p:spPr>
          <a:xfrm>
            <a:off x="11963400" y="2552700"/>
            <a:ext cx="5790256" cy="578323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400" y="828675"/>
            <a:ext cx="14611920" cy="1671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Agentes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Territoriais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de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Promoção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da </a:t>
            </a:r>
            <a:r>
              <a:rPr lang="en-US" sz="5099" dirty="0" err="1">
                <a:solidFill>
                  <a:srgbClr val="000000"/>
                </a:solidFill>
                <a:latin typeface="Abundant Harvest"/>
              </a:rPr>
              <a:t>Igualdade</a:t>
            </a:r>
            <a:r>
              <a:rPr lang="en-US" sz="5099" dirty="0">
                <a:solidFill>
                  <a:srgbClr val="000000"/>
                </a:solidFill>
                <a:latin typeface="Abundant Harvest"/>
              </a:rPr>
              <a:t> Racial (MIR/UFRB_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2238" y="2768433"/>
            <a:ext cx="14840520" cy="2829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77"/>
              </a:lnSpc>
            </a:pP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Trata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-se de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iniciativa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busca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traçar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aliança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por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meio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de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agentes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, com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atuação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vinculada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a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grupos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/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coletivos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/redes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desenvolvendo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, entre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outras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ações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processos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promoção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incorporem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perspectiva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da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igualdade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racial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como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elo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de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desenvolvimento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social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nos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territórios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dos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entes</a:t>
            </a:r>
            <a:r>
              <a:rPr lang="en-US" sz="275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 Bold"/>
              </a:rPr>
              <a:t>federados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fazem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parte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do Sistema Nacional de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Promoção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da </a:t>
            </a:r>
            <a:r>
              <a:rPr lang="en-US" sz="2750" dirty="0" err="1">
                <a:solidFill>
                  <a:srgbClr val="000000"/>
                </a:solidFill>
                <a:latin typeface="Montserrat"/>
              </a:rPr>
              <a:t>Igualdade</a:t>
            </a:r>
            <a:r>
              <a:rPr lang="en-US" sz="2750" dirty="0">
                <a:solidFill>
                  <a:srgbClr val="000000"/>
                </a:solidFill>
                <a:latin typeface="Montserrat"/>
              </a:rPr>
              <a:t> Racial-SINAPIR.   </a:t>
            </a:r>
            <a:endParaRPr lang="en-US" sz="2798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0" y="5841294"/>
            <a:ext cx="14611920" cy="1813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86"/>
              </a:lnSpc>
            </a:pPr>
            <a:r>
              <a:rPr lang="en-US" sz="2598" dirty="0">
                <a:solidFill>
                  <a:srgbClr val="000000"/>
                </a:solidFill>
                <a:latin typeface="Montserrat"/>
              </a:rPr>
              <a:t>O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objetivo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principal do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projeto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é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promover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meio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dos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agentes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, o </a:t>
            </a:r>
            <a:r>
              <a:rPr lang="en-US" sz="2598" u="sng" dirty="0" err="1">
                <a:solidFill>
                  <a:srgbClr val="000000"/>
                </a:solidFill>
                <a:latin typeface="Montserrat Bold"/>
              </a:rPr>
              <a:t>elo</a:t>
            </a:r>
            <a:r>
              <a:rPr lang="en-US" sz="2598" dirty="0">
                <a:solidFill>
                  <a:srgbClr val="000000"/>
                </a:solidFill>
                <a:latin typeface="Montserrat Bold"/>
              </a:rPr>
              <a:t> entre o </a:t>
            </a:r>
            <a:r>
              <a:rPr lang="en-US" sz="2598" dirty="0" err="1">
                <a:solidFill>
                  <a:srgbClr val="000000"/>
                </a:solidFill>
                <a:latin typeface="Montserrat Bold"/>
              </a:rPr>
              <a:t>Ministério</a:t>
            </a:r>
            <a:r>
              <a:rPr lang="en-US" sz="2598" dirty="0">
                <a:solidFill>
                  <a:srgbClr val="000000"/>
                </a:solidFill>
                <a:latin typeface="Montserrat Bold"/>
              </a:rPr>
              <a:t> da </a:t>
            </a:r>
            <a:r>
              <a:rPr lang="en-US" sz="2598" dirty="0" err="1">
                <a:solidFill>
                  <a:srgbClr val="000000"/>
                </a:solidFill>
                <a:latin typeface="Montserrat Bold"/>
              </a:rPr>
              <a:t>Igualdade</a:t>
            </a:r>
            <a:r>
              <a:rPr lang="en-US" sz="2598" dirty="0">
                <a:solidFill>
                  <a:srgbClr val="000000"/>
                </a:solidFill>
                <a:latin typeface="Montserrat Bold"/>
              </a:rPr>
              <a:t> Racial e </a:t>
            </a:r>
            <a:r>
              <a:rPr lang="en-US" sz="2598" dirty="0" err="1">
                <a:solidFill>
                  <a:srgbClr val="000000"/>
                </a:solidFill>
                <a:latin typeface="Montserrat Bold"/>
              </a:rPr>
              <a:t>os</a:t>
            </a:r>
            <a:r>
              <a:rPr lang="en-US" sz="2598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 Bold"/>
              </a:rPr>
              <a:t>diversos</a:t>
            </a:r>
            <a:r>
              <a:rPr lang="en-US" sz="2598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 Bold"/>
              </a:rPr>
              <a:t>entes</a:t>
            </a:r>
            <a:r>
              <a:rPr lang="en-US" sz="2598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 Bold"/>
              </a:rPr>
              <a:t>federados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efetivando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ações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exequíveis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longo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médio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e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curto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prazos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além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do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reconhecimento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das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demandas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mais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imediatas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e de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atuação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prioritária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em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prol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da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igualdade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 racial no </a:t>
            </a:r>
            <a:r>
              <a:rPr lang="en-US" sz="2598" dirty="0" err="1">
                <a:solidFill>
                  <a:srgbClr val="000000"/>
                </a:solidFill>
                <a:latin typeface="Montserrat"/>
              </a:rPr>
              <a:t>Brasil</a:t>
            </a:r>
            <a:r>
              <a:rPr lang="en-US" sz="2598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8008435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2" y="0"/>
                </a:lnTo>
                <a:lnTo>
                  <a:pt x="933722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5400000">
            <a:off x="2409277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2" y="0"/>
                </a:lnTo>
                <a:lnTo>
                  <a:pt x="933722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5400000">
            <a:off x="19359869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3" y="0"/>
                </a:lnTo>
                <a:lnTo>
                  <a:pt x="933723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rot="5400000">
            <a:off x="13760711" y="6944001"/>
            <a:ext cx="933723" cy="5752276"/>
          </a:xfrm>
          <a:custGeom>
            <a:avLst/>
            <a:gdLst/>
            <a:ahLst/>
            <a:cxnLst/>
            <a:rect l="l" t="t" r="r" b="b"/>
            <a:pathLst>
              <a:path w="933723" h="5752276">
                <a:moveTo>
                  <a:pt x="0" y="0"/>
                </a:moveTo>
                <a:lnTo>
                  <a:pt x="933723" y="0"/>
                </a:lnTo>
                <a:lnTo>
                  <a:pt x="933723" y="5752276"/>
                </a:lnTo>
                <a:lnTo>
                  <a:pt x="0" y="575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E1162E0-BD74-3A78-22F8-7CB667A6E822}"/>
              </a:ext>
            </a:extLst>
          </p:cNvPr>
          <p:cNvSpPr txBox="1"/>
          <p:nvPr/>
        </p:nvSpPr>
        <p:spPr>
          <a:xfrm>
            <a:off x="914400" y="1548950"/>
            <a:ext cx="9677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Consórcios Públicos</a:t>
            </a:r>
          </a:p>
          <a:p>
            <a:pPr algn="just"/>
            <a:endParaRPr lang="pt-BR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UFSC/MIR</a:t>
            </a:r>
            <a:endParaRPr lang="pt-BR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Estudo </a:t>
            </a: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que visa a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regulamentação sobre a adesão por consórcios públicos para a expansão do sistema. Municípios pequenos, em particular, podem se beneficiar dessa modalidade de adesão, já que os consórcios permitem a partilha de recursos e a atuação conjunta na promoção da igualdade racial.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917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D0369-174D-96A2-3914-34894416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757" y="1420728"/>
            <a:ext cx="12891022" cy="7268616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</a:pPr>
            <a:r>
              <a:rPr lang="pt-BR" sz="4000" dirty="0"/>
              <a:t>      </a:t>
            </a:r>
            <a:r>
              <a:rPr lang="pt-BR" sz="4000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   </a:t>
            </a:r>
            <a:br>
              <a:rPr lang="pt-BR" sz="4000" dirty="0">
                <a:latin typeface="Montserrat"/>
              </a:rPr>
            </a:br>
            <a:endParaRPr lang="pt-BR" sz="2800" b="1">
              <a:solidFill>
                <a:srgbClr val="2B0606"/>
              </a:solidFill>
              <a:latin typeface="Montserrat"/>
            </a:endParaRPr>
          </a:p>
        </p:txBody>
      </p:sp>
      <p:sp>
        <p:nvSpPr>
          <p:cNvPr id="4" name="Quadro 3">
            <a:extLst>
              <a:ext uri="{FF2B5EF4-FFF2-40B4-BE49-F238E27FC236}">
                <a16:creationId xmlns:a16="http://schemas.microsoft.com/office/drawing/2014/main" id="{5746F896-D95C-1099-D089-A502B4B73C17}"/>
              </a:ext>
            </a:extLst>
          </p:cNvPr>
          <p:cNvSpPr/>
          <p:nvPr/>
        </p:nvSpPr>
        <p:spPr>
          <a:xfrm>
            <a:off x="-2" y="2"/>
            <a:ext cx="18288000" cy="10286996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>
              <a:solidFill>
                <a:schemeClr val="tx1"/>
              </a:solidFill>
            </a:endParaRP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4C7FA388-D8A6-3BC7-A387-E25A5D1A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819153"/>
            <a:ext cx="17022534" cy="8594266"/>
          </a:xfrm>
          <a:prstGeom prst="rect">
            <a:avLst/>
          </a:prstGeom>
        </p:spPr>
      </p:pic>
      <p:pic>
        <p:nvPicPr>
          <p:cNvPr id="9" name="Google Shape;108;p19" descr="Forma&#10;&#10;Descrição gerada automaticamente">
            <a:extLst>
              <a:ext uri="{FF2B5EF4-FFF2-40B4-BE49-F238E27FC236}">
                <a16:creationId xmlns:a16="http://schemas.microsoft.com/office/drawing/2014/main" id="{15D949BC-AD65-B3A7-2931-21B7CC755A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" y="1"/>
            <a:ext cx="1672642" cy="10287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1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905000" y="723900"/>
            <a:ext cx="14820900" cy="2543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O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objetivo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do 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Rotas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Negras é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fomentar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o 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turismo </a:t>
            </a:r>
            <a:r>
              <a:rPr lang="en-US" sz="3000" dirty="0" err="1">
                <a:solidFill>
                  <a:srgbClr val="000000"/>
                </a:solidFill>
                <a:latin typeface="Montserrat Bold"/>
              </a:rPr>
              <a:t>relativo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Montserrat Bold"/>
              </a:rPr>
              <a:t>cultura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 </a:t>
            </a:r>
            <a:r>
              <a:rPr lang="en-US" sz="3000" dirty="0" err="1">
                <a:solidFill>
                  <a:srgbClr val="000000"/>
                </a:solidFill>
                <a:latin typeface="Montserrat Bold"/>
              </a:rPr>
              <a:t>negra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,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promoção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políticas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igualdade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racial; o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desenvolvimento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econômico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com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geração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renda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empregos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; e 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ampliação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das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noções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do turismo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brasileiro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e de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suas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modalidades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976740-EF05-9700-4372-F08233678985}"/>
              </a:ext>
            </a:extLst>
          </p:cNvPr>
          <p:cNvSpPr txBox="1"/>
          <p:nvPr/>
        </p:nvSpPr>
        <p:spPr>
          <a:xfrm>
            <a:off x="2247900" y="3267075"/>
            <a:ext cx="14135100" cy="748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</a:pPr>
            <a:r>
              <a:rPr lang="pt-BR" sz="2800" b="1" dirty="0">
                <a:solidFill>
                  <a:schemeClr val="tx1"/>
                </a:solidFill>
                <a:latin typeface="Montserrat"/>
              </a:rPr>
              <a:t>Composição: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da Igualdade Racial – MIR;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do Turismo – MTUR;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do Desenvolvimento, Indústria e Comércio - MDIC;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da Cultura – MINC;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de Direitos Humanos e Cidadania - MDHC;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do Trabalho e Emprego - MTE;</a:t>
            </a:r>
            <a:br>
              <a:rPr lang="pt-BR" sz="2800" dirty="0">
                <a:solidFill>
                  <a:schemeClr val="tx1"/>
                </a:solidFill>
                <a:latin typeface="Montserrat"/>
              </a:rPr>
            </a:br>
            <a:r>
              <a:rPr lang="pt-BR" sz="2800" dirty="0">
                <a:solidFill>
                  <a:schemeClr val="tx1"/>
                </a:solidFill>
                <a:latin typeface="Montserrat"/>
              </a:rPr>
              <a:t>Ministério da Educação - MEC;</a:t>
            </a:r>
            <a:br>
              <a:rPr lang="pt-BR" sz="2800" dirty="0">
                <a:solidFill>
                  <a:schemeClr val="tx1"/>
                </a:solidFill>
                <a:latin typeface="Montserrat"/>
              </a:rPr>
            </a:br>
            <a:r>
              <a:rPr lang="pt-BR" sz="2800" dirty="0">
                <a:solidFill>
                  <a:schemeClr val="tx1"/>
                </a:solidFill>
                <a:latin typeface="Montserrat"/>
              </a:rPr>
              <a:t>Secretaria de Comunicação Social da Presidência – SECOM/PR;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Agência Brasileira de Promoção Internacional do Turismo – EMBRATUR;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Fundação Cultural Palmares;</a:t>
            </a:r>
            <a:endParaRPr lang="en-US" sz="280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2800" dirty="0">
                <a:solidFill>
                  <a:schemeClr val="tx1"/>
                </a:solidFill>
                <a:latin typeface="Montserrat"/>
              </a:rPr>
              <a:t>Instituto do Patrimônio Histórico e Artístico Nacional – IPHAN;</a:t>
            </a:r>
            <a:br>
              <a:rPr lang="pt-BR" sz="2800" dirty="0">
                <a:solidFill>
                  <a:schemeClr val="tx1"/>
                </a:solidFill>
                <a:latin typeface="Montserrat"/>
              </a:rPr>
            </a:br>
            <a:r>
              <a:rPr lang="pt-BR" sz="2800" dirty="0">
                <a:solidFill>
                  <a:schemeClr val="tx1"/>
                </a:solidFill>
                <a:latin typeface="Montserrat"/>
              </a:rPr>
              <a:t>SEBRAE</a:t>
            </a:r>
            <a:r>
              <a:rPr lang="en-US" sz="2800" dirty="0">
                <a:solidFill>
                  <a:schemeClr val="tx1"/>
                </a:solidFill>
                <a:latin typeface="Montserrat"/>
              </a:rPr>
              <a:t>.</a:t>
            </a:r>
            <a:r>
              <a:rPr lang="pt-BR" sz="2800" b="1" u="sng" dirty="0">
                <a:solidFill>
                  <a:srgbClr val="C00000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14999"/>
              </a:lnSpc>
            </a:pPr>
            <a:r>
              <a:rPr lang="pt-BR" sz="2800" b="1" u="sng" dirty="0">
                <a:solidFill>
                  <a:srgbClr val="C00000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DECRETO PRESIDENCIAL  Nº 11.914, DE 7 DE FEVEREIRO DE 2024</a:t>
            </a:r>
            <a:br>
              <a:rPr lang="en-US" sz="2800" dirty="0">
                <a:solidFill>
                  <a:schemeClr val="tx1"/>
                </a:solidFill>
                <a:latin typeface="Montserrat"/>
              </a:rPr>
            </a:br>
            <a:endParaRPr lang="pt-B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2F42E14DDE5741AEA86EB586E03E47" ma:contentTypeVersion="11" ma:contentTypeDescription="Crie um novo documento." ma:contentTypeScope="" ma:versionID="5f0d19b93004e50df1e96763ca8e09f4">
  <xsd:schema xmlns:xsd="http://www.w3.org/2001/XMLSchema" xmlns:xs="http://www.w3.org/2001/XMLSchema" xmlns:p="http://schemas.microsoft.com/office/2006/metadata/properties" xmlns:ns2="f9b2d877-3472-4755-acda-cb332ddbaf4b" xmlns:ns3="98ee2fe5-00e6-4097-a497-bff32fbc7f52" targetNamespace="http://schemas.microsoft.com/office/2006/metadata/properties" ma:root="true" ma:fieldsID="0317c4b4fbacb9de5a071c2a1e998b15" ns2:_="" ns3:_="">
    <xsd:import namespace="f9b2d877-3472-4755-acda-cb332ddbaf4b"/>
    <xsd:import namespace="98ee2fe5-00e6-4097-a497-bff32fbc7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2d877-3472-4755-acda-cb332ddba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e2fe5-00e6-4097-a497-bff32fbc7f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2dffcf-e162-409a-bbcf-d2de13846f2f}" ma:internalName="TaxCatchAll" ma:showField="CatchAllData" ma:web="98ee2fe5-00e6-4097-a497-bff32fbc7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b2d877-3472-4755-acda-cb332ddbaf4b">
      <Terms xmlns="http://schemas.microsoft.com/office/infopath/2007/PartnerControls"/>
    </lcf76f155ced4ddcb4097134ff3c332f>
    <TaxCatchAll xmlns="98ee2fe5-00e6-4097-a497-bff32fbc7f52" xsi:nil="true"/>
  </documentManagement>
</p:properties>
</file>

<file path=customXml/itemProps1.xml><?xml version="1.0" encoding="utf-8"?>
<ds:datastoreItem xmlns:ds="http://schemas.openxmlformats.org/officeDocument/2006/customXml" ds:itemID="{71A057E4-C753-4C18-AAA9-177D295DB315}"/>
</file>

<file path=customXml/itemProps2.xml><?xml version="1.0" encoding="utf-8"?>
<ds:datastoreItem xmlns:ds="http://schemas.openxmlformats.org/officeDocument/2006/customXml" ds:itemID="{0894D94C-076A-4670-BCCD-CA5FE5C8AD0F}"/>
</file>

<file path=customXml/itemProps3.xml><?xml version="1.0" encoding="utf-8"?>
<ds:datastoreItem xmlns:ds="http://schemas.openxmlformats.org/officeDocument/2006/customXml" ds:itemID="{D724D427-69DA-475C-9110-A02EDDA94742}"/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383</TotalTime>
  <Words>1066</Words>
  <Application>Microsoft Office PowerPoint</Application>
  <PresentationFormat>Personalizar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Wingdings 3</vt:lpstr>
      <vt:lpstr>Abundant Harvest</vt:lpstr>
      <vt:lpstr>Montserrat Bold</vt:lpstr>
      <vt:lpstr>Gill Sans MT</vt:lpstr>
      <vt:lpstr>Montserrat</vt:lpstr>
      <vt:lpstr>Impact</vt:lpstr>
      <vt:lpstr>Calibri</vt:lpstr>
      <vt:lpstr>Wingdings</vt:lpstr>
      <vt:lpstr>Arial</vt:lpstr>
      <vt:lpstr>Selo</vt:lpstr>
      <vt:lpstr>Apresentação do PowerPoint</vt:lpstr>
      <vt:lpstr>Diretoria de Articulação interfederTIVA/senapir/mir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          </vt:lpstr>
      <vt:lpstr>Apresentação do PowerPoint</vt:lpstr>
      <vt:lpstr>Apresentação do PowerPoint</vt:lpstr>
      <vt:lpstr>Apresentação do PowerPoint</vt:lpstr>
      <vt:lpstr>Diretoria de articulação interfederativa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SINAPIR v.2</dc:title>
  <dc:creator>Isadora Bispo dos Santos</dc:creator>
  <cp:lastModifiedBy>Isadora Bispo dos Santos</cp:lastModifiedBy>
  <cp:revision>105</cp:revision>
  <dcterms:created xsi:type="dcterms:W3CDTF">2006-08-16T00:00:00Z</dcterms:created>
  <dcterms:modified xsi:type="dcterms:W3CDTF">2024-10-16T17:29:15Z</dcterms:modified>
  <dc:identifier>DAGAit7XmGA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0x010100CE2F42E14DDE5741AEA86EB586E03E47</vt:lpwstr>
  </property>
</Properties>
</file>