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D2EE8-41DF-4464-3CE4-85CA3ED404EE}" v="804" dt="2024-10-14T20:22:47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dson Lyncon Correia de Oliveira" userId="S::wdson.oliveira@igualdaderacial.gov.br::1c51d0e9-4c80-4744-9bf2-d223aee1bf36" providerId="AD" clId="Web-{C67D2EE8-41DF-4464-3CE4-85CA3ED404EE}"/>
    <pc:docChg chg="modSld">
      <pc:chgData name="Wdson Lyncon Correia de Oliveira" userId="S::wdson.oliveira@igualdaderacial.gov.br::1c51d0e9-4c80-4744-9bf2-d223aee1bf36" providerId="AD" clId="Web-{C67D2EE8-41DF-4464-3CE4-85CA3ED404EE}" dt="2024-10-14T20:22:47.928" v="412" actId="20577"/>
      <pc:docMkLst>
        <pc:docMk/>
      </pc:docMkLst>
      <pc:sldChg chg="modSp">
        <pc:chgData name="Wdson Lyncon Correia de Oliveira" userId="S::wdson.oliveira@igualdaderacial.gov.br::1c51d0e9-4c80-4744-9bf2-d223aee1bf36" providerId="AD" clId="Web-{C67D2EE8-41DF-4464-3CE4-85CA3ED404EE}" dt="2024-10-14T20:22:47.928" v="412" actId="20577"/>
        <pc:sldMkLst>
          <pc:docMk/>
          <pc:sldMk cId="0" sldId="260"/>
        </pc:sldMkLst>
        <pc:spChg chg="mod">
          <ac:chgData name="Wdson Lyncon Correia de Oliveira" userId="S::wdson.oliveira@igualdaderacial.gov.br::1c51d0e9-4c80-4744-9bf2-d223aee1bf36" providerId="AD" clId="Web-{C67D2EE8-41DF-4464-3CE4-85CA3ED404EE}" dt="2024-10-14T20:22:47.928" v="412" actId="20577"/>
          <ac:spMkLst>
            <pc:docMk/>
            <pc:sldMk cId="0" sldId="260"/>
            <ac:spMk id="95" creationId="{00000000-0000-0000-0000-000000000000}"/>
          </ac:spMkLst>
        </pc:spChg>
        <pc:picChg chg="mod">
          <ac:chgData name="Wdson Lyncon Correia de Oliveira" userId="S::wdson.oliveira@igualdaderacial.gov.br::1c51d0e9-4c80-4744-9bf2-d223aee1bf36" providerId="AD" clId="Web-{C67D2EE8-41DF-4464-3CE4-85CA3ED404EE}" dt="2024-10-14T20:13:53.981" v="135" actId="14100"/>
          <ac:picMkLst>
            <pc:docMk/>
            <pc:sldMk cId="0" sldId="260"/>
            <ac:picMk id="93" creationId="{00000000-0000-0000-0000-000000000000}"/>
          </ac:picMkLst>
        </pc:picChg>
        <pc:picChg chg="mod">
          <ac:chgData name="Wdson Lyncon Correia de Oliveira" userId="S::wdson.oliveira@igualdaderacial.gov.br::1c51d0e9-4c80-4744-9bf2-d223aee1bf36" providerId="AD" clId="Web-{C67D2EE8-41DF-4464-3CE4-85CA3ED404EE}" dt="2024-10-14T20:14:02.075" v="136" actId="1076"/>
          <ac:picMkLst>
            <pc:docMk/>
            <pc:sldMk cId="0" sldId="260"/>
            <ac:picMk id="9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c3e0d216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c3e0d216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Título/Abertura 3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432f78a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432f78a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55abe2fb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55abe2fb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dc3e0d216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dc3e0d216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Exemplo Bullets 3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18240f17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18240f17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Exemplo Bullets 2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18240f17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18240f17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Exemplo Bullets 3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dc3e0d21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dc3e0d21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55abe2fb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55abe2fb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dc3e0d216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dc3e0d216a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Fechamento 2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dc3e0d216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dc3e0d216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55abe2f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55abe2f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18240f17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818240f171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Foto 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442d9d9d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d442d9d9d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442d9d9d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442d9d9d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442d9d9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d442d9d9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Muito Texto 1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18240f1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818240f1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Caixas 2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dc3e0d216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dc3e0d216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 Caixas 1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200" y="3988599"/>
            <a:ext cx="1626900" cy="7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1796" y="4021988"/>
            <a:ext cx="1211658" cy="6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00" y="1102400"/>
            <a:ext cx="6022324" cy="17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404065" y="1389282"/>
            <a:ext cx="5542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Igualdade Racial</a:t>
            </a:r>
            <a:endParaRPr sz="34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Meio Ambiente e Clima</a:t>
            </a:r>
            <a:endParaRPr sz="8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13" y="0"/>
            <a:ext cx="5279374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951" y="1952650"/>
            <a:ext cx="1022624" cy="10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 descr="Logotip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9350" y="7950"/>
            <a:ext cx="2284650" cy="13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2467575" y="632525"/>
            <a:ext cx="42639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Contexto Setorial</a:t>
            </a:r>
            <a:endParaRPr sz="27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Uma abordagem racializada é fundamental para a elaboração de um plano de adaptação 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às mudanças climáticas adequado à realidade brasileira, uma vez que a população negra, em especial mulheres,  são quantitativa e qualitativamente as mais atingidas pelos efeitos danosos dos eventos 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climáticos extremos, como mortes, desalojamentos e enfermidades por arboviroses e doenças 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de veiculação hídrica. (IPEC, 2023)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13" y="0"/>
            <a:ext cx="5279374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951" y="1952650"/>
            <a:ext cx="1022624" cy="10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 descr="Logotip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9350" y="7950"/>
            <a:ext cx="2284650" cy="13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/>
          <p:nvPr/>
        </p:nvSpPr>
        <p:spPr>
          <a:xfrm>
            <a:off x="2440050" y="240950"/>
            <a:ext cx="4263900" cy="4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Contexto Setorial</a:t>
            </a:r>
            <a:endParaRPr sz="27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Rede da Adaptação Antirracista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Centro 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Brasileiro de Justiça Climática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Instituto Peregum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Casa Fluminense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Coalizão Negra Por 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Direitos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CONAQ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Instituto Mapinguari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7275"/>
            <a:ext cx="6005926" cy="14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301625" y="526813"/>
            <a:ext cx="4872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Efetivar os direitos territoriais, ambientais, sociais, econômicos e culturais dos Quilombolas, Povos e Comunidades Tradicionais de Matriz Africana, Povos de Terreiros, Ciganos e População Negra, para reduzir vulnerabilidades socioambientais e aumentar a resiliência aos eventos climáticos extremos</a:t>
            </a:r>
            <a:endParaRPr sz="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1975" y="3455981"/>
            <a:ext cx="1307824" cy="130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 descr="Logotip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2325" y="0"/>
            <a:ext cx="2284650" cy="13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18425" y="1919350"/>
            <a:ext cx="8021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5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AÇÕES: </a:t>
            </a:r>
            <a:endParaRPr sz="145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Elaborar participativamente e implementar planos de etnodesenvolvimento e planos locais de gestão territorial e ambiental quilombola (PNGTAQ)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Proteger o  patrimônio material e imaterial para potencializar socialmente e economicamente as comunidades negras relacionadas aos bens culturais, como meio de promoção da memória e do legado afro-brasileiro.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Impulsionar arranjos produtivos locais para geração de renda no âmbito do afroturismo -  Rotas Negras 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44738"/>
            <a:ext cx="5664074" cy="113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>
          <a:xfrm>
            <a:off x="301625" y="719350"/>
            <a:ext cx="4383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Fomentar a produção de dados ambientais racializados para subsidiar a elaboração, implementação, monitoramento e avaliação das políticas públicas</a:t>
            </a:r>
            <a:r>
              <a:rPr lang="pt-BR" sz="16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2575" y="3456575"/>
            <a:ext cx="1307226" cy="130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/>
        </p:nvSpPr>
        <p:spPr>
          <a:xfrm>
            <a:off x="0" y="1779150"/>
            <a:ext cx="7458300" cy="24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5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AÇÕES:</a:t>
            </a:r>
            <a:endParaRPr sz="145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Criar Comitê de Enfrentamento ao Racismo Ambiental Interministerial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Fomentar a produção de dados e indicadores ambientais racializados</a:t>
            </a:r>
            <a:b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Implementar o Objetivo de Desenvolvimento Sustentável  18 (ODS-18), de promoção da igualdade étnico-racial para ampliar o debate no âmbito nacional e internacional do combate ao racismo ambiental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25" descr="Logotip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2325" y="0"/>
            <a:ext cx="2284650" cy="137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7275"/>
            <a:ext cx="6005926" cy="130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286075" y="868663"/>
            <a:ext cx="4872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Combater e Superar o Racismo Ambiental para a redução das desigualdades e promoção da justiça climática</a:t>
            </a:r>
            <a:endParaRPr sz="100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731975" y="3455981"/>
            <a:ext cx="1307824" cy="13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18429" y="1919350"/>
            <a:ext cx="80214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5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AÇÕES:  </a:t>
            </a:r>
            <a:endParaRPr sz="145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Instituir a  política de combate ao racismo ambiental 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Formar agentes populares para o enfrentamento das emergências climáticas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Fomentar  práticas agroecológicas, fornecimento energético, saneamento, soberania alimentar</a:t>
            </a:r>
            <a:b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450"/>
              <a:buFont typeface="Montserrat"/>
              <a:buChar char="●"/>
            </a:pPr>
            <a:r>
              <a:rPr lang="pt-BR" sz="1450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Instituir o Fórum de Organizações contra o Racismo Ambiental</a:t>
            </a: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p26" descr="Logotip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2325" y="0"/>
            <a:ext cx="2284650" cy="137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8400" y="0"/>
            <a:ext cx="4542550" cy="424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/>
          <p:nvPr/>
        </p:nvSpPr>
        <p:spPr>
          <a:xfrm>
            <a:off x="2331925" y="205400"/>
            <a:ext cx="4195500" cy="3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DIÁLOGOS BILATERAIS</a:t>
            </a:r>
            <a:endParaRPr sz="24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Saúde;</a:t>
            </a: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Segurança Alimentar e Nutricional;</a:t>
            </a: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Agricultura Familiar</a:t>
            </a: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 rotWithShape="1">
          <a:blip r:embed="rId6">
            <a:alphaModFix/>
          </a:blip>
          <a:srcRect l="71830" t="-158659" r="-71830" b="158659"/>
          <a:stretch/>
        </p:blipFill>
        <p:spPr>
          <a:xfrm>
            <a:off x="7643503" y="1320850"/>
            <a:ext cx="1211326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 descr="Logotip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9800" y="0"/>
            <a:ext cx="2814200" cy="16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8400" y="0"/>
            <a:ext cx="4542550" cy="424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2331925" y="205400"/>
            <a:ext cx="41955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DIÁLOGOS BILATERAIS</a:t>
            </a:r>
            <a:endParaRPr sz="24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Cidades</a:t>
            </a: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Povos e Comunidades Tradicionais</a:t>
            </a: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Povos Indígenas</a:t>
            </a:r>
            <a:b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0250C"/>
              </a:buClr>
              <a:buSzPts val="1800"/>
              <a:buFont typeface="Montserrat"/>
              <a:buChar char="●"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Meio Ambiente</a:t>
            </a:r>
            <a:endParaRPr sz="1800" b="1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6">
            <a:alphaModFix/>
          </a:blip>
          <a:srcRect l="71830" t="-158659" r="-71830" b="158659"/>
          <a:stretch/>
        </p:blipFill>
        <p:spPr>
          <a:xfrm>
            <a:off x="7643503" y="1320850"/>
            <a:ext cx="1211326" cy="127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 descr="Logotip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9800" y="0"/>
            <a:ext cx="2814200" cy="16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723" y="4043570"/>
            <a:ext cx="1751025" cy="7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9925" y="4061687"/>
            <a:ext cx="1365577" cy="7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891450" y="1070950"/>
            <a:ext cx="7361100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SQPT/DPTMAT</a:t>
            </a:r>
            <a:r>
              <a:rPr lang="pt-BR" sz="30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sz="30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Wdson Lyncon</a:t>
            </a:r>
            <a:endParaRPr sz="18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Coordenador de Participação Social e Diversidade​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wdson.oliveira@igualdaderacial.gov.br​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Obrigada!</a:t>
            </a:r>
            <a:endParaRPr sz="3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13" y="0"/>
            <a:ext cx="5279374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951" y="1952650"/>
            <a:ext cx="1022624" cy="102075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2484075" y="560350"/>
            <a:ext cx="42639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Sumário</a:t>
            </a:r>
            <a:endParaRPr sz="2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DAC2"/>
              </a:buClr>
              <a:buSzPts val="2000"/>
              <a:buFont typeface="Montserrat"/>
              <a:buChar char="★"/>
            </a:pPr>
            <a:r>
              <a:rPr lang="pt-BR" sz="20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GT Plano Clima - Meio Ambiente e Clima</a:t>
            </a:r>
            <a:endParaRPr sz="20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DAC2"/>
              </a:buClr>
              <a:buSzPts val="2000"/>
              <a:buFont typeface="Montserrat"/>
              <a:buChar char="★"/>
            </a:pPr>
            <a:r>
              <a:rPr lang="pt-BR" sz="20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Conceito de Racismo Ambiental </a:t>
            </a:r>
            <a:endParaRPr sz="20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DAC2"/>
              </a:buClr>
              <a:buSzPts val="2000"/>
              <a:buFont typeface="Montserrat"/>
              <a:buChar char="★"/>
            </a:pPr>
            <a:r>
              <a:rPr lang="pt-BR" sz="20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COP’s 16, 29 e 30</a:t>
            </a:r>
            <a:endParaRPr sz="20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DAC2"/>
              </a:buClr>
              <a:buSzPts val="2000"/>
              <a:buFont typeface="Montserrat"/>
              <a:buChar char="★"/>
            </a:pPr>
            <a:r>
              <a:rPr lang="pt-BR" sz="20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Programa de formação de lideranças climáticas </a:t>
            </a:r>
            <a:endParaRPr sz="20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DAC2"/>
              </a:buClr>
              <a:buSzPts val="2000"/>
              <a:buFont typeface="Montserrat"/>
              <a:buChar char="★"/>
            </a:pPr>
            <a:r>
              <a:rPr lang="pt-BR" sz="20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Plano Clima</a:t>
            </a:r>
            <a:endParaRPr sz="20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13" y="0"/>
            <a:ext cx="5279374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951" y="1952650"/>
            <a:ext cx="1022624" cy="102075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2440050" y="194625"/>
            <a:ext cx="42639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GT PLANO CLIMA ADAPTAÇÃO - EQUIPE</a:t>
            </a:r>
            <a:endParaRPr sz="27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SECRETARIA EXECUTIVA 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SECRETARIA DE POLÍTICAS PARA QUILOMBOLAS, POVOS E COMUNIDADES TRADICIONAIS DE MATRIZ AFRICANA, POVOS DE TERREIROS E CIGANOS (SQPT) 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SECRETARIA DE GESTÃO DO SISTEMA NACIONAL DE PROMOÇÃO DA IGUALDADE RACIAL (SENAPIR) 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SECRETARIA DE POLÍTICAS E AÇÕES AFIRMATIVAS, COMBATE E SUPERAÇÃO DO RACISMO (SEPAR)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ASSESSORIA DE PARTICIPAÇÃO SOCIAL E DIVERSIDADE (ASPAD)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CONSULTORIA DENDEZÊ/WRI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8400" y="0"/>
            <a:ext cx="565727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04573"/>
            <a:ext cx="866775" cy="253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6">
            <a:alphaModFix/>
          </a:blip>
          <a:srcRect l="71830" t="-158659" r="-71830" b="158659"/>
          <a:stretch/>
        </p:blipFill>
        <p:spPr>
          <a:xfrm>
            <a:off x="7643503" y="1320850"/>
            <a:ext cx="1211326" cy="12731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2412525" y="557700"/>
            <a:ext cx="50346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Racismo Ambiental </a:t>
            </a:r>
            <a:endParaRPr sz="27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O racismo ambiental se manifesta através da desproporcionalidade dos impactos ambientais e climáticos sobre a população negra, povos e comunidades tradicionais e povos indígenas, considerando ainda as interseccionalidades de gênero e território.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Os impactos das mudanças climática e dos eventos climáticos extremos, atrelados aos fatores históricos, sociais, econômicos e políticos amplificam e aprofundam a vulnerabilização da população negra, povos e comunidades tradicionais e povos indígenas.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13" y="0"/>
            <a:ext cx="5978709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5767" y="2065446"/>
            <a:ext cx="1022624" cy="102075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2440050" y="356800"/>
            <a:ext cx="5181307" cy="533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COP’s</a:t>
            </a:r>
            <a:r>
              <a:rPr lang="pt-BR" sz="2700" b="1" dirty="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 16, 29 e 30</a:t>
            </a:r>
            <a:endParaRPr sz="2700" b="1" dirty="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COP 16 </a:t>
            </a:r>
            <a:endParaRPr lang="pt-BR" dirty="0" err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 algn="just">
              <a:buChar char="•"/>
            </a:pPr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Lançamento do Programa Regional Quilombos das Américas: Articulação de Comunidades </a:t>
            </a:r>
            <a:r>
              <a:rPr lang="pt-BR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Afrorrurais</a:t>
            </a:r>
            <a:endParaRPr lang="pt-BR" dirty="0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pPr marL="285750" indent="-285750" algn="just">
              <a:buChar char="•"/>
            </a:pPr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Reconhecimento da contribuição dos povos afrodescendentes para a conservação e promoção da diversidade biológica - Artigo 8(j)</a:t>
            </a:r>
          </a:p>
          <a:p>
            <a:pPr marL="285750" indent="-285750" algn="just">
              <a:buChar char="•"/>
            </a:pPr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Duas lideranças quilombolas </a:t>
            </a:r>
          </a:p>
          <a:p>
            <a:endParaRPr lang="pt-BR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COP 29 e 30</a:t>
            </a:r>
            <a:endParaRPr dirty="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Char char="•"/>
            </a:pPr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Participação do MIR – Racismo Ambiental e Intersecções de gênero e território</a:t>
            </a:r>
          </a:p>
          <a:p>
            <a:pPr marL="285750" indent="-285750">
              <a:buChar char="•"/>
            </a:pPr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Apresentação de painel com MMA</a:t>
            </a:r>
          </a:p>
          <a:p>
            <a:pPr marL="285750" indent="-285750">
              <a:buChar char="•"/>
            </a:pPr>
            <a:r>
              <a:rPr lang="pt-BR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Grupo de Negociação: financiamento climático, comunidades locais e gênero</a:t>
            </a:r>
          </a:p>
          <a:p>
            <a:pPr marL="285750" indent="-285750">
              <a:buChar char="•"/>
            </a:pPr>
            <a:r>
              <a:rPr lang="pt-BR" i="1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Local </a:t>
            </a:r>
            <a:r>
              <a:rPr lang="pt-BR" i="1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Communities</a:t>
            </a:r>
            <a:r>
              <a:rPr lang="pt-BR" i="1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pt-BR" i="1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and</a:t>
            </a:r>
            <a:r>
              <a:rPr lang="pt-BR" i="1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pt-BR" i="1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Indigenous</a:t>
            </a:r>
            <a:r>
              <a:rPr lang="pt-BR" i="1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pt-BR" i="1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Peoples</a:t>
            </a:r>
            <a:r>
              <a:rPr lang="pt-BR" i="1" dirty="0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pt-BR" i="1" dirty="0" err="1">
                <a:solidFill>
                  <a:srgbClr val="FFDAC2"/>
                </a:solidFill>
                <a:latin typeface="Montserrat"/>
                <a:ea typeface="Montserrat"/>
                <a:cs typeface="Montserrat"/>
              </a:rPr>
              <a:t>Plataform</a:t>
            </a:r>
          </a:p>
          <a:p>
            <a:endParaRPr lang="pt-BR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endParaRPr lang="pt-BR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endParaRPr lang="pt-BR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  <a:p>
            <a:endParaRPr lang="pt-BR">
              <a:solidFill>
                <a:srgbClr val="FFDAC2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26" y="0"/>
            <a:ext cx="5855824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5651" y="1954525"/>
            <a:ext cx="1022624" cy="102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2193450" y="180750"/>
            <a:ext cx="51822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Programa de Formação de Lideranças Climáticas</a:t>
            </a:r>
            <a:endParaRPr sz="24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Programa de Formação de Lideranças Quilombolas, de Matriz Africana, Terreiro e Ciganos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Objetivo: capacitar 30 lideranças para atuar na pasta de clima, sobretudo atuar com efetividade nos processos de tomada de decisão relacionados à governança global do meio ambiente e do clima, dos direitos humanos e dos demais temas de interesse desses públicos e seus territórios no âmbito das relações internacionais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Conferência das Partes da Convenção sobre Diversidade Biológica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Conferência das partes da Convenção Quadro das Nações Unidas sobre as Mudanças Climáticas. 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pt-BR" sz="1200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A formação prevê realização de seminários, participação junto a delegação brasileira no grupo de negociação, acompanhamento institucional e nivelamento na língua inglesa. </a:t>
            </a:r>
            <a:endParaRPr sz="12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83632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313" y="0"/>
            <a:ext cx="5279374" cy="49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951" y="1952650"/>
            <a:ext cx="1022624" cy="102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2440050" y="356800"/>
            <a:ext cx="4263900" cy="4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GT PLANO CLIMA ADAPTAÇÃO (MIR)</a:t>
            </a:r>
            <a:endParaRPr sz="27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O Ministério da Igualdade Racial é responsável pela elaboração do Setorial Igualdade Racial e Combate ao Racismo do Plano Clima Adaptação, revisão da PNMC e transversalidade do Plano Clima Mitigação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As ações pensadas para adaptação objetivam o aumento da resiliência e da capacidade de adaptação do país frente as mudanças do clima e os eventos climáticos extremos.</a:t>
            </a: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9437" y="1796255"/>
            <a:ext cx="3550176" cy="373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88" y="979125"/>
            <a:ext cx="2175812" cy="40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1575" y="979125"/>
            <a:ext cx="2175800" cy="406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7">
            <a:alphaModFix/>
          </a:blip>
          <a:srcRect l="4278" t="6603"/>
          <a:stretch/>
        </p:blipFill>
        <p:spPr>
          <a:xfrm>
            <a:off x="6239050" y="949900"/>
            <a:ext cx="2262075" cy="412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819200" y="467525"/>
            <a:ext cx="1901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602463" y="1601725"/>
            <a:ext cx="1794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Perda de territórios, biodiversidade e bens culturais</a:t>
            </a:r>
            <a:endParaRPr sz="210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363525" y="1708763"/>
            <a:ext cx="2049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Deslocamento Forçado e Conflitos territoriais</a:t>
            </a:r>
            <a:endParaRPr sz="9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733725" y="1601725"/>
            <a:ext cx="1901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Aumento dos índices de insegurança alimentar e nutricional</a:t>
            </a:r>
            <a:endParaRPr sz="190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20" descr="Logotip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4250" y="0"/>
            <a:ext cx="1529750" cy="92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7743049" cy="6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0" y="60600"/>
            <a:ext cx="761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RISCOS CLIMÁTICOS ENDEREÇADOS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7978" y="1860563"/>
            <a:ext cx="3433100" cy="36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75" y="1118825"/>
            <a:ext cx="2363100" cy="40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6">
            <a:alphaModFix/>
          </a:blip>
          <a:srcRect t="1940" b="-1940"/>
          <a:stretch/>
        </p:blipFill>
        <p:spPr>
          <a:xfrm>
            <a:off x="3258375" y="1118825"/>
            <a:ext cx="2363100" cy="41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2425" y="1118825"/>
            <a:ext cx="2363100" cy="400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600275" y="1437200"/>
            <a:ext cx="22377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Efetivar os direitos territoriais, ambientais, sociais, econômicos e culturais dos Quilombolas, Povos e Comunidades Tradicionais de Matriz Africana, Povos de Terreiros, Ciganos e População Negra, para reduzir vulnerabilidades socioambientais e aumentar a resiliência aos eventos climáticos extremos</a:t>
            </a:r>
            <a:endParaRPr sz="45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564338" y="1562888"/>
            <a:ext cx="19017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Fomentar a produção de dados ambientais racializados para subsidiar a elaboração, implementação, monitoramento e avaliação das políticas públicas</a:t>
            </a:r>
            <a:r>
              <a:rPr lang="pt-BR" sz="16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b="1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rgbClr val="FFDAC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6384275" y="1609488"/>
            <a:ext cx="19017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50250C"/>
                </a:solidFill>
                <a:latin typeface="Montserrat"/>
                <a:ea typeface="Montserrat"/>
                <a:cs typeface="Montserrat"/>
                <a:sym typeface="Montserrat"/>
              </a:rPr>
              <a:t>Combater e Superar o Racismo Ambiental para a redução das desigualdades e promoção da justiça climática</a:t>
            </a:r>
            <a:endParaRPr sz="1100">
              <a:solidFill>
                <a:srgbClr val="5025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21" descr="Logotip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7050" y="0"/>
            <a:ext cx="2284650" cy="137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-6750"/>
            <a:ext cx="6005926" cy="6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0" y="0"/>
            <a:ext cx="4988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DAC2"/>
                </a:solidFill>
                <a:latin typeface="Montserrat"/>
                <a:ea typeface="Montserrat"/>
                <a:cs typeface="Montserrat"/>
                <a:sym typeface="Montserrat"/>
              </a:rPr>
              <a:t>OBJETIVOS SETORIAIS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E2F42E14DDE5741AEA86EB586E03E47" ma:contentTypeVersion="11" ma:contentTypeDescription="Crie um novo documento." ma:contentTypeScope="" ma:versionID="5f0d19b93004e50df1e96763ca8e09f4">
  <xsd:schema xmlns:xsd="http://www.w3.org/2001/XMLSchema" xmlns:xs="http://www.w3.org/2001/XMLSchema" xmlns:p="http://schemas.microsoft.com/office/2006/metadata/properties" xmlns:ns2="f9b2d877-3472-4755-acda-cb332ddbaf4b" xmlns:ns3="98ee2fe5-00e6-4097-a497-bff32fbc7f52" targetNamespace="http://schemas.microsoft.com/office/2006/metadata/properties" ma:root="true" ma:fieldsID="0317c4b4fbacb9de5a071c2a1e998b15" ns2:_="" ns3:_="">
    <xsd:import namespace="f9b2d877-3472-4755-acda-cb332ddbaf4b"/>
    <xsd:import namespace="98ee2fe5-00e6-4097-a497-bff32fbc7f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2d877-3472-4755-acda-cb332ddba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29f7ce5-b1b4-49c2-b478-55053dc3db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e2fe5-00e6-4097-a497-bff32fbc7f5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2dffcf-e162-409a-bbcf-d2de13846f2f}" ma:internalName="TaxCatchAll" ma:showField="CatchAllData" ma:web="98ee2fe5-00e6-4097-a497-bff32fbc7f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b2d877-3472-4755-acda-cb332ddbaf4b">
      <Terms xmlns="http://schemas.microsoft.com/office/infopath/2007/PartnerControls"/>
    </lcf76f155ced4ddcb4097134ff3c332f>
    <TaxCatchAll xmlns="98ee2fe5-00e6-4097-a497-bff32fbc7f52" xsi:nil="true"/>
  </documentManagement>
</p:properties>
</file>

<file path=customXml/itemProps1.xml><?xml version="1.0" encoding="utf-8"?>
<ds:datastoreItem xmlns:ds="http://schemas.openxmlformats.org/officeDocument/2006/customXml" ds:itemID="{3A67A791-5F89-4DD1-AEF1-D848C0ABD9EA}"/>
</file>

<file path=customXml/itemProps2.xml><?xml version="1.0" encoding="utf-8"?>
<ds:datastoreItem xmlns:ds="http://schemas.openxmlformats.org/officeDocument/2006/customXml" ds:itemID="{413F24B3-EAC2-4154-B121-E953F351A37C}"/>
</file>

<file path=customXml/itemProps3.xml><?xml version="1.0" encoding="utf-8"?>
<ds:datastoreItem xmlns:ds="http://schemas.openxmlformats.org/officeDocument/2006/customXml" ds:itemID="{A0578599-91A4-4262-BF82-8DEC18F4B9D7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Apresentação na tela (16:9)</PresentationFormat>
  <Slides>17</Slides>
  <Notes>17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67</cp:revision>
  <dcterms:modified xsi:type="dcterms:W3CDTF">2024-10-14T20:22:48Z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0x010100CE2F42E14DDE5741AEA86EB586E03E47</vt:lpwstr>
  </property>
</Properties>
</file>