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4"/>
  </p:sldMasterIdLst>
  <p:notesMasterIdLst>
    <p:notesMasterId r:id="rId14"/>
  </p:notesMasterIdLst>
  <p:sldIdLst>
    <p:sldId id="256" r:id="rId5"/>
    <p:sldId id="259" r:id="rId6"/>
    <p:sldId id="268" r:id="rId7"/>
    <p:sldId id="290" r:id="rId8"/>
    <p:sldId id="291" r:id="rId9"/>
    <p:sldId id="293" r:id="rId10"/>
    <p:sldId id="363" r:id="rId11"/>
    <p:sldId id="373" r:id="rId12"/>
    <p:sldId id="269" r:id="rId1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3741" autoAdjust="0"/>
  </p:normalViewPr>
  <p:slideViewPr>
    <p:cSldViewPr snapToGrid="0">
      <p:cViewPr varScale="1">
        <p:scale>
          <a:sx n="104" d="100"/>
          <a:sy n="104" d="100"/>
        </p:scale>
        <p:origin x="2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3e0d216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3e0d216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Título/Abertura 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c3e0d216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dc3e0d216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Muito Texto 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c3e0d216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dc3e0d216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Foto 2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c3e0d216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dc3e0d216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Foto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95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c3e0d216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dc3e0d216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Foto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754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3e0d216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3e0d216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Título/Abertura 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c3e0d216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c3e0d216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Exemplo Bullets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88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c3e0d216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c3e0d216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Exemplo Bullets 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445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Fechamento 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057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34" y="603041"/>
            <a:ext cx="5538796" cy="166196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5134" y="730880"/>
            <a:ext cx="528718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Encontro de Gestores(as) e Conselheiros(as) de Promoção da Igualdade Racial </a:t>
            </a:r>
            <a:endParaRPr sz="2400" b="1" dirty="0">
              <a:solidFill>
                <a:srgbClr val="5025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8CD2B9-FB05-8720-E9DA-EBDCFBFF3A78}"/>
              </a:ext>
            </a:extLst>
          </p:cNvPr>
          <p:cNvSpPr txBox="1"/>
          <p:nvPr/>
        </p:nvSpPr>
        <p:spPr>
          <a:xfrm>
            <a:off x="159560" y="3639189"/>
            <a:ext cx="4351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Tatiana Dias Silva</a:t>
            </a:r>
          </a:p>
          <a:p>
            <a:r>
              <a:rPr lang="pt-BR" dirty="0">
                <a:solidFill>
                  <a:schemeClr val="bg1"/>
                </a:solidFill>
              </a:rPr>
              <a:t>Diretoria de Avaliação, Monitoramento e Gestão da Informação - Secretaria de Gestão do SINAPIR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0"/>
            <a:ext cx="83632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074" y="0"/>
            <a:ext cx="6808251" cy="49297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622455" y="358502"/>
            <a:ext cx="6100998" cy="401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fontAlgn="base"/>
            <a:r>
              <a:rPr lang="pt-BR" sz="2000" b="1" i="0" dirty="0">
                <a:solidFill>
                  <a:schemeClr val="bg1"/>
                </a:solidFill>
                <a:effectLst/>
                <a:latin typeface="rawline"/>
              </a:rPr>
              <a:t> Diretoria de avaliação, monitoramento e gestão da informação – competências </a:t>
            </a:r>
            <a:r>
              <a:rPr lang="pt-BR" sz="2000" b="1" i="0" dirty="0" err="1">
                <a:solidFill>
                  <a:schemeClr val="bg1"/>
                </a:solidFill>
                <a:effectLst/>
                <a:latin typeface="rawline"/>
              </a:rPr>
              <a:t>Dec</a:t>
            </a:r>
            <a:r>
              <a:rPr lang="pt-BR" sz="2000" b="1" i="0" dirty="0">
                <a:solidFill>
                  <a:schemeClr val="bg1"/>
                </a:solidFill>
                <a:effectLst/>
                <a:latin typeface="rawline"/>
              </a:rPr>
              <a:t> 11.346/2023</a:t>
            </a:r>
            <a:endParaRPr lang="pt-BR" sz="1800" b="1" dirty="0">
              <a:solidFill>
                <a:schemeClr val="bg1"/>
              </a:solidFill>
              <a:latin typeface="rawline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1" i="0" dirty="0">
              <a:solidFill>
                <a:schemeClr val="bg1"/>
              </a:solidFill>
              <a:effectLst/>
              <a:latin typeface="rawline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avaliação, monitoramento e gestão de programas e projetos no âmbito do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Sinapir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soluções de inteligência em gestão da informação para planos, políticas, programas, projetos, serviços e ações da Secretaria;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promover a gestão do conhecimento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</a:rPr>
              <a:t>b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anco de dados governamentais que contemplem os quesitos cor, raça e etnia, conforme critérios do IBGE;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execução dos convênios, termos de execução descentralizada ou instrumentos congêneres desenvolvidos pelas respectivas unidades; </a:t>
            </a: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3453" y="1763124"/>
            <a:ext cx="1022624" cy="102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679" y="32827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824" y="0"/>
            <a:ext cx="6100301" cy="490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1505198" y="298513"/>
            <a:ext cx="6521883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M&amp;A DE POLÍTICAS DE IGUALDADE RACIAL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457200" lvl="1" indent="-320675">
              <a:buClr>
                <a:srgbClr val="50250C"/>
              </a:buClr>
              <a:buSzPts val="1450"/>
              <a:buFont typeface="Montserrat"/>
              <a:buChar char="●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457200" lvl="1" indent="-320675">
              <a:buClr>
                <a:srgbClr val="50250C"/>
              </a:buClr>
              <a:buSzPts val="1450"/>
              <a:buFont typeface="Montserrat"/>
              <a:buChar char="●"/>
            </a:pPr>
            <a:r>
              <a:rPr lang="pt-BR" sz="1450" b="1" dirty="0">
                <a:solidFill>
                  <a:schemeClr val="bg1"/>
                </a:solidFill>
                <a:latin typeface="Montserrat"/>
                <a:sym typeface="Montserrat"/>
              </a:rPr>
              <a:t>M&amp;A no MIR </a:t>
            </a:r>
          </a:p>
          <a:p>
            <a:pPr marL="422275" lvl="2" indent="-285750">
              <a:buClr>
                <a:schemeClr val="accent6"/>
              </a:buClr>
              <a:buSzPts val="1450"/>
              <a:buFont typeface="Wingdings" panose="05000000000000000000" pitchFamily="2" charset="2"/>
              <a:buChar char="ü"/>
            </a:pPr>
            <a:r>
              <a:rPr lang="pt-BR" sz="1450" b="1" dirty="0">
                <a:solidFill>
                  <a:schemeClr val="bg1"/>
                </a:solidFill>
                <a:latin typeface="Montserrat"/>
                <a:sym typeface="Montserrat"/>
              </a:rPr>
              <a:t>Programas governamentais     </a:t>
            </a:r>
          </a:p>
          <a:p>
            <a:pPr marL="422275" lvl="2" indent="-285750">
              <a:buClr>
                <a:schemeClr val="accent6"/>
              </a:buClr>
              <a:buSzPts val="1450"/>
              <a:buFont typeface="Wingdings" panose="05000000000000000000" pitchFamily="2" charset="2"/>
              <a:buChar char="ü"/>
            </a:pPr>
            <a:r>
              <a:rPr lang="pt-BR" sz="1450" b="1" dirty="0">
                <a:solidFill>
                  <a:schemeClr val="bg1"/>
                </a:solidFill>
                <a:latin typeface="Montserrat"/>
                <a:sym typeface="Montserrat"/>
              </a:rPr>
              <a:t>Entes Subnacionais</a:t>
            </a:r>
          </a:p>
          <a:p>
            <a:pPr marL="422275" lvl="2" indent="-285750">
              <a:buClr>
                <a:schemeClr val="accent6"/>
              </a:buClr>
              <a:buSzPts val="1450"/>
              <a:buFont typeface="Wingdings" panose="05000000000000000000" pitchFamily="2" charset="2"/>
              <a:buChar char="ü"/>
            </a:pPr>
            <a:r>
              <a:rPr lang="pt-BR" sz="1450" b="1" dirty="0">
                <a:solidFill>
                  <a:schemeClr val="bg1"/>
                </a:solidFill>
                <a:latin typeface="Montserrat"/>
                <a:sym typeface="Montserrat"/>
              </a:rPr>
              <a:t>Promoção de estudos e pesquisas</a:t>
            </a:r>
          </a:p>
          <a:p>
            <a:pPr marL="422275" lvl="2" indent="-285750">
              <a:buClr>
                <a:schemeClr val="accent6"/>
              </a:buClr>
              <a:buSzPts val="1450"/>
              <a:buFont typeface="Wingdings" panose="05000000000000000000" pitchFamily="2" charset="2"/>
              <a:buChar char="ü"/>
            </a:pPr>
            <a:r>
              <a:rPr lang="pt-BR" sz="1450" b="1" dirty="0">
                <a:solidFill>
                  <a:schemeClr val="bg1"/>
                </a:solidFill>
                <a:latin typeface="Montserrat"/>
                <a:sym typeface="Montserrat"/>
              </a:rPr>
              <a:t>Agenda transversal no planejamento e orçamento</a:t>
            </a: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866775" cy="2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04573"/>
            <a:ext cx="866775" cy="2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8462" y="-32827"/>
            <a:ext cx="1211326" cy="127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65845AE-FFA4-0446-9336-8C2A94A9A42B}"/>
              </a:ext>
            </a:extLst>
          </p:cNvPr>
          <p:cNvSpPr txBox="1"/>
          <p:nvPr/>
        </p:nvSpPr>
        <p:spPr>
          <a:xfrm>
            <a:off x="995093" y="3210629"/>
            <a:ext cx="3979947" cy="18158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Estatuto da Igualdade Racial - Art. 59.  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Poder Executivo federal criará instrumentos para aferir a eficácia social das medidas previstas nesta Lei e efetuará seu </a:t>
            </a:r>
            <a:r>
              <a:rPr lang="pt-BR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monitoramento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constante, com a emissão e a divulgação de relatórios periódicos, inclusive pela rede mundial de computadores.</a:t>
            </a:r>
            <a:endParaRPr lang="pt-BR" i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006681-58A5-D26F-B443-BACD642BEC1C}"/>
              </a:ext>
            </a:extLst>
          </p:cNvPr>
          <p:cNvSpPr txBox="1"/>
          <p:nvPr/>
        </p:nvSpPr>
        <p:spPr>
          <a:xfrm>
            <a:off x="5297775" y="2984926"/>
            <a:ext cx="3066838" cy="204158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pt-BR" sz="16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Rede-</a:t>
            </a:r>
            <a:r>
              <a:rPr lang="pt-BR" sz="1600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Sinapir</a:t>
            </a:r>
            <a:endParaRPr lang="pt-BR" sz="16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a gestão de informação;</a:t>
            </a:r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as condições para o monitoramento;</a:t>
            </a:r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a avaliação do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Sinapir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e</a:t>
            </a:r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o acesso e o controle social.</a:t>
            </a:r>
          </a:p>
          <a:p>
            <a:pPr algn="just">
              <a:spcAft>
                <a:spcPts val="4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Decreto 8136/2013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917" y="-32820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692" y="84161"/>
            <a:ext cx="5165810" cy="282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1115281" y="175218"/>
            <a:ext cx="2287157" cy="134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HUB da Igualdade Racial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457200" lvl="1" indent="-320675">
              <a:buClr>
                <a:srgbClr val="50250C"/>
              </a:buClr>
              <a:buSzPts val="1450"/>
              <a:buFont typeface="Montserrat"/>
              <a:buChar char="●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866775" cy="2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04573"/>
            <a:ext cx="866775" cy="2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1;p25">
            <a:extLst>
              <a:ext uri="{FF2B5EF4-FFF2-40B4-BE49-F238E27FC236}">
                <a16:creationId xmlns:a16="http://schemas.microsoft.com/office/drawing/2014/main" id="{DB0C840C-719E-D542-281A-4583787054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943" y="2967475"/>
            <a:ext cx="4882559" cy="2176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2;p25">
            <a:extLst>
              <a:ext uri="{FF2B5EF4-FFF2-40B4-BE49-F238E27FC236}">
                <a16:creationId xmlns:a16="http://schemas.microsoft.com/office/drawing/2014/main" id="{29C0E1FD-3D70-0D02-06D2-10B49F3C8C9F}"/>
              </a:ext>
            </a:extLst>
          </p:cNvPr>
          <p:cNvSpPr txBox="1"/>
          <p:nvPr/>
        </p:nvSpPr>
        <p:spPr>
          <a:xfrm>
            <a:off x="1545431" y="2967476"/>
            <a:ext cx="202352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Painel SINAPIR</a:t>
            </a: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  <p:pic>
        <p:nvPicPr>
          <p:cNvPr id="5" name="Google Shape;171;p25">
            <a:extLst>
              <a:ext uri="{FF2B5EF4-FFF2-40B4-BE49-F238E27FC236}">
                <a16:creationId xmlns:a16="http://schemas.microsoft.com/office/drawing/2014/main" id="{44AD3B90-4E88-C7CB-D823-BFF7EDF7C9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541" y="116985"/>
            <a:ext cx="2614020" cy="4909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2;p25">
            <a:extLst>
              <a:ext uri="{FF2B5EF4-FFF2-40B4-BE49-F238E27FC236}">
                <a16:creationId xmlns:a16="http://schemas.microsoft.com/office/drawing/2014/main" id="{281D08EF-C1A8-3F08-CFE2-C9D2DA910781}"/>
              </a:ext>
            </a:extLst>
          </p:cNvPr>
          <p:cNvSpPr txBox="1"/>
          <p:nvPr/>
        </p:nvSpPr>
        <p:spPr>
          <a:xfrm>
            <a:off x="6634788" y="203994"/>
            <a:ext cx="2023526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Parcerias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Produção de dados e indicadores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Parcerias Ipea e ENAP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Pesquisas MUNIC/ ESTADIC – IBGE  e o inédito BLOCO TEMÁTICO DE IGUALDADE RACIAL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8818" y="567198"/>
            <a:ext cx="1211326" cy="127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6;p25">
            <a:extLst>
              <a:ext uri="{FF2B5EF4-FFF2-40B4-BE49-F238E27FC236}">
                <a16:creationId xmlns:a16="http://schemas.microsoft.com/office/drawing/2014/main" id="{2B88DA91-58E9-EE9F-383C-7765A814747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4921" y="3779014"/>
            <a:ext cx="1211326" cy="127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AAE1D4-8830-CCBA-146F-AD617894B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06" y="952016"/>
            <a:ext cx="4426850" cy="16525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DC8FABF-269F-6F4D-6F03-DB13AE753F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243" y="3000206"/>
            <a:ext cx="1773311" cy="2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917" y="-32820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692" y="84161"/>
            <a:ext cx="5165810" cy="282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1115281" y="175218"/>
            <a:ext cx="4557620" cy="257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Fomento a estudos e pesquisas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422275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50"/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Programa Redes Antirracistas (coordenação IFB e UNB)</a:t>
            </a:r>
          </a:p>
          <a:p>
            <a:pPr marL="422275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50"/>
              <a:buFont typeface="Wingdings" panose="05000000000000000000" pitchFamily="2" charset="2"/>
              <a:buChar char="ü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422275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50"/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Apoio a pesquisas e eventos - CNPQ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457200" lvl="1" indent="-320675">
              <a:buClr>
                <a:srgbClr val="50250C"/>
              </a:buClr>
              <a:buSzPts val="1450"/>
              <a:buFont typeface="Montserrat"/>
              <a:buChar char="●"/>
            </a:pP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866775" cy="2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04573"/>
            <a:ext cx="866775" cy="25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1;p25">
            <a:extLst>
              <a:ext uri="{FF2B5EF4-FFF2-40B4-BE49-F238E27FC236}">
                <a16:creationId xmlns:a16="http://schemas.microsoft.com/office/drawing/2014/main" id="{DB0C840C-719E-D542-281A-4583787054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943" y="2967475"/>
            <a:ext cx="4882559" cy="2176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2;p25">
            <a:extLst>
              <a:ext uri="{FF2B5EF4-FFF2-40B4-BE49-F238E27FC236}">
                <a16:creationId xmlns:a16="http://schemas.microsoft.com/office/drawing/2014/main" id="{29C0E1FD-3D70-0D02-06D2-10B49F3C8C9F}"/>
              </a:ext>
            </a:extLst>
          </p:cNvPr>
          <p:cNvSpPr txBox="1"/>
          <p:nvPr/>
        </p:nvSpPr>
        <p:spPr>
          <a:xfrm>
            <a:off x="1235943" y="3043054"/>
            <a:ext cx="202352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Participação e Monitoramento  da Agenda Transversal de Igualdade racial </a:t>
            </a:r>
            <a:endParaRPr lang="pt-BR" sz="145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  <p:pic>
        <p:nvPicPr>
          <p:cNvPr id="5" name="Google Shape;171;p25">
            <a:extLst>
              <a:ext uri="{FF2B5EF4-FFF2-40B4-BE49-F238E27FC236}">
                <a16:creationId xmlns:a16="http://schemas.microsoft.com/office/drawing/2014/main" id="{44AD3B90-4E88-C7CB-D823-BFF7EDF7C9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541" y="116985"/>
            <a:ext cx="2614020" cy="4909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2;p25">
            <a:extLst>
              <a:ext uri="{FF2B5EF4-FFF2-40B4-BE49-F238E27FC236}">
                <a16:creationId xmlns:a16="http://schemas.microsoft.com/office/drawing/2014/main" id="{281D08EF-C1A8-3F08-CFE2-C9D2DA910781}"/>
              </a:ext>
            </a:extLst>
          </p:cNvPr>
          <p:cNvSpPr txBox="1"/>
          <p:nvPr/>
        </p:nvSpPr>
        <p:spPr>
          <a:xfrm>
            <a:off x="6634788" y="203994"/>
            <a:ext cx="2023526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 err="1">
                <a:solidFill>
                  <a:schemeClr val="bg1"/>
                </a:solidFill>
                <a:latin typeface="Montserrat"/>
                <a:sym typeface="Montserrat"/>
              </a:rPr>
              <a:t>JurisRacial</a:t>
            </a: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Data SINAPIR 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Documentos orientadores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ATIR – Assistência Técnica em Igualdade Racial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r>
              <a:rPr lang="pt-BR" sz="1600" b="1" dirty="0">
                <a:solidFill>
                  <a:schemeClr val="bg1"/>
                </a:solidFill>
                <a:latin typeface="Montserrat"/>
                <a:sym typeface="Montserrat"/>
              </a:rPr>
              <a:t>ODS 18</a:t>
            </a: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 marL="136525" lvl="0" algn="l" rtl="0">
              <a:spcBef>
                <a:spcPts val="0"/>
              </a:spcBef>
              <a:spcAft>
                <a:spcPts val="0"/>
              </a:spcAft>
              <a:buClr>
                <a:srgbClr val="50250C"/>
              </a:buClr>
              <a:buSzPts val="1450"/>
            </a:pPr>
            <a:endParaRPr lang="pt-BR" sz="160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8818" y="567198"/>
            <a:ext cx="1211326" cy="127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6;p25">
            <a:extLst>
              <a:ext uri="{FF2B5EF4-FFF2-40B4-BE49-F238E27FC236}">
                <a16:creationId xmlns:a16="http://schemas.microsoft.com/office/drawing/2014/main" id="{2B88DA91-58E9-EE9F-383C-7765A814747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8573" y="4027413"/>
            <a:ext cx="1211326" cy="127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5A59A24-9807-C210-7E9E-54B5EED61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037" y="2537847"/>
            <a:ext cx="2197970" cy="2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386053" y="2712897"/>
            <a:ext cx="6733367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ODS 18 – Igualdade Étnico-Racial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+mn-ea"/>
              <a:cs typeface="+mn-cs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  <a:sym typeface="Montserrat"/>
              </a:rPr>
              <a:t>Adoção voluntária do governo brasileiro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  <a:sym typeface="Montserrat"/>
              </a:rPr>
              <a:t>Integração com Agenda 2030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  <a:sym typeface="Montserrat"/>
              </a:rPr>
              <a:t>Processo de implementação</a:t>
            </a:r>
            <a:endParaRPr lang="pt-BR" sz="1800" b="1" dirty="0">
              <a:solidFill>
                <a:schemeClr val="tx1">
                  <a:lumMod val="95000"/>
                  <a:lumOff val="5000"/>
                </a:schemeClr>
              </a:solidFill>
              <a:latin typeface="Aptos" panose="020B0004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CB735F-1144-5CE7-93C6-985D92E0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1"/>
            <a:ext cx="5788606" cy="2477310"/>
          </a:xfrm>
          <a:prstGeom prst="rect">
            <a:avLst/>
          </a:prstGeom>
        </p:spPr>
      </p:pic>
      <p:pic>
        <p:nvPicPr>
          <p:cNvPr id="3" name="Imagem 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89913550-AD6E-4626-14F8-E0ECAF81C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013" y="1375651"/>
            <a:ext cx="2702859" cy="15532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D15198-C968-AE2E-3557-3805C89AB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33798" y="2233298"/>
            <a:ext cx="5143500" cy="676904"/>
          </a:xfrm>
          <a:prstGeom prst="rect">
            <a:avLst/>
          </a:prstGeom>
        </p:spPr>
      </p:pic>
      <p:pic>
        <p:nvPicPr>
          <p:cNvPr id="8" name="Google Shape;98;p18">
            <a:extLst>
              <a:ext uri="{FF2B5EF4-FFF2-40B4-BE49-F238E27FC236}">
                <a16:creationId xmlns:a16="http://schemas.microsoft.com/office/drawing/2014/main" id="{BE9E4E65-4F87-5C6E-03BE-4516BE46F5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314527" y="3639396"/>
            <a:ext cx="185843" cy="282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8;p18">
            <a:extLst>
              <a:ext uri="{FF2B5EF4-FFF2-40B4-BE49-F238E27FC236}">
                <a16:creationId xmlns:a16="http://schemas.microsoft.com/office/drawing/2014/main" id="{A30B5D77-754C-C81C-ED57-287848123BF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138759" y="3639396"/>
            <a:ext cx="185843" cy="282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8;p18">
            <a:extLst>
              <a:ext uri="{FF2B5EF4-FFF2-40B4-BE49-F238E27FC236}">
                <a16:creationId xmlns:a16="http://schemas.microsoft.com/office/drawing/2014/main" id="{A6FF191B-0ABB-7E1C-E3AB-A117858D29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6962993" y="3639398"/>
            <a:ext cx="185843" cy="282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99143" cy="59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110357" y="-6"/>
            <a:ext cx="694555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50250C"/>
                </a:solidFill>
                <a:latin typeface="Montserrat"/>
                <a:ea typeface="Montserrat"/>
                <a:cs typeface="Montserrat"/>
                <a:sym typeface="Montserrat"/>
              </a:rPr>
              <a:t>Plano de Trabalho ODS 18  </a:t>
            </a:r>
            <a:endParaRPr sz="1200">
              <a:solidFill>
                <a:srgbClr val="5025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7768" y="771923"/>
            <a:ext cx="8371545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Aprovado na CNODS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>
              <a:solidFill>
                <a:schemeClr val="tx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Organizado em torno de quatro Eixos </a:t>
            </a:r>
          </a:p>
          <a:p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pt-BR" sz="2000" b="1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 1 – Desenho da proposta e Governança do ODS 18</a:t>
            </a:r>
          </a:p>
          <a:p>
            <a:pPr algn="just"/>
            <a:endParaRPr lang="pt-BR" sz="2000" i="1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Eixo 2 – Indicadores e Monitoramento </a:t>
            </a:r>
            <a:endParaRPr lang="pt-BR" sz="2000">
              <a:solidFill>
                <a:schemeClr val="tx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pt-BR" sz="2000">
              <a:solidFill>
                <a:schemeClr val="tx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Eixo 3 – Comunicação, Mobilização e Participação Social</a:t>
            </a:r>
            <a:endParaRPr lang="pt-BR" sz="2000">
              <a:solidFill>
                <a:schemeClr val="tx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pt-BR" sz="2000" b="1">
              <a:solidFill>
                <a:schemeClr val="tx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t-BR" sz="20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Eixo 4 – Atuação Internacional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t-BR" b="1" i="1">
              <a:solidFill>
                <a:srgbClr val="5025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6525" lvl="1">
              <a:spcAft>
                <a:spcPts val="1200"/>
              </a:spcAft>
              <a:buClr>
                <a:srgbClr val="50250C"/>
              </a:buClr>
              <a:buSzPts val="1450"/>
            </a:pPr>
            <a:endParaRPr lang="en-US" sz="1600">
              <a:solidFill>
                <a:srgbClr val="5025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A6FFA8E-2F6D-11FB-CB8A-4D4BD950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33798" y="2233298"/>
            <a:ext cx="5143500" cy="676904"/>
          </a:xfrm>
          <a:prstGeom prst="rect">
            <a:avLst/>
          </a:prstGeom>
        </p:spPr>
      </p:pic>
      <p:pic>
        <p:nvPicPr>
          <p:cNvPr id="4" name="Google Shape;98;p18">
            <a:extLst>
              <a:ext uri="{FF2B5EF4-FFF2-40B4-BE49-F238E27FC236}">
                <a16:creationId xmlns:a16="http://schemas.microsoft.com/office/drawing/2014/main" id="{6E7377E7-8B0C-8F74-CF46-0F4B0C32280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318261" y="3639396"/>
            <a:ext cx="185843" cy="282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18">
            <a:extLst>
              <a:ext uri="{FF2B5EF4-FFF2-40B4-BE49-F238E27FC236}">
                <a16:creationId xmlns:a16="http://schemas.microsoft.com/office/drawing/2014/main" id="{2176C5BF-61AD-0899-9EE4-5AB4D962FF4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140624" y="3639396"/>
            <a:ext cx="185843" cy="282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8;p18">
            <a:extLst>
              <a:ext uri="{FF2B5EF4-FFF2-40B4-BE49-F238E27FC236}">
                <a16:creationId xmlns:a16="http://schemas.microsoft.com/office/drawing/2014/main" id="{C0069162-53B1-AC12-A96E-142EEC64404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962986" y="3639402"/>
            <a:ext cx="185843" cy="2822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56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8;p18">
            <a:extLst>
              <a:ext uri="{FF2B5EF4-FFF2-40B4-BE49-F238E27FC236}">
                <a16:creationId xmlns:a16="http://schemas.microsoft.com/office/drawing/2014/main" id="{CA564891-0CCD-220C-70E3-B9F68FE359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18261" y="3639396"/>
            <a:ext cx="185843" cy="282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8;p18">
            <a:extLst>
              <a:ext uri="{FF2B5EF4-FFF2-40B4-BE49-F238E27FC236}">
                <a16:creationId xmlns:a16="http://schemas.microsoft.com/office/drawing/2014/main" id="{4E34AB92-2486-8CEE-2A06-0E62EA18C5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40624" y="3639396"/>
            <a:ext cx="185843" cy="282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18">
            <a:extLst>
              <a:ext uri="{FF2B5EF4-FFF2-40B4-BE49-F238E27FC236}">
                <a16:creationId xmlns:a16="http://schemas.microsoft.com/office/drawing/2014/main" id="{812A1B57-8FAA-B8A8-C211-35DBEC0496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962986" y="3639402"/>
            <a:ext cx="185843" cy="282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DD73A5-20D6-2CC4-90AE-C3615F659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33798" y="2233298"/>
            <a:ext cx="5143500" cy="676904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AE9AC5B-5A92-C282-9F3C-3FF8DDEC97D4}"/>
              </a:ext>
            </a:extLst>
          </p:cNvPr>
          <p:cNvSpPr/>
          <p:nvPr/>
        </p:nvSpPr>
        <p:spPr>
          <a:xfrm>
            <a:off x="409451" y="153389"/>
            <a:ext cx="2152402" cy="105393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cs typeface="Arial"/>
              </a:rPr>
              <a:t>CNODS</a:t>
            </a:r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44EDEE6-3AEB-C92D-EBA1-8AB9C950F717}"/>
              </a:ext>
            </a:extLst>
          </p:cNvPr>
          <p:cNvSpPr/>
          <p:nvPr/>
        </p:nvSpPr>
        <p:spPr>
          <a:xfrm>
            <a:off x="545523" y="1425657"/>
            <a:ext cx="2152402" cy="713757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cs typeface="Arial"/>
              </a:rPr>
              <a:t>CT – ODS 18</a:t>
            </a:r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CDCAF98-DD9E-4EE0-6260-2BF99F6FB33F}"/>
              </a:ext>
            </a:extLst>
          </p:cNvPr>
          <p:cNvSpPr/>
          <p:nvPr/>
        </p:nvSpPr>
        <p:spPr>
          <a:xfrm>
            <a:off x="1307522" y="3024496"/>
            <a:ext cx="1655742" cy="54366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cs typeface="Arial"/>
              </a:rPr>
              <a:t>GT Metas e indicadores</a:t>
            </a:r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4C4A3FA-4E31-EA11-48E3-0541A7CE1EF1}"/>
              </a:ext>
            </a:extLst>
          </p:cNvPr>
          <p:cNvSpPr/>
          <p:nvPr/>
        </p:nvSpPr>
        <p:spPr>
          <a:xfrm>
            <a:off x="810861" y="2303317"/>
            <a:ext cx="2152402" cy="54366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cs typeface="Arial"/>
              </a:rPr>
              <a:t>Plano de Trabalho</a:t>
            </a:r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D207779-304A-B802-D7CB-AE88C2C2C32C}"/>
              </a:ext>
            </a:extLst>
          </p:cNvPr>
          <p:cNvSpPr/>
          <p:nvPr/>
        </p:nvSpPr>
        <p:spPr>
          <a:xfrm>
            <a:off x="1307522" y="3738870"/>
            <a:ext cx="1655742" cy="54366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cs typeface="Arial"/>
              </a:rPr>
              <a:t>Plano Operativo</a:t>
            </a:r>
            <a:endParaRPr lang="pt-BR"/>
          </a:p>
        </p:txBody>
      </p:sp>
      <p:sp>
        <p:nvSpPr>
          <p:cNvPr id="11" name="Chave Dupla 10">
            <a:extLst>
              <a:ext uri="{FF2B5EF4-FFF2-40B4-BE49-F238E27FC236}">
                <a16:creationId xmlns:a16="http://schemas.microsoft.com/office/drawing/2014/main" id="{738CD1F9-EE20-09FC-2A32-2E0BECDAF7DE}"/>
              </a:ext>
            </a:extLst>
          </p:cNvPr>
          <p:cNvSpPr/>
          <p:nvPr/>
        </p:nvSpPr>
        <p:spPr>
          <a:xfrm>
            <a:off x="3354779" y="371103"/>
            <a:ext cx="5235038" cy="382237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F36A50-289F-4350-F860-FF6BEDD3A2C5}"/>
              </a:ext>
            </a:extLst>
          </p:cNvPr>
          <p:cNvSpPr txBox="1"/>
          <p:nvPr/>
        </p:nvSpPr>
        <p:spPr>
          <a:xfrm>
            <a:off x="3801340" y="1520289"/>
            <a:ext cx="9810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/>
              <a:t>SG/PR</a:t>
            </a:r>
            <a:endParaRPr lang="pt-BR"/>
          </a:p>
          <a:p>
            <a:r>
              <a:rPr lang="pt-BR" b="1"/>
              <a:t>MIR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4CE9A8-FA6B-9C45-AD04-A1CFCA2025CB}"/>
              </a:ext>
            </a:extLst>
          </p:cNvPr>
          <p:cNvSpPr txBox="1"/>
          <p:nvPr/>
        </p:nvSpPr>
        <p:spPr>
          <a:xfrm>
            <a:off x="4964749" y="1520288"/>
            <a:ext cx="16274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/>
              <a:t>Representações governo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821332-9D80-1840-C200-EA98512CBABD}"/>
              </a:ext>
            </a:extLst>
          </p:cNvPr>
          <p:cNvSpPr txBox="1"/>
          <p:nvPr/>
        </p:nvSpPr>
        <p:spPr>
          <a:xfrm>
            <a:off x="6985410" y="1520287"/>
            <a:ext cx="10763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/>
              <a:t>Sociedade Civil</a:t>
            </a:r>
          </a:p>
        </p:txBody>
      </p:sp>
      <p:sp>
        <p:nvSpPr>
          <p:cNvPr id="15" name="Sinal de Adição 14">
            <a:extLst>
              <a:ext uri="{FF2B5EF4-FFF2-40B4-BE49-F238E27FC236}">
                <a16:creationId xmlns:a16="http://schemas.microsoft.com/office/drawing/2014/main" id="{709DBB48-1923-0AA9-59CD-A5C177B7BB6A}"/>
              </a:ext>
            </a:extLst>
          </p:cNvPr>
          <p:cNvSpPr/>
          <p:nvPr/>
        </p:nvSpPr>
        <p:spPr>
          <a:xfrm>
            <a:off x="4682094" y="1700893"/>
            <a:ext cx="207818" cy="230084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inal de Adição 15">
            <a:extLst>
              <a:ext uri="{FF2B5EF4-FFF2-40B4-BE49-F238E27FC236}">
                <a16:creationId xmlns:a16="http://schemas.microsoft.com/office/drawing/2014/main" id="{C430C99D-358D-A961-F98D-1F91BAD60C20}"/>
              </a:ext>
            </a:extLst>
          </p:cNvPr>
          <p:cNvSpPr/>
          <p:nvPr/>
        </p:nvSpPr>
        <p:spPr>
          <a:xfrm>
            <a:off x="6777594" y="1666874"/>
            <a:ext cx="207818" cy="230084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37D29ED-BEFE-6848-DA8A-7099BEFA6DE4}"/>
              </a:ext>
            </a:extLst>
          </p:cNvPr>
          <p:cNvSpPr txBox="1"/>
          <p:nvPr/>
        </p:nvSpPr>
        <p:spPr>
          <a:xfrm>
            <a:off x="4291195" y="1044037"/>
            <a:ext cx="29268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u="sng"/>
              <a:t>Membros e Convidados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63FA74-C310-50E8-9004-73BB4BAF405D}"/>
              </a:ext>
            </a:extLst>
          </p:cNvPr>
          <p:cNvSpPr txBox="1"/>
          <p:nvPr/>
        </p:nvSpPr>
        <p:spPr>
          <a:xfrm>
            <a:off x="3707328" y="2301463"/>
            <a:ext cx="43556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/>
              <a:t>Eixos – I - Governança, II – Monitoramento, III - Participação, localização e comunicação, IV - Atuação Internacional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EB795A5-FA71-C0E2-5429-EB05D5C6A2AA}"/>
              </a:ext>
            </a:extLst>
          </p:cNvPr>
          <p:cNvCxnSpPr/>
          <p:nvPr/>
        </p:nvCxnSpPr>
        <p:spPr>
          <a:xfrm flipV="1">
            <a:off x="2699657" y="1811111"/>
            <a:ext cx="1009649" cy="408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83723CE-3D51-E18B-159E-3697CDF5E8D8}"/>
              </a:ext>
            </a:extLst>
          </p:cNvPr>
          <p:cNvCxnSpPr>
            <a:cxnSpLocks/>
          </p:cNvCxnSpPr>
          <p:nvPr/>
        </p:nvCxnSpPr>
        <p:spPr>
          <a:xfrm>
            <a:off x="2971798" y="2577191"/>
            <a:ext cx="669473" cy="952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E872E0C-43A5-D9C9-7D00-93B12069674A}"/>
              </a:ext>
            </a:extLst>
          </p:cNvPr>
          <p:cNvSpPr/>
          <p:nvPr/>
        </p:nvSpPr>
        <p:spPr>
          <a:xfrm>
            <a:off x="5094005" y="4010704"/>
            <a:ext cx="1961902" cy="54366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cs typeface="Arial"/>
              </a:rPr>
              <a:t>Observatório ODS 18</a:t>
            </a:r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C74F05A-CF1E-D79C-9D06-3CB4AA2DE0B6}"/>
              </a:ext>
            </a:extLst>
          </p:cNvPr>
          <p:cNvSpPr txBox="1"/>
          <p:nvPr/>
        </p:nvSpPr>
        <p:spPr>
          <a:xfrm>
            <a:off x="3707327" y="2968213"/>
            <a:ext cx="43556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/>
              <a:t>Assessores Técnicos (CNODS) - IBGE, IPEA, FIOCRUZ</a:t>
            </a:r>
          </a:p>
        </p:txBody>
      </p:sp>
    </p:spTree>
    <p:extLst>
      <p:ext uri="{BB962C8B-B14F-4D97-AF65-F5344CB8AC3E}">
        <p14:creationId xmlns:p14="http://schemas.microsoft.com/office/powerpoint/2010/main" val="291150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1014880" y="616281"/>
            <a:ext cx="6883326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DAC2"/>
                </a:solidFill>
                <a:latin typeface="Montserrat"/>
                <a:ea typeface="Montserrat"/>
                <a:cs typeface="Montserrat"/>
                <a:sym typeface="Montserrat"/>
              </a:rPr>
              <a:t>Obrigada!</a:t>
            </a:r>
            <a:endParaRPr sz="3000" b="1" dirty="0">
              <a:solidFill>
                <a:srgbClr val="FFDAC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DAC2"/>
                </a:solidFill>
                <a:latin typeface="Montserrat"/>
                <a:ea typeface="Montserrat"/>
                <a:cs typeface="Montserrat"/>
                <a:sym typeface="Montserrat"/>
              </a:rPr>
              <a:t>TATIANA DIAS SILVA | Diretora de Avaliação, Monitoramento e Gestão da informação/SENAPIR/MIR</a:t>
            </a:r>
            <a:endParaRPr sz="1800" dirty="0">
              <a:solidFill>
                <a:srgbClr val="FFDAC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DAC2"/>
                </a:solidFill>
                <a:latin typeface="Montserrat"/>
                <a:ea typeface="Montserrat"/>
                <a:cs typeface="Montserrat"/>
                <a:sym typeface="Montserrat"/>
              </a:rPr>
              <a:t>Tatiana.silva@igualdaderacial.gov.br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rgbClr val="FFDA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2F42E14DDE5741AEA86EB586E03E47" ma:contentTypeVersion="11" ma:contentTypeDescription="Crie um novo documento." ma:contentTypeScope="" ma:versionID="5f0d19b93004e50df1e96763ca8e09f4">
  <xsd:schema xmlns:xsd="http://www.w3.org/2001/XMLSchema" xmlns:xs="http://www.w3.org/2001/XMLSchema" xmlns:p="http://schemas.microsoft.com/office/2006/metadata/properties" xmlns:ns2="f9b2d877-3472-4755-acda-cb332ddbaf4b" xmlns:ns3="98ee2fe5-00e6-4097-a497-bff32fbc7f52" targetNamespace="http://schemas.microsoft.com/office/2006/metadata/properties" ma:root="true" ma:fieldsID="0317c4b4fbacb9de5a071c2a1e998b15" ns2:_="" ns3:_="">
    <xsd:import namespace="f9b2d877-3472-4755-acda-cb332ddbaf4b"/>
    <xsd:import namespace="98ee2fe5-00e6-4097-a497-bff32fbc7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2d877-3472-4755-acda-cb332ddba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e2fe5-00e6-4097-a497-bff32fbc7f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2dffcf-e162-409a-bbcf-d2de13846f2f}" ma:internalName="TaxCatchAll" ma:showField="CatchAllData" ma:web="98ee2fe5-00e6-4097-a497-bff32fbc7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b2d877-3472-4755-acda-cb332ddbaf4b">
      <Terms xmlns="http://schemas.microsoft.com/office/infopath/2007/PartnerControls"/>
    </lcf76f155ced4ddcb4097134ff3c332f>
    <TaxCatchAll xmlns="98ee2fe5-00e6-4097-a497-bff32fbc7f52" xsi:nil="true"/>
  </documentManagement>
</p:properties>
</file>

<file path=customXml/itemProps1.xml><?xml version="1.0" encoding="utf-8"?>
<ds:datastoreItem xmlns:ds="http://schemas.openxmlformats.org/officeDocument/2006/customXml" ds:itemID="{67D4C9F9-0005-43F6-817B-0E465A1EA4E3}"/>
</file>

<file path=customXml/itemProps2.xml><?xml version="1.0" encoding="utf-8"?>
<ds:datastoreItem xmlns:ds="http://schemas.openxmlformats.org/officeDocument/2006/customXml" ds:itemID="{3B207B48-8E64-43AD-B53D-F816C3C06A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AD24F-F27D-49DA-AB57-9CA333CB6902}">
  <ds:schemaRefs>
    <ds:schemaRef ds:uri="http://purl.org/dc/terms/"/>
    <ds:schemaRef ds:uri="http://purl.org/dc/dcmitype/"/>
    <ds:schemaRef ds:uri="e0f48a56-8b56-42d0-88f9-57c29d6cd6ea"/>
    <ds:schemaRef ds:uri="http://purl.org/dc/elements/1.1/"/>
    <ds:schemaRef ds:uri="http://schemas.microsoft.com/office/2006/metadata/properties"/>
    <ds:schemaRef ds:uri="http://schemas.microsoft.com/office/2006/documentManagement/types"/>
    <ds:schemaRef ds:uri="c35992c2-a1eb-48bf-bfdf-97ff7358d54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497</Words>
  <Application>Microsoft Office PowerPoint</Application>
  <PresentationFormat>Apresentação na tela (16:9)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Montserrat</vt:lpstr>
      <vt:lpstr>Arial</vt:lpstr>
      <vt:lpstr>Century Gothic</vt:lpstr>
      <vt:lpstr>rawline</vt:lpstr>
      <vt:lpstr>Aptos</vt:lpstr>
      <vt:lpstr>Wingdings</vt:lpstr>
      <vt:lpstr>Times New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</dc:creator>
  <cp:lastModifiedBy>Tatiana Dias Silva</cp:lastModifiedBy>
  <cp:revision>17</cp:revision>
  <dcterms:modified xsi:type="dcterms:W3CDTF">2024-10-16T15:04:17Z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0x010100CE2F42E14DDE5741AEA86EB586E03E47</vt:lpwstr>
  </property>
  <property fmtid="{D5CDD505-2E9C-101B-9397-08002B2CF9AE}" pid="3" name="MediaServiceImageTags">
    <vt:lpwstr/>
  </property>
</Properties>
</file>