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Raleway Bold" charset="1" panose="00000000000000000000"/>
      <p:regular r:id="rId28"/>
    </p:embeddedFont>
    <p:embeddedFont>
      <p:font typeface="Montserrat Bold" charset="1" panose="00000800000000000000"/>
      <p:regular r:id="rId29"/>
    </p:embeddedFont>
    <p:embeddedFont>
      <p:font typeface="Raleway" charset="1" panose="000000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customXml" Target="../customXml/item3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6" Type="http://schemas.openxmlformats.org/officeDocument/2006/relationships/slide" Target="slides/slide1.xml"/><Relationship Id="rId32" Type="http://schemas.openxmlformats.org/officeDocument/2006/relationships/customXml" Target="../customXml/item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8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1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30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8" Type="http://schemas.openxmlformats.org/officeDocument/2006/relationships/slide" Target="slides/slide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5.jpe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43.png" Type="http://schemas.openxmlformats.org/officeDocument/2006/relationships/image"/><Relationship Id="rId12" Target="../media/image44.png" Type="http://schemas.openxmlformats.org/officeDocument/2006/relationships/image"/><Relationship Id="rId2" Target="../media/image3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https://www.gov.br/igualdaderacial/pt-br/composicao/secretaria-de-gestao-do-sistema-nacional-de-promocao-da-igualdade-racial/diretoria-de-avaliacao-monitoramento-e-gestao-da-informacao/fiar/manuais/ManualdeacessoaoscursosENAPSINAPIR.pdf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https://suap.enap.gov.br/vitrine/curso/2693/" TargetMode="External" Type="http://schemas.openxmlformats.org/officeDocument/2006/relationships/hyperlink"/><Relationship Id="rId13" Target="https://suap.enap.gov.br/vitrine/curso/2693/" TargetMode="External" Type="http://schemas.openxmlformats.org/officeDocument/2006/relationships/hyperlink"/><Relationship Id="rId14" Target="https://suap.enap.gov.br/vitrine/curso/2693/" TargetMode="External" Type="http://schemas.openxmlformats.org/officeDocument/2006/relationships/hyperlink"/><Relationship Id="rId15" Target="https://www.gov.br/igualdaderacial/pt-br/composicao/secretaria-de-gestao-do-sistema-nacional-de-promocao-da-igualdade-racial/diretoria-de-avaliacao-monitoramento-e-gestao-da-informacao/fiar" TargetMode="External" Type="http://schemas.openxmlformats.org/officeDocument/2006/relationships/hyperlink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61596" y="8165377"/>
            <a:ext cx="2997704" cy="1092923"/>
          </a:xfrm>
          <a:custGeom>
            <a:avLst/>
            <a:gdLst/>
            <a:ahLst/>
            <a:cxnLst/>
            <a:rect r="r" b="b" t="t" l="l"/>
            <a:pathLst>
              <a:path h="1092923" w="2997704">
                <a:moveTo>
                  <a:pt x="0" y="0"/>
                </a:moveTo>
                <a:lnTo>
                  <a:pt x="2997704" y="0"/>
                </a:lnTo>
                <a:lnTo>
                  <a:pt x="2997704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45" r="0" b="-5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75252" y="8465252"/>
            <a:ext cx="986344" cy="493172"/>
          </a:xfrm>
          <a:custGeom>
            <a:avLst/>
            <a:gdLst/>
            <a:ahLst/>
            <a:cxnLst/>
            <a:rect r="r" b="b" t="t" l="l"/>
            <a:pathLst>
              <a:path h="493172" w="986344">
                <a:moveTo>
                  <a:pt x="0" y="0"/>
                </a:moveTo>
                <a:lnTo>
                  <a:pt x="986344" y="0"/>
                </a:lnTo>
                <a:lnTo>
                  <a:pt x="986344" y="493172"/>
                </a:lnTo>
                <a:lnTo>
                  <a:pt x="0" y="493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67925" y="0"/>
            <a:ext cx="7920075" cy="4702545"/>
          </a:xfrm>
          <a:custGeom>
            <a:avLst/>
            <a:gdLst/>
            <a:ahLst/>
            <a:cxnLst/>
            <a:rect r="r" b="b" t="t" l="l"/>
            <a:pathLst>
              <a:path h="4702545" w="7920075">
                <a:moveTo>
                  <a:pt x="0" y="0"/>
                </a:moveTo>
                <a:lnTo>
                  <a:pt x="7920075" y="0"/>
                </a:lnTo>
                <a:lnTo>
                  <a:pt x="7920075" y="4702545"/>
                </a:lnTo>
                <a:lnTo>
                  <a:pt x="0" y="47025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38225" y="4172878"/>
            <a:ext cx="15274633" cy="188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COORDENAÇÃO-GERAL DE AVALIAÇÃO E GESTÃO DA INFORMAÇÃO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91731" y="0"/>
            <a:ext cx="5396269" cy="3204035"/>
          </a:xfrm>
          <a:custGeom>
            <a:avLst/>
            <a:gdLst/>
            <a:ahLst/>
            <a:cxnLst/>
            <a:rect r="r" b="b" t="t" l="l"/>
            <a:pathLst>
              <a:path h="3204035" w="5396269">
                <a:moveTo>
                  <a:pt x="0" y="0"/>
                </a:moveTo>
                <a:lnTo>
                  <a:pt x="5396269" y="0"/>
                </a:lnTo>
                <a:lnTo>
                  <a:pt x="5396269" y="3204035"/>
                </a:lnTo>
                <a:lnTo>
                  <a:pt x="0" y="3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9771" y="735798"/>
            <a:ext cx="11892620" cy="8815405"/>
          </a:xfrm>
          <a:custGeom>
            <a:avLst/>
            <a:gdLst/>
            <a:ahLst/>
            <a:cxnLst/>
            <a:rect r="r" b="b" t="t" l="l"/>
            <a:pathLst>
              <a:path h="8815405" w="11892620">
                <a:moveTo>
                  <a:pt x="0" y="0"/>
                </a:moveTo>
                <a:lnTo>
                  <a:pt x="11892621" y="0"/>
                </a:lnTo>
                <a:lnTo>
                  <a:pt x="11892621" y="8815404"/>
                </a:lnTo>
                <a:lnTo>
                  <a:pt x="0" y="8815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91731" y="0"/>
            <a:ext cx="5396269" cy="3204035"/>
          </a:xfrm>
          <a:custGeom>
            <a:avLst/>
            <a:gdLst/>
            <a:ahLst/>
            <a:cxnLst/>
            <a:rect r="r" b="b" t="t" l="l"/>
            <a:pathLst>
              <a:path h="3204035" w="5396269">
                <a:moveTo>
                  <a:pt x="0" y="0"/>
                </a:moveTo>
                <a:lnTo>
                  <a:pt x="5396269" y="0"/>
                </a:lnTo>
                <a:lnTo>
                  <a:pt x="5396269" y="3204035"/>
                </a:lnTo>
                <a:lnTo>
                  <a:pt x="0" y="3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431029"/>
            <a:ext cx="11287356" cy="9424942"/>
          </a:xfrm>
          <a:custGeom>
            <a:avLst/>
            <a:gdLst/>
            <a:ahLst/>
            <a:cxnLst/>
            <a:rect r="r" b="b" t="t" l="l"/>
            <a:pathLst>
              <a:path h="9424942" w="11287356">
                <a:moveTo>
                  <a:pt x="0" y="0"/>
                </a:moveTo>
                <a:lnTo>
                  <a:pt x="11287356" y="0"/>
                </a:lnTo>
                <a:lnTo>
                  <a:pt x="11287356" y="9424942"/>
                </a:lnTo>
                <a:lnTo>
                  <a:pt x="0" y="9424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91731" y="0"/>
            <a:ext cx="5396269" cy="3204035"/>
          </a:xfrm>
          <a:custGeom>
            <a:avLst/>
            <a:gdLst/>
            <a:ahLst/>
            <a:cxnLst/>
            <a:rect r="r" b="b" t="t" l="l"/>
            <a:pathLst>
              <a:path h="3204035" w="5396269">
                <a:moveTo>
                  <a:pt x="0" y="0"/>
                </a:moveTo>
                <a:lnTo>
                  <a:pt x="5396269" y="0"/>
                </a:lnTo>
                <a:lnTo>
                  <a:pt x="5396269" y="3204035"/>
                </a:lnTo>
                <a:lnTo>
                  <a:pt x="0" y="3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4172878"/>
            <a:ext cx="15274633" cy="188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COORDENAÇÃO-GERAL DE MONITORAMENTO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52832" y="603926"/>
            <a:ext cx="204578" cy="204578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AE34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839968" y="603926"/>
            <a:ext cx="204578" cy="20457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74982" y="280583"/>
            <a:ext cx="17138035" cy="9725835"/>
          </a:xfrm>
          <a:custGeom>
            <a:avLst/>
            <a:gdLst/>
            <a:ahLst/>
            <a:cxnLst/>
            <a:rect r="r" b="b" t="t" l="l"/>
            <a:pathLst>
              <a:path h="9725835" w="17138035">
                <a:moveTo>
                  <a:pt x="0" y="0"/>
                </a:moveTo>
                <a:lnTo>
                  <a:pt x="17138036" y="0"/>
                </a:lnTo>
                <a:lnTo>
                  <a:pt x="17138036" y="9725834"/>
                </a:lnTo>
                <a:lnTo>
                  <a:pt x="0" y="9725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91731" y="0"/>
            <a:ext cx="5396269" cy="3204035"/>
          </a:xfrm>
          <a:custGeom>
            <a:avLst/>
            <a:gdLst/>
            <a:ahLst/>
            <a:cxnLst/>
            <a:rect r="r" b="b" t="t" l="l"/>
            <a:pathLst>
              <a:path h="3204035" w="5396269">
                <a:moveTo>
                  <a:pt x="0" y="0"/>
                </a:moveTo>
                <a:lnTo>
                  <a:pt x="5396269" y="0"/>
                </a:lnTo>
                <a:lnTo>
                  <a:pt x="5396269" y="3204035"/>
                </a:lnTo>
                <a:lnTo>
                  <a:pt x="0" y="3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3304" y="1028700"/>
            <a:ext cx="11668427" cy="7642820"/>
          </a:xfrm>
          <a:custGeom>
            <a:avLst/>
            <a:gdLst/>
            <a:ahLst/>
            <a:cxnLst/>
            <a:rect r="r" b="b" t="t" l="l"/>
            <a:pathLst>
              <a:path h="7642820" w="11668427">
                <a:moveTo>
                  <a:pt x="0" y="0"/>
                </a:moveTo>
                <a:lnTo>
                  <a:pt x="11668427" y="0"/>
                </a:lnTo>
                <a:lnTo>
                  <a:pt x="11668427" y="7642820"/>
                </a:lnTo>
                <a:lnTo>
                  <a:pt x="0" y="76428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23448" y="0"/>
            <a:ext cx="3164552" cy="1878953"/>
          </a:xfrm>
          <a:custGeom>
            <a:avLst/>
            <a:gdLst/>
            <a:ahLst/>
            <a:cxnLst/>
            <a:rect r="r" b="b" t="t" l="l"/>
            <a:pathLst>
              <a:path h="1878953" w="3164552">
                <a:moveTo>
                  <a:pt x="0" y="0"/>
                </a:moveTo>
                <a:lnTo>
                  <a:pt x="3164552" y="0"/>
                </a:lnTo>
                <a:lnTo>
                  <a:pt x="3164552" y="1878953"/>
                </a:lnTo>
                <a:lnTo>
                  <a:pt x="0" y="1878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416" y="1878953"/>
            <a:ext cx="14003169" cy="8015124"/>
          </a:xfrm>
          <a:custGeom>
            <a:avLst/>
            <a:gdLst/>
            <a:ahLst/>
            <a:cxnLst/>
            <a:rect r="r" b="b" t="t" l="l"/>
            <a:pathLst>
              <a:path h="8015124" w="14003169">
                <a:moveTo>
                  <a:pt x="0" y="0"/>
                </a:moveTo>
                <a:lnTo>
                  <a:pt x="14003168" y="0"/>
                </a:lnTo>
                <a:lnTo>
                  <a:pt x="14003168" y="8015123"/>
                </a:lnTo>
                <a:lnTo>
                  <a:pt x="0" y="80151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53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42117" y="535207"/>
            <a:ext cx="5164813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Painel Sinapir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23448" y="0"/>
            <a:ext cx="3164552" cy="1878953"/>
          </a:xfrm>
          <a:custGeom>
            <a:avLst/>
            <a:gdLst/>
            <a:ahLst/>
            <a:cxnLst/>
            <a:rect r="r" b="b" t="t" l="l"/>
            <a:pathLst>
              <a:path h="1878953" w="3164552">
                <a:moveTo>
                  <a:pt x="0" y="0"/>
                </a:moveTo>
                <a:lnTo>
                  <a:pt x="3164552" y="0"/>
                </a:lnTo>
                <a:lnTo>
                  <a:pt x="3164552" y="1878953"/>
                </a:lnTo>
                <a:lnTo>
                  <a:pt x="0" y="1878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63967" y="2656465"/>
            <a:ext cx="4841758" cy="6052197"/>
          </a:xfrm>
          <a:custGeom>
            <a:avLst/>
            <a:gdLst/>
            <a:ahLst/>
            <a:cxnLst/>
            <a:rect r="r" b="b" t="t" l="l"/>
            <a:pathLst>
              <a:path h="6052197" w="4841758">
                <a:moveTo>
                  <a:pt x="0" y="0"/>
                </a:moveTo>
                <a:lnTo>
                  <a:pt x="4841757" y="0"/>
                </a:lnTo>
                <a:lnTo>
                  <a:pt x="4841757" y="6052197"/>
                </a:lnTo>
                <a:lnTo>
                  <a:pt x="0" y="60521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93091" y="2830470"/>
            <a:ext cx="9388139" cy="5704186"/>
          </a:xfrm>
          <a:custGeom>
            <a:avLst/>
            <a:gdLst/>
            <a:ahLst/>
            <a:cxnLst/>
            <a:rect r="r" b="b" t="t" l="l"/>
            <a:pathLst>
              <a:path h="5704186" w="9388139">
                <a:moveTo>
                  <a:pt x="0" y="0"/>
                </a:moveTo>
                <a:lnTo>
                  <a:pt x="9388138" y="0"/>
                </a:lnTo>
                <a:lnTo>
                  <a:pt x="9388138" y="5704186"/>
                </a:lnTo>
                <a:lnTo>
                  <a:pt x="0" y="57041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207939" y="535207"/>
            <a:ext cx="5164813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Projeto Redes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23448" y="0"/>
            <a:ext cx="3164552" cy="1878953"/>
          </a:xfrm>
          <a:custGeom>
            <a:avLst/>
            <a:gdLst/>
            <a:ahLst/>
            <a:cxnLst/>
            <a:rect r="r" b="b" t="t" l="l"/>
            <a:pathLst>
              <a:path h="1878953" w="3164552">
                <a:moveTo>
                  <a:pt x="0" y="0"/>
                </a:moveTo>
                <a:lnTo>
                  <a:pt x="3164552" y="0"/>
                </a:lnTo>
                <a:lnTo>
                  <a:pt x="3164552" y="1878953"/>
                </a:lnTo>
                <a:lnTo>
                  <a:pt x="0" y="1878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22945" y="2528871"/>
            <a:ext cx="5496826" cy="6864195"/>
          </a:xfrm>
          <a:custGeom>
            <a:avLst/>
            <a:gdLst/>
            <a:ahLst/>
            <a:cxnLst/>
            <a:rect r="r" b="b" t="t" l="l"/>
            <a:pathLst>
              <a:path h="6864195" w="5496826">
                <a:moveTo>
                  <a:pt x="0" y="0"/>
                </a:moveTo>
                <a:lnTo>
                  <a:pt x="5496826" y="0"/>
                </a:lnTo>
                <a:lnTo>
                  <a:pt x="5496826" y="6864195"/>
                </a:lnTo>
                <a:lnTo>
                  <a:pt x="0" y="68641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93704" y="2528871"/>
            <a:ext cx="5496826" cy="6864195"/>
          </a:xfrm>
          <a:custGeom>
            <a:avLst/>
            <a:gdLst/>
            <a:ahLst/>
            <a:cxnLst/>
            <a:rect r="r" b="b" t="t" l="l"/>
            <a:pathLst>
              <a:path h="6864195" w="5496826">
                <a:moveTo>
                  <a:pt x="0" y="0"/>
                </a:moveTo>
                <a:lnTo>
                  <a:pt x="5496826" y="0"/>
                </a:lnTo>
                <a:lnTo>
                  <a:pt x="5496826" y="6864195"/>
                </a:lnTo>
                <a:lnTo>
                  <a:pt x="0" y="6864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37232" y="882326"/>
            <a:ext cx="10353296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Pesquisas MUNIC/ESTADIC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23448" y="0"/>
            <a:ext cx="3164552" cy="1878953"/>
          </a:xfrm>
          <a:custGeom>
            <a:avLst/>
            <a:gdLst/>
            <a:ahLst/>
            <a:cxnLst/>
            <a:rect r="r" b="b" t="t" l="l"/>
            <a:pathLst>
              <a:path h="1878953" w="3164552">
                <a:moveTo>
                  <a:pt x="0" y="0"/>
                </a:moveTo>
                <a:lnTo>
                  <a:pt x="3164552" y="0"/>
                </a:lnTo>
                <a:lnTo>
                  <a:pt x="3164552" y="1878953"/>
                </a:lnTo>
                <a:lnTo>
                  <a:pt x="0" y="1878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1842" y="2553965"/>
            <a:ext cx="4783739" cy="4783739"/>
          </a:xfrm>
          <a:custGeom>
            <a:avLst/>
            <a:gdLst/>
            <a:ahLst/>
            <a:cxnLst/>
            <a:rect r="r" b="b" t="t" l="l"/>
            <a:pathLst>
              <a:path h="4783739" w="4783739">
                <a:moveTo>
                  <a:pt x="0" y="0"/>
                </a:moveTo>
                <a:lnTo>
                  <a:pt x="4783739" y="0"/>
                </a:lnTo>
                <a:lnTo>
                  <a:pt x="4783739" y="4783740"/>
                </a:lnTo>
                <a:lnTo>
                  <a:pt x="0" y="4783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74793" y="2281587"/>
            <a:ext cx="6871135" cy="5056118"/>
          </a:xfrm>
          <a:custGeom>
            <a:avLst/>
            <a:gdLst/>
            <a:ahLst/>
            <a:cxnLst/>
            <a:rect r="r" b="b" t="t" l="l"/>
            <a:pathLst>
              <a:path h="5056118" w="6871135">
                <a:moveTo>
                  <a:pt x="0" y="0"/>
                </a:moveTo>
                <a:lnTo>
                  <a:pt x="6871135" y="0"/>
                </a:lnTo>
                <a:lnTo>
                  <a:pt x="6871135" y="5056118"/>
                </a:lnTo>
                <a:lnTo>
                  <a:pt x="0" y="5056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400969" y="7596618"/>
            <a:ext cx="2323229" cy="2323229"/>
          </a:xfrm>
          <a:custGeom>
            <a:avLst/>
            <a:gdLst/>
            <a:ahLst/>
            <a:cxnLst/>
            <a:rect r="r" b="b" t="t" l="l"/>
            <a:pathLst>
              <a:path h="2323229" w="2323229">
                <a:moveTo>
                  <a:pt x="0" y="0"/>
                </a:moveTo>
                <a:lnTo>
                  <a:pt x="2323229" y="0"/>
                </a:lnTo>
                <a:lnTo>
                  <a:pt x="2323229" y="2323230"/>
                </a:lnTo>
                <a:lnTo>
                  <a:pt x="0" y="23232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886790" y="535207"/>
            <a:ext cx="2878270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ODS 18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522698" y="8720133"/>
            <a:ext cx="2878270" cy="555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1"/>
              </a:lnSpc>
            </a:pPr>
            <a:r>
              <a:rPr lang="en-US" sz="34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Acesse o site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23448" y="0"/>
            <a:ext cx="3164552" cy="1878953"/>
          </a:xfrm>
          <a:custGeom>
            <a:avLst/>
            <a:gdLst/>
            <a:ahLst/>
            <a:cxnLst/>
            <a:rect r="r" b="b" t="t" l="l"/>
            <a:pathLst>
              <a:path h="1878953" w="3164552">
                <a:moveTo>
                  <a:pt x="0" y="0"/>
                </a:moveTo>
                <a:lnTo>
                  <a:pt x="3164552" y="0"/>
                </a:lnTo>
                <a:lnTo>
                  <a:pt x="3164552" y="1878953"/>
                </a:lnTo>
                <a:lnTo>
                  <a:pt x="0" y="1878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9786" y="2249926"/>
            <a:ext cx="8308737" cy="5359135"/>
          </a:xfrm>
          <a:custGeom>
            <a:avLst/>
            <a:gdLst/>
            <a:ahLst/>
            <a:cxnLst/>
            <a:rect r="r" b="b" t="t" l="l"/>
            <a:pathLst>
              <a:path h="5359135" w="8308737">
                <a:moveTo>
                  <a:pt x="0" y="0"/>
                </a:moveTo>
                <a:lnTo>
                  <a:pt x="8308737" y="0"/>
                </a:lnTo>
                <a:lnTo>
                  <a:pt x="8308737" y="5359135"/>
                </a:lnTo>
                <a:lnTo>
                  <a:pt x="0" y="5359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20801" y="2249926"/>
            <a:ext cx="6938499" cy="6938499"/>
          </a:xfrm>
          <a:custGeom>
            <a:avLst/>
            <a:gdLst/>
            <a:ahLst/>
            <a:cxnLst/>
            <a:rect r="r" b="b" t="t" l="l"/>
            <a:pathLst>
              <a:path h="6938499" w="6938499">
                <a:moveTo>
                  <a:pt x="0" y="0"/>
                </a:moveTo>
                <a:lnTo>
                  <a:pt x="6938499" y="0"/>
                </a:lnTo>
                <a:lnTo>
                  <a:pt x="6938499" y="6938499"/>
                </a:lnTo>
                <a:lnTo>
                  <a:pt x="0" y="6938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37885" y="445983"/>
            <a:ext cx="5389423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Dados Raciais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61596" y="8165377"/>
            <a:ext cx="2997704" cy="1092923"/>
          </a:xfrm>
          <a:custGeom>
            <a:avLst/>
            <a:gdLst/>
            <a:ahLst/>
            <a:cxnLst/>
            <a:rect r="r" b="b" t="t" l="l"/>
            <a:pathLst>
              <a:path h="1092923" w="2997704">
                <a:moveTo>
                  <a:pt x="0" y="0"/>
                </a:moveTo>
                <a:lnTo>
                  <a:pt x="2997704" y="0"/>
                </a:lnTo>
                <a:lnTo>
                  <a:pt x="2997704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45" r="0" b="-5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75252" y="8465252"/>
            <a:ext cx="986344" cy="493172"/>
          </a:xfrm>
          <a:custGeom>
            <a:avLst/>
            <a:gdLst/>
            <a:ahLst/>
            <a:cxnLst/>
            <a:rect r="r" b="b" t="t" l="l"/>
            <a:pathLst>
              <a:path h="493172" w="986344">
                <a:moveTo>
                  <a:pt x="0" y="0"/>
                </a:moveTo>
                <a:lnTo>
                  <a:pt x="986344" y="0"/>
                </a:lnTo>
                <a:lnTo>
                  <a:pt x="986344" y="493172"/>
                </a:lnTo>
                <a:lnTo>
                  <a:pt x="0" y="493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67925" y="0"/>
            <a:ext cx="7920075" cy="4702545"/>
          </a:xfrm>
          <a:custGeom>
            <a:avLst/>
            <a:gdLst/>
            <a:ahLst/>
            <a:cxnLst/>
            <a:rect r="r" b="b" t="t" l="l"/>
            <a:pathLst>
              <a:path h="4702545" w="7920075">
                <a:moveTo>
                  <a:pt x="0" y="0"/>
                </a:moveTo>
                <a:lnTo>
                  <a:pt x="7920075" y="0"/>
                </a:lnTo>
                <a:lnTo>
                  <a:pt x="7920075" y="4702545"/>
                </a:lnTo>
                <a:lnTo>
                  <a:pt x="0" y="47025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48922" y="6153129"/>
            <a:ext cx="12677217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Formação e Iniciativas Antirracistas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44332" y="3698930"/>
            <a:ext cx="5664920" cy="2811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36"/>
              </a:lnSpc>
            </a:pPr>
            <a:r>
              <a:rPr lang="en-US" sz="17762" b="true">
                <a:solidFill>
                  <a:srgbClr val="586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48922" y="3146885"/>
            <a:ext cx="12677217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Programa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23448" y="0"/>
            <a:ext cx="3164552" cy="1878953"/>
          </a:xfrm>
          <a:custGeom>
            <a:avLst/>
            <a:gdLst/>
            <a:ahLst/>
            <a:cxnLst/>
            <a:rect r="r" b="b" t="t" l="l"/>
            <a:pathLst>
              <a:path h="1878953" w="3164552">
                <a:moveTo>
                  <a:pt x="0" y="0"/>
                </a:moveTo>
                <a:lnTo>
                  <a:pt x="3164552" y="0"/>
                </a:lnTo>
                <a:lnTo>
                  <a:pt x="3164552" y="1878953"/>
                </a:lnTo>
                <a:lnTo>
                  <a:pt x="0" y="1878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4550" y="2691976"/>
            <a:ext cx="14978900" cy="6141349"/>
          </a:xfrm>
          <a:custGeom>
            <a:avLst/>
            <a:gdLst/>
            <a:ahLst/>
            <a:cxnLst/>
            <a:rect r="r" b="b" t="t" l="l"/>
            <a:pathLst>
              <a:path h="6141349" w="14978900">
                <a:moveTo>
                  <a:pt x="0" y="0"/>
                </a:moveTo>
                <a:lnTo>
                  <a:pt x="14978900" y="0"/>
                </a:lnTo>
                <a:lnTo>
                  <a:pt x="14978900" y="6141349"/>
                </a:lnTo>
                <a:lnTo>
                  <a:pt x="0" y="61413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99482" y="971550"/>
            <a:ext cx="8489036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Sistema de Adesão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23448" y="0"/>
            <a:ext cx="3164552" cy="1878953"/>
          </a:xfrm>
          <a:custGeom>
            <a:avLst/>
            <a:gdLst/>
            <a:ahLst/>
            <a:cxnLst/>
            <a:rect r="r" b="b" t="t" l="l"/>
            <a:pathLst>
              <a:path h="1878953" w="3164552">
                <a:moveTo>
                  <a:pt x="0" y="0"/>
                </a:moveTo>
                <a:lnTo>
                  <a:pt x="3164552" y="0"/>
                </a:lnTo>
                <a:lnTo>
                  <a:pt x="3164552" y="1878953"/>
                </a:lnTo>
                <a:lnTo>
                  <a:pt x="0" y="1878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0728" y="2738020"/>
            <a:ext cx="7830551" cy="1122423"/>
          </a:xfrm>
          <a:custGeom>
            <a:avLst/>
            <a:gdLst/>
            <a:ahLst/>
            <a:cxnLst/>
            <a:rect r="r" b="b" t="t" l="l"/>
            <a:pathLst>
              <a:path h="1122423" w="7830551">
                <a:moveTo>
                  <a:pt x="0" y="0"/>
                </a:moveTo>
                <a:lnTo>
                  <a:pt x="7830551" y="0"/>
                </a:lnTo>
                <a:lnTo>
                  <a:pt x="7830551" y="1122423"/>
                </a:lnTo>
                <a:lnTo>
                  <a:pt x="0" y="1122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25597" y="4338937"/>
            <a:ext cx="2423845" cy="2423845"/>
          </a:xfrm>
          <a:custGeom>
            <a:avLst/>
            <a:gdLst/>
            <a:ahLst/>
            <a:cxnLst/>
            <a:rect r="r" b="b" t="t" l="l"/>
            <a:pathLst>
              <a:path h="2423845" w="2423845">
                <a:moveTo>
                  <a:pt x="0" y="0"/>
                </a:moveTo>
                <a:lnTo>
                  <a:pt x="2423845" y="0"/>
                </a:lnTo>
                <a:lnTo>
                  <a:pt x="2423845" y="2423844"/>
                </a:lnTo>
                <a:lnTo>
                  <a:pt x="0" y="24238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28947" y="7352382"/>
            <a:ext cx="5438250" cy="2360296"/>
          </a:xfrm>
          <a:custGeom>
            <a:avLst/>
            <a:gdLst/>
            <a:ahLst/>
            <a:cxnLst/>
            <a:rect r="r" b="b" t="t" l="l"/>
            <a:pathLst>
              <a:path h="2360296" w="5438250">
                <a:moveTo>
                  <a:pt x="0" y="0"/>
                </a:moveTo>
                <a:lnTo>
                  <a:pt x="5438250" y="0"/>
                </a:lnTo>
                <a:lnTo>
                  <a:pt x="5438250" y="2360296"/>
                </a:lnTo>
                <a:lnTo>
                  <a:pt x="0" y="23602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473473" y="4173706"/>
            <a:ext cx="2902338" cy="2902338"/>
          </a:xfrm>
          <a:custGeom>
            <a:avLst/>
            <a:gdLst/>
            <a:ahLst/>
            <a:cxnLst/>
            <a:rect r="r" b="b" t="t" l="l"/>
            <a:pathLst>
              <a:path h="2902338" w="2902338">
                <a:moveTo>
                  <a:pt x="0" y="0"/>
                </a:moveTo>
                <a:lnTo>
                  <a:pt x="2902338" y="0"/>
                </a:lnTo>
                <a:lnTo>
                  <a:pt x="2902338" y="2902338"/>
                </a:lnTo>
                <a:lnTo>
                  <a:pt x="0" y="29023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320750" y="6974808"/>
            <a:ext cx="2912971" cy="2912971"/>
          </a:xfrm>
          <a:custGeom>
            <a:avLst/>
            <a:gdLst/>
            <a:ahLst/>
            <a:cxnLst/>
            <a:rect r="r" b="b" t="t" l="l"/>
            <a:pathLst>
              <a:path h="2912971" w="2912971">
                <a:moveTo>
                  <a:pt x="0" y="0"/>
                </a:moveTo>
                <a:lnTo>
                  <a:pt x="2912971" y="0"/>
                </a:lnTo>
                <a:lnTo>
                  <a:pt x="2912971" y="2912971"/>
                </a:lnTo>
                <a:lnTo>
                  <a:pt x="0" y="29129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977450" y="6974808"/>
            <a:ext cx="3072652" cy="3072652"/>
          </a:xfrm>
          <a:custGeom>
            <a:avLst/>
            <a:gdLst/>
            <a:ahLst/>
            <a:cxnLst/>
            <a:rect r="r" b="b" t="t" l="l"/>
            <a:pathLst>
              <a:path h="3072652" w="3072652">
                <a:moveTo>
                  <a:pt x="0" y="0"/>
                </a:moveTo>
                <a:lnTo>
                  <a:pt x="3072653" y="0"/>
                </a:lnTo>
                <a:lnTo>
                  <a:pt x="3072653" y="3072653"/>
                </a:lnTo>
                <a:lnTo>
                  <a:pt x="0" y="30726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35787" y="1866920"/>
            <a:ext cx="4414315" cy="2472017"/>
          </a:xfrm>
          <a:custGeom>
            <a:avLst/>
            <a:gdLst/>
            <a:ahLst/>
            <a:cxnLst/>
            <a:rect r="r" b="b" t="t" l="l"/>
            <a:pathLst>
              <a:path h="2472017" w="4414315">
                <a:moveTo>
                  <a:pt x="0" y="0"/>
                </a:moveTo>
                <a:lnTo>
                  <a:pt x="4414316" y="0"/>
                </a:lnTo>
                <a:lnTo>
                  <a:pt x="4414316" y="2472017"/>
                </a:lnTo>
                <a:lnTo>
                  <a:pt x="0" y="24720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941043" y="1803720"/>
            <a:ext cx="2728923" cy="2728923"/>
          </a:xfrm>
          <a:custGeom>
            <a:avLst/>
            <a:gdLst/>
            <a:ahLst/>
            <a:cxnLst/>
            <a:rect r="r" b="b" t="t" l="l"/>
            <a:pathLst>
              <a:path h="2728923" w="2728923">
                <a:moveTo>
                  <a:pt x="0" y="0"/>
                </a:moveTo>
                <a:lnTo>
                  <a:pt x="2728923" y="0"/>
                </a:lnTo>
                <a:lnTo>
                  <a:pt x="2728923" y="2728922"/>
                </a:lnTo>
                <a:lnTo>
                  <a:pt x="0" y="27289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93099" y="4607809"/>
            <a:ext cx="4309945" cy="2154972"/>
          </a:xfrm>
          <a:custGeom>
            <a:avLst/>
            <a:gdLst/>
            <a:ahLst/>
            <a:cxnLst/>
            <a:rect r="r" b="b" t="t" l="l"/>
            <a:pathLst>
              <a:path h="2154972" w="4309945">
                <a:moveTo>
                  <a:pt x="0" y="0"/>
                </a:moveTo>
                <a:lnTo>
                  <a:pt x="4309945" y="0"/>
                </a:lnTo>
                <a:lnTo>
                  <a:pt x="4309945" y="2154972"/>
                </a:lnTo>
                <a:lnTo>
                  <a:pt x="0" y="215497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099461" y="4348815"/>
            <a:ext cx="2625993" cy="2625993"/>
          </a:xfrm>
          <a:custGeom>
            <a:avLst/>
            <a:gdLst/>
            <a:ahLst/>
            <a:cxnLst/>
            <a:rect r="r" b="b" t="t" l="l"/>
            <a:pathLst>
              <a:path h="2625993" w="2625993">
                <a:moveTo>
                  <a:pt x="0" y="0"/>
                </a:moveTo>
                <a:lnTo>
                  <a:pt x="2625993" y="0"/>
                </a:lnTo>
                <a:lnTo>
                  <a:pt x="2625993" y="2625993"/>
                </a:lnTo>
                <a:lnTo>
                  <a:pt x="0" y="26259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884827" y="635758"/>
            <a:ext cx="6871847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Algumas Parcerias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61596" y="8165377"/>
            <a:ext cx="2997704" cy="1092923"/>
          </a:xfrm>
          <a:custGeom>
            <a:avLst/>
            <a:gdLst/>
            <a:ahLst/>
            <a:cxnLst/>
            <a:rect r="r" b="b" t="t" l="l"/>
            <a:pathLst>
              <a:path h="1092923" w="2997704">
                <a:moveTo>
                  <a:pt x="0" y="0"/>
                </a:moveTo>
                <a:lnTo>
                  <a:pt x="2997704" y="0"/>
                </a:lnTo>
                <a:lnTo>
                  <a:pt x="2997704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45" r="0" b="-5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75252" y="8465252"/>
            <a:ext cx="986344" cy="493172"/>
          </a:xfrm>
          <a:custGeom>
            <a:avLst/>
            <a:gdLst/>
            <a:ahLst/>
            <a:cxnLst/>
            <a:rect r="r" b="b" t="t" l="l"/>
            <a:pathLst>
              <a:path h="493172" w="986344">
                <a:moveTo>
                  <a:pt x="0" y="0"/>
                </a:moveTo>
                <a:lnTo>
                  <a:pt x="986344" y="0"/>
                </a:lnTo>
                <a:lnTo>
                  <a:pt x="986344" y="493172"/>
                </a:lnTo>
                <a:lnTo>
                  <a:pt x="0" y="493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67925" y="0"/>
            <a:ext cx="7920075" cy="4702545"/>
          </a:xfrm>
          <a:custGeom>
            <a:avLst/>
            <a:gdLst/>
            <a:ahLst/>
            <a:cxnLst/>
            <a:rect r="r" b="b" t="t" l="l"/>
            <a:pathLst>
              <a:path h="4702545" w="7920075">
                <a:moveTo>
                  <a:pt x="0" y="0"/>
                </a:moveTo>
                <a:lnTo>
                  <a:pt x="7920075" y="0"/>
                </a:lnTo>
                <a:lnTo>
                  <a:pt x="7920075" y="4702545"/>
                </a:lnTo>
                <a:lnTo>
                  <a:pt x="0" y="47025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16846" y="3572066"/>
            <a:ext cx="14305502" cy="705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Tatiana Dias Silva</a:t>
            </a:r>
          </a:p>
          <a:p>
            <a:pPr algn="ctr">
              <a:lnSpc>
                <a:spcPts val="3456"/>
              </a:lnSpc>
            </a:pPr>
            <a:r>
              <a:rPr lang="en-US" sz="2700">
                <a:solidFill>
                  <a:srgbClr val="5E2A16"/>
                </a:solidFill>
                <a:latin typeface="Raleway"/>
                <a:ea typeface="Raleway"/>
                <a:cs typeface="Raleway"/>
                <a:sym typeface="Raleway"/>
              </a:rPr>
              <a:t>Diretora de Avaliação, Monitoramento e Gestão da Informação</a:t>
            </a:r>
          </a:p>
          <a:p>
            <a:pPr algn="ctr">
              <a:lnSpc>
                <a:spcPts val="3456"/>
              </a:lnSpc>
            </a:pPr>
          </a:p>
          <a:p>
            <a:pPr algn="ctr">
              <a:lnSpc>
                <a:spcPts val="3456"/>
              </a:lnSpc>
            </a:pPr>
            <a:r>
              <a:rPr lang="en-US" sz="2700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Ana Carolina de Souza Ferreira</a:t>
            </a:r>
          </a:p>
          <a:p>
            <a:pPr algn="ctr">
              <a:lnSpc>
                <a:spcPts val="3456"/>
              </a:lnSpc>
            </a:pPr>
            <a:r>
              <a:rPr lang="en-US" sz="2700">
                <a:solidFill>
                  <a:srgbClr val="5E2A16"/>
                </a:solidFill>
                <a:latin typeface="Raleway"/>
                <a:ea typeface="Raleway"/>
                <a:cs typeface="Raleway"/>
                <a:sym typeface="Raleway"/>
              </a:rPr>
              <a:t>Coordenadora-Geral de Avaliação e Gestão da Informação</a:t>
            </a:r>
          </a:p>
          <a:p>
            <a:pPr algn="ctr">
              <a:lnSpc>
                <a:spcPts val="3456"/>
              </a:lnSpc>
            </a:pPr>
          </a:p>
          <a:p>
            <a:pPr algn="ctr">
              <a:lnSpc>
                <a:spcPts val="3456"/>
              </a:lnSpc>
            </a:pPr>
            <a:r>
              <a:rPr lang="en-US" sz="2700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Luciano Pereira da Silva</a:t>
            </a:r>
          </a:p>
          <a:p>
            <a:pPr algn="ctr">
              <a:lnSpc>
                <a:spcPts val="3456"/>
              </a:lnSpc>
            </a:pPr>
            <a:r>
              <a:rPr lang="en-US" sz="2700">
                <a:solidFill>
                  <a:srgbClr val="5E2A16"/>
                </a:solidFill>
                <a:latin typeface="Raleway"/>
                <a:ea typeface="Raleway"/>
                <a:cs typeface="Raleway"/>
                <a:sym typeface="Raleway"/>
              </a:rPr>
              <a:t>Coordenador-Geral de Monitoramento</a:t>
            </a:r>
          </a:p>
          <a:p>
            <a:pPr algn="ctr">
              <a:lnSpc>
                <a:spcPts val="3456"/>
              </a:lnSpc>
            </a:pPr>
          </a:p>
          <a:p>
            <a:pPr algn="ctr">
              <a:lnSpc>
                <a:spcPts val="3456"/>
              </a:lnSpc>
            </a:pPr>
            <a:r>
              <a:rPr lang="en-US" sz="2700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Cleide Lemes da Silva Cruz</a:t>
            </a:r>
          </a:p>
          <a:p>
            <a:pPr algn="ctr">
              <a:lnSpc>
                <a:spcPts val="3456"/>
              </a:lnSpc>
            </a:pPr>
            <a:r>
              <a:rPr lang="en-US" sz="2700">
                <a:solidFill>
                  <a:srgbClr val="5E2A16"/>
                </a:solidFill>
                <a:latin typeface="Raleway"/>
                <a:ea typeface="Raleway"/>
                <a:cs typeface="Raleway"/>
                <a:sym typeface="Raleway"/>
              </a:rPr>
              <a:t>Chefe de Divisão de Editorial</a:t>
            </a:r>
          </a:p>
          <a:p>
            <a:pPr algn="ctr">
              <a:lnSpc>
                <a:spcPts val="3456"/>
              </a:lnSpc>
            </a:pPr>
          </a:p>
          <a:p>
            <a:pPr algn="ctr">
              <a:lnSpc>
                <a:spcPts val="3456"/>
              </a:lnSpc>
            </a:pPr>
            <a:r>
              <a:rPr lang="en-US" sz="2700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Contato</a:t>
            </a:r>
          </a:p>
          <a:p>
            <a:pPr algn="ctr">
              <a:lnSpc>
                <a:spcPts val="3456"/>
              </a:lnSpc>
            </a:pPr>
            <a:r>
              <a:rPr lang="en-US" sz="2700">
                <a:solidFill>
                  <a:srgbClr val="5E2A16"/>
                </a:solidFill>
                <a:latin typeface="Raleway"/>
                <a:ea typeface="Raleway"/>
                <a:cs typeface="Raleway"/>
                <a:sym typeface="Raleway"/>
              </a:rPr>
              <a:t>damgi@igualdaderacial.gov.br</a:t>
            </a:r>
          </a:p>
          <a:p>
            <a:pPr algn="ctr">
              <a:lnSpc>
                <a:spcPts val="3456"/>
              </a:lnSpc>
            </a:pPr>
            <a:r>
              <a:rPr lang="en-US" sz="2700">
                <a:solidFill>
                  <a:srgbClr val="5E2A1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algn="ctr">
              <a:lnSpc>
                <a:spcPts val="3456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699508" y="942975"/>
            <a:ext cx="9068916" cy="1584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64"/>
              </a:lnSpc>
            </a:pPr>
            <a:r>
              <a:rPr lang="en-US" sz="9972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Obrigada!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91731" y="0"/>
            <a:ext cx="5396269" cy="3204035"/>
          </a:xfrm>
          <a:custGeom>
            <a:avLst/>
            <a:gdLst/>
            <a:ahLst/>
            <a:cxnLst/>
            <a:rect r="r" b="b" t="t" l="l"/>
            <a:pathLst>
              <a:path h="3204035" w="5396269">
                <a:moveTo>
                  <a:pt x="0" y="0"/>
                </a:moveTo>
                <a:lnTo>
                  <a:pt x="5396269" y="0"/>
                </a:lnTo>
                <a:lnTo>
                  <a:pt x="5396269" y="3204035"/>
                </a:lnTo>
                <a:lnTo>
                  <a:pt x="0" y="3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586731"/>
            <a:ext cx="12677217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O que é o FIAR?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706754"/>
            <a:ext cx="16230600" cy="3936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500">
                <a:solidFill>
                  <a:srgbClr val="586424"/>
                </a:solidFill>
                <a:latin typeface="Raleway"/>
                <a:ea typeface="Raleway"/>
                <a:cs typeface="Raleway"/>
                <a:sym typeface="Raleway"/>
              </a:rPr>
              <a:t>O programa Formação e Iniciativas Antirracistas (FIAR) cria, executa e promove atividades e projetos de </a:t>
            </a:r>
            <a:r>
              <a:rPr lang="en-US" b="true" sz="3500">
                <a:solidFill>
                  <a:srgbClr val="586424"/>
                </a:solidFill>
                <a:latin typeface="Raleway Bold"/>
                <a:ea typeface="Raleway Bold"/>
                <a:cs typeface="Raleway Bold"/>
                <a:sym typeface="Raleway Bold"/>
              </a:rPr>
              <a:t>capacitação e desenvolvimento de competências</a:t>
            </a:r>
            <a:r>
              <a:rPr lang="en-US" sz="3500">
                <a:solidFill>
                  <a:srgbClr val="586424"/>
                </a:solidFill>
                <a:latin typeface="Raleway"/>
                <a:ea typeface="Raleway"/>
                <a:cs typeface="Raleway"/>
                <a:sym typeface="Raleway"/>
              </a:rPr>
              <a:t> no combate ao racismo e na promoção da igualdade racial no âmbito da Administração Pública! 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500">
                <a:solidFill>
                  <a:srgbClr val="586424"/>
                </a:solidFill>
                <a:latin typeface="Raleway"/>
                <a:ea typeface="Raleway"/>
                <a:cs typeface="Raleway"/>
                <a:sym typeface="Raleway"/>
              </a:rPr>
              <a:t>Resultado de uma parceria entre o Ministério da Igualdade Racial (MIR) e a Escola Nacional de Administração Pública (ENAP).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91731" y="0"/>
            <a:ext cx="5396269" cy="3204035"/>
          </a:xfrm>
          <a:custGeom>
            <a:avLst/>
            <a:gdLst/>
            <a:ahLst/>
            <a:cxnLst/>
            <a:rect r="r" b="b" t="t" l="l"/>
            <a:pathLst>
              <a:path h="3204035" w="5396269">
                <a:moveTo>
                  <a:pt x="0" y="0"/>
                </a:moveTo>
                <a:lnTo>
                  <a:pt x="5396269" y="0"/>
                </a:lnTo>
                <a:lnTo>
                  <a:pt x="5396269" y="3204035"/>
                </a:lnTo>
                <a:lnTo>
                  <a:pt x="0" y="3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64551" y="2864100"/>
            <a:ext cx="4901725" cy="5773189"/>
            <a:chOff x="0" y="0"/>
            <a:chExt cx="1290989" cy="15205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90989" cy="1520511"/>
            </a:xfrm>
            <a:custGeom>
              <a:avLst/>
              <a:gdLst/>
              <a:ahLst/>
              <a:cxnLst/>
              <a:rect r="r" b="b" t="t" l="l"/>
              <a:pathLst>
                <a:path h="1520511" w="1290989">
                  <a:moveTo>
                    <a:pt x="36327" y="0"/>
                  </a:moveTo>
                  <a:lnTo>
                    <a:pt x="1254662" y="0"/>
                  </a:lnTo>
                  <a:cubicBezTo>
                    <a:pt x="1274725" y="0"/>
                    <a:pt x="1290989" y="16264"/>
                    <a:pt x="1290989" y="36327"/>
                  </a:cubicBezTo>
                  <a:lnTo>
                    <a:pt x="1290989" y="1484184"/>
                  </a:lnTo>
                  <a:cubicBezTo>
                    <a:pt x="1290989" y="1504247"/>
                    <a:pt x="1274725" y="1520511"/>
                    <a:pt x="1254662" y="1520511"/>
                  </a:cubicBezTo>
                  <a:lnTo>
                    <a:pt x="36327" y="1520511"/>
                  </a:lnTo>
                  <a:cubicBezTo>
                    <a:pt x="16264" y="1520511"/>
                    <a:pt x="0" y="1504247"/>
                    <a:pt x="0" y="1484184"/>
                  </a:cubicBezTo>
                  <a:lnTo>
                    <a:pt x="0" y="36327"/>
                  </a:lnTo>
                  <a:cubicBezTo>
                    <a:pt x="0" y="16264"/>
                    <a:pt x="16264" y="0"/>
                    <a:pt x="36327" y="0"/>
                  </a:cubicBezTo>
                  <a:close/>
                </a:path>
              </a:pathLst>
            </a:custGeom>
            <a:solidFill>
              <a:srgbClr val="586424">
                <a:alpha val="19608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90989" cy="1558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690972" y="2864100"/>
            <a:ext cx="4901725" cy="5773189"/>
            <a:chOff x="0" y="0"/>
            <a:chExt cx="1290989" cy="152051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0989" cy="1520511"/>
            </a:xfrm>
            <a:custGeom>
              <a:avLst/>
              <a:gdLst/>
              <a:ahLst/>
              <a:cxnLst/>
              <a:rect r="r" b="b" t="t" l="l"/>
              <a:pathLst>
                <a:path h="1520511" w="1290989">
                  <a:moveTo>
                    <a:pt x="36327" y="0"/>
                  </a:moveTo>
                  <a:lnTo>
                    <a:pt x="1254662" y="0"/>
                  </a:lnTo>
                  <a:cubicBezTo>
                    <a:pt x="1274725" y="0"/>
                    <a:pt x="1290989" y="16264"/>
                    <a:pt x="1290989" y="36327"/>
                  </a:cubicBezTo>
                  <a:lnTo>
                    <a:pt x="1290989" y="1484184"/>
                  </a:lnTo>
                  <a:cubicBezTo>
                    <a:pt x="1290989" y="1504247"/>
                    <a:pt x="1274725" y="1520511"/>
                    <a:pt x="1254662" y="1520511"/>
                  </a:cubicBezTo>
                  <a:lnTo>
                    <a:pt x="36327" y="1520511"/>
                  </a:lnTo>
                  <a:cubicBezTo>
                    <a:pt x="16264" y="1520511"/>
                    <a:pt x="0" y="1504247"/>
                    <a:pt x="0" y="1484184"/>
                  </a:cubicBezTo>
                  <a:lnTo>
                    <a:pt x="0" y="36327"/>
                  </a:lnTo>
                  <a:cubicBezTo>
                    <a:pt x="0" y="16264"/>
                    <a:pt x="16264" y="0"/>
                    <a:pt x="36327" y="0"/>
                  </a:cubicBezTo>
                  <a:close/>
                </a:path>
              </a:pathLst>
            </a:custGeom>
            <a:solidFill>
              <a:srgbClr val="586424">
                <a:alpha val="19608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90989" cy="1558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021725" y="2864100"/>
            <a:ext cx="4901725" cy="5773189"/>
            <a:chOff x="0" y="0"/>
            <a:chExt cx="1290989" cy="152051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90989" cy="1520511"/>
            </a:xfrm>
            <a:custGeom>
              <a:avLst/>
              <a:gdLst/>
              <a:ahLst/>
              <a:cxnLst/>
              <a:rect r="r" b="b" t="t" l="l"/>
              <a:pathLst>
                <a:path h="1520511" w="1290989">
                  <a:moveTo>
                    <a:pt x="36327" y="0"/>
                  </a:moveTo>
                  <a:lnTo>
                    <a:pt x="1254662" y="0"/>
                  </a:lnTo>
                  <a:cubicBezTo>
                    <a:pt x="1274725" y="0"/>
                    <a:pt x="1290989" y="16264"/>
                    <a:pt x="1290989" y="36327"/>
                  </a:cubicBezTo>
                  <a:lnTo>
                    <a:pt x="1290989" y="1484184"/>
                  </a:lnTo>
                  <a:cubicBezTo>
                    <a:pt x="1290989" y="1504247"/>
                    <a:pt x="1274725" y="1520511"/>
                    <a:pt x="1254662" y="1520511"/>
                  </a:cubicBezTo>
                  <a:lnTo>
                    <a:pt x="36327" y="1520511"/>
                  </a:lnTo>
                  <a:cubicBezTo>
                    <a:pt x="16264" y="1520511"/>
                    <a:pt x="0" y="1504247"/>
                    <a:pt x="0" y="1484184"/>
                  </a:cubicBezTo>
                  <a:lnTo>
                    <a:pt x="0" y="36327"/>
                  </a:lnTo>
                  <a:cubicBezTo>
                    <a:pt x="0" y="16264"/>
                    <a:pt x="16264" y="0"/>
                    <a:pt x="36327" y="0"/>
                  </a:cubicBezTo>
                  <a:close/>
                </a:path>
              </a:pathLst>
            </a:custGeom>
            <a:solidFill>
              <a:srgbClr val="586424">
                <a:alpha val="19608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290989" cy="1558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886483" y="2386032"/>
            <a:ext cx="956136" cy="956136"/>
          </a:xfrm>
          <a:custGeom>
            <a:avLst/>
            <a:gdLst/>
            <a:ahLst/>
            <a:cxnLst/>
            <a:rect r="r" b="b" t="t" l="l"/>
            <a:pathLst>
              <a:path h="956136" w="956136">
                <a:moveTo>
                  <a:pt x="0" y="0"/>
                </a:moveTo>
                <a:lnTo>
                  <a:pt x="956135" y="0"/>
                </a:lnTo>
                <a:lnTo>
                  <a:pt x="956135" y="956136"/>
                </a:lnTo>
                <a:lnTo>
                  <a:pt x="0" y="9561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971550"/>
            <a:ext cx="12677217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O FIAR se dedica a ações como: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38270" y="3160339"/>
            <a:ext cx="4354286" cy="5142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2"/>
              </a:lnSpc>
              <a:spcBef>
                <a:spcPct val="0"/>
              </a:spcBef>
            </a:pPr>
            <a:r>
              <a:rPr lang="en-US" b="true" sz="2900">
                <a:solidFill>
                  <a:srgbClr val="586424"/>
                </a:solidFill>
                <a:latin typeface="Raleway Bold"/>
                <a:ea typeface="Raleway Bold"/>
                <a:cs typeface="Raleway Bold"/>
                <a:sym typeface="Raleway Bold"/>
              </a:rPr>
              <a:t>Capacitação de gestoras e gestores</a:t>
            </a:r>
            <a:r>
              <a:rPr lang="en-US" sz="2900">
                <a:solidFill>
                  <a:srgbClr val="5E2A16"/>
                </a:solidFill>
                <a:latin typeface="Raleway"/>
                <a:ea typeface="Raleway"/>
                <a:cs typeface="Raleway"/>
                <a:sym typeface="Raleway"/>
              </a:rPr>
              <a:t> do Sistema Nacional de Promoção da Igualdade Racial (SINAPIR) em diversas temáticas, para a criação, a execução, o monitoramento e a avaliação de políticas públicas de igualdade racial;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84652" y="4327152"/>
            <a:ext cx="4318695" cy="2808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2"/>
              </a:lnSpc>
              <a:spcBef>
                <a:spcPct val="0"/>
              </a:spcBef>
            </a:pPr>
            <a:r>
              <a:rPr lang="en-US" sz="2900">
                <a:solidFill>
                  <a:srgbClr val="5E2A16"/>
                </a:solidFill>
                <a:latin typeface="Raleway"/>
                <a:ea typeface="Raleway"/>
                <a:cs typeface="Raleway"/>
                <a:sym typeface="Raleway"/>
              </a:rPr>
              <a:t>Implementação de ações afirmativas em </a:t>
            </a:r>
            <a:r>
              <a:rPr lang="en-US" b="true" sz="2900">
                <a:solidFill>
                  <a:srgbClr val="586424"/>
                </a:solidFill>
                <a:latin typeface="Raleway Bold"/>
                <a:ea typeface="Raleway Bold"/>
                <a:cs typeface="Raleway Bold"/>
                <a:sym typeface="Raleway Bold"/>
              </a:rPr>
              <a:t>cursos, formações e bolsas educacionais</a:t>
            </a:r>
            <a:r>
              <a:rPr lang="en-US" sz="2900">
                <a:solidFill>
                  <a:srgbClr val="5E2A16"/>
                </a:solidFill>
                <a:latin typeface="Raleway"/>
                <a:ea typeface="Raleway"/>
                <a:cs typeface="Raleway"/>
                <a:sym typeface="Raleway"/>
              </a:rPr>
              <a:t> voltadas para servidoras e servidores;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307071" y="4099385"/>
            <a:ext cx="4318695" cy="327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2"/>
              </a:lnSpc>
              <a:spcBef>
                <a:spcPct val="0"/>
              </a:spcBef>
            </a:pPr>
            <a:r>
              <a:rPr lang="en-US" sz="2900">
                <a:solidFill>
                  <a:srgbClr val="5E2A16"/>
                </a:solidFill>
                <a:latin typeface="Raleway"/>
                <a:ea typeface="Raleway"/>
                <a:cs typeface="Raleway"/>
                <a:sym typeface="Raleway"/>
              </a:rPr>
              <a:t>Realização </a:t>
            </a:r>
            <a:r>
              <a:rPr lang="en-US" b="true" sz="2900">
                <a:solidFill>
                  <a:srgbClr val="586424"/>
                </a:solidFill>
                <a:latin typeface="Raleway Bold"/>
                <a:ea typeface="Raleway Bold"/>
                <a:cs typeface="Raleway Bold"/>
                <a:sym typeface="Raleway Bold"/>
              </a:rPr>
              <a:t>de eventos e debates</a:t>
            </a:r>
            <a:r>
              <a:rPr lang="en-US" sz="2900">
                <a:solidFill>
                  <a:srgbClr val="5E2A16"/>
                </a:solidFill>
                <a:latin typeface="Raleway"/>
                <a:ea typeface="Raleway"/>
                <a:cs typeface="Raleway"/>
                <a:sym typeface="Raleway"/>
              </a:rPr>
              <a:t>, em diferentes formatos, sobre temas relacionados à questão racial para servidoras, servidores e a sociedade em geral.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6266275" y="2386032"/>
            <a:ext cx="956136" cy="956136"/>
          </a:xfrm>
          <a:custGeom>
            <a:avLst/>
            <a:gdLst/>
            <a:ahLst/>
            <a:cxnLst/>
            <a:rect r="r" b="b" t="t" l="l"/>
            <a:pathLst>
              <a:path h="956136" w="956136">
                <a:moveTo>
                  <a:pt x="0" y="0"/>
                </a:moveTo>
                <a:lnTo>
                  <a:pt x="956136" y="0"/>
                </a:lnTo>
                <a:lnTo>
                  <a:pt x="956136" y="956136"/>
                </a:lnTo>
                <a:lnTo>
                  <a:pt x="0" y="9561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543657" y="2386032"/>
            <a:ext cx="956136" cy="956136"/>
          </a:xfrm>
          <a:custGeom>
            <a:avLst/>
            <a:gdLst/>
            <a:ahLst/>
            <a:cxnLst/>
            <a:rect r="r" b="b" t="t" l="l"/>
            <a:pathLst>
              <a:path h="956136" w="956136">
                <a:moveTo>
                  <a:pt x="0" y="0"/>
                </a:moveTo>
                <a:lnTo>
                  <a:pt x="956136" y="0"/>
                </a:lnTo>
                <a:lnTo>
                  <a:pt x="956136" y="956136"/>
                </a:lnTo>
                <a:lnTo>
                  <a:pt x="0" y="9561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171583" y="2522470"/>
            <a:ext cx="385935" cy="64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9"/>
              </a:lnSpc>
              <a:spcBef>
                <a:spcPct val="0"/>
              </a:spcBef>
            </a:pPr>
            <a:r>
              <a:rPr lang="en-US" b="true" sz="3999">
                <a:solidFill>
                  <a:srgbClr val="FFFBF3"/>
                </a:solidFill>
                <a:latin typeface="Raleway Bold"/>
                <a:ea typeface="Raleway Bold"/>
                <a:cs typeface="Raleway Bold"/>
                <a:sym typeface="Raleway Bold"/>
              </a:rPr>
              <a:t>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536104" y="2503420"/>
            <a:ext cx="385935" cy="64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9"/>
              </a:lnSpc>
              <a:spcBef>
                <a:spcPct val="0"/>
              </a:spcBef>
            </a:pPr>
            <a:r>
              <a:rPr lang="en-US" b="true" sz="3999">
                <a:solidFill>
                  <a:srgbClr val="FFFBF3"/>
                </a:solidFill>
                <a:latin typeface="Raleway Bold"/>
                <a:ea typeface="Raleway Bold"/>
                <a:cs typeface="Raleway Bold"/>
                <a:sym typeface="Raleway Bold"/>
              </a:rPr>
              <a:t>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828757" y="2503420"/>
            <a:ext cx="385935" cy="64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9"/>
              </a:lnSpc>
              <a:spcBef>
                <a:spcPct val="0"/>
              </a:spcBef>
            </a:pPr>
            <a:r>
              <a:rPr lang="en-US" b="true" sz="3999">
                <a:solidFill>
                  <a:srgbClr val="FFFBF3"/>
                </a:solidFill>
                <a:latin typeface="Raleway Bold"/>
                <a:ea typeface="Raleway Bold"/>
                <a:cs typeface="Raleway Bold"/>
                <a:sym typeface="Raleway Bold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71550"/>
            <a:ext cx="12677217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Manual de Acesso aos Cursos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891731" y="0"/>
            <a:ext cx="5396269" cy="3204035"/>
          </a:xfrm>
          <a:custGeom>
            <a:avLst/>
            <a:gdLst/>
            <a:ahLst/>
            <a:cxnLst/>
            <a:rect r="r" b="b" t="t" l="l"/>
            <a:pathLst>
              <a:path h="3204035" w="5396269">
                <a:moveTo>
                  <a:pt x="0" y="0"/>
                </a:moveTo>
                <a:lnTo>
                  <a:pt x="5396269" y="0"/>
                </a:lnTo>
                <a:lnTo>
                  <a:pt x="5396269" y="3204035"/>
                </a:lnTo>
                <a:lnTo>
                  <a:pt x="0" y="3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>
            <a:hlinkClick r:id="rId4" tooltip="https://www.gov.br/igualdaderacial/pt-br/composicao/secretaria-de-gestao-do-sistema-nacional-de-promocao-da-igualdade-racial/diretoria-de-avaliacao-monitoramento-e-gestao-da-informacao/fiar/manuais/ManualdeacessoaoscursosENAPSINAPIR.pdf"/>
          </p:cNvPr>
          <p:cNvSpPr/>
          <p:nvPr/>
        </p:nvSpPr>
        <p:spPr>
          <a:xfrm flipH="false" flipV="false" rot="0">
            <a:off x="3251961" y="2660284"/>
            <a:ext cx="3672989" cy="5209913"/>
          </a:xfrm>
          <a:custGeom>
            <a:avLst/>
            <a:gdLst/>
            <a:ahLst/>
            <a:cxnLst/>
            <a:rect r="r" b="b" t="t" l="l"/>
            <a:pathLst>
              <a:path h="5209913" w="3672989">
                <a:moveTo>
                  <a:pt x="0" y="0"/>
                </a:moveTo>
                <a:lnTo>
                  <a:pt x="3672989" y="0"/>
                </a:lnTo>
                <a:lnTo>
                  <a:pt x="3672989" y="5209913"/>
                </a:lnTo>
                <a:lnTo>
                  <a:pt x="0" y="520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76200" cap="sq">
            <a:solidFill>
              <a:srgbClr val="AB7922"/>
            </a:solidFill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7289574" y="3996326"/>
            <a:ext cx="7746465" cy="2471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9"/>
              </a:lnSpc>
              <a:spcBef>
                <a:spcPct val="0"/>
              </a:spcBef>
            </a:pPr>
            <a:r>
              <a:rPr lang="en-US" sz="2835">
                <a:solidFill>
                  <a:srgbClr val="586424"/>
                </a:solidFill>
                <a:latin typeface="Raleway"/>
                <a:ea typeface="Raleway"/>
                <a:cs typeface="Raleway"/>
                <a:sym typeface="Raleway"/>
              </a:rPr>
              <a:t>As</a:t>
            </a:r>
            <a:r>
              <a:rPr lang="en-US" sz="2835">
                <a:solidFill>
                  <a:srgbClr val="586424"/>
                </a:solidFill>
                <a:latin typeface="Raleway"/>
                <a:ea typeface="Raleway"/>
                <a:cs typeface="Raleway"/>
                <a:sym typeface="Raleway"/>
              </a:rPr>
              <a:t> certificações buscam </a:t>
            </a:r>
            <a:r>
              <a:rPr lang="en-US" b="true" sz="2835">
                <a:solidFill>
                  <a:srgbClr val="586424"/>
                </a:solidFill>
                <a:latin typeface="Raleway Bold"/>
                <a:ea typeface="Raleway Bold"/>
                <a:cs typeface="Raleway Bold"/>
                <a:sym typeface="Raleway Bold"/>
              </a:rPr>
              <a:t>preparar os gestores e as gestoras </a:t>
            </a:r>
            <a:r>
              <a:rPr lang="en-US" sz="2835">
                <a:solidFill>
                  <a:srgbClr val="586424"/>
                </a:solidFill>
                <a:latin typeface="Raleway"/>
                <a:ea typeface="Raleway"/>
                <a:cs typeface="Raleway"/>
                <a:sym typeface="Raleway"/>
              </a:rPr>
              <a:t>para lidar com a estrutura governamental de gestão, a formulação de políticas públicas e a execução de transferências.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71550"/>
            <a:ext cx="12677217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Webinários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43089" y="4234963"/>
            <a:ext cx="4782344" cy="3158609"/>
          </a:xfrm>
          <a:custGeom>
            <a:avLst/>
            <a:gdLst/>
            <a:ahLst/>
            <a:cxnLst/>
            <a:rect r="r" b="b" t="t" l="l"/>
            <a:pathLst>
              <a:path h="3158609" w="4782344">
                <a:moveTo>
                  <a:pt x="0" y="0"/>
                </a:moveTo>
                <a:lnTo>
                  <a:pt x="4782344" y="0"/>
                </a:lnTo>
                <a:lnTo>
                  <a:pt x="4782344" y="3158608"/>
                </a:lnTo>
                <a:lnTo>
                  <a:pt x="0" y="3158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91731" y="0"/>
            <a:ext cx="5396269" cy="3204035"/>
          </a:xfrm>
          <a:custGeom>
            <a:avLst/>
            <a:gdLst/>
            <a:ahLst/>
            <a:cxnLst/>
            <a:rect r="r" b="b" t="t" l="l"/>
            <a:pathLst>
              <a:path h="3204035" w="5396269">
                <a:moveTo>
                  <a:pt x="0" y="0"/>
                </a:moveTo>
                <a:lnTo>
                  <a:pt x="5396269" y="0"/>
                </a:lnTo>
                <a:lnTo>
                  <a:pt x="5396269" y="3204035"/>
                </a:lnTo>
                <a:lnTo>
                  <a:pt x="0" y="3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12620" y="4243128"/>
            <a:ext cx="4798812" cy="3158609"/>
          </a:xfrm>
          <a:custGeom>
            <a:avLst/>
            <a:gdLst/>
            <a:ahLst/>
            <a:cxnLst/>
            <a:rect r="r" b="b" t="t" l="l"/>
            <a:pathLst>
              <a:path h="3158609" w="4798812">
                <a:moveTo>
                  <a:pt x="0" y="0"/>
                </a:moveTo>
                <a:lnTo>
                  <a:pt x="4798812" y="0"/>
                </a:lnTo>
                <a:lnTo>
                  <a:pt x="4798812" y="3158609"/>
                </a:lnTo>
                <a:lnTo>
                  <a:pt x="0" y="315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295255" y="4177443"/>
            <a:ext cx="4849656" cy="3235821"/>
          </a:xfrm>
          <a:custGeom>
            <a:avLst/>
            <a:gdLst/>
            <a:ahLst/>
            <a:cxnLst/>
            <a:rect r="r" b="b" t="t" l="l"/>
            <a:pathLst>
              <a:path h="3235821" w="4849656">
                <a:moveTo>
                  <a:pt x="0" y="0"/>
                </a:moveTo>
                <a:lnTo>
                  <a:pt x="4849656" y="0"/>
                </a:lnTo>
                <a:lnTo>
                  <a:pt x="4849656" y="3235821"/>
                </a:lnTo>
                <a:lnTo>
                  <a:pt x="0" y="32358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96426" y="7803511"/>
            <a:ext cx="7315200" cy="36576"/>
          </a:xfrm>
          <a:custGeom>
            <a:avLst/>
            <a:gdLst/>
            <a:ahLst/>
            <a:cxnLst/>
            <a:rect r="r" b="b" t="t" l="l"/>
            <a:pathLst>
              <a:path h="36576" w="7315200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511626" y="7803511"/>
            <a:ext cx="7315200" cy="36576"/>
          </a:xfrm>
          <a:custGeom>
            <a:avLst/>
            <a:gdLst/>
            <a:ahLst/>
            <a:cxnLst/>
            <a:rect r="r" b="b" t="t" l="l"/>
            <a:pathLst>
              <a:path h="36576" w="7315200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7980" y="7670161"/>
            <a:ext cx="1116931" cy="1116931"/>
          </a:xfrm>
          <a:custGeom>
            <a:avLst/>
            <a:gdLst/>
            <a:ahLst/>
            <a:cxnLst/>
            <a:rect r="r" b="b" t="t" l="l"/>
            <a:pathLst>
              <a:path h="1116931" w="1116931">
                <a:moveTo>
                  <a:pt x="0" y="0"/>
                </a:moveTo>
                <a:lnTo>
                  <a:pt x="1116931" y="0"/>
                </a:lnTo>
                <a:lnTo>
                  <a:pt x="1116931" y="1116931"/>
                </a:lnTo>
                <a:lnTo>
                  <a:pt x="0" y="1116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96426" y="2854686"/>
            <a:ext cx="4729007" cy="1240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94"/>
              </a:lnSpc>
              <a:spcBef>
                <a:spcPct val="0"/>
              </a:spcBef>
            </a:pPr>
            <a:r>
              <a:rPr lang="en-US" sz="1948">
                <a:solidFill>
                  <a:srgbClr val="586424"/>
                </a:solidFill>
                <a:latin typeface="Raleway"/>
                <a:ea typeface="Raleway"/>
                <a:cs typeface="Raleway"/>
                <a:sym typeface="Raleway"/>
                <a:hlinkClick r:id="rId12" tooltip="https://suap.enap.gov.br/vitrine/curso/2693/"/>
              </a:rPr>
              <a:t>Webinário - Promoção da Igualdade Racial como Veículo para o Desenvolvimento dos Municípios Brasileiros - 12/09/2024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47522" y="2854686"/>
            <a:ext cx="4729007" cy="1240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94"/>
              </a:lnSpc>
              <a:spcBef>
                <a:spcPct val="0"/>
              </a:spcBef>
            </a:pPr>
            <a:r>
              <a:rPr lang="en-US" sz="1948">
                <a:solidFill>
                  <a:srgbClr val="586424"/>
                </a:solidFill>
                <a:latin typeface="Raleway"/>
                <a:ea typeface="Raleway"/>
                <a:cs typeface="Raleway"/>
                <a:sym typeface="Raleway"/>
                <a:hlinkClick r:id="rId13" tooltip="https://suap.enap.gov.br/vitrine/curso/2693/"/>
              </a:rPr>
              <a:t>Episódio 1: O Racismo Estrutural - Conversando sobre o enfrentamento ao racismo em suas múltiplas formas de manifestação - 12/03/2024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355579" y="2854686"/>
            <a:ext cx="4729007" cy="621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94"/>
              </a:lnSpc>
              <a:spcBef>
                <a:spcPct val="0"/>
              </a:spcBef>
            </a:pPr>
            <a:r>
              <a:rPr lang="en-US" sz="1948">
                <a:solidFill>
                  <a:srgbClr val="586424"/>
                </a:solidFill>
                <a:latin typeface="Raleway"/>
                <a:ea typeface="Raleway"/>
                <a:cs typeface="Raleway"/>
                <a:sym typeface="Raleway"/>
                <a:hlinkClick r:id="rId14" tooltip="https://suap.enap.gov.br/vitrine/curso/2693/"/>
              </a:rPr>
              <a:t>Webinário Igualdade Racial e o Samba. 13/12/2023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8535" y="8209577"/>
            <a:ext cx="13570598" cy="366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6"/>
              </a:lnSpc>
            </a:pPr>
            <a:r>
              <a:rPr lang="en-US" sz="2341">
                <a:solidFill>
                  <a:srgbClr val="586424"/>
                </a:solidFill>
                <a:latin typeface="Raleway"/>
                <a:ea typeface="Raleway"/>
                <a:cs typeface="Raleway"/>
                <a:sym typeface="Raleway"/>
                <a:hlinkClick r:id="rId15" tooltip="https://www.gov.br/igualdaderacial/pt-br/composicao/secretaria-de-gestao-do-sistema-nacional-de-promocao-da-igualdade-racial/diretoria-de-avaliacao-monitoramento-e-gestao-da-informacao/fiar"/>
              </a:rPr>
              <a:t>Para acessar mais, acesse o site do FIAR!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13063" y="3718314"/>
            <a:ext cx="3424911" cy="279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Acesse o site do FIAR aqui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891731" y="0"/>
            <a:ext cx="5396269" cy="3204035"/>
          </a:xfrm>
          <a:custGeom>
            <a:avLst/>
            <a:gdLst/>
            <a:ahLst/>
            <a:cxnLst/>
            <a:rect r="r" b="b" t="t" l="l"/>
            <a:pathLst>
              <a:path h="3204035" w="5396269">
                <a:moveTo>
                  <a:pt x="0" y="0"/>
                </a:moveTo>
                <a:lnTo>
                  <a:pt x="5396269" y="0"/>
                </a:lnTo>
                <a:lnTo>
                  <a:pt x="5396269" y="3204035"/>
                </a:lnTo>
                <a:lnTo>
                  <a:pt x="0" y="3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23565" y="2162381"/>
            <a:ext cx="5962237" cy="5962237"/>
          </a:xfrm>
          <a:custGeom>
            <a:avLst/>
            <a:gdLst/>
            <a:ahLst/>
            <a:cxnLst/>
            <a:rect r="r" b="b" t="t" l="l"/>
            <a:pathLst>
              <a:path h="5962237" w="5962237">
                <a:moveTo>
                  <a:pt x="0" y="0"/>
                </a:moveTo>
                <a:lnTo>
                  <a:pt x="5962237" y="0"/>
                </a:lnTo>
                <a:lnTo>
                  <a:pt x="5962237" y="5962238"/>
                </a:lnTo>
                <a:lnTo>
                  <a:pt x="0" y="596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91731" y="0"/>
            <a:ext cx="5396269" cy="3204035"/>
          </a:xfrm>
          <a:custGeom>
            <a:avLst/>
            <a:gdLst/>
            <a:ahLst/>
            <a:cxnLst/>
            <a:rect r="r" b="b" t="t" l="l"/>
            <a:pathLst>
              <a:path h="3204035" w="5396269">
                <a:moveTo>
                  <a:pt x="0" y="0"/>
                </a:moveTo>
                <a:lnTo>
                  <a:pt x="5396269" y="0"/>
                </a:lnTo>
                <a:lnTo>
                  <a:pt x="5396269" y="3204035"/>
                </a:lnTo>
                <a:lnTo>
                  <a:pt x="0" y="3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47898" y="2678950"/>
            <a:ext cx="4783611" cy="6356958"/>
          </a:xfrm>
          <a:custGeom>
            <a:avLst/>
            <a:gdLst/>
            <a:ahLst/>
            <a:cxnLst/>
            <a:rect r="r" b="b" t="t" l="l"/>
            <a:pathLst>
              <a:path h="6356958" w="4783611">
                <a:moveTo>
                  <a:pt x="0" y="0"/>
                </a:moveTo>
                <a:lnTo>
                  <a:pt x="4783611" y="0"/>
                </a:lnTo>
                <a:lnTo>
                  <a:pt x="478361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423103" y="2678950"/>
            <a:ext cx="4751826" cy="6356958"/>
          </a:xfrm>
          <a:custGeom>
            <a:avLst/>
            <a:gdLst/>
            <a:ahLst/>
            <a:cxnLst/>
            <a:rect r="r" b="b" t="t" l="l"/>
            <a:pathLst>
              <a:path h="6356958" w="4751826">
                <a:moveTo>
                  <a:pt x="0" y="0"/>
                </a:moveTo>
                <a:lnTo>
                  <a:pt x="4751827" y="0"/>
                </a:lnTo>
                <a:lnTo>
                  <a:pt x="475182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96744" y="971550"/>
            <a:ext cx="3839616" cy="929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807" b="true">
                <a:solidFill>
                  <a:srgbClr val="5E2A16"/>
                </a:solidFill>
                <a:latin typeface="Raleway Bold"/>
                <a:ea typeface="Raleway Bold"/>
                <a:cs typeface="Raleway Bold"/>
                <a:sym typeface="Raleway Bold"/>
              </a:rPr>
              <a:t>Pesquisas 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91731" y="0"/>
            <a:ext cx="5396269" cy="3204035"/>
          </a:xfrm>
          <a:custGeom>
            <a:avLst/>
            <a:gdLst/>
            <a:ahLst/>
            <a:cxnLst/>
            <a:rect r="r" b="b" t="t" l="l"/>
            <a:pathLst>
              <a:path h="3204035" w="5396269">
                <a:moveTo>
                  <a:pt x="0" y="0"/>
                </a:moveTo>
                <a:lnTo>
                  <a:pt x="5396269" y="0"/>
                </a:lnTo>
                <a:lnTo>
                  <a:pt x="5396269" y="3204035"/>
                </a:lnTo>
                <a:lnTo>
                  <a:pt x="0" y="3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7803" y="2063907"/>
            <a:ext cx="14180253" cy="7728238"/>
          </a:xfrm>
          <a:custGeom>
            <a:avLst/>
            <a:gdLst/>
            <a:ahLst/>
            <a:cxnLst/>
            <a:rect r="r" b="b" t="t" l="l"/>
            <a:pathLst>
              <a:path h="7728238" w="14180253">
                <a:moveTo>
                  <a:pt x="0" y="0"/>
                </a:moveTo>
                <a:lnTo>
                  <a:pt x="14180253" y="0"/>
                </a:lnTo>
                <a:lnTo>
                  <a:pt x="14180253" y="7728238"/>
                </a:lnTo>
                <a:lnTo>
                  <a:pt x="0" y="7728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2F42E14DDE5741AEA86EB586E03E47" ma:contentTypeVersion="11" ma:contentTypeDescription="Crie um novo documento." ma:contentTypeScope="" ma:versionID="5f0d19b93004e50df1e96763ca8e09f4">
  <xsd:schema xmlns:xsd="http://www.w3.org/2001/XMLSchema" xmlns:xs="http://www.w3.org/2001/XMLSchema" xmlns:p="http://schemas.microsoft.com/office/2006/metadata/properties" xmlns:ns2="f9b2d877-3472-4755-acda-cb332ddbaf4b" xmlns:ns3="98ee2fe5-00e6-4097-a497-bff32fbc7f52" targetNamespace="http://schemas.microsoft.com/office/2006/metadata/properties" ma:root="true" ma:fieldsID="0317c4b4fbacb9de5a071c2a1e998b15" ns2:_="" ns3:_="">
    <xsd:import namespace="f9b2d877-3472-4755-acda-cb332ddbaf4b"/>
    <xsd:import namespace="98ee2fe5-00e6-4097-a497-bff32fbc7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2d877-3472-4755-acda-cb332ddba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429f7ce5-b1b4-49c2-b478-55053dc3db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e2fe5-00e6-4097-a497-bff32fbc7f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2dffcf-e162-409a-bbcf-d2de13846f2f}" ma:internalName="TaxCatchAll" ma:showField="CatchAllData" ma:web="98ee2fe5-00e6-4097-a497-bff32fbc7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b2d877-3472-4755-acda-cb332ddbaf4b">
      <Terms xmlns="http://schemas.microsoft.com/office/infopath/2007/PartnerControls"/>
    </lcf76f155ced4ddcb4097134ff3c332f>
    <TaxCatchAll xmlns="98ee2fe5-00e6-4097-a497-bff32fbc7f52" xsi:nil="true"/>
  </documentManagement>
</p:properties>
</file>

<file path=customXml/itemProps1.xml><?xml version="1.0" encoding="utf-8"?>
<ds:datastoreItem xmlns:ds="http://schemas.openxmlformats.org/officeDocument/2006/customXml" ds:itemID="{B0EA2891-CEBD-46E6-8A15-63979F2C8EBD}"/>
</file>

<file path=customXml/itemProps2.xml><?xml version="1.0" encoding="utf-8"?>
<ds:datastoreItem xmlns:ds="http://schemas.openxmlformats.org/officeDocument/2006/customXml" ds:itemID="{A47BAAF2-2559-4AA0-9768-550F08D1FB9E}"/>
</file>

<file path=customXml/itemProps3.xml><?xml version="1.0" encoding="utf-8"?>
<ds:datastoreItem xmlns:ds="http://schemas.openxmlformats.org/officeDocument/2006/customXml" ds:itemID="{5AA85FF0-BA17-4336-817F-DDC7DE87B9C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FIAR - Encontro de Gestores</dc:title>
  <cp:revision>1</cp:revision>
  <dcterms:created xsi:type="dcterms:W3CDTF">2006-08-16T00:00:00Z</dcterms:created>
  <dcterms:modified xsi:type="dcterms:W3CDTF">2011-08-01T06:04:30Z</dcterms:modified>
  <dc:identifier>DAGTwU7U8l8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0x010100CE2F42E14DDE5741AEA86EB586E03E47</vt:lpwstr>
  </property>
</Properties>
</file>