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27.jpg" ContentType="image/jp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8" r:id="rId7"/>
    <p:sldId id="261" r:id="rId8"/>
    <p:sldId id="262" r:id="rId9"/>
    <p:sldId id="263" r:id="rId10"/>
    <p:sldId id="269" r:id="rId11"/>
    <p:sldId id="265" r:id="rId12"/>
    <p:sldId id="266" r:id="rId13"/>
    <p:sldId id="267" r:id="rId14"/>
    <p:sldId id="270" r:id="rId15"/>
    <p:sldId id="264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FFF"/>
    <a:srgbClr val="286A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85" autoAdjust="0"/>
    <p:restoredTop sz="86629" autoAdjust="0"/>
  </p:normalViewPr>
  <p:slideViewPr>
    <p:cSldViewPr snapToGrid="0">
      <p:cViewPr>
        <p:scale>
          <a:sx n="50" d="100"/>
          <a:sy n="50" d="100"/>
        </p:scale>
        <p:origin x="1435" y="5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B60CD-862A-44A5-B686-62B063A04408}" type="datetimeFigureOut">
              <a:rPr lang="pt-BR" smtClean="0"/>
              <a:t>11/11/2024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F222FC-C33A-4D73-BDB1-197FEC79FE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1175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222FC-C33A-4D73-BDB1-197FEC79FE0F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99595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fundação Projeto </a:t>
            </a:r>
            <a:r>
              <a:rPr lang="pt-BR" dirty="0" err="1"/>
              <a:t>Tamar</a:t>
            </a:r>
            <a:r>
              <a:rPr lang="pt-BR" dirty="0"/>
              <a:t> é uma entidade sem fins lucrativos que visa a recuperação das populações marinhas . </a:t>
            </a:r>
          </a:p>
          <a:p>
            <a:r>
              <a:rPr lang="pt-BR" dirty="0"/>
              <a:t>Ela atua no monitoramento das principais áreas de desova desde a década de 80 </a:t>
            </a:r>
          </a:p>
          <a:p>
            <a:r>
              <a:rPr lang="pt-BR" dirty="0"/>
              <a:t>Atualmente monitoramos as principais áreas de desova e temos todos os dados sistematizados</a:t>
            </a:r>
            <a:r>
              <a:rPr lang="pt-BR" baseline="0" dirty="0"/>
              <a:t> e contribuímos com o set de Dados do </a:t>
            </a:r>
            <a:r>
              <a:rPr lang="pt-BR" baseline="0" dirty="0" err="1"/>
              <a:t>BDCTamar</a:t>
            </a:r>
            <a:r>
              <a:rPr lang="pt-BR" baseline="0" dirty="0"/>
              <a:t> mantido pelo Centro TAMAR </a:t>
            </a:r>
            <a:r>
              <a:rPr lang="pt-BR" baseline="0" dirty="0" err="1"/>
              <a:t>ICMBio</a:t>
            </a:r>
            <a:endParaRPr lang="pt-BR" baseline="0" dirty="0"/>
          </a:p>
          <a:p>
            <a:r>
              <a:rPr lang="pt-BR" baseline="0" dirty="0"/>
              <a:t>A fundação possui uma cadeia produtiva que visa sua </a:t>
            </a:r>
            <a:r>
              <a:rPr lang="pt-BR" baseline="0" dirty="0" err="1"/>
              <a:t>autosutentação</a:t>
            </a:r>
            <a:r>
              <a:rPr lang="pt-BR" baseline="0" dirty="0"/>
              <a:t> para gerar empregos e garantir recursos para as ações de conservação e pesquisa.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222FC-C33A-4D73-BDB1-197FEC79FE0F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8644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aseline="0" dirty="0"/>
              <a:t>Historicamente anotávamos quando um evento de desorientação acontecia. </a:t>
            </a:r>
          </a:p>
          <a:p>
            <a:endParaRPr lang="pt-BR" baseline="0" dirty="0"/>
          </a:p>
          <a:p>
            <a:r>
              <a:rPr lang="pt-BR" baseline="0" dirty="0"/>
              <a:t>Utilizamos para isto o melhor dos de detectores de </a:t>
            </a:r>
            <a:r>
              <a:rPr lang="pt-BR" baseline="0" dirty="0" err="1"/>
              <a:t>Fotopoluição</a:t>
            </a:r>
            <a:r>
              <a:rPr lang="pt-BR" baseline="0" dirty="0"/>
              <a:t> que são os próprios filhotes </a:t>
            </a:r>
          </a:p>
          <a:p>
            <a:endParaRPr lang="pt-BR" dirty="0"/>
          </a:p>
          <a:p>
            <a:r>
              <a:rPr lang="pt-BR" dirty="0"/>
              <a:t>Passamos aprimorar estas observações dos rastros dos nascimentos para todos os ninhos acompanhados na praia.</a:t>
            </a:r>
            <a:endParaRPr lang="pt-BR" baseline="0" dirty="0"/>
          </a:p>
          <a:p>
            <a:endParaRPr lang="pt-BR" baseline="0" dirty="0"/>
          </a:p>
          <a:p>
            <a:r>
              <a:rPr lang="pt-BR" baseline="0" dirty="0"/>
              <a:t>A esquerda temos ume exemplo de um ninho que não teve desorientação </a:t>
            </a:r>
          </a:p>
          <a:p>
            <a:endParaRPr lang="pt-BR" dirty="0"/>
          </a:p>
          <a:p>
            <a:r>
              <a:rPr lang="pt-BR" dirty="0"/>
              <a:t>No centro um ninhos onde houve desorientação</a:t>
            </a:r>
          </a:p>
          <a:p>
            <a:endParaRPr lang="pt-BR" dirty="0"/>
          </a:p>
          <a:p>
            <a:r>
              <a:rPr lang="pt-BR" dirty="0"/>
              <a:t>Mas infelizmente muitas vezes não conseguimos detectar</a:t>
            </a:r>
            <a:r>
              <a:rPr lang="pt-BR" baseline="0" dirty="0"/>
              <a:t> os rastros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222FC-C33A-4D73-BDB1-197FEC79FE0F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1828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Recentemente apresentamos</a:t>
            </a:r>
            <a:r>
              <a:rPr lang="pt-BR" baseline="0" dirty="0"/>
              <a:t> no Congresso Latino Americano de Ciências do Mar os resultados para este estudo na Bahia.</a:t>
            </a:r>
          </a:p>
          <a:p>
            <a:r>
              <a:rPr lang="pt-BR" baseline="0" dirty="0"/>
              <a:t>A </a:t>
            </a:r>
            <a:r>
              <a:rPr lang="pt-BR" baseline="0" dirty="0" err="1"/>
              <a:t>fotopoluição</a:t>
            </a:r>
            <a:r>
              <a:rPr lang="pt-BR" baseline="0" dirty="0"/>
              <a:t> já é uma realidade na Bahia e chegou triplica o volume de casos de 2022/23 para 2023/24</a:t>
            </a:r>
          </a:p>
          <a:p>
            <a:endParaRPr lang="pt-BR" baseline="0" dirty="0"/>
          </a:p>
          <a:p>
            <a:r>
              <a:rPr lang="pt-BR" baseline="0" dirty="0"/>
              <a:t>Foram avaliadas as praias de Busca Vida </a:t>
            </a:r>
            <a:r>
              <a:rPr lang="pt-BR" baseline="0" dirty="0" err="1"/>
              <a:t>Arembepe</a:t>
            </a:r>
            <a:r>
              <a:rPr lang="pt-BR" baseline="0" dirty="0"/>
              <a:t> Berta </a:t>
            </a:r>
          </a:p>
          <a:p>
            <a:r>
              <a:rPr lang="pt-BR" baseline="0" dirty="0"/>
              <a:t>Praia do Forte </a:t>
            </a:r>
            <a:r>
              <a:rPr lang="pt-BR" baseline="0" dirty="0" err="1"/>
              <a:t>Imbassai</a:t>
            </a:r>
            <a:r>
              <a:rPr lang="pt-BR" baseline="0" dirty="0"/>
              <a:t> e Santo </a:t>
            </a:r>
            <a:r>
              <a:rPr lang="pt-BR" baseline="0" dirty="0" err="1"/>
              <a:t>Antonio</a:t>
            </a:r>
            <a:r>
              <a:rPr lang="pt-BR" baseline="0" dirty="0"/>
              <a:t> </a:t>
            </a:r>
          </a:p>
          <a:p>
            <a:r>
              <a:rPr lang="pt-BR" baseline="0" dirty="0"/>
              <a:t>Cada linha representa um temporada reprodutiva e as cores das bolas e seus tamanhos um determinado grau de desorientação na praia</a:t>
            </a:r>
          </a:p>
          <a:p>
            <a:endParaRPr lang="pt-BR" baseline="0" dirty="0"/>
          </a:p>
          <a:p>
            <a:endParaRPr lang="pt-BR" baseline="0" dirty="0"/>
          </a:p>
          <a:p>
            <a:r>
              <a:rPr lang="pt-BR" baseline="0" dirty="0"/>
              <a:t>O caso de Busca Vida é exemplar por se tratar de uma ocupação antiga onde o condomínio absorveu boas práticas de iluminação e há muito pouco desvio devido a luz</a:t>
            </a:r>
          </a:p>
          <a:p>
            <a:endParaRPr lang="pt-BR" baseline="0" dirty="0"/>
          </a:p>
          <a:p>
            <a:r>
              <a:rPr lang="pt-BR" baseline="0" dirty="0"/>
              <a:t>Em outras praias que estão recebendo novos empreendimentos isto não está acontecendo como em Santo </a:t>
            </a:r>
            <a:r>
              <a:rPr lang="pt-BR" baseline="0" dirty="0" err="1"/>
              <a:t>Antonio</a:t>
            </a:r>
            <a:r>
              <a:rPr lang="pt-BR" baseline="0" dirty="0"/>
              <a:t> por exemplo que a situação se </a:t>
            </a:r>
            <a:r>
              <a:rPr lang="pt-BR" baseline="0" dirty="0" err="1"/>
              <a:t>agavou</a:t>
            </a:r>
            <a:r>
              <a:rPr lang="pt-BR" baseline="0" dirty="0"/>
              <a:t> ao longo do tempo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222FC-C33A-4D73-BDB1-197FEC79FE0F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4862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 o que fazer daqui pra frente . </a:t>
            </a:r>
          </a:p>
          <a:p>
            <a:endParaRPr lang="pt-BR" dirty="0"/>
          </a:p>
          <a:p>
            <a:r>
              <a:rPr lang="pt-BR" dirty="0"/>
              <a:t>Temos que trabalhar para a mudança da cultura</a:t>
            </a:r>
            <a:r>
              <a:rPr lang="pt-BR" baseline="0" dirty="0"/>
              <a:t> de iluminação. </a:t>
            </a:r>
          </a:p>
          <a:p>
            <a:r>
              <a:rPr lang="pt-BR" baseline="0" dirty="0"/>
              <a:t>Isto vale para toda a iluminação Pública ou Privada </a:t>
            </a:r>
          </a:p>
          <a:p>
            <a:r>
              <a:rPr lang="pt-BR" baseline="0" dirty="0"/>
              <a:t>E no caso das tartarugas temos que mudar os hábitos de iluminar a beira mar. </a:t>
            </a:r>
          </a:p>
          <a:p>
            <a:endParaRPr lang="pt-BR" baseline="0" dirty="0"/>
          </a:p>
          <a:p>
            <a:r>
              <a:rPr lang="pt-BR" baseline="0" dirty="0"/>
              <a:t>A FPT tem trabalhado com a distribuição de informação </a:t>
            </a:r>
          </a:p>
          <a:p>
            <a:r>
              <a:rPr lang="pt-BR" baseline="0" dirty="0"/>
              <a:t>Já fazemos muitos anos que em todas </a:t>
            </a:r>
            <a:r>
              <a:rPr lang="pt-BR" baseline="0" dirty="0" err="1"/>
              <a:t>nossasa</a:t>
            </a:r>
            <a:r>
              <a:rPr lang="pt-BR" baseline="0" dirty="0"/>
              <a:t> ações educativas sejam nos centros de </a:t>
            </a:r>
            <a:r>
              <a:rPr lang="pt-BR" baseline="0" dirty="0" err="1"/>
              <a:t>vistantes</a:t>
            </a:r>
            <a:r>
              <a:rPr lang="pt-BR" baseline="0" dirty="0"/>
              <a:t> ou nas caminhadas de filhotes que as equipes falam sobre os efeitos negativos da luz sobre as áreas de desova;</a:t>
            </a:r>
          </a:p>
          <a:p>
            <a:endParaRPr lang="pt-BR" baseline="0" dirty="0"/>
          </a:p>
          <a:p>
            <a:r>
              <a:rPr lang="pt-BR" baseline="0" dirty="0"/>
              <a:t>O que temos até o </a:t>
            </a:r>
            <a:r>
              <a:rPr lang="pt-BR" baseline="0" dirty="0" err="1"/>
              <a:t>moemtno</a:t>
            </a:r>
            <a:r>
              <a:rPr lang="pt-BR" baseline="0" dirty="0"/>
              <a:t> de conhecimento as cores podem nos ajudar  </a:t>
            </a:r>
          </a:p>
          <a:p>
            <a:r>
              <a:rPr lang="pt-BR" baseline="0" dirty="0"/>
              <a:t>Mas é precisa ir além das cores e compreender que a intensidade também é ruim . </a:t>
            </a:r>
            <a:r>
              <a:rPr lang="pt-BR" baseline="0" dirty="0" err="1"/>
              <a:t>Voce</a:t>
            </a:r>
            <a:r>
              <a:rPr lang="pt-BR" baseline="0" dirty="0"/>
              <a:t> pode ter a cor certa mas a intensidade errada. </a:t>
            </a:r>
          </a:p>
          <a:p>
            <a:r>
              <a:rPr lang="pt-BR" baseline="0" dirty="0"/>
              <a:t>Para exemplificar aqui temos o </a:t>
            </a:r>
            <a:r>
              <a:rPr lang="pt-BR" baseline="0" dirty="0" err="1"/>
              <a:t>espectreo</a:t>
            </a:r>
            <a:r>
              <a:rPr lang="pt-BR" baseline="0" dirty="0"/>
              <a:t> de luz branca fria e quente </a:t>
            </a:r>
          </a:p>
          <a:p>
            <a:r>
              <a:rPr lang="pt-BR" baseline="0" dirty="0"/>
              <a:t>Percebam que dentro do espectro da luz branca fria tem um pico indesejável de azul </a:t>
            </a:r>
          </a:p>
          <a:p>
            <a:endParaRPr lang="pt-BR" baseline="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222FC-C33A-4D73-BDB1-197FEC79FE0F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2472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Por ultimo quero apresentar um dos maiores aliados que as </a:t>
            </a:r>
            <a:r>
              <a:rPr lang="pt-BR" dirty="0" err="1"/>
              <a:t>tarta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222FC-C33A-4D73-BDB1-197FEC79FE0F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018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222FC-C33A-4D73-BDB1-197FEC79FE0F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9446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</a:t>
            </a:r>
            <a:r>
              <a:rPr lang="pt-BR" baseline="0" dirty="0"/>
              <a:t> ciclo de dia e noite do planeta Terra determinou a evolução biológica. As espécies de plantas e animais se adaptaram a esta variação.</a:t>
            </a:r>
          </a:p>
          <a:p>
            <a:r>
              <a:rPr lang="pt-BR" baseline="0" dirty="0"/>
              <a:t>A luz tem importância na fisiologia na produção de hormônios e influencia comportamentos.</a:t>
            </a:r>
          </a:p>
          <a:p>
            <a:r>
              <a:rPr lang="pt-BR" baseline="0" dirty="0"/>
              <a:t>A criação pelo homem da iluminação artificial passou a trazer luz onde não havia criando o que chamamos hoje de </a:t>
            </a:r>
            <a:r>
              <a:rPr lang="pt-BR" baseline="0" dirty="0" err="1"/>
              <a:t>fotopoluição</a:t>
            </a:r>
            <a:r>
              <a:rPr lang="pt-BR" baseline="0" dirty="0"/>
              <a:t>.</a:t>
            </a:r>
          </a:p>
          <a:p>
            <a:r>
              <a:rPr lang="pt-BR" baseline="0" dirty="0"/>
              <a:t>Todos nós sabemos da atração dos insetos pelas lâmpadas.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222FC-C33A-4D73-BDB1-197FEC79FE0F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9739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Desde</a:t>
            </a:r>
            <a:r>
              <a:rPr lang="pt-BR" baseline="0" dirty="0"/>
              <a:t> o inicio dos estudos com as tartarugas marinhas sabe-se de que a luz influencia o comportamento delas.</a:t>
            </a:r>
          </a:p>
          <a:p>
            <a:r>
              <a:rPr lang="pt-BR" dirty="0"/>
              <a:t>Sabemos que as</a:t>
            </a:r>
            <a:r>
              <a:rPr lang="pt-BR" baseline="0" dirty="0"/>
              <a:t> fêmeas que sobem as praias também são sensíveis a luz e podem abandonar praias que se tornam muito iluminadas.</a:t>
            </a:r>
          </a:p>
          <a:p>
            <a:r>
              <a:rPr lang="pt-BR" baseline="0" dirty="0"/>
              <a:t>Elas podem se desorientar após a postura e ter dificuldade em seu retomo ao mar. </a:t>
            </a:r>
          </a:p>
          <a:p>
            <a:r>
              <a:rPr lang="pt-BR" baseline="0" dirty="0"/>
              <a:t>Mas é sobre os filhotes que a maioria dos trabalhos são feitos e é sobre os filhotes que os efeitos da </a:t>
            </a:r>
            <a:r>
              <a:rPr lang="pt-BR" baseline="0" dirty="0" err="1"/>
              <a:t>fotopoluição</a:t>
            </a:r>
            <a:r>
              <a:rPr lang="pt-BR" baseline="0" dirty="0"/>
              <a:t> são mais preocupantes. </a:t>
            </a:r>
          </a:p>
          <a:p>
            <a:r>
              <a:rPr lang="pt-BR" baseline="0" dirty="0"/>
              <a:t>Os filhotes desorientados pela </a:t>
            </a:r>
            <a:r>
              <a:rPr lang="pt-BR" baseline="0" dirty="0" err="1"/>
              <a:t>fotopoluição</a:t>
            </a:r>
            <a:r>
              <a:rPr lang="pt-BR" baseline="0" dirty="0"/>
              <a:t> podem ter retardada sua chegada ao mar ou mesmo nem chegarem ao mar. </a:t>
            </a:r>
          </a:p>
          <a:p>
            <a:r>
              <a:rPr lang="pt-BR" baseline="0" dirty="0"/>
              <a:t>A mortalidade se dá pela desidratação, predação ou por simples exaustão.</a:t>
            </a:r>
          </a:p>
          <a:p>
            <a:r>
              <a:rPr lang="pt-BR" baseline="0" dirty="0"/>
              <a:t>Desta maneira precisamos ao avaliar as luzes que chegam numa praia de desova ter a perspectiva dos filhotes., pois pequenos obstáculos como uma duna ou uma vegetação baixa pode “salvar” um área dos efeitos da </a:t>
            </a:r>
            <a:r>
              <a:rPr lang="pt-BR" baseline="0" dirty="0" err="1"/>
              <a:t>fotopoluição</a:t>
            </a:r>
            <a:r>
              <a:rPr lang="pt-BR" baseline="0" dirty="0"/>
              <a:t>.</a:t>
            </a:r>
          </a:p>
          <a:p>
            <a:r>
              <a:rPr lang="pt-BR" baseline="0" dirty="0"/>
              <a:t>Mas é muito importante pensar também qual é a faixa de luz que as tartarugas enxergam.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222FC-C33A-4D73-BDB1-197FEC79FE0F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8835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aseline="0" dirty="0"/>
              <a:t>O Olho da tartaruga marinhas possui fisiologicamente diferenças do olho humano. </a:t>
            </a:r>
          </a:p>
          <a:p>
            <a:r>
              <a:rPr lang="pt-BR" baseline="0" dirty="0"/>
              <a:t>O espectro de luz que a tartaruga marinhas enxerga é mais amplo do que o olho humano.</a:t>
            </a:r>
          </a:p>
          <a:p>
            <a:r>
              <a:rPr lang="pt-BR" baseline="0" dirty="0" err="1"/>
              <a:t>Eças</a:t>
            </a:r>
            <a:r>
              <a:rPr lang="pt-BR" baseline="0" dirty="0"/>
              <a:t> enxergam melhor o espectro do Ultra violeta coisa que nós humanos não fazemos e enxergam pior as ondas de luz próximas do vermelho.</a:t>
            </a:r>
          </a:p>
          <a:p>
            <a:r>
              <a:rPr lang="pt-BR" baseline="0" dirty="0"/>
              <a:t>As tartarugas são atraídas pelas frequências de luz do espectro próximo ao azul.</a:t>
            </a:r>
          </a:p>
          <a:p>
            <a:r>
              <a:rPr lang="pt-BR" baseline="0" dirty="0"/>
              <a:t>O mar emite luz neste espectro principalmente porque muitos organismos no mar são </a:t>
            </a:r>
            <a:r>
              <a:rPr lang="pt-BR" baseline="0" dirty="0" err="1"/>
              <a:t>bio</a:t>
            </a:r>
            <a:r>
              <a:rPr lang="pt-BR" baseline="0" dirty="0"/>
              <a:t> </a:t>
            </a:r>
            <a:r>
              <a:rPr lang="pt-BR" baseline="0" dirty="0" err="1"/>
              <a:t>luminecentes</a:t>
            </a:r>
            <a:r>
              <a:rPr lang="pt-BR" baseline="0" dirty="0"/>
              <a:t>.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222FC-C33A-4D73-BDB1-197FEC79FE0F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3879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No Brasil temos 5 das sete espécies</a:t>
            </a:r>
            <a:r>
              <a:rPr lang="pt-BR" baseline="0" dirty="0"/>
              <a:t> de tartarugas marinhas do mundo.</a:t>
            </a:r>
          </a:p>
          <a:p>
            <a:r>
              <a:rPr lang="pt-BR" baseline="0" dirty="0"/>
              <a:t>A tartaruga Verde atualmente não possui status de ameaçada porém sua população ainda é dependente de conservação. </a:t>
            </a:r>
          </a:p>
          <a:p>
            <a:r>
              <a:rPr lang="pt-BR" baseline="0" dirty="0"/>
              <a:t>A mais comum desovando em nossas praias é a Tartaruga Cabeçuda. </a:t>
            </a:r>
          </a:p>
          <a:p>
            <a:r>
              <a:rPr lang="pt-BR" baseline="0" dirty="0"/>
              <a:t>A mais restrita em termos de praias de desova é a Tartaruga de Couro que desova regularmente somente na região da foz do Rio WATU conhecido por nós brancos por Rio Doce no Espirito Santo.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222FC-C33A-4D73-BDB1-197FEC79FE0F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3430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Uma consideração importante é que segundo os estudos realizados as</a:t>
            </a:r>
            <a:r>
              <a:rPr lang="pt-BR" baseline="0" dirty="0"/>
              <a:t> espécies reagem de maneira diferente.</a:t>
            </a:r>
          </a:p>
          <a:p>
            <a:r>
              <a:rPr lang="pt-BR" baseline="0" dirty="0"/>
              <a:t>A direita temos uma gráfico que representa a atração ou repulsa dos filhotes no eixo Y e no eixo X os comprimentos de onda de luz.</a:t>
            </a:r>
          </a:p>
          <a:p>
            <a:r>
              <a:rPr lang="pt-BR" baseline="0" dirty="0"/>
              <a:t>Observem que todas as espécies possuem atração por maior parte do espectro.</a:t>
            </a:r>
          </a:p>
          <a:p>
            <a:r>
              <a:rPr lang="pt-BR" baseline="0" dirty="0"/>
              <a:t>A espécie C </a:t>
            </a:r>
            <a:r>
              <a:rPr lang="pt-BR" baseline="0" dirty="0" err="1"/>
              <a:t>caretta</a:t>
            </a:r>
            <a:r>
              <a:rPr lang="pt-BR" baseline="0" dirty="0"/>
              <a:t> é a que primeiro começa a sair da área de atração e ultrapassa a linha da indiferença entorno dos 500 </a:t>
            </a:r>
            <a:r>
              <a:rPr lang="pt-BR" baseline="0" dirty="0" err="1"/>
              <a:t>nm</a:t>
            </a:r>
            <a:r>
              <a:rPr lang="pt-BR" baseline="0" dirty="0"/>
              <a:t> e chega a ter repulsa pelos comprimentos de onda próximos a 600 </a:t>
            </a:r>
            <a:r>
              <a:rPr lang="pt-BR" baseline="0" dirty="0" err="1"/>
              <a:t>nm</a:t>
            </a:r>
            <a:r>
              <a:rPr lang="pt-BR" baseline="0" dirty="0"/>
              <a:t> que corresponde a luz amarela. </a:t>
            </a:r>
          </a:p>
          <a:p>
            <a:r>
              <a:rPr lang="pt-BR" baseline="0" dirty="0"/>
              <a:t>As espécies L. </a:t>
            </a:r>
            <a:r>
              <a:rPr lang="pt-BR" baseline="0" dirty="0" err="1"/>
              <a:t>olivacea</a:t>
            </a:r>
            <a:r>
              <a:rPr lang="pt-BR" baseline="0" dirty="0"/>
              <a:t> e C. </a:t>
            </a:r>
            <a:r>
              <a:rPr lang="pt-BR" baseline="0" dirty="0" err="1"/>
              <a:t>mydas</a:t>
            </a:r>
            <a:r>
              <a:rPr lang="pt-BR" baseline="0" dirty="0"/>
              <a:t>  ainda apresentam atração pelo espectro do amarelo q a </a:t>
            </a:r>
            <a:r>
              <a:rPr lang="pt-BR" baseline="0" dirty="0" err="1"/>
              <a:t>Carettas</a:t>
            </a:r>
            <a:r>
              <a:rPr lang="pt-BR" baseline="0" dirty="0"/>
              <a:t> tem aversão e só chegam a cruzar a linha da indiferença apenas em comprimentos de onda acima de 650 </a:t>
            </a:r>
            <a:r>
              <a:rPr lang="pt-BR" baseline="0" dirty="0" err="1"/>
              <a:t>nm</a:t>
            </a:r>
            <a:r>
              <a:rPr lang="pt-BR" baseline="0" dirty="0"/>
              <a:t>.</a:t>
            </a:r>
          </a:p>
          <a:p>
            <a:r>
              <a:rPr lang="pt-BR" baseline="0" dirty="0"/>
              <a:t>A espécie mais sensível é a Tartaruga de Pente que chega a ter menos atração mas não chega nem ultrapassa a linha de indiferença.</a:t>
            </a:r>
          </a:p>
          <a:p>
            <a:r>
              <a:rPr lang="pt-BR" baseline="0" dirty="0"/>
              <a:t>Há poucos estudos com tartaruga de couro mas elas reagem menos as cores laranja e vermelho. </a:t>
            </a:r>
          </a:p>
          <a:p>
            <a:r>
              <a:rPr lang="pt-BR" baseline="0" dirty="0"/>
              <a:t>Neste experimento realizado na Costa Rica é interessante. </a:t>
            </a:r>
          </a:p>
          <a:p>
            <a:r>
              <a:rPr lang="pt-BR" baseline="0" dirty="0"/>
              <a:t>A parte de cima dos círculos é a direção do mar a direção certa a ser seguida.</a:t>
            </a:r>
          </a:p>
          <a:p>
            <a:r>
              <a:rPr lang="pt-BR" baseline="0" dirty="0"/>
              <a:t>Os pontos representam os filhotes . A linha preta a direção predominante que os filhotes tomaram. </a:t>
            </a:r>
          </a:p>
          <a:p>
            <a:r>
              <a:rPr lang="pt-BR" baseline="0" dirty="0"/>
              <a:t>Notem que a miro dispersão foi para o teste de luz laranja mas mesmo assim houve desorientação. </a:t>
            </a:r>
          </a:p>
          <a:p>
            <a:r>
              <a:rPr lang="pt-BR" baseline="0" dirty="0"/>
              <a:t>As cores amarela verde azul e branco a desorientação foi completa.</a:t>
            </a:r>
          </a:p>
          <a:p>
            <a:endParaRPr lang="pt-BR" baseline="0" dirty="0"/>
          </a:p>
          <a:p>
            <a:r>
              <a:rPr lang="pt-BR" baseline="0" dirty="0"/>
              <a:t>A cor da luz ajuda mas não é uma bala de prata que resolvera a questão da </a:t>
            </a:r>
            <a:r>
              <a:rPr lang="pt-BR" baseline="0" dirty="0" err="1"/>
              <a:t>fotopoluição</a:t>
            </a:r>
            <a:r>
              <a:rPr lang="pt-BR" baseline="0" dirty="0"/>
              <a:t> para todas as espécies.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222FC-C33A-4D73-BDB1-197FEC79FE0F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6981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Uma</a:t>
            </a:r>
            <a:r>
              <a:rPr lang="pt-BR" baseline="0" dirty="0"/>
              <a:t> questão que devemos levar em conta é que a maioria dos nascimentos se dá pelo início da noite.</a:t>
            </a:r>
          </a:p>
          <a:p>
            <a:r>
              <a:rPr lang="pt-BR" baseline="0" dirty="0"/>
              <a:t>É neste mesmo período que o uso humano das luzes artificiais é mais intenso. </a:t>
            </a:r>
          </a:p>
          <a:p>
            <a:r>
              <a:rPr lang="pt-BR" baseline="0" dirty="0"/>
              <a:t>Bom observar que o gráfico mostrado aqui é um estudo feito na Florida onde o por do sol na época do nascimento dos filhotes é mais tarde que no Brasil. </a:t>
            </a:r>
          </a:p>
          <a:p>
            <a:r>
              <a:rPr lang="pt-BR" baseline="0" dirty="0"/>
              <a:t>Os filhotes em geral nascem após algumas horas do por do sol. </a:t>
            </a:r>
          </a:p>
          <a:p>
            <a:r>
              <a:rPr lang="pt-BR" baseline="0" dirty="0"/>
              <a:t>Mesmo  assim isto é um indicativo que se houver um uso racional das iluminações a beira mar isto pode favorecer a evitarmos desorientação.</a:t>
            </a:r>
          </a:p>
          <a:p>
            <a:r>
              <a:rPr lang="pt-BR" baseline="0" dirty="0"/>
              <a:t>Praticas de esportes noturnos a beira mar como quadras de </a:t>
            </a:r>
            <a:r>
              <a:rPr lang="pt-BR" baseline="0" dirty="0" err="1"/>
              <a:t>beachtenis</a:t>
            </a:r>
            <a:r>
              <a:rPr lang="pt-BR" baseline="0" dirty="0"/>
              <a:t> necessitam ter regramento no uso de luz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222FC-C33A-4D73-BDB1-197FEC79FE0F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6248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Como dito anteriormente a</a:t>
            </a:r>
            <a:r>
              <a:rPr lang="pt-BR" baseline="0" dirty="0"/>
              <a:t> questão da </a:t>
            </a:r>
            <a:r>
              <a:rPr lang="pt-BR" baseline="0" dirty="0" err="1"/>
              <a:t>fotopoluição</a:t>
            </a:r>
            <a:r>
              <a:rPr lang="pt-BR" baseline="0" dirty="0"/>
              <a:t> é tolerada pelas fêmeas mas é muito mais grave para os filhotes. </a:t>
            </a:r>
          </a:p>
          <a:p>
            <a:endParaRPr lang="pt-BR" baseline="0" dirty="0"/>
          </a:p>
          <a:p>
            <a:r>
              <a:rPr lang="pt-BR" baseline="0" dirty="0"/>
              <a:t>Já quase não há praias sem nenhuma ocupação na maioria das áreas de desova do Brasil. </a:t>
            </a:r>
          </a:p>
          <a:p>
            <a:r>
              <a:rPr lang="pt-BR" baseline="0" dirty="0"/>
              <a:t>A variação de luz é enorme e varia muito . </a:t>
            </a:r>
          </a:p>
          <a:p>
            <a:r>
              <a:rPr lang="pt-BR" baseline="0" dirty="0"/>
              <a:t>A falta de vegetação nativa nas praias do nordeste com a extensa faixa de coqueiros sem vegetação arbustiva ou herbácea abaixo deles é um agravante pois não há formação de nenhuma barreira física. </a:t>
            </a:r>
          </a:p>
          <a:p>
            <a:endParaRPr lang="pt-BR" baseline="0" dirty="0"/>
          </a:p>
          <a:p>
            <a:r>
              <a:rPr lang="pt-BR" baseline="0" dirty="0"/>
              <a:t>E mesmo nas praias mais desertas já é observado o HALO luminoso das ocupações vizinhas. </a:t>
            </a:r>
          </a:p>
          <a:p>
            <a:r>
              <a:rPr lang="pt-BR" baseline="0" dirty="0"/>
              <a:t>O Halo luminoso também 'pode desorientar . </a:t>
            </a:r>
          </a:p>
          <a:p>
            <a:endParaRPr lang="pt-BR" baseline="0" dirty="0"/>
          </a:p>
          <a:p>
            <a:r>
              <a:rPr lang="pt-BR" baseline="0" dirty="0"/>
              <a:t>Tudo depende do que está acontecendo na praia no momento em que os filhotes emergem de seus ninhos . </a:t>
            </a:r>
          </a:p>
          <a:p>
            <a:endParaRPr lang="pt-BR" baseline="0" dirty="0"/>
          </a:p>
          <a:p>
            <a:r>
              <a:rPr lang="pt-BR" baseline="0" dirty="0"/>
              <a:t>Por isto a questão é complexa pois são muitas as variáveis.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222FC-C33A-4D73-BDB1-197FEC79FE0F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4952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solidFill>
          <a:srgbClr val="286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3C92-90BF-4C3C-9BEC-67D9A0999B11}" type="datetimeFigureOut">
              <a:rPr lang="pt-BR" smtClean="0"/>
              <a:t>11/11/2024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07CA-3E06-4286-85A9-A673093C9D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6879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3C92-90BF-4C3C-9BEC-67D9A0999B11}" type="datetimeFigureOut">
              <a:rPr lang="pt-BR" smtClean="0"/>
              <a:t>11/11/2024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07CA-3E06-4286-85A9-A673093C9D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0957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3C92-90BF-4C3C-9BEC-67D9A0999B11}" type="datetimeFigureOut">
              <a:rPr lang="pt-BR" smtClean="0"/>
              <a:t>11/11/2024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07CA-3E06-4286-85A9-A673093C9D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4482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010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3C92-90BF-4C3C-9BEC-67D9A0999B11}" type="datetimeFigureOut">
              <a:rPr lang="pt-BR" smtClean="0"/>
              <a:t>11/11/2024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07CA-3E06-4286-85A9-A673093C9D7E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10">
            <a:extLst>
              <a:ext uri="{FF2B5EF4-FFF2-40B4-BE49-F238E27FC236}">
                <a16:creationId xmlns:a16="http://schemas.microsoft.com/office/drawing/2014/main" id="{27E117E6-448E-BF86-D46F-A67CEEF273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9047" y="6086632"/>
            <a:ext cx="502234" cy="53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00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3C92-90BF-4C3C-9BEC-67D9A0999B11}" type="datetimeFigureOut">
              <a:rPr lang="pt-BR" smtClean="0"/>
              <a:t>11/11/2024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07CA-3E06-4286-85A9-A673093C9D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5376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3C92-90BF-4C3C-9BEC-67D9A0999B11}" type="datetimeFigureOut">
              <a:rPr lang="pt-BR" smtClean="0"/>
              <a:t>11/11/2024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07CA-3E06-4286-85A9-A673093C9D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6028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3C92-90BF-4C3C-9BEC-67D9A0999B11}" type="datetimeFigureOut">
              <a:rPr lang="pt-BR" smtClean="0"/>
              <a:t>11/11/2024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07CA-3E06-4286-85A9-A673093C9D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3355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3C92-90BF-4C3C-9BEC-67D9A0999B11}" type="datetimeFigureOut">
              <a:rPr lang="pt-BR" smtClean="0"/>
              <a:t>11/11/2024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07CA-3E06-4286-85A9-A673093C9D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2069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3C92-90BF-4C3C-9BEC-67D9A0999B11}" type="datetimeFigureOut">
              <a:rPr lang="pt-BR" smtClean="0"/>
              <a:t>11/11/2024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07CA-3E06-4286-85A9-A673093C9D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5106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3C92-90BF-4C3C-9BEC-67D9A0999B11}" type="datetimeFigureOut">
              <a:rPr lang="pt-BR" smtClean="0"/>
              <a:t>11/11/2024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07CA-3E06-4286-85A9-A673093C9D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707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3C92-90BF-4C3C-9BEC-67D9A0999B11}" type="datetimeFigureOut">
              <a:rPr lang="pt-BR" smtClean="0"/>
              <a:t>11/11/2024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07CA-3E06-4286-85A9-A673093C9D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3188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6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93C92-90BF-4C3C-9BEC-67D9A0999B11}" type="datetimeFigureOut">
              <a:rPr lang="pt-BR" smtClean="0"/>
              <a:t>11/11/2024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07CA-3E06-4286-85A9-A673093C9D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4729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6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41704" y="5522278"/>
            <a:ext cx="9144000" cy="1143993"/>
          </a:xfrm>
        </p:spPr>
        <p:txBody>
          <a:bodyPr/>
          <a:lstStyle/>
          <a:p>
            <a:r>
              <a:rPr lang="pt-BR" b="1" dirty="0">
                <a:solidFill>
                  <a:srgbClr val="F4FFFF"/>
                </a:solidFill>
              </a:rPr>
              <a:t>Iluminaram minha Praia e AGORA </a:t>
            </a:r>
            <a:r>
              <a:rPr lang="pt-BR" dirty="0">
                <a:solidFill>
                  <a:srgbClr val="F4FFFF"/>
                </a:solidFill>
              </a:rPr>
              <a:t>?</a:t>
            </a:r>
            <a:br>
              <a:rPr lang="pt-BR" dirty="0">
                <a:solidFill>
                  <a:srgbClr val="F4FFFF"/>
                </a:solidFill>
              </a:rPr>
            </a:br>
            <a:r>
              <a:rPr lang="pt-BR" dirty="0">
                <a:solidFill>
                  <a:srgbClr val="F4FFFF"/>
                </a:solidFill>
              </a:rPr>
              <a:t>Paulo H. Lara – Fundação Projeto Tamar</a:t>
            </a:r>
            <a:br>
              <a:rPr lang="pt-BR" dirty="0">
                <a:solidFill>
                  <a:srgbClr val="F4FFFF"/>
                </a:solidFill>
              </a:rPr>
            </a:br>
            <a:r>
              <a:rPr lang="pt-BR" dirty="0">
                <a:solidFill>
                  <a:srgbClr val="F4FFFF"/>
                </a:solidFill>
              </a:rPr>
              <a:t>Novembro – 2024</a:t>
            </a:r>
          </a:p>
        </p:txBody>
      </p:sp>
      <p:grpSp>
        <p:nvGrpSpPr>
          <p:cNvPr id="8" name="Agrupar 7"/>
          <p:cNvGrpSpPr/>
          <p:nvPr/>
        </p:nvGrpSpPr>
        <p:grpSpPr>
          <a:xfrm>
            <a:off x="2133363" y="639096"/>
            <a:ext cx="7925273" cy="4384106"/>
            <a:chOff x="3855526" y="605545"/>
            <a:chExt cx="4480948" cy="2256528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3"/>
            <a:srcRect b="76233"/>
            <a:stretch/>
          </p:blipFill>
          <p:spPr>
            <a:xfrm>
              <a:off x="3855526" y="605545"/>
              <a:ext cx="4480948" cy="1342127"/>
            </a:xfrm>
            <a:prstGeom prst="rect">
              <a:avLst/>
            </a:prstGeom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 rotWithShape="1">
            <a:blip r:embed="rId3"/>
            <a:srcRect t="82734" b="1073"/>
            <a:stretch/>
          </p:blipFill>
          <p:spPr>
            <a:xfrm>
              <a:off x="3855526" y="1947673"/>
              <a:ext cx="4480948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029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758739" y="2501557"/>
            <a:ext cx="55006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4FFFF"/>
                </a:solidFill>
              </a:rPr>
              <a:t>22</a:t>
            </a:r>
          </a:p>
          <a:p>
            <a:r>
              <a:rPr lang="pt-BR" sz="1700" dirty="0">
                <a:solidFill>
                  <a:srgbClr val="F4FFFF"/>
                </a:solidFill>
                <a:cs typeface="Arial" panose="020B0604020202020204" pitchFamily="34" charset="0"/>
              </a:rPr>
              <a:t>Localidades entre museus, bases e lojas</a:t>
            </a:r>
          </a:p>
          <a:p>
            <a:endParaRPr lang="pt-BR" sz="1700" dirty="0">
              <a:solidFill>
                <a:srgbClr val="F4FFFF"/>
              </a:solidFill>
              <a:cs typeface="Arial" panose="020B0604020202020204" pitchFamily="34" charset="0"/>
            </a:endParaRPr>
          </a:p>
          <a:p>
            <a:r>
              <a:rPr lang="pt-BR" sz="1700" dirty="0">
                <a:solidFill>
                  <a:srgbClr val="F4FFFF"/>
                </a:solidFill>
                <a:cs typeface="Arial" panose="020B0604020202020204" pitchFamily="34" charset="0"/>
              </a:rPr>
              <a:t>Mais de </a:t>
            </a:r>
          </a:p>
          <a:p>
            <a:r>
              <a:rPr lang="pt-BR" sz="3200" b="1" dirty="0">
                <a:solidFill>
                  <a:srgbClr val="F4FFFF"/>
                </a:solidFill>
              </a:rPr>
              <a:t>1.100km</a:t>
            </a:r>
          </a:p>
          <a:p>
            <a:r>
              <a:rPr lang="pt-BR" sz="1700" dirty="0">
                <a:solidFill>
                  <a:srgbClr val="F4FFFF"/>
                </a:solidFill>
                <a:cs typeface="Arial" panose="020B0604020202020204" pitchFamily="34" charset="0"/>
              </a:rPr>
              <a:t>de praia monitorados e protegidos.</a:t>
            </a:r>
          </a:p>
          <a:p>
            <a:endParaRPr lang="pt-BR" dirty="0">
              <a:solidFill>
                <a:srgbClr val="F4FFFF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A66AF-7FF2-F4F5-81D4-268A39DAC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>
                <a:solidFill>
                  <a:srgbClr val="F4FFFF"/>
                </a:solidFill>
              </a:rPr>
              <a:t>Fundação Projeto Tamar</a:t>
            </a:r>
          </a:p>
        </p:txBody>
      </p:sp>
      <p:pic>
        <p:nvPicPr>
          <p:cNvPr id="5" name="object 11">
            <a:extLst>
              <a:ext uri="{FF2B5EF4-FFF2-40B4-BE49-F238E27FC236}">
                <a16:creationId xmlns:a16="http://schemas.microsoft.com/office/drawing/2014/main" id="{DA7E716A-7983-5543-4DFE-A66648AF8433}"/>
              </a:ext>
            </a:extLst>
          </p:cNvPr>
          <p:cNvPicPr/>
          <p:nvPr/>
        </p:nvPicPr>
        <p:blipFill rotWithShape="1">
          <a:blip r:embed="rId3" cstate="print"/>
          <a:srcRect l="4581" r="7179"/>
          <a:stretch/>
        </p:blipFill>
        <p:spPr>
          <a:xfrm>
            <a:off x="6503056" y="845573"/>
            <a:ext cx="4713896" cy="540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4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3884" y="1622672"/>
            <a:ext cx="2660242" cy="360000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864680" y="5285862"/>
            <a:ext cx="23675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dirty="0">
                <a:solidFill>
                  <a:srgbClr val="F4FFFF"/>
                </a:solidFill>
              </a:rPr>
              <a:t>Sem desorientação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860423" y="5285862"/>
            <a:ext cx="23963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dirty="0">
                <a:solidFill>
                  <a:srgbClr val="F4FFFF"/>
                </a:solidFill>
              </a:rPr>
              <a:t>Com desorientação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9044701" y="5285862"/>
            <a:ext cx="19386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dirty="0">
                <a:solidFill>
                  <a:srgbClr val="F4FFFF"/>
                </a:solidFill>
              </a:rPr>
              <a:t>Indeterminada 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8966347" y="5647925"/>
            <a:ext cx="2095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rgbClr val="F4FFFF"/>
                </a:solidFill>
              </a:rPr>
              <a:t>Chuva, vento, </a:t>
            </a:r>
          </a:p>
          <a:p>
            <a:pPr algn="ctr"/>
            <a:r>
              <a:rPr lang="pt-BR" dirty="0">
                <a:solidFill>
                  <a:srgbClr val="F4FFFF"/>
                </a:solidFill>
              </a:rPr>
              <a:t>sem data de eclosão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991" y="1622672"/>
            <a:ext cx="2870886" cy="3600000"/>
          </a:xfrm>
          <a:prstGeom prst="rect">
            <a:avLst/>
          </a:prstGeom>
        </p:spPr>
      </p:pic>
      <p:cxnSp>
        <p:nvCxnSpPr>
          <p:cNvPr id="15" name="Conector reto 14"/>
          <p:cNvCxnSpPr>
            <a:cxnSpLocks/>
          </p:cNvCxnSpPr>
          <p:nvPr/>
        </p:nvCxnSpPr>
        <p:spPr>
          <a:xfrm flipV="1">
            <a:off x="2172100" y="2798871"/>
            <a:ext cx="1263436" cy="1814272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>
            <a:cxnSpLocks/>
          </p:cNvCxnSpPr>
          <p:nvPr/>
        </p:nvCxnSpPr>
        <p:spPr>
          <a:xfrm flipV="1">
            <a:off x="1735448" y="2624210"/>
            <a:ext cx="873304" cy="1762018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3">
            <a:extLst>
              <a:ext uri="{FF2B5EF4-FFF2-40B4-BE49-F238E27FC236}">
                <a16:creationId xmlns:a16="http://schemas.microsoft.com/office/drawing/2014/main" id="{F7DD7DCA-2963-F01F-C750-9F4B65E0F70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>
                <a:solidFill>
                  <a:srgbClr val="F4FFFF"/>
                </a:solidFill>
              </a:rPr>
              <a:t>Identificação de desorientação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231" y="1622672"/>
            <a:ext cx="2890745" cy="3600000"/>
          </a:xfrm>
          <a:prstGeom prst="rect">
            <a:avLst/>
          </a:prstGeom>
        </p:spPr>
      </p:pic>
      <p:cxnSp>
        <p:nvCxnSpPr>
          <p:cNvPr id="21" name="Conector reto 14">
            <a:extLst>
              <a:ext uri="{FF2B5EF4-FFF2-40B4-BE49-F238E27FC236}">
                <a16:creationId xmlns:a16="http://schemas.microsoft.com/office/drawing/2014/main" id="{F36FAABB-3DA0-6FDE-AF29-EAA6865D696C}"/>
              </a:ext>
            </a:extLst>
          </p:cNvPr>
          <p:cNvCxnSpPr>
            <a:cxnSpLocks/>
          </p:cNvCxnSpPr>
          <p:nvPr/>
        </p:nvCxnSpPr>
        <p:spPr>
          <a:xfrm flipV="1">
            <a:off x="6819621" y="3290808"/>
            <a:ext cx="137367" cy="140669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16">
            <a:extLst>
              <a:ext uri="{FF2B5EF4-FFF2-40B4-BE49-F238E27FC236}">
                <a16:creationId xmlns:a16="http://schemas.microsoft.com/office/drawing/2014/main" id="{EA2609E1-E7E3-A7BB-5489-56A0903D5896}"/>
              </a:ext>
            </a:extLst>
          </p:cNvPr>
          <p:cNvCxnSpPr>
            <a:cxnSpLocks/>
          </p:cNvCxnSpPr>
          <p:nvPr/>
        </p:nvCxnSpPr>
        <p:spPr>
          <a:xfrm flipH="1" flipV="1">
            <a:off x="5914632" y="3422512"/>
            <a:ext cx="554993" cy="133573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66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058" y="1497024"/>
            <a:ext cx="3668685" cy="4918205"/>
          </a:xfrm>
          <a:prstGeom prst="rect">
            <a:avLst/>
          </a:prstGeom>
        </p:spPr>
      </p:pic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" y="1523593"/>
            <a:ext cx="3668685" cy="5189414"/>
          </a:xfr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5597" y="1530014"/>
            <a:ext cx="6767146" cy="3635055"/>
          </a:xfrm>
          <a:prstGeom prst="rect">
            <a:avLst/>
          </a:prstGeom>
        </p:spPr>
      </p:pic>
      <p:grpSp>
        <p:nvGrpSpPr>
          <p:cNvPr id="7" name="Agrupar 6"/>
          <p:cNvGrpSpPr/>
          <p:nvPr/>
        </p:nvGrpSpPr>
        <p:grpSpPr>
          <a:xfrm>
            <a:off x="6176536" y="1533431"/>
            <a:ext cx="5235664" cy="4581304"/>
            <a:chOff x="6176536" y="1523593"/>
            <a:chExt cx="5235664" cy="4581304"/>
          </a:xfrm>
        </p:grpSpPr>
        <p:sp>
          <p:nvSpPr>
            <p:cNvPr id="11" name="CaixaDeTexto 10"/>
            <p:cNvSpPr txBox="1"/>
            <p:nvPr/>
          </p:nvSpPr>
          <p:spPr>
            <a:xfrm>
              <a:off x="6176536" y="5273900"/>
              <a:ext cx="52356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dirty="0">
                  <a:solidFill>
                    <a:srgbClr val="F4FFFF"/>
                  </a:solidFill>
                </a:rPr>
                <a:t>Fotopoluição é uma realidade crescente</a:t>
              </a:r>
              <a:br>
                <a:rPr lang="pt-BR" sz="2400" dirty="0">
                  <a:solidFill>
                    <a:srgbClr val="F4FFFF"/>
                  </a:solidFill>
                </a:rPr>
              </a:br>
              <a:r>
                <a:rPr lang="pt-BR" sz="2400" dirty="0">
                  <a:solidFill>
                    <a:srgbClr val="F4FFFF"/>
                  </a:solidFill>
                </a:rPr>
                <a:t>nas praias monitoradas da Bahia </a:t>
              </a:r>
            </a:p>
          </p:txBody>
        </p: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93397" y="1523593"/>
              <a:ext cx="5051546" cy="3119690"/>
            </a:xfrm>
            <a:prstGeom prst="rect">
              <a:avLst/>
            </a:prstGeom>
          </p:spPr>
        </p:pic>
      </p:grpSp>
      <p:sp>
        <p:nvSpPr>
          <p:cNvPr id="12" name="Title 3">
            <a:extLst>
              <a:ext uri="{FF2B5EF4-FFF2-40B4-BE49-F238E27FC236}">
                <a16:creationId xmlns:a16="http://schemas.microsoft.com/office/drawing/2014/main" id="{B73030D4-105B-BAAB-3245-7AAB3BE799B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>
                <a:solidFill>
                  <a:srgbClr val="F4FFFF"/>
                </a:solidFill>
              </a:rPr>
              <a:t>Índices de desorientação</a:t>
            </a:r>
          </a:p>
        </p:txBody>
      </p:sp>
    </p:spTree>
    <p:extLst>
      <p:ext uri="{BB962C8B-B14F-4D97-AF65-F5344CB8AC3E}">
        <p14:creationId xmlns:p14="http://schemas.microsoft.com/office/powerpoint/2010/main" val="330666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5256" y="3744396"/>
            <a:ext cx="3795031" cy="2175669"/>
          </a:xfrm>
        </p:spPr>
        <p:txBody>
          <a:bodyPr>
            <a:normAutofit/>
          </a:bodyPr>
          <a:lstStyle/>
          <a:p>
            <a:r>
              <a:rPr lang="pt-BR" sz="2200" dirty="0">
                <a:solidFill>
                  <a:srgbClr val="F4FFFF"/>
                </a:solidFill>
              </a:rPr>
              <a:t>Informação</a:t>
            </a:r>
          </a:p>
          <a:p>
            <a:r>
              <a:rPr lang="pt-BR" sz="2200" dirty="0">
                <a:solidFill>
                  <a:srgbClr val="F4FFFF"/>
                </a:solidFill>
              </a:rPr>
              <a:t>Cor de luz e intensidade</a:t>
            </a:r>
          </a:p>
          <a:p>
            <a:r>
              <a:rPr lang="pt-BR" sz="2200" dirty="0">
                <a:solidFill>
                  <a:srgbClr val="F4FFFF"/>
                </a:solidFill>
              </a:rPr>
              <a:t>Design amigável</a:t>
            </a:r>
          </a:p>
        </p:txBody>
      </p:sp>
      <p:grpSp>
        <p:nvGrpSpPr>
          <p:cNvPr id="9" name="Agrupar 8"/>
          <p:cNvGrpSpPr/>
          <p:nvPr/>
        </p:nvGrpSpPr>
        <p:grpSpPr>
          <a:xfrm>
            <a:off x="4559076" y="2096861"/>
            <a:ext cx="7333570" cy="3823204"/>
            <a:chOff x="4559076" y="2096861"/>
            <a:chExt cx="7333570" cy="3823204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59076" y="2096861"/>
              <a:ext cx="7333570" cy="3215367"/>
            </a:xfrm>
            <a:prstGeom prst="rect">
              <a:avLst/>
            </a:prstGeom>
          </p:spPr>
        </p:pic>
        <p:sp>
          <p:nvSpPr>
            <p:cNvPr id="8" name="CaixaDeTexto 7"/>
            <p:cNvSpPr txBox="1"/>
            <p:nvPr/>
          </p:nvSpPr>
          <p:spPr>
            <a:xfrm>
              <a:off x="6630873" y="5489178"/>
              <a:ext cx="318997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200" dirty="0">
                  <a:solidFill>
                    <a:srgbClr val="F4FFFF"/>
                  </a:solidFill>
                </a:rPr>
                <a:t>Cartilha com boas práticas</a:t>
              </a:r>
            </a:p>
          </p:txBody>
        </p:sp>
      </p:grpSp>
      <p:grpSp>
        <p:nvGrpSpPr>
          <p:cNvPr id="14" name="Agrupar 13"/>
          <p:cNvGrpSpPr/>
          <p:nvPr/>
        </p:nvGrpSpPr>
        <p:grpSpPr>
          <a:xfrm>
            <a:off x="4474750" y="892183"/>
            <a:ext cx="7502221" cy="5024379"/>
            <a:chOff x="-1406221" y="7345179"/>
            <a:chExt cx="7502221" cy="5024379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406221" y="7345179"/>
              <a:ext cx="7502221" cy="5024379"/>
            </a:xfrm>
            <a:prstGeom prst="rect">
              <a:avLst/>
            </a:prstGeom>
          </p:spPr>
        </p:pic>
        <p:sp>
          <p:nvSpPr>
            <p:cNvPr id="10" name="Retângulo 9"/>
            <p:cNvSpPr/>
            <p:nvPr/>
          </p:nvSpPr>
          <p:spPr>
            <a:xfrm>
              <a:off x="172851" y="7636157"/>
              <a:ext cx="4386225" cy="6391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-817372" y="7982372"/>
              <a:ext cx="26797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dirty="0"/>
                <a:t>Branco Quente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3111754" y="7944045"/>
              <a:ext cx="20772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dirty="0"/>
                <a:t>Branco Frio</a:t>
              </a:r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534" y="365125"/>
            <a:ext cx="5279373" cy="6225162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699451" y="1991457"/>
            <a:ext cx="305555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dirty="0">
                <a:solidFill>
                  <a:srgbClr val="F4FFFF"/>
                </a:solidFill>
              </a:rPr>
              <a:t>Mudar a cultura</a:t>
            </a:r>
            <a:br>
              <a:rPr lang="pt-BR" sz="2600" dirty="0">
                <a:solidFill>
                  <a:srgbClr val="F4FFFF"/>
                </a:solidFill>
              </a:rPr>
            </a:br>
            <a:r>
              <a:rPr lang="pt-BR" sz="2600" dirty="0">
                <a:solidFill>
                  <a:srgbClr val="F4FFFF"/>
                </a:solidFill>
              </a:rPr>
              <a:t>da luz à beira mar </a:t>
            </a:r>
            <a:br>
              <a:rPr lang="pt-BR" sz="2600" dirty="0">
                <a:solidFill>
                  <a:srgbClr val="F4FFFF"/>
                </a:solidFill>
              </a:rPr>
            </a:br>
            <a:r>
              <a:rPr lang="pt-BR" sz="2600" dirty="0">
                <a:solidFill>
                  <a:srgbClr val="F4FFFF"/>
                </a:solidFill>
              </a:rPr>
              <a:t>é </a:t>
            </a:r>
            <a:r>
              <a:rPr lang="pt-BR" sz="2600" b="1" dirty="0">
                <a:solidFill>
                  <a:srgbClr val="F4FFFF"/>
                </a:solidFill>
              </a:rPr>
              <a:t>urgente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A16E7E99-EE86-0540-D199-CA544533C37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>
                <a:solidFill>
                  <a:srgbClr val="F4FFFF"/>
                </a:solidFill>
              </a:rPr>
              <a:t>E agora?</a:t>
            </a:r>
          </a:p>
        </p:txBody>
      </p:sp>
    </p:spTree>
    <p:extLst>
      <p:ext uri="{BB962C8B-B14F-4D97-AF65-F5344CB8AC3E}">
        <p14:creationId xmlns:p14="http://schemas.microsoft.com/office/powerpoint/2010/main" val="82765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53440" y="2191385"/>
            <a:ext cx="10515600" cy="4351338"/>
          </a:xfrm>
        </p:spPr>
        <p:txBody>
          <a:bodyPr/>
          <a:lstStyle/>
          <a:p>
            <a:endParaRPr lang="pt-BR"/>
          </a:p>
        </p:txBody>
      </p:sp>
      <p:grpSp>
        <p:nvGrpSpPr>
          <p:cNvPr id="13" name="Agrupar 12"/>
          <p:cNvGrpSpPr/>
          <p:nvPr/>
        </p:nvGrpSpPr>
        <p:grpSpPr>
          <a:xfrm>
            <a:off x="543746" y="1785292"/>
            <a:ext cx="11018994" cy="3911381"/>
            <a:chOff x="543746" y="1785292"/>
            <a:chExt cx="11018994" cy="3911381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7156" y="1785292"/>
              <a:ext cx="6635584" cy="391138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3746" y="2096781"/>
              <a:ext cx="3600000" cy="2470020"/>
            </a:xfrm>
            <a:prstGeom prst="rect">
              <a:avLst/>
            </a:prstGeom>
          </p:spPr>
        </p:pic>
      </p:grpSp>
      <p:grpSp>
        <p:nvGrpSpPr>
          <p:cNvPr id="12" name="Agrupar 11"/>
          <p:cNvGrpSpPr/>
          <p:nvPr/>
        </p:nvGrpSpPr>
        <p:grpSpPr>
          <a:xfrm>
            <a:off x="549362" y="1656739"/>
            <a:ext cx="11013378" cy="4233407"/>
            <a:chOff x="4516882" y="4813662"/>
            <a:chExt cx="11013378" cy="4233407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16882" y="5169373"/>
              <a:ext cx="3600000" cy="3016574"/>
            </a:xfrm>
            <a:prstGeom prst="rect">
              <a:avLst/>
            </a:prstGeom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94676" y="4813662"/>
              <a:ext cx="6635584" cy="4233407"/>
            </a:xfrm>
            <a:prstGeom prst="rect">
              <a:avLst/>
            </a:prstGeom>
          </p:spPr>
        </p:pic>
      </p:grpSp>
      <p:sp>
        <p:nvSpPr>
          <p:cNvPr id="10" name="Title 3">
            <a:extLst>
              <a:ext uri="{FF2B5EF4-FFF2-40B4-BE49-F238E27FC236}">
                <a16:creationId xmlns:a16="http://schemas.microsoft.com/office/drawing/2014/main" id="{940ACB8B-BBEB-2F88-369A-F83A56C3842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>
                <a:solidFill>
                  <a:srgbClr val="F4FFFF"/>
                </a:solidFill>
              </a:rPr>
              <a:t>Regeneração das restingas</a:t>
            </a:r>
          </a:p>
        </p:txBody>
      </p:sp>
    </p:spTree>
    <p:extLst>
      <p:ext uri="{BB962C8B-B14F-4D97-AF65-F5344CB8AC3E}">
        <p14:creationId xmlns:p14="http://schemas.microsoft.com/office/powerpoint/2010/main" val="256881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Obrigado pela atenção.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73483" y="5962045"/>
            <a:ext cx="10515600" cy="512763"/>
          </a:xfrm>
        </p:spPr>
        <p:txBody>
          <a:bodyPr/>
          <a:lstStyle/>
          <a:p>
            <a:pPr marL="0" indent="0" algn="r">
              <a:buNone/>
            </a:pPr>
            <a:r>
              <a:rPr lang="pt-BR" dirty="0">
                <a:solidFill>
                  <a:schemeClr val="bg1"/>
                </a:solidFill>
              </a:rPr>
              <a:t>paulo.lara@tamar.org.br</a:t>
            </a:r>
          </a:p>
        </p:txBody>
      </p:sp>
      <p:pic>
        <p:nvPicPr>
          <p:cNvPr id="4" name="Imagem 5">
            <a:extLst>
              <a:ext uri="{FF2B5EF4-FFF2-40B4-BE49-F238E27FC236}">
                <a16:creationId xmlns:a16="http://schemas.microsoft.com/office/drawing/2014/main" id="{8B46EAD5-8988-E832-8700-49ACA4D9E3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292" y="4944226"/>
            <a:ext cx="1331843" cy="143049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40" y="3124200"/>
            <a:ext cx="1935480" cy="1935480"/>
          </a:xfrm>
          <a:prstGeom prst="rect">
            <a:avLst/>
          </a:prstGeom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1273483" y="5205442"/>
            <a:ext cx="10515600" cy="512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pt-BR" dirty="0" smtClean="0">
                <a:solidFill>
                  <a:schemeClr val="bg1"/>
                </a:solidFill>
              </a:rPr>
              <a:t>Cartilha de </a:t>
            </a:r>
            <a:r>
              <a:rPr lang="pt-BR" dirty="0" err="1" smtClean="0">
                <a:solidFill>
                  <a:schemeClr val="bg1"/>
                </a:solidFill>
              </a:rPr>
              <a:t>fotopoluição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77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39484" cy="696560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3920" y="90805"/>
            <a:ext cx="10515600" cy="1325563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F4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Iluminaram a minha praia, e AGORA 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740152" y="5170741"/>
            <a:ext cx="9238488" cy="1952435"/>
          </a:xfrm>
        </p:spPr>
        <p:txBody>
          <a:bodyPr>
            <a:normAutofit/>
          </a:bodyPr>
          <a:lstStyle/>
          <a:p>
            <a:pPr algn="r"/>
            <a:r>
              <a:rPr lang="pt-BR" sz="2200" dirty="0">
                <a:solidFill>
                  <a:srgbClr val="F4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efeitos da luz sobre as tartarugas</a:t>
            </a:r>
          </a:p>
          <a:p>
            <a:pPr algn="r"/>
            <a:r>
              <a:rPr lang="pt-BR" sz="2200" dirty="0">
                <a:solidFill>
                  <a:srgbClr val="F4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perspectiva da tartaruga marinha</a:t>
            </a:r>
          </a:p>
          <a:p>
            <a:pPr algn="r"/>
            <a:r>
              <a:rPr lang="pt-BR" sz="2200" dirty="0">
                <a:solidFill>
                  <a:srgbClr val="F4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Usando ciência para criar soluções</a:t>
            </a:r>
          </a:p>
          <a:p>
            <a:pPr marL="0" indent="0" algn="r">
              <a:buNone/>
            </a:pPr>
            <a:r>
              <a:rPr lang="pt-BR" sz="2200" dirty="0">
                <a:solidFill>
                  <a:srgbClr val="F4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292" y="4944226"/>
            <a:ext cx="1331843" cy="143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2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8513" y="218031"/>
            <a:ext cx="4964353" cy="1325563"/>
          </a:xfrm>
        </p:spPr>
        <p:txBody>
          <a:bodyPr>
            <a:normAutofit/>
          </a:bodyPr>
          <a:lstStyle/>
          <a:p>
            <a:r>
              <a:rPr lang="pt-BR" sz="3000" b="1" dirty="0">
                <a:solidFill>
                  <a:srgbClr val="F4FFFF"/>
                </a:solidFill>
              </a:rPr>
              <a:t>ALAN – Artificial light </a:t>
            </a:r>
            <a:r>
              <a:rPr lang="pt-BR" sz="3000" b="1" dirty="0" err="1">
                <a:solidFill>
                  <a:srgbClr val="F4FFFF"/>
                </a:solidFill>
              </a:rPr>
              <a:t>at</a:t>
            </a:r>
            <a:r>
              <a:rPr lang="pt-BR" sz="3000" b="1" dirty="0">
                <a:solidFill>
                  <a:srgbClr val="F4FFFF"/>
                </a:solidFill>
              </a:rPr>
              <a:t> Night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020254" y="2772683"/>
            <a:ext cx="407125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800" dirty="0"/>
              <a:t>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257" y="4231939"/>
            <a:ext cx="3804864" cy="217786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>
            <a:off x="378042" y="730762"/>
            <a:ext cx="5709313" cy="5396475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6636774" y="1350840"/>
            <a:ext cx="534783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rgbClr val="F4FFFF"/>
                </a:solidFill>
              </a:rPr>
              <a:t>Ciclo terrestre do dia e noite é incorporado na evolução da vida em nosso planeta.</a:t>
            </a:r>
          </a:p>
          <a:p>
            <a:pPr algn="ctr"/>
            <a:endParaRPr lang="pt-BR" sz="2200" dirty="0">
              <a:solidFill>
                <a:srgbClr val="F4FFFF"/>
              </a:solidFill>
            </a:endParaRPr>
          </a:p>
          <a:p>
            <a:pPr algn="ctr"/>
            <a:r>
              <a:rPr lang="pt-BR" sz="2200" dirty="0">
                <a:solidFill>
                  <a:srgbClr val="F4FFFF"/>
                </a:solidFill>
              </a:rPr>
              <a:t>É senso comum que alguns animais sentem atração pela luz artificial</a:t>
            </a:r>
          </a:p>
          <a:p>
            <a:pPr algn="ctr"/>
            <a:endParaRPr lang="pt-BR" sz="2200" dirty="0">
              <a:solidFill>
                <a:srgbClr val="F4FFFF"/>
              </a:solidFill>
            </a:endParaRPr>
          </a:p>
          <a:p>
            <a:pPr algn="ctr"/>
            <a:r>
              <a:rPr lang="pt-BR" sz="2200" dirty="0">
                <a:solidFill>
                  <a:srgbClr val="F4FFFF"/>
                </a:solidFill>
              </a:rPr>
              <a:t> FOTOTAXIA (animais)  FOTOTROPIA (plantas)</a:t>
            </a:r>
          </a:p>
          <a:p>
            <a:pPr algn="ctr"/>
            <a:r>
              <a:rPr lang="pt-BR" sz="2200" dirty="0">
                <a:solidFill>
                  <a:srgbClr val="F4FFFF"/>
                </a:solidFill>
              </a:rPr>
              <a:t>Positiva  ou negativa</a:t>
            </a:r>
          </a:p>
        </p:txBody>
      </p:sp>
    </p:spTree>
    <p:extLst>
      <p:ext uri="{BB962C8B-B14F-4D97-AF65-F5344CB8AC3E}">
        <p14:creationId xmlns:p14="http://schemas.microsoft.com/office/powerpoint/2010/main" val="183889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35975"/>
            <a:ext cx="10515600" cy="1064329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rgbClr val="F4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efeitos da luz sobre as tartarugas ?</a:t>
            </a:r>
            <a:endParaRPr lang="pt-BR" sz="4000" dirty="0">
              <a:solidFill>
                <a:srgbClr val="F4FFFF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200" dirty="0">
                <a:solidFill>
                  <a:srgbClr val="F4FFFF"/>
                </a:solidFill>
              </a:rPr>
              <a:t>Tartarugas tem </a:t>
            </a:r>
            <a:r>
              <a:rPr lang="pt-BR" sz="2200" dirty="0" err="1">
                <a:solidFill>
                  <a:srgbClr val="F4FFFF"/>
                </a:solidFill>
              </a:rPr>
              <a:t>fototaxia</a:t>
            </a:r>
            <a:r>
              <a:rPr lang="pt-BR" sz="2200" dirty="0">
                <a:solidFill>
                  <a:srgbClr val="F4FFFF"/>
                </a:solidFill>
              </a:rPr>
              <a:t> positiva.</a:t>
            </a:r>
          </a:p>
          <a:p>
            <a:r>
              <a:rPr lang="pt-BR" sz="2200" dirty="0" err="1">
                <a:solidFill>
                  <a:srgbClr val="F4FFFF"/>
                </a:solidFill>
              </a:rPr>
              <a:t>Femeas</a:t>
            </a:r>
            <a:r>
              <a:rPr lang="pt-BR" sz="2200" dirty="0">
                <a:solidFill>
                  <a:srgbClr val="F4FFFF"/>
                </a:solidFill>
              </a:rPr>
              <a:t> são sensíveis a luz.</a:t>
            </a:r>
          </a:p>
          <a:p>
            <a:r>
              <a:rPr lang="pt-BR" sz="2200" dirty="0">
                <a:solidFill>
                  <a:srgbClr val="F4FFFF"/>
                </a:solidFill>
              </a:rPr>
              <a:t>Filhotes são “HIPER” sensíveis a luz.</a:t>
            </a:r>
          </a:p>
          <a:p>
            <a:pPr marL="0" indent="0">
              <a:buNone/>
            </a:pPr>
            <a:endParaRPr lang="pt-BR" sz="2200" dirty="0">
              <a:solidFill>
                <a:srgbClr val="F4FFFF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8315" y="1766523"/>
            <a:ext cx="4785775" cy="73920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253" y="3645891"/>
            <a:ext cx="5400000" cy="218334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551487" y="6116798"/>
            <a:ext cx="6204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F4FFFF"/>
                </a:solidFill>
              </a:rPr>
              <a:t>D= Direção  V = 10°a 30° H = ~180°</a:t>
            </a:r>
          </a:p>
          <a:p>
            <a:pPr algn="ctr"/>
            <a:endParaRPr lang="pt-BR" sz="2400" dirty="0">
              <a:solidFill>
                <a:srgbClr val="F4FFFF"/>
              </a:solidFill>
            </a:endParaRPr>
          </a:p>
          <a:p>
            <a:pPr algn="ctr"/>
            <a:endParaRPr lang="pt-BR" sz="2400" dirty="0">
              <a:solidFill>
                <a:srgbClr val="F4FFFF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027" y="3577768"/>
            <a:ext cx="5400000" cy="265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9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939191" y="1445655"/>
            <a:ext cx="4096017" cy="44674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200" dirty="0">
                <a:solidFill>
                  <a:srgbClr val="F4FFFF"/>
                </a:solidFill>
              </a:rPr>
              <a:t>As tartarugas marinhas visualizam mais tons de azul e ultra violeta que os olhos humanos. </a:t>
            </a:r>
          </a:p>
          <a:p>
            <a:pPr marL="0" indent="0" algn="ctr">
              <a:buNone/>
            </a:pPr>
            <a:r>
              <a:rPr lang="pt-BR" sz="2200" dirty="0">
                <a:solidFill>
                  <a:srgbClr val="F4FFFF"/>
                </a:solidFill>
              </a:rPr>
              <a:t>As espécies modernas só passaram a enxergar a luz artificial a pouco mais de um século </a:t>
            </a:r>
          </a:p>
          <a:p>
            <a:pPr marL="0" indent="0" algn="ctr">
              <a:buNone/>
            </a:pPr>
            <a:r>
              <a:rPr lang="pt-BR" sz="2200" dirty="0">
                <a:solidFill>
                  <a:srgbClr val="F4FFFF"/>
                </a:solidFill>
              </a:rPr>
              <a:t>Antes disto o mar emitia mais luz que o continente </a:t>
            </a:r>
          </a:p>
          <a:p>
            <a:pPr marL="0" indent="0">
              <a:buNone/>
            </a:pPr>
            <a:endParaRPr lang="pt-BR" sz="2200" dirty="0">
              <a:solidFill>
                <a:srgbClr val="F4FFFF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594360" y="31972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>
                <a:solidFill>
                  <a:srgbClr val="F4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efeitos da luz sobre as tartarugas ?</a:t>
            </a:r>
            <a:br>
              <a:rPr lang="pt-BR" sz="4000" dirty="0">
                <a:solidFill>
                  <a:srgbClr val="F4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4000" dirty="0">
              <a:solidFill>
                <a:srgbClr val="F4FFFF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426" y="1445655"/>
            <a:ext cx="6407978" cy="472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8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3E63F4-7092-0266-6D34-DF307C141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9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/>
          <p:cNvGrpSpPr/>
          <p:nvPr/>
        </p:nvGrpSpPr>
        <p:grpSpPr>
          <a:xfrm>
            <a:off x="506091" y="1743449"/>
            <a:ext cx="6096000" cy="4895651"/>
            <a:chOff x="721895" y="1527231"/>
            <a:chExt cx="6096000" cy="4895651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200" y="1527231"/>
              <a:ext cx="4381016" cy="4234594"/>
            </a:xfrm>
            <a:prstGeom prst="rect">
              <a:avLst/>
            </a:prstGeom>
          </p:spPr>
        </p:pic>
        <p:sp>
          <p:nvSpPr>
            <p:cNvPr id="16" name="Retângulo 15"/>
            <p:cNvSpPr/>
            <p:nvPr/>
          </p:nvSpPr>
          <p:spPr>
            <a:xfrm>
              <a:off x="721895" y="5838107"/>
              <a:ext cx="6096000" cy="5847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600" dirty="0">
                  <a:solidFill>
                    <a:srgbClr val="F4FFFF"/>
                  </a:solidFill>
                </a:rPr>
                <a:t>Witherington (1997) and</a:t>
              </a:r>
            </a:p>
            <a:p>
              <a:r>
                <a:rPr lang="en-US" sz="1600" dirty="0" err="1">
                  <a:solidFill>
                    <a:srgbClr val="F4FFFF"/>
                  </a:solidFill>
                </a:rPr>
                <a:t>Lohmann</a:t>
              </a:r>
              <a:r>
                <a:rPr lang="en-US" sz="1600" dirty="0">
                  <a:solidFill>
                    <a:srgbClr val="F4FFFF"/>
                  </a:solidFill>
                </a:rPr>
                <a:t> et al. (1996)</a:t>
              </a:r>
              <a:endParaRPr lang="pt-BR" sz="1600" dirty="0">
                <a:solidFill>
                  <a:srgbClr val="F4FFFF"/>
                </a:solidFill>
              </a:endParaRPr>
            </a:p>
          </p:txBody>
        </p:sp>
      </p:grpSp>
      <p:sp>
        <p:nvSpPr>
          <p:cNvPr id="6" name="Título 1"/>
          <p:cNvSpPr txBox="1">
            <a:spLocks/>
          </p:cNvSpPr>
          <p:nvPr/>
        </p:nvSpPr>
        <p:spPr>
          <a:xfrm>
            <a:off x="594360" y="319722"/>
            <a:ext cx="10515600" cy="8387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>
                <a:solidFill>
                  <a:srgbClr val="F4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efeitos da luz sobre as tartarugas ?</a:t>
            </a:r>
            <a:endParaRPr lang="pt-BR" sz="4000" dirty="0">
              <a:solidFill>
                <a:srgbClr val="F4FFFF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45420" y="1117200"/>
            <a:ext cx="40053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dirty="0">
                <a:solidFill>
                  <a:srgbClr val="F4FFFF"/>
                </a:solidFill>
              </a:rPr>
              <a:t> Espécies reagem diferentemente</a:t>
            </a:r>
          </a:p>
        </p:txBody>
      </p:sp>
      <p:sp>
        <p:nvSpPr>
          <p:cNvPr id="9" name="Elipse 8"/>
          <p:cNvSpPr/>
          <p:nvPr/>
        </p:nvSpPr>
        <p:spPr>
          <a:xfrm>
            <a:off x="3542476" y="2374900"/>
            <a:ext cx="1875028" cy="180403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2983676" y="4412166"/>
            <a:ext cx="1140831" cy="1161145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onector reto 11"/>
          <p:cNvCxnSpPr>
            <a:cxnSpLocks/>
          </p:cNvCxnSpPr>
          <p:nvPr/>
        </p:nvCxnSpPr>
        <p:spPr>
          <a:xfrm>
            <a:off x="2659437" y="1654961"/>
            <a:ext cx="30766" cy="43581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1804" y="1188935"/>
            <a:ext cx="5392335" cy="1697435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4701" y="2949291"/>
            <a:ext cx="3685999" cy="3236488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1804" y="2923181"/>
            <a:ext cx="5392335" cy="3029294"/>
          </a:xfrm>
          <a:prstGeom prst="rect">
            <a:avLst/>
          </a:prstGeom>
        </p:spPr>
      </p:pic>
      <p:cxnSp>
        <p:nvCxnSpPr>
          <p:cNvPr id="20" name="Conector reto 19"/>
          <p:cNvCxnSpPr>
            <a:cxnSpLocks/>
          </p:cNvCxnSpPr>
          <p:nvPr/>
        </p:nvCxnSpPr>
        <p:spPr>
          <a:xfrm flipH="1">
            <a:off x="3772736" y="1622294"/>
            <a:ext cx="11906" cy="43908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6"/>
          <a:srcRect l="125" r="64988" b="48870"/>
          <a:stretch/>
        </p:blipFill>
        <p:spPr>
          <a:xfrm>
            <a:off x="6115796" y="2962652"/>
            <a:ext cx="1881267" cy="154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0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>
                <a:solidFill>
                  <a:srgbClr val="F4FFFF"/>
                </a:solidFill>
              </a:rPr>
              <a:t>Biologia do Nascimento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9822" y="835128"/>
            <a:ext cx="5025266" cy="506026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11969" y="2522788"/>
            <a:ext cx="6465773" cy="1620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rgbClr val="F4FFFF"/>
                </a:solidFill>
              </a:rPr>
              <a:t>Normalmente os filhotes emergem à noite.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rgbClr val="F4FFFF"/>
                </a:solidFill>
              </a:rPr>
              <a:t>O que torna a fotopoluição crítica.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rgbClr val="F4FFFF"/>
                </a:solidFill>
              </a:rPr>
              <a:t>Uso racional das luzes à beira mar pode ajudar. </a:t>
            </a:r>
          </a:p>
        </p:txBody>
      </p:sp>
      <p:sp>
        <p:nvSpPr>
          <p:cNvPr id="6" name="Retângulo 5"/>
          <p:cNvSpPr/>
          <p:nvPr/>
        </p:nvSpPr>
        <p:spPr>
          <a:xfrm>
            <a:off x="6809822" y="5925123"/>
            <a:ext cx="44335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err="1">
                <a:solidFill>
                  <a:srgbClr val="F4FFFF"/>
                </a:solidFill>
                <a:latin typeface="TimesNewRomanPS-ItalicMT"/>
              </a:rPr>
              <a:t>Witherington</a:t>
            </a:r>
            <a:r>
              <a:rPr lang="pt-BR" sz="1600" dirty="0">
                <a:solidFill>
                  <a:srgbClr val="F4FFFF"/>
                </a:solidFill>
                <a:latin typeface="TimesNewRomanPS-ItalicMT"/>
              </a:rPr>
              <a:t> et al. (1990)</a:t>
            </a:r>
            <a:r>
              <a:rPr lang="pt-BR" sz="1600" dirty="0">
                <a:solidFill>
                  <a:srgbClr val="F4FFFF"/>
                </a:solidFill>
              </a:rPr>
              <a:t> </a:t>
            </a:r>
            <a:br>
              <a:rPr lang="pt-BR" sz="1600" dirty="0">
                <a:solidFill>
                  <a:srgbClr val="F4FFFF"/>
                </a:solidFill>
              </a:rPr>
            </a:br>
            <a:endParaRPr lang="pt-BR" sz="1600" dirty="0">
              <a:solidFill>
                <a:srgbClr val="F4FFFF"/>
              </a:solidFill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8500986" y="1024786"/>
            <a:ext cx="7144" cy="41648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>
            <a:off x="8558136" y="2168830"/>
            <a:ext cx="3043237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3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093" y="2126445"/>
            <a:ext cx="5040000" cy="3080685"/>
          </a:xfrm>
          <a:prstGeom prst="rect">
            <a:avLst/>
          </a:prstGeom>
        </p:spPr>
      </p:pic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2" y="1690688"/>
            <a:ext cx="5040000" cy="3780000"/>
          </a:xfr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93" y="2126445"/>
            <a:ext cx="5040000" cy="2835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369" y="1690688"/>
            <a:ext cx="5040000" cy="3780000"/>
          </a:xfrm>
          <a:prstGeom prst="rect">
            <a:avLst/>
          </a:prstGeom>
        </p:spPr>
      </p:pic>
      <p:pic>
        <p:nvPicPr>
          <p:cNvPr id="13" name="Imagem 12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3236" y="1922215"/>
            <a:ext cx="5039995" cy="246507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4938" y="1702464"/>
            <a:ext cx="5040000" cy="313457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88" y="1683377"/>
            <a:ext cx="5040000" cy="3780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369" y="1624252"/>
            <a:ext cx="5040000" cy="3780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13800" y="1963627"/>
            <a:ext cx="5040000" cy="3206750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BBFEB6FF-A9A6-D674-737E-F22673D1191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>
                <a:solidFill>
                  <a:srgbClr val="F4FFFF"/>
                </a:solidFill>
              </a:rPr>
              <a:t>Biologia do Nascimento</a:t>
            </a:r>
          </a:p>
        </p:txBody>
      </p:sp>
      <p:pic>
        <p:nvPicPr>
          <p:cNvPr id="1026" name="Picture 2" descr="http://www.tamar.org.br/fotos_news/images/DN09_A_203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316" y="1674559"/>
            <a:ext cx="5413543" cy="378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47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1714</Words>
  <Application>Microsoft Office PowerPoint</Application>
  <PresentationFormat>Widescreen</PresentationFormat>
  <Paragraphs>167</Paragraphs>
  <Slides>15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TimesNewRomanPS-ItalicMT</vt:lpstr>
      <vt:lpstr>Tema do Office</vt:lpstr>
      <vt:lpstr>Apresentação do PowerPoint</vt:lpstr>
      <vt:lpstr>Iluminaram a minha praia, e AGORA ?</vt:lpstr>
      <vt:lpstr>ALAN – Artificial light at Night</vt:lpstr>
      <vt:lpstr>Os efeitos da luz sobre as tartarugas ?</vt:lpstr>
      <vt:lpstr>Apresentação do PowerPoint</vt:lpstr>
      <vt:lpstr>Apresentação do PowerPoint</vt:lpstr>
      <vt:lpstr>Apresentação do PowerPoint</vt:lpstr>
      <vt:lpstr>Biologia do Nascimento</vt:lpstr>
      <vt:lpstr>Apresentação do PowerPoint</vt:lpstr>
      <vt:lpstr>Fundação Projeto Tamar</vt:lpstr>
      <vt:lpstr>Apresentação do PowerPoint</vt:lpstr>
      <vt:lpstr>Apresentação do PowerPoint</vt:lpstr>
      <vt:lpstr>Apresentação do PowerPoint</vt:lpstr>
      <vt:lpstr>Apresentação do PowerPoint</vt:lpstr>
      <vt:lpstr>Obrigado pela atenção.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WS Centro Tamar ICMBio</dc:title>
  <dc:creator>Paulo</dc:creator>
  <cp:lastModifiedBy>Paulo</cp:lastModifiedBy>
  <cp:revision>52</cp:revision>
  <dcterms:created xsi:type="dcterms:W3CDTF">2024-11-10T19:52:31Z</dcterms:created>
  <dcterms:modified xsi:type="dcterms:W3CDTF">2024-11-11T19:31:10Z</dcterms:modified>
</cp:coreProperties>
</file>