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2" r:id="rId6"/>
    <p:sldId id="263" r:id="rId7"/>
    <p:sldId id="290" r:id="rId8"/>
    <p:sldId id="260" r:id="rId9"/>
    <p:sldId id="261" r:id="rId10"/>
    <p:sldId id="264" r:id="rId11"/>
    <p:sldId id="266" r:id="rId12"/>
    <p:sldId id="278" r:id="rId13"/>
    <p:sldId id="284" r:id="rId14"/>
    <p:sldId id="281" r:id="rId15"/>
    <p:sldId id="292" r:id="rId16"/>
    <p:sldId id="279" r:id="rId17"/>
    <p:sldId id="285" r:id="rId18"/>
    <p:sldId id="282" r:id="rId19"/>
    <p:sldId id="301" r:id="rId20"/>
    <p:sldId id="302" r:id="rId21"/>
    <p:sldId id="287" r:id="rId22"/>
    <p:sldId id="293" r:id="rId23"/>
    <p:sldId id="295" r:id="rId24"/>
    <p:sldId id="296" r:id="rId25"/>
    <p:sldId id="298" r:id="rId26"/>
    <p:sldId id="299" r:id="rId27"/>
    <p:sldId id="288" r:id="rId28"/>
    <p:sldId id="276" r:id="rId29"/>
  </p:sldIdLst>
  <p:sldSz cx="18288000" cy="10287000"/>
  <p:notesSz cx="6858000" cy="9144000"/>
  <p:embeddedFontLst>
    <p:embeddedFont>
      <p:font typeface="Inter Bold" panose="020B0604020202020204"/>
      <p:regular r:id="rId31"/>
    </p:embeddedFont>
    <p:embeddedFont>
      <p:font typeface="Inter Bold Italics"/>
      <p:regular r:id="rId32"/>
    </p:embeddedFont>
    <p:embeddedFont>
      <p:font typeface="Open Sans 2 Bold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154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0D04B-30EE-47E2-883C-60CFBE11CA14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29BAD-8053-4DF7-94B0-C5AF3CC0D7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10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29BAD-8053-4DF7-94B0-C5AF3CC0D77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61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29BAD-8053-4DF7-94B0-C5AF3CC0D77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29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8808E-1125-0D6B-ECFF-AB5610EA8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1086F50-6D83-B01B-A8D2-123F30C537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112041A-BDB4-B481-2306-BACCE037A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F33CD7-B776-2AA4-86FB-434A981BC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29BAD-8053-4DF7-94B0-C5AF3CC0D77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75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1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9.jpeg"/><Relationship Id="rId5" Type="http://schemas.openxmlformats.org/officeDocument/2006/relationships/image" Target="../media/image4.svg"/><Relationship Id="rId10" Type="http://schemas.openxmlformats.org/officeDocument/2006/relationships/image" Target="../media/image48.jpe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2.jpe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62.emf"/><Relationship Id="rId2" Type="http://schemas.openxmlformats.org/officeDocument/2006/relationships/image" Target="../media/image1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1.jpeg"/><Relationship Id="rId5" Type="http://schemas.openxmlformats.org/officeDocument/2006/relationships/image" Target="../media/image4.svg"/><Relationship Id="rId15" Type="http://schemas.openxmlformats.org/officeDocument/2006/relationships/image" Target="../media/image65.png"/><Relationship Id="rId10" Type="http://schemas.openxmlformats.org/officeDocument/2006/relationships/image" Target="../media/image60.jpe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8.jpeg"/><Relationship Id="rId5" Type="http://schemas.openxmlformats.org/officeDocument/2006/relationships/image" Target="../media/image4.svg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2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0.jpeg"/><Relationship Id="rId5" Type="http://schemas.openxmlformats.org/officeDocument/2006/relationships/image" Target="../media/image4.sv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81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0.jpe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7.jpeg"/><Relationship Id="rId7" Type="http://schemas.openxmlformats.org/officeDocument/2006/relationships/image" Target="../media/image4.svg"/><Relationship Id="rId12" Type="http://schemas.openxmlformats.org/officeDocument/2006/relationships/image" Target="../media/image88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2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0.svg"/><Relationship Id="rId5" Type="http://schemas.openxmlformats.org/officeDocument/2006/relationships/image" Target="../media/image4.sv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8.sv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sv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9.jpeg"/><Relationship Id="rId5" Type="http://schemas.openxmlformats.org/officeDocument/2006/relationships/image" Target="../media/image4.svg"/><Relationship Id="rId10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sv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1.jpe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3.jpeg"/><Relationship Id="rId5" Type="http://schemas.openxmlformats.org/officeDocument/2006/relationships/image" Target="../media/image4.sv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2056" y="2714107"/>
            <a:ext cx="4178220" cy="4202654"/>
          </a:xfrm>
          <a:custGeom>
            <a:avLst/>
            <a:gdLst/>
            <a:ahLst/>
            <a:cxnLst/>
            <a:rect l="l" t="t" r="r" b="b"/>
            <a:pathLst>
              <a:path w="4178220" h="4202654">
                <a:moveTo>
                  <a:pt x="0" y="0"/>
                </a:moveTo>
                <a:lnTo>
                  <a:pt x="4178220" y="0"/>
                </a:lnTo>
                <a:lnTo>
                  <a:pt x="4178220" y="4202654"/>
                </a:lnTo>
                <a:lnTo>
                  <a:pt x="0" y="420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92" r="-2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3029949" y="816082"/>
            <a:ext cx="1866345" cy="1866345"/>
          </a:xfrm>
          <a:custGeom>
            <a:avLst/>
            <a:gdLst/>
            <a:ahLst/>
            <a:cxnLst/>
            <a:rect l="l" t="t" r="r" b="b"/>
            <a:pathLst>
              <a:path w="1866345" h="1866345">
                <a:moveTo>
                  <a:pt x="0" y="0"/>
                </a:moveTo>
                <a:lnTo>
                  <a:pt x="1866345" y="0"/>
                </a:lnTo>
                <a:lnTo>
                  <a:pt x="1866345" y="1866346"/>
                </a:lnTo>
                <a:lnTo>
                  <a:pt x="0" y="186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872760" y="6682305"/>
            <a:ext cx="1624519" cy="1624520"/>
          </a:xfrm>
          <a:custGeom>
            <a:avLst/>
            <a:gdLst/>
            <a:ahLst/>
            <a:cxnLst/>
            <a:rect l="l" t="t" r="r" b="b"/>
            <a:pathLst>
              <a:path w="1624519" h="1624520">
                <a:moveTo>
                  <a:pt x="0" y="0"/>
                </a:moveTo>
                <a:lnTo>
                  <a:pt x="1624519" y="0"/>
                </a:lnTo>
                <a:lnTo>
                  <a:pt x="1624519" y="1624519"/>
                </a:lnTo>
                <a:lnTo>
                  <a:pt x="0" y="1624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02056" y="1615150"/>
            <a:ext cx="1232221" cy="1232222"/>
          </a:xfrm>
          <a:custGeom>
            <a:avLst/>
            <a:gdLst/>
            <a:ahLst/>
            <a:cxnLst/>
            <a:rect l="l" t="t" r="r" b="b"/>
            <a:pathLst>
              <a:path w="1232221" h="1232222">
                <a:moveTo>
                  <a:pt x="0" y="0"/>
                </a:moveTo>
                <a:lnTo>
                  <a:pt x="1232222" y="0"/>
                </a:lnTo>
                <a:lnTo>
                  <a:pt x="1232222" y="1232222"/>
                </a:lnTo>
                <a:lnTo>
                  <a:pt x="0" y="12322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319059" y="6408516"/>
            <a:ext cx="2089110" cy="2089110"/>
          </a:xfrm>
          <a:custGeom>
            <a:avLst/>
            <a:gdLst/>
            <a:ahLst/>
            <a:cxnLst/>
            <a:rect l="l" t="t" r="r" b="b"/>
            <a:pathLst>
              <a:path w="2089110" h="2089110">
                <a:moveTo>
                  <a:pt x="0" y="0"/>
                </a:moveTo>
                <a:lnTo>
                  <a:pt x="2089110" y="0"/>
                </a:lnTo>
                <a:lnTo>
                  <a:pt x="2089110" y="2089110"/>
                </a:lnTo>
                <a:lnTo>
                  <a:pt x="0" y="2089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304649" y="7903644"/>
            <a:ext cx="1717937" cy="1717937"/>
          </a:xfrm>
          <a:custGeom>
            <a:avLst/>
            <a:gdLst/>
            <a:ahLst/>
            <a:cxnLst/>
            <a:rect l="l" t="t" r="r" b="b"/>
            <a:pathLst>
              <a:path w="1717937" h="1717937">
                <a:moveTo>
                  <a:pt x="0" y="0"/>
                </a:moveTo>
                <a:lnTo>
                  <a:pt x="1717937" y="0"/>
                </a:lnTo>
                <a:lnTo>
                  <a:pt x="1717937" y="1717936"/>
                </a:lnTo>
                <a:lnTo>
                  <a:pt x="0" y="1717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410859" y="823953"/>
            <a:ext cx="791198" cy="791197"/>
          </a:xfrm>
          <a:custGeom>
            <a:avLst/>
            <a:gdLst/>
            <a:ahLst/>
            <a:cxnLst/>
            <a:rect l="l" t="t" r="r" b="b"/>
            <a:pathLst>
              <a:path w="791198" h="791197">
                <a:moveTo>
                  <a:pt x="0" y="0"/>
                </a:moveTo>
                <a:lnTo>
                  <a:pt x="791197" y="0"/>
                </a:lnTo>
                <a:lnTo>
                  <a:pt x="791197" y="791197"/>
                </a:lnTo>
                <a:lnTo>
                  <a:pt x="0" y="791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99281" y="2870160"/>
            <a:ext cx="1655379" cy="1655379"/>
          </a:xfrm>
          <a:custGeom>
            <a:avLst/>
            <a:gdLst/>
            <a:ahLst/>
            <a:cxnLst/>
            <a:rect l="l" t="t" r="r" b="b"/>
            <a:pathLst>
              <a:path w="1655379" h="1655379">
                <a:moveTo>
                  <a:pt x="0" y="0"/>
                </a:moveTo>
                <a:lnTo>
                  <a:pt x="1655379" y="0"/>
                </a:lnTo>
                <a:lnTo>
                  <a:pt x="1655379" y="1655379"/>
                </a:lnTo>
                <a:lnTo>
                  <a:pt x="0" y="1655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277673" y="7504956"/>
            <a:ext cx="1872727" cy="2608441"/>
          </a:xfrm>
          <a:custGeom>
            <a:avLst/>
            <a:gdLst/>
            <a:ahLst/>
            <a:cxnLst/>
            <a:rect l="l" t="t" r="r" b="b"/>
            <a:pathLst>
              <a:path w="1872727" h="2608441">
                <a:moveTo>
                  <a:pt x="0" y="0"/>
                </a:moveTo>
                <a:lnTo>
                  <a:pt x="1872728" y="0"/>
                </a:lnTo>
                <a:lnTo>
                  <a:pt x="1872728" y="2608442"/>
                </a:lnTo>
                <a:lnTo>
                  <a:pt x="0" y="260844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4758246" y="7386445"/>
            <a:ext cx="4285577" cy="3020103"/>
          </a:xfrm>
          <a:custGeom>
            <a:avLst/>
            <a:gdLst/>
            <a:ahLst/>
            <a:cxnLst/>
            <a:rect l="l" t="t" r="r" b="b"/>
            <a:pathLst>
              <a:path w="4285577" h="3020103">
                <a:moveTo>
                  <a:pt x="0" y="0"/>
                </a:moveTo>
                <a:lnTo>
                  <a:pt x="4285577" y="0"/>
                </a:lnTo>
                <a:lnTo>
                  <a:pt x="4285577" y="3020103"/>
                </a:lnTo>
                <a:lnTo>
                  <a:pt x="0" y="3020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17E257-1423-CD41-6966-14CBCB77439F}"/>
              </a:ext>
            </a:extLst>
          </p:cNvPr>
          <p:cNvSpPr txBox="1"/>
          <p:nvPr/>
        </p:nvSpPr>
        <p:spPr>
          <a:xfrm>
            <a:off x="7620000" y="3716470"/>
            <a:ext cx="8733321" cy="141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58"/>
              </a:lnSpc>
            </a:pPr>
            <a:r>
              <a:rPr lang="pt-BR" sz="3600" b="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Medidas para mitigação do impacto nas praias de reprodução. 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03DB8D2-481C-0CBB-2266-4F803796AAD4}"/>
              </a:ext>
            </a:extLst>
          </p:cNvPr>
          <p:cNvSpPr txBox="1"/>
          <p:nvPr/>
        </p:nvSpPr>
        <p:spPr>
          <a:xfrm>
            <a:off x="5928760" y="1412925"/>
            <a:ext cx="1098764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58"/>
              </a:lnSpc>
            </a:pPr>
            <a:r>
              <a:rPr lang="pt-BR" sz="5331" b="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Fotopoluição e as Tartarugas Marinhas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22CECEEC-91FF-B843-A2B6-0B1A9442BB55}"/>
              </a:ext>
            </a:extLst>
          </p:cNvPr>
          <p:cNvSpPr txBox="1"/>
          <p:nvPr/>
        </p:nvSpPr>
        <p:spPr>
          <a:xfrm>
            <a:off x="8458200" y="9281712"/>
            <a:ext cx="8733321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58"/>
              </a:lnSpc>
            </a:pPr>
            <a:r>
              <a:rPr lang="pt-BR" sz="3600" b="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Salvador/BA, 12 de novembro-2024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94767" y="493395"/>
            <a:ext cx="1624405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 dirty="0">
                <a:solidFill>
                  <a:srgbClr val="00541F"/>
                </a:solidFill>
                <a:ea typeface="Inter Bold"/>
                <a:cs typeface="Arial" panose="020B0604020202020204" pitchFamily="34" charset="0"/>
                <a:sym typeface="Inter Bold"/>
              </a:rPr>
              <a:t>Manifestação do Centro Tamar nos licenciamentos feitos de 2012 - 2023</a:t>
            </a:r>
          </a:p>
        </p:txBody>
      </p:sp>
      <p:pic>
        <p:nvPicPr>
          <p:cNvPr id="15" name="Imagem 14" descr="Gráfico, Gráfico de barras&#10;&#10;Descrição gerada automaticamente">
            <a:extLst>
              <a:ext uri="{FF2B5EF4-FFF2-40B4-BE49-F238E27FC236}">
                <a16:creationId xmlns:a16="http://schemas.microsoft.com/office/drawing/2014/main" id="{D8117852-F5D1-F82D-BB01-B46ACB5218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7" y="1736594"/>
            <a:ext cx="17040154" cy="85333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19928" y="493395"/>
            <a:ext cx="11662377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Guia de Licenciamento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2054" y="1604217"/>
            <a:ext cx="8529421" cy="8520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pt-BR" sz="2800" b="1" spc="60">
                <a:solidFill>
                  <a:srgbClr val="00541F"/>
                </a:solidFill>
                <a:latin typeface="+mj-lt"/>
                <a:ea typeface="Inter Bold"/>
                <a:cs typeface="Arial" panose="020B0604020202020204" pitchFamily="34" charset="0"/>
                <a:sym typeface="Inter Bold"/>
              </a:rPr>
              <a:t>Objetivo: </a:t>
            </a:r>
          </a:p>
          <a:p>
            <a:pPr>
              <a:lnSpc>
                <a:spcPts val="6959"/>
              </a:lnSpc>
            </a:pPr>
            <a:r>
              <a:rPr lang="pt-BR" sz="2800" b="1" spc="60" dirty="0">
                <a:solidFill>
                  <a:srgbClr val="00541F"/>
                </a:solidFill>
                <a:latin typeface="+mj-lt"/>
                <a:ea typeface="Inter Bold"/>
                <a:cs typeface="Arial" panose="020B0604020202020204" pitchFamily="34" charset="0"/>
                <a:sym typeface="Inter Bold"/>
              </a:rPr>
              <a:t>Apresentar subsídios aos órgãos ambientais, empreendedores, pesquisadores e consultores envolvidos nos processos de licenciamento ambiental em áreas importantes para a conservação da tartarugas marinhas na costa brasileira.</a:t>
            </a:r>
          </a:p>
          <a:p>
            <a:pPr>
              <a:lnSpc>
                <a:spcPts val="6959"/>
              </a:lnSpc>
            </a:pPr>
            <a:r>
              <a:rPr lang="pt-BR" sz="2800" b="1" spc="60" dirty="0">
                <a:solidFill>
                  <a:srgbClr val="00541F"/>
                </a:solidFill>
                <a:latin typeface="+mj-lt"/>
                <a:ea typeface="Inter Bold"/>
                <a:cs typeface="Arial" panose="020B0604020202020204" pitchFamily="34" charset="0"/>
                <a:sym typeface="Inter Bold"/>
              </a:rPr>
              <a:t>Embasar documentos técnicos e favorecer maior eficiência para análise dos processos.</a:t>
            </a:r>
          </a:p>
          <a:p>
            <a:pPr>
              <a:lnSpc>
                <a:spcPts val="6959"/>
              </a:lnSpc>
            </a:pPr>
            <a:endParaRPr lang="pt-BR" sz="2800" b="1" spc="60" dirty="0">
              <a:solidFill>
                <a:srgbClr val="00541F"/>
              </a:solidFill>
              <a:latin typeface="+mj-lt"/>
              <a:ea typeface="Inter Bold"/>
              <a:cs typeface="Arial" panose="020B0604020202020204" pitchFamily="34" charset="0"/>
              <a:sym typeface="Inter Bold"/>
            </a:endParaRPr>
          </a:p>
          <a:p>
            <a:pPr>
              <a:lnSpc>
                <a:spcPts val="3624"/>
              </a:lnSpc>
            </a:pPr>
            <a:endParaRPr lang="pt-BR" sz="2800" b="1" spc="60" dirty="0">
              <a:solidFill>
                <a:srgbClr val="00541F"/>
              </a:solidFill>
              <a:latin typeface="+mj-lt"/>
              <a:ea typeface="Inter Bold"/>
              <a:cs typeface="Arial" panose="020B0604020202020204" pitchFamily="34" charset="0"/>
              <a:sym typeface="Inter Bold"/>
            </a:endParaRPr>
          </a:p>
        </p:txBody>
      </p:sp>
      <p:sp>
        <p:nvSpPr>
          <p:cNvPr id="14" name="Freeform 14" descr="Uma imagem contendo animal, placa, tela, computador"/>
          <p:cNvSpPr/>
          <p:nvPr/>
        </p:nvSpPr>
        <p:spPr>
          <a:xfrm>
            <a:off x="9815838" y="1179939"/>
            <a:ext cx="6399240" cy="8856060"/>
          </a:xfrm>
          <a:custGeom>
            <a:avLst/>
            <a:gdLst/>
            <a:ahLst/>
            <a:cxnLst/>
            <a:rect l="l" t="t" r="r" b="b"/>
            <a:pathLst>
              <a:path w="6399240" h="8856060">
                <a:moveTo>
                  <a:pt x="0" y="0"/>
                </a:moveTo>
                <a:lnTo>
                  <a:pt x="6399240" y="0"/>
                </a:lnTo>
                <a:lnTo>
                  <a:pt x="6399240" y="8856060"/>
                </a:lnTo>
                <a:lnTo>
                  <a:pt x="0" y="8856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24D1-FB9A-9A6B-6BE5-5942E03FB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B4DC262-B022-BE40-3FA3-61B2CF7355DE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AD5C15-209F-4CBA-784E-0059EB43B150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99A8237-11F4-4B88-8191-19A2588F2926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36FC69F-B831-F903-18FF-F40F59D7FBE7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6468BEC-2A6D-63A7-7992-86D0B806A74B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D86285-7017-8401-8222-9A292E87E4B1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941E869-9B60-DF50-C1B0-175568FFB58A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8AF87C8-FACD-DC09-83F3-5CF7C83AFD08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82BCCD9-1513-F64B-2AE4-D19806B5ECF9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B2F5D3C-6F47-0650-E49A-CA3EDADBF2CD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7E35E7F-43EB-BBFE-B1A8-CF6ED94E0DFE}"/>
              </a:ext>
            </a:extLst>
          </p:cNvPr>
          <p:cNvSpPr txBox="1"/>
          <p:nvPr/>
        </p:nvSpPr>
        <p:spPr>
          <a:xfrm>
            <a:off x="3519928" y="493395"/>
            <a:ext cx="11662377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Guia de Licenciamento: fotopoluição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30AE57D-1EA9-3D7C-4DCA-0430B1B294AA}"/>
              </a:ext>
            </a:extLst>
          </p:cNvPr>
          <p:cNvSpPr txBox="1"/>
          <p:nvPr/>
        </p:nvSpPr>
        <p:spPr>
          <a:xfrm>
            <a:off x="384866" y="2773620"/>
            <a:ext cx="15997021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b="1" spc="60" dirty="0">
                <a:solidFill>
                  <a:srgbClr val="00541F"/>
                </a:solidFill>
                <a:ea typeface="Inter Bold" panose="020B0604020202020204" charset="0"/>
                <a:cs typeface="Inter Bold"/>
                <a:sym typeface="Inter Bold"/>
              </a:rPr>
              <a:t>Fotopoluição:</a:t>
            </a: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algn="just"/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Caracterizada pelo aumento da claridade ou brilho, a partir da incid</a:t>
            </a:r>
            <a:r>
              <a:rPr lang="fr-F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ê</a:t>
            </a: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ncia direta ou indireta de fontes luminosas artificiais, capazes de interferir de forma negativa no comportamento das esp</a:t>
            </a:r>
            <a:r>
              <a:rPr lang="fr-F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é</a:t>
            </a: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cies;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Impacto associado a diferentes tipologias de empreendimentos e obras costeiras e marinhas (imobiliário, portos, petróleo e gás, etc.)  </a:t>
            </a:r>
          </a:p>
          <a:p>
            <a:pPr algn="just"/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/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/>
            <a:endParaRPr lang="en-US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sp>
        <p:nvSpPr>
          <p:cNvPr id="14" name="Freeform 14" descr="Uma imagem contendo animal, placa, tela, computador">
            <a:extLst>
              <a:ext uri="{FF2B5EF4-FFF2-40B4-BE49-F238E27FC236}">
                <a16:creationId xmlns:a16="http://schemas.microsoft.com/office/drawing/2014/main" id="{0BB5DCEE-48ED-6D5B-FE0D-C62252DD404C}"/>
              </a:ext>
            </a:extLst>
          </p:cNvPr>
          <p:cNvSpPr>
            <a:spLocks noChangeAspect="1"/>
          </p:cNvSpPr>
          <p:nvPr/>
        </p:nvSpPr>
        <p:spPr>
          <a:xfrm>
            <a:off x="15680270" y="1378183"/>
            <a:ext cx="1494209" cy="2067870"/>
          </a:xfrm>
          <a:custGeom>
            <a:avLst/>
            <a:gdLst/>
            <a:ahLst/>
            <a:cxnLst/>
            <a:rect l="l" t="t" r="r" b="b"/>
            <a:pathLst>
              <a:path w="6399240" h="8856060">
                <a:moveTo>
                  <a:pt x="0" y="0"/>
                </a:moveTo>
                <a:lnTo>
                  <a:pt x="6399240" y="0"/>
                </a:lnTo>
                <a:lnTo>
                  <a:pt x="6399240" y="8856060"/>
                </a:lnTo>
                <a:lnTo>
                  <a:pt x="0" y="8856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Imagem 15" descr="Campo de terra&#10;&#10;Descrição gerada automaticamente com confiança baixa">
            <a:extLst>
              <a:ext uri="{FF2B5EF4-FFF2-40B4-BE49-F238E27FC236}">
                <a16:creationId xmlns:a16="http://schemas.microsoft.com/office/drawing/2014/main" id="{0521A70F-BCB0-5391-6A02-9E45F2BEDA0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3" y="7272872"/>
            <a:ext cx="6304625" cy="2971800"/>
          </a:xfrm>
          <a:prstGeom prst="rect">
            <a:avLst/>
          </a:prstGeom>
        </p:spPr>
      </p:pic>
      <p:pic>
        <p:nvPicPr>
          <p:cNvPr id="18" name="Imagem 17" descr="Uma imagem contendo escuro, noite, luz, água&#10;&#10;Descrição gerada automaticamente">
            <a:extLst>
              <a:ext uri="{FF2B5EF4-FFF2-40B4-BE49-F238E27FC236}">
                <a16:creationId xmlns:a16="http://schemas.microsoft.com/office/drawing/2014/main" id="{5738136E-F710-AB59-72F6-C2F1FAA8E2B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319524" y="7255511"/>
            <a:ext cx="5863000" cy="2971800"/>
          </a:xfrm>
          <a:prstGeom prst="rect">
            <a:avLst/>
          </a:prstGeom>
        </p:spPr>
      </p:pic>
      <p:pic>
        <p:nvPicPr>
          <p:cNvPr id="20" name="Imagem 19" descr="Fogos de artifício no céu&#10;&#10;Descrição gerada automaticamente com confiança média">
            <a:extLst>
              <a:ext uri="{FF2B5EF4-FFF2-40B4-BE49-F238E27FC236}">
                <a16:creationId xmlns:a16="http://schemas.microsoft.com/office/drawing/2014/main" id="{2ED9899D-BFF0-E0C6-002F-ECBF3345FDE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238" y="7255511"/>
            <a:ext cx="573375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9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215AD-138C-4D9B-F4A6-5CBF075D5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7F3CA1C-9DF5-B963-598E-E7827DCFF853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5EBA69E-0FE9-11C5-3A3E-2C3CD55CFBD9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A71BFDA-0F54-405C-E076-671C13380BC6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D694C64-ABB5-EDD2-1962-7646B9A22465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C6809F-1B97-C4E3-6D7E-32ACBD17EB28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5EE3D86-5778-C7F4-501D-17219BCD762C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2EDF5F5-E27D-A131-7D04-32EF0B1888F4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AD48406-5B54-2173-871B-C69D847E298B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5025595-49FA-40BE-B878-6AEC0A71225C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C4492B9-F52D-B598-406F-E7CF68A54535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35ED4F3-B0BB-9A06-F3BA-8F3635F8CD66}"/>
              </a:ext>
            </a:extLst>
          </p:cNvPr>
          <p:cNvSpPr txBox="1"/>
          <p:nvPr/>
        </p:nvSpPr>
        <p:spPr>
          <a:xfrm>
            <a:off x="3519928" y="493395"/>
            <a:ext cx="116623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Mitigação da fotopoluição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1CDAE3C-046F-8601-B629-3B65D7D7C58B}"/>
              </a:ext>
            </a:extLst>
          </p:cNvPr>
          <p:cNvSpPr txBox="1"/>
          <p:nvPr/>
        </p:nvSpPr>
        <p:spPr>
          <a:xfrm>
            <a:off x="153616" y="1132570"/>
            <a:ext cx="6232586" cy="10920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spc="60" dirty="0">
                <a:solidFill>
                  <a:srgbClr val="00541F"/>
                </a:solidFill>
                <a:ea typeface="Inter Bold" panose="020B0604020202020204" charset="0"/>
                <a:cs typeface="Inter Bold"/>
                <a:sym typeface="Inter Bold"/>
              </a:rPr>
              <a:t>Principais diretrizes: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541F"/>
                </a:solidFill>
                <a:ea typeface="Inter Bold" panose="020B0604020202020204" charset="0"/>
                <a:cs typeface="Arial" panose="020B0604020202020204" pitchFamily="34" charset="0"/>
                <a:sym typeface="Calibri"/>
              </a:rPr>
              <a:t>Priorizar noite natural iluminar apenas o essencial;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541F"/>
                </a:solidFill>
                <a:ea typeface="Inter Bold" panose="020B0604020202020204" charset="0"/>
                <a:cs typeface="Arial" panose="020B0604020202020204" pitchFamily="34" charset="0"/>
                <a:sym typeface="Calibri"/>
              </a:rPr>
              <a:t>Controle adaptativo da luz e temporizadores;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541F"/>
                </a:solidFill>
                <a:ea typeface="Inter Bold" panose="020B0604020202020204" charset="0"/>
                <a:cs typeface="Arial" panose="020B0604020202020204" pitchFamily="34" charset="0"/>
                <a:sym typeface="Calibri"/>
              </a:rPr>
              <a:t>Iluminar apenas alvos específicos, evitar reflexão e espalhamento da luz;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541F"/>
                </a:solidFill>
                <a:ea typeface="Inter Bold" panose="020B0604020202020204" charset="0"/>
                <a:cs typeface="Arial" panose="020B0604020202020204" pitchFamily="34" charset="0"/>
                <a:sym typeface="Calibri"/>
              </a:rPr>
              <a:t>Usar a menor altura e intensidade luminosas possível;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00541F"/>
                </a:solidFill>
                <a:ea typeface="Inter Bold" panose="020B0604020202020204" charset="0"/>
                <a:cs typeface="Arial" panose="020B0604020202020204" pitchFamily="34" charset="0"/>
                <a:sym typeface="Calibri"/>
              </a:rPr>
              <a:t>Usar fontes que emitem pouca ou nenhuma luz azul.</a:t>
            </a: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BR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A981450-745C-F250-BE8D-86AFB315206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120" y="2097324"/>
            <a:ext cx="11390217" cy="606855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2F6DA9F-1E8A-26FE-E213-C1BCFEE786EC}"/>
              </a:ext>
            </a:extLst>
          </p:cNvPr>
          <p:cNvSpPr txBox="1"/>
          <p:nvPr/>
        </p:nvSpPr>
        <p:spPr>
          <a:xfrm>
            <a:off x="6816120" y="8332061"/>
            <a:ext cx="9256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541F"/>
                </a:solidFill>
                <a:effectLst/>
                <a:ea typeface="Inter Bold" panose="020B0604020202020204" charset="0"/>
              </a:rPr>
              <a:t>Fonte: National Light Pollution Guidelines for Wildlife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17F3C01-C811-8027-119C-8E8B4F52E3B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7891892"/>
            <a:ext cx="1433416" cy="190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0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F7E30-5C64-171E-2D08-4537DB846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4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18283427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85096F-E650-46D6-834C-4054E3770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3113131"/>
            <a:ext cx="18073095" cy="6139960"/>
            <a:chOff x="1" y="2075420"/>
            <a:chExt cx="12048729" cy="409330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61BE38-1DAF-49A1-AA3A-7BEB3399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8EFFF24-FCC8-4379-9678-AB331153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492E8F9-AD41-4334-B292-1AB0F238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74B130F-6E67-4737-BE99-2E32DED07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139C3CB-D4E4-4316-81BE-6D82DB67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156963E-8E83-4807-8E22-2CB7D45F1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E38484C5-6C81-EE09-B993-7A18708C78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25147" y="661222"/>
            <a:ext cx="4866043" cy="482727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87488" y="1061056"/>
            <a:ext cx="304800" cy="644652"/>
            <a:chOff x="215328" y="-46937"/>
            <a:chExt cx="304800" cy="277384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0660747D-785A-00E4-E47E-2A406CCC1A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50" y="661222"/>
            <a:ext cx="5275400" cy="459529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657219" y="1563908"/>
            <a:ext cx="4194692" cy="10668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889308" y="-1280992"/>
            <a:ext cx="822960" cy="549007"/>
            <a:chOff x="7029447" y="3514725"/>
            <a:chExt cx="1285875" cy="54900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21A5350A-1345-F381-90F3-8BC4257413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7353" y="661222"/>
            <a:ext cx="5275400" cy="3400808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9211177"/>
            <a:ext cx="9143995" cy="10668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2819134" y="9048092"/>
            <a:ext cx="1928813" cy="549007"/>
            <a:chOff x="7029447" y="3514725"/>
            <a:chExt cx="1285875" cy="54900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E241CEE2-39D7-3836-2DDD-B6D6ACB86BD7}"/>
              </a:ext>
            </a:extLst>
          </p:cNvPr>
          <p:cNvSpPr txBox="1"/>
          <p:nvPr/>
        </p:nvSpPr>
        <p:spPr>
          <a:xfrm>
            <a:off x="946404" y="6027205"/>
            <a:ext cx="6825996" cy="31943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5600" b="1" spc="7">
                <a:solidFill>
                  <a:schemeClr val="bg1"/>
                </a:solidFill>
                <a:latin typeface="+mj-lt"/>
                <a:ea typeface="+mj-ea"/>
                <a:cs typeface="+mj-cs"/>
                <a:sym typeface="Inter Bold"/>
              </a:rPr>
              <a:t>Elementos importantes para o projeto luminotécnico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D1EF44B-EDD1-6493-7577-AF76505DCDA8}"/>
              </a:ext>
            </a:extLst>
          </p:cNvPr>
          <p:cNvSpPr txBox="1"/>
          <p:nvPr/>
        </p:nvSpPr>
        <p:spPr>
          <a:xfrm>
            <a:off x="8229120" y="5603205"/>
            <a:ext cx="8991999" cy="41046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Afastamento das estruturas em relação à praia.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Preservação vegetação e formação de uma cortina verde.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Adequação e uso dos elementos da topografia como barreira à dispersão da luz para a praia.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Uso de fontes luminosas adaptadas.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60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8F0AF-D52C-2FD3-7A59-3D4573778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0"/>
            <a:ext cx="18283427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F85096F-E650-46D6-834C-4054E3770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3113131"/>
            <a:ext cx="18073095" cy="6139960"/>
            <a:chOff x="1" y="2075420"/>
            <a:chExt cx="12048729" cy="409330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061BE38-1DAF-49A1-AA3A-7BEB3399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8EFFF24-FCC8-4379-9678-AB331153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492E8F9-AD41-4334-B292-1AB0F238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74B130F-6E67-4737-BE99-2E32DED07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139C3CB-D4E4-4316-81BE-6D82DB67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156963E-8E83-4807-8E22-2CB7D45F1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FA51EE6D-F1C4-293C-9AE6-78DFA9C08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25147" y="661222"/>
            <a:ext cx="4344543" cy="4827270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87488" y="1061056"/>
            <a:ext cx="304800" cy="644652"/>
            <a:chOff x="215328" y="-46937"/>
            <a:chExt cx="304800" cy="2773841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3385815D-B559-16BB-21C1-BEDC54D0D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50" y="661222"/>
            <a:ext cx="5275400" cy="4526634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657219" y="1563908"/>
            <a:ext cx="4194692" cy="10668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889308" y="-1280992"/>
            <a:ext cx="822960" cy="549007"/>
            <a:chOff x="7029447" y="3514725"/>
            <a:chExt cx="1285875" cy="54900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B26B33AA-3C04-4AF1-DD93-1ED4AA0B27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927353" y="661222"/>
            <a:ext cx="5275400" cy="2176101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9211177"/>
            <a:ext cx="9143995" cy="10668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2819134" y="9048092"/>
            <a:ext cx="1928813" cy="549007"/>
            <a:chOff x="7029447" y="3514725"/>
            <a:chExt cx="1285875" cy="549007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DF5D5216-A9CD-95C6-6FFB-8C0EC66A4FC4}"/>
              </a:ext>
            </a:extLst>
          </p:cNvPr>
          <p:cNvSpPr txBox="1"/>
          <p:nvPr/>
        </p:nvSpPr>
        <p:spPr>
          <a:xfrm>
            <a:off x="946404" y="6027205"/>
            <a:ext cx="6825996" cy="31943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spc="7">
                <a:solidFill>
                  <a:schemeClr val="bg1"/>
                </a:solidFill>
                <a:latin typeface="+mj-lt"/>
                <a:ea typeface="+mj-ea"/>
                <a:cs typeface="+mj-cs"/>
                <a:sym typeface="Inter Bold"/>
              </a:rPr>
              <a:t>Elementos importantes para o projeto luminotécnico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BAE548E-10F6-5650-1A34-D6A8C188F5BB}"/>
              </a:ext>
            </a:extLst>
          </p:cNvPr>
          <p:cNvSpPr txBox="1"/>
          <p:nvPr/>
        </p:nvSpPr>
        <p:spPr>
          <a:xfrm>
            <a:off x="8210754" y="5843867"/>
            <a:ext cx="8991999" cy="419469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O projeto deve compreender todo o empreendimento.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Modelagem e representações tridimensionais das fontes luminosas e dispersão da luz são recomendadas.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Avaliação da visibilidade das fontes de iluminação a partir da praia.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07E80-296A-D65D-EBF9-BD23573C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0C63AD-8A08-12F8-29CB-3FA3BDCF17B0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510624E-EAE5-62BA-36EF-CB8E9D87D2AA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099361D-A4E8-F5F4-E564-E530CF9ED644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6C6D9DF-624D-2AC7-1EF8-92DCB5F56E79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BFAB43E-925C-3C9A-A7B9-3EE19154FA69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963DED1-C340-4124-59B2-CBA8500BC5D2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0E6AFC4-8883-6D18-BA69-272933E605F2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A7EFDF9-643A-9A61-E9FC-DE4F0B54F5C6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BE9DAE3-8B32-B837-2016-F0E753A726FD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F6F6F58-F61B-98B7-C62B-1C8DBEC17610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D455E174-692C-06B5-9AF2-BE502EA8C9AA}"/>
              </a:ext>
            </a:extLst>
          </p:cNvPr>
          <p:cNvSpPr txBox="1"/>
          <p:nvPr/>
        </p:nvSpPr>
        <p:spPr>
          <a:xfrm>
            <a:off x="3519928" y="493395"/>
            <a:ext cx="116623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Mitigação da fotopoluição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729483D-74D5-4ED3-0D93-AF0E1E9C64B9}"/>
              </a:ext>
            </a:extLst>
          </p:cNvPr>
          <p:cNvSpPr txBox="1"/>
          <p:nvPr/>
        </p:nvSpPr>
        <p:spPr>
          <a:xfrm>
            <a:off x="462761" y="1413135"/>
            <a:ext cx="15997021" cy="7678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spc="60" dirty="0">
                <a:solidFill>
                  <a:srgbClr val="00541F"/>
                </a:solidFill>
                <a:ea typeface="Inter Bold" panose="020B0604020202020204" charset="0"/>
                <a:cs typeface="Inter Bold"/>
                <a:sym typeface="Inter Bold"/>
              </a:rPr>
              <a:t>Aspectos complementares:</a:t>
            </a: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Máximo afastamento das fontes de iluminação em relação à praia;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Portaria Ibama 11 /1995 – Faixa de zero Lux;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Evitar fontes luminosas voltadas para o mar;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Limitar horário de funcionamento para fontes específicas.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BR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8DF8BFC-C64C-A9D7-829E-DFCE339087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482" y="7730627"/>
            <a:ext cx="2798432" cy="188178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02D211C-672B-F992-AA08-B4A05C7775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0323" y="5811504"/>
            <a:ext cx="2713376" cy="1838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CC82AE2-0E51-4C86-B2FA-45D95E0A3D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473" t="11279" r="4733" b="24989"/>
          <a:stretch/>
        </p:blipFill>
        <p:spPr>
          <a:xfrm>
            <a:off x="8745386" y="8525772"/>
            <a:ext cx="2729126" cy="1261880"/>
          </a:xfrm>
          <a:prstGeom prst="rect">
            <a:avLst/>
          </a:prstGeom>
        </p:spPr>
      </p:pic>
      <p:pic>
        <p:nvPicPr>
          <p:cNvPr id="28" name="Imagem 27" descr="Diagrama, Desenho técnico&#10;&#10;Descrição gerada automaticamente">
            <a:extLst>
              <a:ext uri="{FF2B5EF4-FFF2-40B4-BE49-F238E27FC236}">
                <a16:creationId xmlns:a16="http://schemas.microsoft.com/office/drawing/2014/main" id="{2FDB8287-C37B-DEB3-208F-350E0E54918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746" y="5756230"/>
            <a:ext cx="2042317" cy="2625837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37DEDDB-CC27-8D18-25AF-D6250A953D0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91" y="5854194"/>
            <a:ext cx="5230310" cy="4242997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3B309FF8-329C-561C-BA57-997AE1973F73}"/>
              </a:ext>
            </a:extLst>
          </p:cNvPr>
          <p:cNvSpPr txBox="1"/>
          <p:nvPr/>
        </p:nvSpPr>
        <p:spPr>
          <a:xfrm>
            <a:off x="179891" y="4882465"/>
            <a:ext cx="5230310" cy="873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Fontes elevadas e voltadas para a praia são percebidas por vários quilômetros 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C700DF0-C7E6-3542-067A-887074432D7E}"/>
              </a:ext>
            </a:extLst>
          </p:cNvPr>
          <p:cNvSpPr txBox="1"/>
          <p:nvPr/>
        </p:nvSpPr>
        <p:spPr>
          <a:xfrm>
            <a:off x="5868067" y="4869798"/>
            <a:ext cx="6171534" cy="873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Modelos com anteparo ajudam a reduzir a forma como a luz é percebida a partir da praia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302ACA8B-6616-2097-C093-D96AC68F1A5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1571" y="5259361"/>
            <a:ext cx="5567654" cy="4919129"/>
          </a:xfrm>
          <a:prstGeom prst="rect">
            <a:avLst/>
          </a:prstGeom>
        </p:spPr>
      </p:pic>
      <p:pic>
        <p:nvPicPr>
          <p:cNvPr id="27" name="Imagem 2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9FAFE21D-E272-03C2-E036-B68088E7A6D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83" b="25667"/>
          <a:stretch/>
        </p:blipFill>
        <p:spPr>
          <a:xfrm>
            <a:off x="10571573" y="6585865"/>
            <a:ext cx="2099211" cy="10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17861-7468-7317-F31F-A324D4F76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A7752EC-5590-3A18-9766-784331D989A7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B07025E-66F2-3EC0-199A-B4799BB9918F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4B0F905-A282-63A2-E8E4-BD0E1BCCCB6F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040A966-5878-CCF3-17BB-2D1567306E89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2A3289F-D4EF-4EAE-2768-66736FFD8303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336DE9C-C360-2509-B032-3E3425A0624E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C306315-A076-7966-AC12-3885A82217D1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438D6BC-13B4-6DD3-8D85-84E5083D56DF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435863F-09DD-2FE5-3368-52D62E5C0245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BCD4BE0-B2FF-9367-0FBE-75D58AC2B6FA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DDC33C09-FAF2-DBA4-8F88-44269573B6A5}"/>
              </a:ext>
            </a:extLst>
          </p:cNvPr>
          <p:cNvSpPr txBox="1"/>
          <p:nvPr/>
        </p:nvSpPr>
        <p:spPr>
          <a:xfrm>
            <a:off x="3519928" y="493395"/>
            <a:ext cx="116623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Mitigação da fotopoluição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B6230ED-A408-A55D-BFBB-D3BD27A766A6}"/>
              </a:ext>
            </a:extLst>
          </p:cNvPr>
          <p:cNvSpPr txBox="1"/>
          <p:nvPr/>
        </p:nvSpPr>
        <p:spPr>
          <a:xfrm>
            <a:off x="274873" y="1370851"/>
            <a:ext cx="15997021" cy="7042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spc="60" dirty="0">
                <a:solidFill>
                  <a:srgbClr val="00541F"/>
                </a:solidFill>
                <a:ea typeface="Inter Bold" panose="020B0604020202020204" charset="0"/>
                <a:cs typeface="Inter Bold"/>
                <a:sym typeface="Inter Bold"/>
              </a:rPr>
              <a:t>Escolha da temperatura de cor e picos de emissão:</a:t>
            </a: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Demandar aos fabricantes informações sobre a “curva de potência espectral”;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Não utilizar fontes com pico de emissão abaixo de 500 nanômetros;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Se a informação não estiver disponível: optar por fontes limitadas ao máximo de CCT 2700K;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BR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pic>
        <p:nvPicPr>
          <p:cNvPr id="29" name="Picture 21" descr="Graph of relative power against wavelength for 2700K, 3000K, 3500K, 4000K and 5000K LED.&#10;">
            <a:extLst>
              <a:ext uri="{FF2B5EF4-FFF2-40B4-BE49-F238E27FC236}">
                <a16:creationId xmlns:a16="http://schemas.microsoft.com/office/drawing/2014/main" id="{4756744F-017B-424D-8961-DD1937427C8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" y="4155551"/>
            <a:ext cx="9365673" cy="5876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3" descr="Illustration showing the colour appearance of lights from warmest colour correlated temperature (candle) to the coolest coolest (blue sky).&#10;">
            <a:extLst>
              <a:ext uri="{FF2B5EF4-FFF2-40B4-BE49-F238E27FC236}">
                <a16:creationId xmlns:a16="http://schemas.microsoft.com/office/drawing/2014/main" id="{7C4E96EC-4D7D-E70B-85B8-D57686D4326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6240" y="4392530"/>
            <a:ext cx="8043476" cy="5639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D5A4129-4061-3D40-CCBE-FC8AFBE58E95}"/>
              </a:ext>
            </a:extLst>
          </p:cNvPr>
          <p:cNvSpPr txBox="1"/>
          <p:nvPr/>
        </p:nvSpPr>
        <p:spPr>
          <a:xfrm>
            <a:off x="-1447800" y="9836941"/>
            <a:ext cx="925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3060700" algn="ctr"/>
              </a:tabLst>
            </a:pPr>
            <a:r>
              <a:rPr lang="en-AU" sz="1800" dirty="0">
                <a:solidFill>
                  <a:srgbClr val="00541F"/>
                </a:solidFill>
                <a:effectLst/>
                <a:latin typeface="Inter Bold" panose="020B0604020202020204" charset="0"/>
                <a:ea typeface="Inter Bold" panose="020B0604020202020204" charset="0"/>
                <a:cs typeface="Times New Roman" panose="02020603050405020304" pitchFamily="18" charset="0"/>
              </a:rPr>
              <a:t>Fonte: National Light Pollution Guidelines for Wildlife</a:t>
            </a:r>
            <a:endParaRPr lang="pt-BR" sz="1800" dirty="0">
              <a:solidFill>
                <a:srgbClr val="00541F"/>
              </a:solidFill>
              <a:effectLst/>
              <a:latin typeface="Inter Bold" panose="020B0604020202020204" charset="0"/>
              <a:ea typeface="Inter Bold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75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4999-E6C6-0A00-C369-B4A692C1A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6FD36F7-D49F-938B-0233-A78DF3E7CFAF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FB5728B-D1A7-71C3-93F9-B14B88EF2CD6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CA94BDC-DE4A-5823-6DC4-BEF5A1409C6A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D27E81B-84B4-0D66-77AC-240B8CE0273C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701A3F2-A1D8-9B78-3E00-DD1146BFD0DA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D8C122D-090E-2515-9651-0AEEDD7D548D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EF0BF09-A52C-96DE-BF6F-E96DA3A59CF1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9680370-4FA8-60E7-B1CB-DB393589B166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73BE812-4EA0-1736-EFE6-72A9E9B5B688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87A901C-B80E-00FC-06CF-EE7BD587AEFC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504FA336-43A8-FABC-4F41-426A7034A780}"/>
              </a:ext>
            </a:extLst>
          </p:cNvPr>
          <p:cNvSpPr txBox="1"/>
          <p:nvPr/>
        </p:nvSpPr>
        <p:spPr>
          <a:xfrm>
            <a:off x="3519928" y="493395"/>
            <a:ext cx="116623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Após as obras de instalação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9B556C0-D6D7-F26C-D64A-9DD3DC176ADB}"/>
              </a:ext>
            </a:extLst>
          </p:cNvPr>
          <p:cNvSpPr txBox="1"/>
          <p:nvPr/>
        </p:nvSpPr>
        <p:spPr>
          <a:xfrm>
            <a:off x="349394" y="1842937"/>
            <a:ext cx="15997021" cy="7042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Realizar manutenção das luminárias e anteparos;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Elaborar relatórios e documentação fotográfica;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Registrar das fontes luminosas a partri da praia: 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1) na altura do observador;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2) ao nível do solo.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en-US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91F50E75-C4A6-17C3-A48E-A58124F205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663150"/>
            <a:ext cx="4648200" cy="34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9B2168D-E251-8E44-3D7B-0FC70051910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993" y="6667866"/>
            <a:ext cx="4640420" cy="348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 descr="Esquina com gramado e árvores ao fundo&#10;&#10;Descrição gerada automaticamente com confiança média">
            <a:extLst>
              <a:ext uri="{FF2B5EF4-FFF2-40B4-BE49-F238E27FC236}">
                <a16:creationId xmlns:a16="http://schemas.microsoft.com/office/drawing/2014/main" id="{FBBED4D5-3900-EBB0-2E3B-93FFFFBB41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9488" y="6677499"/>
            <a:ext cx="1612177" cy="345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m 24" descr="Luz do sol&#10;&#10;Descrição gerada automaticamente com confiança média">
            <a:extLst>
              <a:ext uri="{FF2B5EF4-FFF2-40B4-BE49-F238E27FC236}">
                <a16:creationId xmlns:a16="http://schemas.microsoft.com/office/drawing/2014/main" id="{724414AE-5260-1D5E-E612-36D39E6010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3232" y="6673425"/>
            <a:ext cx="1262747" cy="347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m 2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D7511C4-D49C-705D-FCC1-D1DB90D36FD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7547" y="5683036"/>
            <a:ext cx="5516644" cy="4603964"/>
          </a:xfrm>
          <a:prstGeom prst="rect">
            <a:avLst/>
          </a:prstGeom>
        </p:spPr>
      </p:pic>
      <p:pic>
        <p:nvPicPr>
          <p:cNvPr id="31" name="Imagem 30" descr="Água com prédios ao fundo&#10;&#10;Descrição gerada automaticamente">
            <a:extLst>
              <a:ext uri="{FF2B5EF4-FFF2-40B4-BE49-F238E27FC236}">
                <a16:creationId xmlns:a16="http://schemas.microsoft.com/office/drawing/2014/main" id="{686C53D8-10AE-DA13-7BE2-0825C075AA1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7547" y="1592765"/>
            <a:ext cx="5507317" cy="3890653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EAB16B0F-417E-02DA-1F61-EB0830634F44}"/>
              </a:ext>
            </a:extLst>
          </p:cNvPr>
          <p:cNvSpPr txBox="1"/>
          <p:nvPr/>
        </p:nvSpPr>
        <p:spPr>
          <a:xfrm>
            <a:off x="507247" y="9475634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Antes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E8C46D-0B6E-FC9C-76B7-61769DCC2098}"/>
              </a:ext>
            </a:extLst>
          </p:cNvPr>
          <p:cNvSpPr txBox="1"/>
          <p:nvPr/>
        </p:nvSpPr>
        <p:spPr>
          <a:xfrm>
            <a:off x="4979657" y="9506418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Depois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474996E-C7AD-33B9-2BD3-684F405665B7}"/>
              </a:ext>
            </a:extLst>
          </p:cNvPr>
          <p:cNvSpPr txBox="1"/>
          <p:nvPr/>
        </p:nvSpPr>
        <p:spPr>
          <a:xfrm>
            <a:off x="13603530" y="4770539"/>
            <a:ext cx="3479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Sem modificação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8133830-A178-7998-B7AD-F680A9248569}"/>
              </a:ext>
            </a:extLst>
          </p:cNvPr>
          <p:cNvSpPr txBox="1"/>
          <p:nvPr/>
        </p:nvSpPr>
        <p:spPr>
          <a:xfrm>
            <a:off x="13469977" y="9420823"/>
            <a:ext cx="342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Com modificação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731D70D-70FC-49D2-3F73-D0172938B2F6}"/>
              </a:ext>
            </a:extLst>
          </p:cNvPr>
          <p:cNvSpPr txBox="1"/>
          <p:nvPr/>
        </p:nvSpPr>
        <p:spPr>
          <a:xfrm>
            <a:off x="11192447" y="9598855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Depois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2C7622B-C2E7-AE98-F8F4-B7D19AA27F57}"/>
              </a:ext>
            </a:extLst>
          </p:cNvPr>
          <p:cNvSpPr txBox="1"/>
          <p:nvPr/>
        </p:nvSpPr>
        <p:spPr>
          <a:xfrm>
            <a:off x="9642370" y="9567061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Antes</a:t>
            </a:r>
          </a:p>
        </p:txBody>
      </p:sp>
    </p:spTree>
    <p:extLst>
      <p:ext uri="{BB962C8B-B14F-4D97-AF65-F5344CB8AC3E}">
        <p14:creationId xmlns:p14="http://schemas.microsoft.com/office/powerpoint/2010/main" val="12553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20E94A-0961-B638-3358-C1794031D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Palmeira à noite&#10;&#10;Descrição gerada automaticamente com confiança média">
            <a:extLst>
              <a:ext uri="{FF2B5EF4-FFF2-40B4-BE49-F238E27FC236}">
                <a16:creationId xmlns:a16="http://schemas.microsoft.com/office/drawing/2014/main" id="{2E7A9542-B42F-BCA9-AE59-4659DB601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r="1" b="26776"/>
          <a:stretch/>
        </p:blipFill>
        <p:spPr>
          <a:xfrm>
            <a:off x="7324537" y="10"/>
            <a:ext cx="10963463" cy="504747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Imagem 6" descr="Fogos de artifício à noite&#10;&#10;Descrição gerada automaticamente com confiança baixa">
            <a:extLst>
              <a:ext uri="{FF2B5EF4-FFF2-40B4-BE49-F238E27FC236}">
                <a16:creationId xmlns:a16="http://schemas.microsoft.com/office/drawing/2014/main" id="{287412F8-8047-D657-BED1-8C273F79F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" b="1"/>
          <a:stretch/>
        </p:blipFill>
        <p:spPr>
          <a:xfrm>
            <a:off x="7324537" y="5239512"/>
            <a:ext cx="10963463" cy="504748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10287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30998" cy="10287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14DB0BE-8DAF-8065-B8F1-E366972CBC62}"/>
              </a:ext>
            </a:extLst>
          </p:cNvPr>
          <p:cNvSpPr txBox="1"/>
          <p:nvPr/>
        </p:nvSpPr>
        <p:spPr>
          <a:xfrm>
            <a:off x="672084" y="3768916"/>
            <a:ext cx="7249204" cy="5496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>
                <a:uFill>
                  <a:solidFill>
                    <a:srgbClr val="000000"/>
                  </a:solidFill>
                </a:uFill>
              </a:rPr>
              <a:t>Bahia –  São João da Barra.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>
                <a:uFill>
                  <a:solidFill>
                    <a:srgbClr val="000000"/>
                  </a:solidFill>
                </a:uFill>
              </a:rPr>
              <a:t>Manifestação não foi integrada ao projeto.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uFill>
                  <a:solidFill>
                    <a:srgbClr val="000000"/>
                  </a:solidFill>
                </a:uFill>
              </a:rPr>
              <a:t>Ajustes realizados: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spc="60" dirty="0">
                <a:uFill>
                  <a:solidFill>
                    <a:srgbClr val="000000"/>
                  </a:solidFill>
                </a:uFill>
                <a:sym typeface="Inter Bold"/>
              </a:rPr>
              <a:t>Apagar holofotes e uso de balizador.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spc="60" dirty="0">
                <a:uFill>
                  <a:solidFill>
                    <a:srgbClr val="000000"/>
                  </a:solidFill>
                </a:uFill>
                <a:sym typeface="Inter Bold"/>
              </a:rPr>
              <a:t>Necessidade de adequações complementares e alteração da disposição das fontes luminosas.</a:t>
            </a:r>
            <a:endParaRPr lang="pt-BR" sz="3000" spc="60" dirty="0"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385905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19928" y="493395"/>
            <a:ext cx="11248143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Quem somos?</a:t>
            </a:r>
          </a:p>
        </p:txBody>
      </p:sp>
      <p:sp>
        <p:nvSpPr>
          <p:cNvPr id="13" name="Freeform 13"/>
          <p:cNvSpPr/>
          <p:nvPr/>
        </p:nvSpPr>
        <p:spPr>
          <a:xfrm>
            <a:off x="7815950" y="5961603"/>
            <a:ext cx="10176721" cy="4205725"/>
          </a:xfrm>
          <a:custGeom>
            <a:avLst/>
            <a:gdLst/>
            <a:ahLst/>
            <a:cxnLst/>
            <a:rect l="l" t="t" r="r" b="b"/>
            <a:pathLst>
              <a:path w="10176721" h="4205725">
                <a:moveTo>
                  <a:pt x="0" y="0"/>
                </a:moveTo>
                <a:lnTo>
                  <a:pt x="10176720" y="0"/>
                </a:lnTo>
                <a:lnTo>
                  <a:pt x="10176720" y="4205724"/>
                </a:lnTo>
                <a:lnTo>
                  <a:pt x="0" y="4205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503393" y="3545319"/>
            <a:ext cx="7970004" cy="4519146"/>
          </a:xfrm>
          <a:custGeom>
            <a:avLst/>
            <a:gdLst/>
            <a:ahLst/>
            <a:cxnLst/>
            <a:rect l="l" t="t" r="r" b="b"/>
            <a:pathLst>
              <a:path w="7970004" h="4519146">
                <a:moveTo>
                  <a:pt x="0" y="0"/>
                </a:moveTo>
                <a:lnTo>
                  <a:pt x="7970004" y="0"/>
                </a:lnTo>
                <a:lnTo>
                  <a:pt x="7970004" y="4519146"/>
                </a:lnTo>
                <a:lnTo>
                  <a:pt x="0" y="451914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411897" y="1029697"/>
            <a:ext cx="15432144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0"/>
              </a:lnSpc>
            </a:pPr>
            <a:r>
              <a:rPr lang="pt-BR" sz="3000" b="1" spc="6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O Centro TAMAR é um dos 14 Centros de Pesquisa e Conservação do ICMBio.</a:t>
            </a:r>
          </a:p>
          <a:p>
            <a:pPr algn="just">
              <a:lnSpc>
                <a:spcPts val="4530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530"/>
              </a:lnSpc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Executa, coordena e apoia atividades de pesquisa e conservação de tartarugas marinhas e seus habitats, e da biodiversidade do mar do leste.</a:t>
            </a:r>
          </a:p>
          <a:p>
            <a:pPr algn="just">
              <a:lnSpc>
                <a:spcPts val="4530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3624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26746-7492-E29B-42A2-DC7D3D3E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Imagem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95D7CE6B-0C69-1AF2-B01D-3055F4E20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r="19786"/>
          <a:stretch/>
        </p:blipFill>
        <p:spPr>
          <a:xfrm>
            <a:off x="7" y="10"/>
            <a:ext cx="9143993" cy="629441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2" name="Imagem 1" descr="Torre alta iluminada&#10;&#10;Descrição gerada automaticamente com confiança baixa">
            <a:extLst>
              <a:ext uri="{FF2B5EF4-FFF2-40B4-BE49-F238E27FC236}">
                <a16:creationId xmlns:a16="http://schemas.microsoft.com/office/drawing/2014/main" id="{102A1548-738D-D1C9-C0B8-016905365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r="16441" b="-1"/>
          <a:stretch/>
        </p:blipFill>
        <p:spPr>
          <a:xfrm>
            <a:off x="9029700" y="10"/>
            <a:ext cx="9258292" cy="6281498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3530" y="8106807"/>
            <a:ext cx="2331720" cy="27432"/>
          </a:xfrm>
          <a:custGeom>
            <a:avLst/>
            <a:gdLst>
              <a:gd name="connsiteX0" fmla="*/ 0 w 2331720"/>
              <a:gd name="connsiteY0" fmla="*/ 0 h 27432"/>
              <a:gd name="connsiteX1" fmla="*/ 559613 w 2331720"/>
              <a:gd name="connsiteY1" fmla="*/ 0 h 27432"/>
              <a:gd name="connsiteX2" fmla="*/ 1142543 w 2331720"/>
              <a:gd name="connsiteY2" fmla="*/ 0 h 27432"/>
              <a:gd name="connsiteX3" fmla="*/ 1725473 w 2331720"/>
              <a:gd name="connsiteY3" fmla="*/ 0 h 27432"/>
              <a:gd name="connsiteX4" fmla="*/ 2331720 w 2331720"/>
              <a:gd name="connsiteY4" fmla="*/ 0 h 27432"/>
              <a:gd name="connsiteX5" fmla="*/ 2331720 w 2331720"/>
              <a:gd name="connsiteY5" fmla="*/ 27432 h 27432"/>
              <a:gd name="connsiteX6" fmla="*/ 1748790 w 2331720"/>
              <a:gd name="connsiteY6" fmla="*/ 27432 h 27432"/>
              <a:gd name="connsiteX7" fmla="*/ 1212494 w 2331720"/>
              <a:gd name="connsiteY7" fmla="*/ 27432 h 27432"/>
              <a:gd name="connsiteX8" fmla="*/ 676199 w 2331720"/>
              <a:gd name="connsiteY8" fmla="*/ 27432 h 27432"/>
              <a:gd name="connsiteX9" fmla="*/ 0 w 2331720"/>
              <a:gd name="connsiteY9" fmla="*/ 27432 h 27432"/>
              <a:gd name="connsiteX10" fmla="*/ 0 w 2331720"/>
              <a:gd name="connsiteY10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1720" h="27432" fill="none" extrusionOk="0">
                <a:moveTo>
                  <a:pt x="0" y="0"/>
                </a:moveTo>
                <a:cubicBezTo>
                  <a:pt x="193316" y="-14286"/>
                  <a:pt x="386509" y="-1125"/>
                  <a:pt x="559613" y="0"/>
                </a:cubicBezTo>
                <a:cubicBezTo>
                  <a:pt x="732717" y="1125"/>
                  <a:pt x="909882" y="-9285"/>
                  <a:pt x="1142543" y="0"/>
                </a:cubicBezTo>
                <a:cubicBezTo>
                  <a:pt x="1375204" y="9285"/>
                  <a:pt x="1490929" y="16422"/>
                  <a:pt x="1725473" y="0"/>
                </a:cubicBezTo>
                <a:cubicBezTo>
                  <a:pt x="1960017" y="-16422"/>
                  <a:pt x="2090698" y="-22558"/>
                  <a:pt x="2331720" y="0"/>
                </a:cubicBezTo>
                <a:cubicBezTo>
                  <a:pt x="2332023" y="11145"/>
                  <a:pt x="2331293" y="14758"/>
                  <a:pt x="2331720" y="27432"/>
                </a:cubicBezTo>
                <a:cubicBezTo>
                  <a:pt x="2105542" y="52313"/>
                  <a:pt x="2039251" y="32774"/>
                  <a:pt x="1748790" y="27432"/>
                </a:cubicBezTo>
                <a:cubicBezTo>
                  <a:pt x="1458329" y="22091"/>
                  <a:pt x="1436072" y="17457"/>
                  <a:pt x="1212494" y="27432"/>
                </a:cubicBezTo>
                <a:cubicBezTo>
                  <a:pt x="988916" y="37407"/>
                  <a:pt x="936768" y="34014"/>
                  <a:pt x="676199" y="27432"/>
                </a:cubicBezTo>
                <a:cubicBezTo>
                  <a:pt x="415630" y="20850"/>
                  <a:pt x="187181" y="2482"/>
                  <a:pt x="0" y="27432"/>
                </a:cubicBezTo>
                <a:cubicBezTo>
                  <a:pt x="-1145" y="17399"/>
                  <a:pt x="-496" y="9484"/>
                  <a:pt x="0" y="0"/>
                </a:cubicBezTo>
                <a:close/>
              </a:path>
              <a:path w="2331720" h="27432" stroke="0" extrusionOk="0">
                <a:moveTo>
                  <a:pt x="0" y="0"/>
                </a:moveTo>
                <a:cubicBezTo>
                  <a:pt x="139991" y="7893"/>
                  <a:pt x="383267" y="9775"/>
                  <a:pt x="559613" y="0"/>
                </a:cubicBezTo>
                <a:cubicBezTo>
                  <a:pt x="735959" y="-9775"/>
                  <a:pt x="830019" y="19030"/>
                  <a:pt x="1072591" y="0"/>
                </a:cubicBezTo>
                <a:cubicBezTo>
                  <a:pt x="1315163" y="-19030"/>
                  <a:pt x="1496242" y="-320"/>
                  <a:pt x="1702156" y="0"/>
                </a:cubicBezTo>
                <a:cubicBezTo>
                  <a:pt x="1908071" y="320"/>
                  <a:pt x="2097549" y="18703"/>
                  <a:pt x="2331720" y="0"/>
                </a:cubicBezTo>
                <a:cubicBezTo>
                  <a:pt x="2332591" y="6699"/>
                  <a:pt x="2332407" y="13731"/>
                  <a:pt x="2331720" y="27432"/>
                </a:cubicBezTo>
                <a:cubicBezTo>
                  <a:pt x="2093003" y="17823"/>
                  <a:pt x="1999036" y="42677"/>
                  <a:pt x="1795424" y="27432"/>
                </a:cubicBezTo>
                <a:cubicBezTo>
                  <a:pt x="1591812" y="12187"/>
                  <a:pt x="1414520" y="21492"/>
                  <a:pt x="1259129" y="27432"/>
                </a:cubicBezTo>
                <a:cubicBezTo>
                  <a:pt x="1103738" y="33372"/>
                  <a:pt x="912643" y="24838"/>
                  <a:pt x="629564" y="27432"/>
                </a:cubicBezTo>
                <a:cubicBezTo>
                  <a:pt x="346485" y="30026"/>
                  <a:pt x="198767" y="35305"/>
                  <a:pt x="0" y="27432"/>
                </a:cubicBezTo>
                <a:cubicBezTo>
                  <a:pt x="-806" y="19304"/>
                  <a:pt x="1360" y="903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57C147E9-7418-51B2-F8CC-BA6972FA5249}"/>
              </a:ext>
            </a:extLst>
          </p:cNvPr>
          <p:cNvSpPr txBox="1"/>
          <p:nvPr/>
        </p:nvSpPr>
        <p:spPr>
          <a:xfrm>
            <a:off x="6981441" y="6844284"/>
            <a:ext cx="10355581" cy="240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300" b="1" dirty="0">
                <a:uFill>
                  <a:solidFill>
                    <a:srgbClr val="000000"/>
                  </a:solidFill>
                </a:uFill>
              </a:rPr>
              <a:t> Camaçari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300" dirty="0">
                <a:uFill>
                  <a:solidFill>
                    <a:srgbClr val="000000"/>
                  </a:solidFill>
                </a:uFill>
              </a:rPr>
              <a:t>Projeto não adotou as medidas de mitigação.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300" dirty="0">
                <a:uFill>
                  <a:solidFill>
                    <a:srgbClr val="000000"/>
                  </a:solidFill>
                </a:uFill>
              </a:rPr>
              <a:t>Empreendimento muito próximo à linha de preamar.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300" spc="60" dirty="0">
                <a:uFill>
                  <a:solidFill>
                    <a:srgbClr val="000000"/>
                  </a:solidFill>
                </a:uFill>
                <a:sym typeface="Inter Bold"/>
              </a:rPr>
              <a:t>Necessário amplo ajuste para mitigação.</a:t>
            </a:r>
            <a:endParaRPr lang="pt-BR" sz="3300" spc="60" dirty="0"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2764700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6897D-7131-AF79-AB9A-F818F197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0E33F7C8-0400-3E6F-6A3A-DC711A6EE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829" y="0"/>
            <a:ext cx="5033761" cy="5019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EBED6018-1707-DFA9-A8DE-9465C6A3B7E4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DC50E9-FED8-A725-CE2F-3C5D0002C99F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40EA957-1BE1-43F0-415E-43380F49455E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3F9D90C-EF74-45A4-084E-FC64E89A25F0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E5F47E8-8782-D031-70BD-7AC98A116AD2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B3988CE-55F8-5F88-3228-170EF8124250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7509582-4E39-97C6-B014-03A56442A7DD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40ADCF8-EC5B-7464-B04F-8D2BC9550432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6FBE36C-6EAC-3F74-634E-6C237269294F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557CFEF-FF33-49A7-EAE2-91D9E8361CC3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0A7C6725-B15C-2BDF-97E4-856135B60A07}"/>
              </a:ext>
            </a:extLst>
          </p:cNvPr>
          <p:cNvSpPr txBox="1"/>
          <p:nvPr/>
        </p:nvSpPr>
        <p:spPr>
          <a:xfrm>
            <a:off x="2700959" y="334428"/>
            <a:ext cx="116623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Relatórios e vistorias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4094079-78E5-0561-4320-A4596501DFE1}"/>
              </a:ext>
            </a:extLst>
          </p:cNvPr>
          <p:cNvSpPr txBox="1"/>
          <p:nvPr/>
        </p:nvSpPr>
        <p:spPr>
          <a:xfrm>
            <a:off x="153616" y="1546001"/>
            <a:ext cx="15997021" cy="575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Avaliar o sucesso dos ajuste das fontes luminosas.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Identificar a necessidade de ajustes complementares.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Avaliar se há formação de clarão luminoso.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Identificar fontes que precisão ser suprimidas ou modificadas.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en-US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pic>
        <p:nvPicPr>
          <p:cNvPr id="14" name="Imagem 13" descr="Água com cidade ao fundo&#10;&#10;Descrição gerada automaticamente">
            <a:extLst>
              <a:ext uri="{FF2B5EF4-FFF2-40B4-BE49-F238E27FC236}">
                <a16:creationId xmlns:a16="http://schemas.microsoft.com/office/drawing/2014/main" id="{51A66798-0B9C-8392-266D-2361864477B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4998485"/>
            <a:ext cx="11447005" cy="5288516"/>
          </a:xfrm>
          <a:prstGeom prst="rect">
            <a:avLst/>
          </a:prstGeom>
        </p:spPr>
      </p:pic>
      <p:pic>
        <p:nvPicPr>
          <p:cNvPr id="24" name="Imagem 2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65C4989-39A9-930E-D06B-9D57EE44282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87018"/>
            <a:ext cx="7239000" cy="529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99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trada com carros&#10;&#10;Descrição gerada automaticamente com confiança média">
            <a:extLst>
              <a:ext uri="{FF2B5EF4-FFF2-40B4-BE49-F238E27FC236}">
                <a16:creationId xmlns:a16="http://schemas.microsoft.com/office/drawing/2014/main" id="{E950B2D2-FA1E-5AB5-7AC2-CEA767184C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5"/>
          <a:stretch/>
        </p:blipFill>
        <p:spPr>
          <a:xfrm>
            <a:off x="-14829" y="10"/>
            <a:ext cx="11358907" cy="10286990"/>
          </a:xfrm>
          <a:prstGeom prst="rect">
            <a:avLst/>
          </a:prstGeom>
        </p:spPr>
      </p:pic>
      <p:cxnSp>
        <p:nvCxnSpPr>
          <p:cNvPr id="17" name="Straight Connector 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99085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3">
            <a:extLst>
              <a:ext uri="{FF2B5EF4-FFF2-40B4-BE49-F238E27FC236}">
                <a16:creationId xmlns:a16="http://schemas.microsoft.com/office/drawing/2014/main" id="{AE5D876D-A228-0DA0-45D4-525793F6764C}"/>
              </a:ext>
            </a:extLst>
          </p:cNvPr>
          <p:cNvSpPr txBox="1"/>
          <p:nvPr/>
        </p:nvSpPr>
        <p:spPr>
          <a:xfrm>
            <a:off x="12230100" y="3815046"/>
            <a:ext cx="5151270" cy="5398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uFill>
                  <a:solidFill>
                    <a:srgbClr val="000000"/>
                  </a:solidFill>
                </a:uFill>
              </a:rPr>
              <a:t>Aracaju-SE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>
                <a:uFill>
                  <a:solidFill>
                    <a:srgbClr val="000000"/>
                  </a:solidFill>
                </a:uFill>
              </a:rPr>
              <a:t>Teste de nova iluminação pública com anteparo.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spc="60">
              <a:uFill>
                <a:solidFill>
                  <a:srgbClr val="000000"/>
                </a:solidFill>
              </a:uFill>
              <a:sym typeface="Inter Bold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spc="60">
              <a:uFill>
                <a:solidFill>
                  <a:srgbClr val="000000"/>
                </a:solidFill>
              </a:uFill>
              <a:sym typeface="Inter Bold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spc="60"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66962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F736E-2529-F222-8B0A-72BB54C3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3479E76-281C-C886-C556-32F1255850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77" b="-1"/>
          <a:stretch/>
        </p:blipFill>
        <p:spPr>
          <a:xfrm>
            <a:off x="-14829" y="10"/>
            <a:ext cx="11358907" cy="1028699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99085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3">
            <a:extLst>
              <a:ext uri="{FF2B5EF4-FFF2-40B4-BE49-F238E27FC236}">
                <a16:creationId xmlns:a16="http://schemas.microsoft.com/office/drawing/2014/main" id="{7713B515-F7F8-428A-5361-688927BC5BE4}"/>
              </a:ext>
            </a:extLst>
          </p:cNvPr>
          <p:cNvSpPr txBox="1"/>
          <p:nvPr/>
        </p:nvSpPr>
        <p:spPr>
          <a:xfrm>
            <a:off x="12230100" y="3815046"/>
            <a:ext cx="5151270" cy="5398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>
                <a:uFill>
                  <a:solidFill>
                    <a:srgbClr val="000000"/>
                  </a:solidFill>
                </a:uFill>
              </a:rPr>
              <a:t>Hotel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>
                <a:uFill>
                  <a:solidFill>
                    <a:srgbClr val="000000"/>
                  </a:solidFill>
                </a:uFill>
              </a:rPr>
              <a:t> Barra dos </a:t>
            </a:r>
            <a:r>
              <a:rPr lang="pt-BR" sz="3000" b="1" dirty="0" err="1">
                <a:uFill>
                  <a:solidFill>
                    <a:srgbClr val="000000"/>
                  </a:solidFill>
                </a:uFill>
              </a:rPr>
              <a:t>Coqueiros-SE</a:t>
            </a:r>
            <a:endParaRPr lang="pt-BR" sz="3000" b="1" dirty="0">
              <a:uFill>
                <a:solidFill>
                  <a:srgbClr val="000000"/>
                </a:solidFill>
              </a:u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uFill>
                  <a:solidFill>
                    <a:srgbClr val="000000"/>
                  </a:solidFill>
                </a:uFill>
              </a:rPr>
              <a:t>Modificação da iluminação externa.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3000" b="1" spc="60" dirty="0">
              <a:uFill>
                <a:solidFill>
                  <a:srgbClr val="000000"/>
                </a:solidFill>
              </a:uFill>
              <a:sym typeface="Inter Bold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3000" b="1" spc="60" dirty="0">
              <a:uFill>
                <a:solidFill>
                  <a:srgbClr val="000000"/>
                </a:solidFill>
              </a:uFill>
              <a:sym typeface="Inter Bold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3000" b="1" spc="60" dirty="0"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936295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46AB-857C-3C8A-D307-65A1554D2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222D7DD-5921-C738-C7FC-ED7B8FF0B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95" r="4201" b="-1"/>
          <a:stretch/>
        </p:blipFill>
        <p:spPr>
          <a:xfrm>
            <a:off x="-14829" y="10"/>
            <a:ext cx="11358907" cy="1028699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99085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3">
            <a:extLst>
              <a:ext uri="{FF2B5EF4-FFF2-40B4-BE49-F238E27FC236}">
                <a16:creationId xmlns:a16="http://schemas.microsoft.com/office/drawing/2014/main" id="{1D1D16B6-BD3C-10FB-F937-2EEFBBB5488C}"/>
              </a:ext>
            </a:extLst>
          </p:cNvPr>
          <p:cNvSpPr txBox="1"/>
          <p:nvPr/>
        </p:nvSpPr>
        <p:spPr>
          <a:xfrm>
            <a:off x="12230100" y="3815046"/>
            <a:ext cx="5151270" cy="5398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>
                <a:uFill>
                  <a:solidFill>
                    <a:srgbClr val="000000"/>
                  </a:solidFill>
                </a:uFill>
              </a:rPr>
              <a:t> Barra dos </a:t>
            </a:r>
            <a:r>
              <a:rPr lang="pt-BR" sz="3000" b="1" dirty="0" err="1">
                <a:uFill>
                  <a:solidFill>
                    <a:srgbClr val="000000"/>
                  </a:solidFill>
                </a:uFill>
              </a:rPr>
              <a:t>Coqueiros-SE</a:t>
            </a:r>
            <a:endParaRPr lang="pt-BR" sz="3000" b="1" dirty="0">
              <a:uFill>
                <a:solidFill>
                  <a:srgbClr val="000000"/>
                </a:solidFill>
              </a:u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uFill>
                  <a:solidFill>
                    <a:srgbClr val="000000"/>
                  </a:solidFill>
                </a:uFill>
              </a:rPr>
              <a:t>Vídeo empreendimentos imobiliários.</a:t>
            </a:r>
            <a:endParaRPr lang="pt-BR" sz="3000" b="1" spc="60" dirty="0"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3530929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94BE8-7FD4-9805-A677-4275D97EE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campo, rochoso, grande&#10;&#10;Descrição gerada automaticamente">
            <a:extLst>
              <a:ext uri="{FF2B5EF4-FFF2-40B4-BE49-F238E27FC236}">
                <a16:creationId xmlns:a16="http://schemas.microsoft.com/office/drawing/2014/main" id="{FB7769F7-8B52-2D9A-E159-96DBDF18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7" r="14723" b="-1"/>
          <a:stretch/>
        </p:blipFill>
        <p:spPr>
          <a:xfrm>
            <a:off x="-14829" y="10"/>
            <a:ext cx="11358907" cy="1028699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99085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3">
            <a:extLst>
              <a:ext uri="{FF2B5EF4-FFF2-40B4-BE49-F238E27FC236}">
                <a16:creationId xmlns:a16="http://schemas.microsoft.com/office/drawing/2014/main" id="{A3927F40-4060-D2BB-DE7A-4C462E2F0F2B}"/>
              </a:ext>
            </a:extLst>
          </p:cNvPr>
          <p:cNvSpPr txBox="1"/>
          <p:nvPr/>
        </p:nvSpPr>
        <p:spPr>
          <a:xfrm>
            <a:off x="12230100" y="3815046"/>
            <a:ext cx="5151270" cy="5398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pt-BR" sz="3000" b="1" dirty="0">
                <a:uFill>
                  <a:solidFill>
                    <a:srgbClr val="000000"/>
                  </a:solidFill>
                </a:uFill>
              </a:rPr>
              <a:t>Zonas industriais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uFill>
                  <a:solidFill>
                    <a:srgbClr val="000000"/>
                  </a:solidFill>
                </a:uFill>
              </a:rPr>
              <a:t>Programas de monitoramento;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uFill>
                  <a:solidFill>
                    <a:srgbClr val="000000"/>
                  </a:solidFill>
                </a:uFill>
              </a:rPr>
              <a:t>Persiste a necessidade de medidas de mitigação.</a:t>
            </a:r>
            <a:endParaRPr lang="pt-BR" sz="3000" b="1" spc="60" dirty="0"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2437070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E7D74-EC9C-3AAC-B653-AFE4D8830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chocolate, bolo, sobremesa&#10;&#10;Descrição gerada automaticamente">
            <a:extLst>
              <a:ext uri="{FF2B5EF4-FFF2-40B4-BE49-F238E27FC236}">
                <a16:creationId xmlns:a16="http://schemas.microsoft.com/office/drawing/2014/main" id="{A237FFDE-46CE-59CA-93FF-8F58E55F6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r="37608" b="-1"/>
          <a:stretch/>
        </p:blipFill>
        <p:spPr>
          <a:xfrm>
            <a:off x="-14829" y="10"/>
            <a:ext cx="11358907" cy="1028699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99085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3">
            <a:extLst>
              <a:ext uri="{FF2B5EF4-FFF2-40B4-BE49-F238E27FC236}">
                <a16:creationId xmlns:a16="http://schemas.microsoft.com/office/drawing/2014/main" id="{6329A4F1-5BD9-4954-63B5-09DC4756B67C}"/>
              </a:ext>
            </a:extLst>
          </p:cNvPr>
          <p:cNvSpPr txBox="1"/>
          <p:nvPr/>
        </p:nvSpPr>
        <p:spPr>
          <a:xfrm>
            <a:off x="12230100" y="3815046"/>
            <a:ext cx="5151270" cy="5398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b="1" dirty="0">
                <a:uFill>
                  <a:solidFill>
                    <a:srgbClr val="000000"/>
                  </a:solidFill>
                </a:uFill>
              </a:rPr>
              <a:t> Zonas industriais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uFill>
                  <a:solidFill>
                    <a:srgbClr val="000000"/>
                  </a:solidFill>
                </a:uFill>
              </a:rPr>
              <a:t>Programas de monitoramento;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>
                <a:uFill>
                  <a:solidFill>
                    <a:srgbClr val="000000"/>
                  </a:solidFill>
                </a:uFill>
              </a:rPr>
              <a:t>Persiste a necessidade de medidas de mitigação.</a:t>
            </a:r>
            <a:endParaRPr lang="pt-BR" sz="3000" b="1" spc="60" dirty="0"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3381210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16B86-09D7-57F4-7543-B51B289F9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E53BA1BC-82B4-721B-BCC7-E82466473C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88" y="3671329"/>
            <a:ext cx="7180758" cy="6641787"/>
          </a:xfrm>
          <a:prstGeom prst="rect">
            <a:avLst/>
          </a:prstGeom>
        </p:spPr>
      </p:pic>
      <p:pic>
        <p:nvPicPr>
          <p:cNvPr id="15" name="Imagem 14" descr="Areia da praia&#10;&#10;Descrição gerada automaticamente">
            <a:extLst>
              <a:ext uri="{FF2B5EF4-FFF2-40B4-BE49-F238E27FC236}">
                <a16:creationId xmlns:a16="http://schemas.microsoft.com/office/drawing/2014/main" id="{C942B90B-494A-FA10-51E3-3BD3490BFC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017" y="26116"/>
            <a:ext cx="4635579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33D429D-962B-BCA6-A36E-23EC4E567E2B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63485C9-CB9B-1614-2C75-386A2F5DD868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EAB19B-12FB-3D8A-AA4B-C1D18911EF48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D20F84B-B587-B5F0-033D-BCF1DA65539D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BB46EC7-E5CC-6B42-AA14-BC4CB39F233C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562EB11-C143-0F03-D292-84D9D844FC93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53620D3-9358-4B23-B385-B0341BA55EC9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8A80238-25B8-58C2-3DCD-9C315520DFE6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9DDC9DA-E974-EF74-9732-5030DE6F09E1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50A378C-41DE-B4DD-F151-FC0ACC3E20DF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40D7EFE-2327-01FF-ECF2-99DD2C9140A1}"/>
              </a:ext>
            </a:extLst>
          </p:cNvPr>
          <p:cNvSpPr txBox="1"/>
          <p:nvPr/>
        </p:nvSpPr>
        <p:spPr>
          <a:xfrm>
            <a:off x="2320937" y="460137"/>
            <a:ext cx="116623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Por fim, monitorar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2A54F26-AE42-6D1E-B9FC-7A1D7E168009}"/>
              </a:ext>
            </a:extLst>
          </p:cNvPr>
          <p:cNvSpPr txBox="1"/>
          <p:nvPr/>
        </p:nvSpPr>
        <p:spPr>
          <a:xfrm>
            <a:off x="1447800" y="1445591"/>
            <a:ext cx="10971584" cy="5103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Programas de monitoramento são necessários para avaliar se há evidencias de desorientação.... </a:t>
            </a:r>
          </a:p>
          <a:p>
            <a:pPr lvl="8" algn="just">
              <a:lnSpc>
                <a:spcPct val="150000"/>
              </a:lnSpc>
            </a:pPr>
            <a:r>
              <a:rPr lang="pt-PT" sz="2800" kern="100" dirty="0">
                <a:solidFill>
                  <a:srgbClr val="00541F"/>
                </a:solidFill>
                <a:uFill>
                  <a:solidFill>
                    <a:srgbClr val="000000"/>
                  </a:solidFill>
                </a:uFill>
                <a:ea typeface="Inter Bold" panose="020B0604020202020204" charset="0"/>
                <a:cs typeface="Arial" panose="020B0604020202020204" pitchFamily="34" charset="0"/>
              </a:rPr>
              <a:t>ou se está tudo bem.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2800" kern="10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pt-PT" sz="2800" b="1" kern="100" spc="60" dirty="0">
              <a:solidFill>
                <a:srgbClr val="00541F"/>
              </a:solidFill>
              <a:uFill>
                <a:solidFill>
                  <a:srgbClr val="000000"/>
                </a:solidFill>
              </a:uFill>
              <a:ea typeface="Inter Bold" panose="020B0604020202020204" charset="0"/>
              <a:cs typeface="Arial" panose="020B0604020202020204" pitchFamily="34" charset="0"/>
              <a:sym typeface="Inter Bold"/>
            </a:endParaRPr>
          </a:p>
          <a:p>
            <a:pPr algn="just">
              <a:lnSpc>
                <a:spcPct val="150000"/>
              </a:lnSpc>
            </a:pPr>
            <a:endParaRPr lang="en-US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pic>
        <p:nvPicPr>
          <p:cNvPr id="17" name="Imagem 16" descr="Mapa&#10;&#10;Descrição gerada automaticamente com confiança média">
            <a:extLst>
              <a:ext uri="{FF2B5EF4-FFF2-40B4-BE49-F238E27FC236}">
                <a16:creationId xmlns:a16="http://schemas.microsoft.com/office/drawing/2014/main" id="{A74F60E2-E855-94F7-7600-C8198C63F97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22" y="3580657"/>
            <a:ext cx="5842278" cy="67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20142" y="1328454"/>
            <a:ext cx="16047715" cy="612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4774" b="1" i="1" spc="42" dirty="0">
                <a:solidFill>
                  <a:srgbClr val="00541F"/>
                </a:solidFill>
                <a:ea typeface="Inter Bold Italics"/>
                <a:cs typeface="Inter Bold Italics"/>
                <a:sym typeface="Inter Bold Italics"/>
              </a:rPr>
              <a:t>Gabriella </a:t>
            </a:r>
            <a:r>
              <a:rPr lang="en-US" sz="4774" b="1" i="1" spc="42" dirty="0" err="1">
                <a:solidFill>
                  <a:srgbClr val="00541F"/>
                </a:solidFill>
                <a:ea typeface="Inter Bold Italics"/>
                <a:cs typeface="Inter Bold Italics"/>
                <a:sym typeface="Inter Bold Italics"/>
              </a:rPr>
              <a:t>Pizetta</a:t>
            </a:r>
            <a:endParaRPr lang="en-US" sz="4774" b="1" i="1" spc="42" dirty="0">
              <a:solidFill>
                <a:srgbClr val="00541F"/>
              </a:solidFill>
              <a:ea typeface="Inter Bold Italics"/>
              <a:cs typeface="Inter Bold Italics"/>
              <a:sym typeface="Inter Bold Italics"/>
            </a:endParaRPr>
          </a:p>
          <a:p>
            <a:pPr algn="ctr">
              <a:lnSpc>
                <a:spcPts val="6684"/>
              </a:lnSpc>
            </a:pPr>
            <a:r>
              <a:rPr lang="en-US" sz="4774" b="1" i="1" spc="42" dirty="0">
                <a:solidFill>
                  <a:srgbClr val="00541F"/>
                </a:solidFill>
                <a:ea typeface="Inter Bold Italics"/>
                <a:cs typeface="Inter Bold Italics"/>
                <a:sym typeface="Inter Bold Italics"/>
              </a:rPr>
              <a:t>Erik Allan Pinheiro dos Santos</a:t>
            </a:r>
          </a:p>
          <a:p>
            <a:pPr algn="ctr">
              <a:lnSpc>
                <a:spcPts val="4965"/>
              </a:lnSpc>
            </a:pPr>
            <a:endParaRPr lang="en-US" sz="4774" b="1" i="1" spc="42" dirty="0">
              <a:solidFill>
                <a:srgbClr val="00541F"/>
              </a:solidFill>
              <a:ea typeface="Inter Bold Italics"/>
              <a:cs typeface="Inter Bold Italics"/>
              <a:sym typeface="Inter Bold Italics"/>
            </a:endParaRPr>
          </a:p>
          <a:p>
            <a:pPr algn="ctr">
              <a:lnSpc>
                <a:spcPts val="4965"/>
              </a:lnSpc>
            </a:pPr>
            <a:r>
              <a:rPr lang="en-US" sz="3546" b="1" spc="3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Centro TAMAR/ICMBio</a:t>
            </a:r>
          </a:p>
          <a:p>
            <a:pPr algn="ctr">
              <a:lnSpc>
                <a:spcPts val="4965"/>
              </a:lnSpc>
            </a:pPr>
            <a:r>
              <a:rPr lang="en-US" sz="3546" b="1" spc="3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+55 (71) 8174-8614</a:t>
            </a:r>
          </a:p>
          <a:p>
            <a:pPr algn="ctr">
              <a:lnSpc>
                <a:spcPts val="4965"/>
              </a:lnSpc>
            </a:pPr>
            <a:r>
              <a:rPr lang="en-US" sz="3546" b="1" spc="3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centrotamar@icmbio.gov.br</a:t>
            </a:r>
          </a:p>
          <a:p>
            <a:pPr algn="ctr">
              <a:lnSpc>
                <a:spcPts val="4965"/>
              </a:lnSpc>
            </a:pPr>
            <a:r>
              <a:rPr lang="en-US" sz="3546" b="1" spc="3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www.icmbio.gov.br</a:t>
            </a:r>
          </a:p>
          <a:p>
            <a:pPr algn="ctr">
              <a:lnSpc>
                <a:spcPts val="4965"/>
              </a:lnSpc>
            </a:pPr>
            <a:r>
              <a:rPr lang="en-US" sz="3546" b="1" spc="31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@centrotamaricmbio</a:t>
            </a:r>
          </a:p>
          <a:p>
            <a:pPr algn="ctr">
              <a:lnSpc>
                <a:spcPts val="4551"/>
              </a:lnSpc>
            </a:pPr>
            <a:endParaRPr lang="en-US" sz="3546" b="1" spc="31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sp>
        <p:nvSpPr>
          <p:cNvPr id="13" name="Freeform 13"/>
          <p:cNvSpPr/>
          <p:nvPr/>
        </p:nvSpPr>
        <p:spPr>
          <a:xfrm rot="-2700000">
            <a:off x="6012878" y="6213680"/>
            <a:ext cx="687149" cy="784091"/>
          </a:xfrm>
          <a:custGeom>
            <a:avLst/>
            <a:gdLst/>
            <a:ahLst/>
            <a:cxnLst/>
            <a:rect l="l" t="t" r="r" b="b"/>
            <a:pathLst>
              <a:path w="687149" h="784091">
                <a:moveTo>
                  <a:pt x="0" y="0"/>
                </a:moveTo>
                <a:lnTo>
                  <a:pt x="687149" y="0"/>
                </a:lnTo>
                <a:lnTo>
                  <a:pt x="687149" y="784091"/>
                </a:lnTo>
                <a:lnTo>
                  <a:pt x="0" y="784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8100000">
            <a:off x="11587973" y="6213680"/>
            <a:ext cx="687149" cy="784091"/>
          </a:xfrm>
          <a:custGeom>
            <a:avLst/>
            <a:gdLst/>
            <a:ahLst/>
            <a:cxnLst/>
            <a:rect l="l" t="t" r="r" b="b"/>
            <a:pathLst>
              <a:path w="687149" h="784091">
                <a:moveTo>
                  <a:pt x="0" y="0"/>
                </a:moveTo>
                <a:lnTo>
                  <a:pt x="687149" y="0"/>
                </a:lnTo>
                <a:lnTo>
                  <a:pt x="687149" y="784091"/>
                </a:lnTo>
                <a:lnTo>
                  <a:pt x="0" y="784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6876614" y="7600301"/>
            <a:ext cx="4727726" cy="2559470"/>
          </a:xfrm>
          <a:custGeom>
            <a:avLst/>
            <a:gdLst/>
            <a:ahLst/>
            <a:cxnLst/>
            <a:rect l="l" t="t" r="r" b="b"/>
            <a:pathLst>
              <a:path w="4727726" h="2559470">
                <a:moveTo>
                  <a:pt x="0" y="0"/>
                </a:moveTo>
                <a:lnTo>
                  <a:pt x="4727727" y="0"/>
                </a:lnTo>
                <a:lnTo>
                  <a:pt x="4727727" y="2559471"/>
                </a:lnTo>
                <a:lnTo>
                  <a:pt x="0" y="2559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19928" y="493395"/>
            <a:ext cx="11248143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Onde estamos?</a:t>
            </a:r>
          </a:p>
        </p:txBody>
      </p:sp>
      <p:sp>
        <p:nvSpPr>
          <p:cNvPr id="13" name="Freeform 13"/>
          <p:cNvSpPr/>
          <p:nvPr/>
        </p:nvSpPr>
        <p:spPr>
          <a:xfrm>
            <a:off x="9284385" y="1315644"/>
            <a:ext cx="7257288" cy="9229881"/>
          </a:xfrm>
          <a:custGeom>
            <a:avLst/>
            <a:gdLst/>
            <a:ahLst/>
            <a:cxnLst/>
            <a:rect l="l" t="t" r="r" b="b"/>
            <a:pathLst>
              <a:path w="7257288" h="9229881">
                <a:moveTo>
                  <a:pt x="0" y="0"/>
                </a:moveTo>
                <a:lnTo>
                  <a:pt x="7257289" y="0"/>
                </a:lnTo>
                <a:lnTo>
                  <a:pt x="7257289" y="9229881"/>
                </a:lnTo>
                <a:lnTo>
                  <a:pt x="0" y="9229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042872" y="1422752"/>
            <a:ext cx="7077328" cy="736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0"/>
              </a:lnSpc>
            </a:pPr>
            <a:endParaRPr lang="pt-BR" sz="2800"/>
          </a:p>
          <a:p>
            <a:pPr algn="just">
              <a:lnSpc>
                <a:spcPts val="4530"/>
              </a:lnSpc>
            </a:pPr>
            <a:r>
              <a:rPr lang="pt-BR" sz="28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Centro Nacional de Pesquisa e Conservação de Tartarugas Marinhas e da Biodiversidade Marinha do Leste – TAMAR</a:t>
            </a:r>
          </a:p>
          <a:p>
            <a:pPr algn="just">
              <a:lnSpc>
                <a:spcPts val="453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530"/>
              </a:lnSpc>
            </a:pPr>
            <a:r>
              <a:rPr lang="pt-BR" sz="28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Sede em Vitória, Espírito Santo.</a:t>
            </a:r>
          </a:p>
          <a:p>
            <a:pPr algn="just">
              <a:lnSpc>
                <a:spcPts val="453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530"/>
              </a:lnSpc>
            </a:pPr>
            <a:r>
              <a:rPr lang="pt-BR" sz="28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Conta ainda com sete Bases Avançadas distribuídas pelo litoral brasileiro.</a:t>
            </a:r>
          </a:p>
          <a:p>
            <a:pPr algn="just">
              <a:lnSpc>
                <a:spcPts val="453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53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4530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3624"/>
              </a:lnSpc>
            </a:pPr>
            <a:endParaRPr lang="pt-BR" sz="28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5C18A842-098A-647A-E934-B12588429E3D}"/>
              </a:ext>
            </a:extLst>
          </p:cNvPr>
          <p:cNvSpPr>
            <a:spLocks noChangeAspect="1"/>
          </p:cNvSpPr>
          <p:nvPr/>
        </p:nvSpPr>
        <p:spPr>
          <a:xfrm>
            <a:off x="14442051" y="1955673"/>
            <a:ext cx="442471" cy="542499"/>
          </a:xfrm>
          <a:prstGeom prst="ellipse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C494FD5C-BBE4-C86A-9C4E-0DB488A4C4D9}"/>
              </a:ext>
            </a:extLst>
          </p:cNvPr>
          <p:cNvSpPr>
            <a:spLocks noChangeAspect="1"/>
          </p:cNvSpPr>
          <p:nvPr/>
        </p:nvSpPr>
        <p:spPr>
          <a:xfrm>
            <a:off x="14173200" y="4305300"/>
            <a:ext cx="442471" cy="542499"/>
          </a:xfrm>
          <a:prstGeom prst="ellipse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23C7DC2-59DF-E519-D416-4BA71EE92EBD}"/>
              </a:ext>
            </a:extLst>
          </p:cNvPr>
          <p:cNvSpPr>
            <a:spLocks noChangeAspect="1"/>
          </p:cNvSpPr>
          <p:nvPr/>
        </p:nvSpPr>
        <p:spPr>
          <a:xfrm>
            <a:off x="13863385" y="4936824"/>
            <a:ext cx="443946" cy="544308"/>
          </a:xfrm>
          <a:prstGeom prst="ellipse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38551892-575E-1CCB-DEEE-BAE809F7BA36}"/>
              </a:ext>
            </a:extLst>
          </p:cNvPr>
          <p:cNvSpPr>
            <a:spLocks noChangeAspect="1"/>
          </p:cNvSpPr>
          <p:nvPr/>
        </p:nvSpPr>
        <p:spPr>
          <a:xfrm>
            <a:off x="13696092" y="6280341"/>
            <a:ext cx="442471" cy="542499"/>
          </a:xfrm>
          <a:prstGeom prst="ellipse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4750918A-AF4D-FF34-B36F-2FEFCDA3367D}"/>
              </a:ext>
            </a:extLst>
          </p:cNvPr>
          <p:cNvSpPr>
            <a:spLocks noChangeAspect="1"/>
          </p:cNvSpPr>
          <p:nvPr/>
        </p:nvSpPr>
        <p:spPr>
          <a:xfrm>
            <a:off x="14033342" y="6654927"/>
            <a:ext cx="442471" cy="542499"/>
          </a:xfrm>
          <a:prstGeom prst="ellipse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885512C8-3163-37E8-D270-04D2D71A52C1}"/>
              </a:ext>
            </a:extLst>
          </p:cNvPr>
          <p:cNvSpPr>
            <a:spLocks noChangeAspect="1"/>
          </p:cNvSpPr>
          <p:nvPr/>
        </p:nvSpPr>
        <p:spPr>
          <a:xfrm>
            <a:off x="14121026" y="7004520"/>
            <a:ext cx="442471" cy="542499"/>
          </a:xfrm>
          <a:prstGeom prst="ellipse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A662E916-D599-B2B8-A0BC-C852E4D11280}"/>
              </a:ext>
            </a:extLst>
          </p:cNvPr>
          <p:cNvSpPr>
            <a:spLocks noChangeAspect="1"/>
          </p:cNvSpPr>
          <p:nvPr/>
        </p:nvSpPr>
        <p:spPr>
          <a:xfrm>
            <a:off x="13096462" y="7429500"/>
            <a:ext cx="442471" cy="542499"/>
          </a:xfrm>
          <a:prstGeom prst="ellipse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6A6110C-FC3F-979A-251B-DAC3692A20FE}"/>
              </a:ext>
            </a:extLst>
          </p:cNvPr>
          <p:cNvSpPr>
            <a:spLocks noChangeAspect="1"/>
          </p:cNvSpPr>
          <p:nvPr/>
        </p:nvSpPr>
        <p:spPr>
          <a:xfrm>
            <a:off x="10972800" y="9345495"/>
            <a:ext cx="442471" cy="542499"/>
          </a:xfrm>
          <a:prstGeom prst="ellipse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19928" y="493395"/>
            <a:ext cx="11248143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O que fazemos?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157343" y="8318453"/>
            <a:ext cx="2560711" cy="1968547"/>
          </a:xfrm>
          <a:custGeom>
            <a:avLst/>
            <a:gdLst/>
            <a:ahLst/>
            <a:cxnLst/>
            <a:rect l="l" t="t" r="r" b="b"/>
            <a:pathLst>
              <a:path w="2560711" h="1968547">
                <a:moveTo>
                  <a:pt x="0" y="0"/>
                </a:moveTo>
                <a:lnTo>
                  <a:pt x="2560711" y="0"/>
                </a:lnTo>
                <a:lnTo>
                  <a:pt x="2560711" y="1968547"/>
                </a:lnTo>
                <a:lnTo>
                  <a:pt x="0" y="1968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3964960" y="7297243"/>
            <a:ext cx="2278701" cy="1682096"/>
          </a:xfrm>
          <a:custGeom>
            <a:avLst/>
            <a:gdLst/>
            <a:ahLst/>
            <a:cxnLst/>
            <a:rect l="l" t="t" r="r" b="b"/>
            <a:pathLst>
              <a:path w="2278701" h="1682096">
                <a:moveTo>
                  <a:pt x="0" y="0"/>
                </a:moveTo>
                <a:lnTo>
                  <a:pt x="2278702" y="0"/>
                </a:lnTo>
                <a:lnTo>
                  <a:pt x="2278702" y="1682096"/>
                </a:lnTo>
                <a:lnTo>
                  <a:pt x="0" y="1682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3755737" y="1072819"/>
            <a:ext cx="9577455" cy="9097952"/>
            <a:chOff x="569299" y="420775"/>
            <a:chExt cx="12769940" cy="12130602"/>
          </a:xfrm>
        </p:grpSpPr>
        <p:sp>
          <p:nvSpPr>
            <p:cNvPr id="16" name="Freeform 16"/>
            <p:cNvSpPr/>
            <p:nvPr/>
          </p:nvSpPr>
          <p:spPr>
            <a:xfrm>
              <a:off x="697406" y="420775"/>
              <a:ext cx="12355243" cy="12130602"/>
            </a:xfrm>
            <a:custGeom>
              <a:avLst/>
              <a:gdLst/>
              <a:ahLst/>
              <a:cxnLst/>
              <a:rect l="l" t="t" r="r" b="b"/>
              <a:pathLst>
                <a:path w="12355243" h="12130602">
                  <a:moveTo>
                    <a:pt x="0" y="0"/>
                  </a:moveTo>
                  <a:lnTo>
                    <a:pt x="12355243" y="0"/>
                  </a:lnTo>
                  <a:lnTo>
                    <a:pt x="12355243" y="12130602"/>
                  </a:lnTo>
                  <a:lnTo>
                    <a:pt x="0" y="12130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 rot="1786572">
              <a:off x="3645300" y="649343"/>
              <a:ext cx="3397529" cy="2943110"/>
            </a:xfrm>
            <a:custGeom>
              <a:avLst/>
              <a:gdLst/>
              <a:ahLst/>
              <a:cxnLst/>
              <a:rect l="l" t="t" r="r" b="b"/>
              <a:pathLst>
                <a:path w="3397529" h="2943110">
                  <a:moveTo>
                    <a:pt x="0" y="0"/>
                  </a:moveTo>
                  <a:lnTo>
                    <a:pt x="3397530" y="0"/>
                  </a:lnTo>
                  <a:lnTo>
                    <a:pt x="3397530" y="2943110"/>
                  </a:lnTo>
                  <a:lnTo>
                    <a:pt x="0" y="2943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 rot="1786572">
              <a:off x="7747716" y="1375654"/>
              <a:ext cx="3421877" cy="2964201"/>
            </a:xfrm>
            <a:custGeom>
              <a:avLst/>
              <a:gdLst/>
              <a:ahLst/>
              <a:cxnLst/>
              <a:rect l="l" t="t" r="r" b="b"/>
              <a:pathLst>
                <a:path w="3421877" h="2964201">
                  <a:moveTo>
                    <a:pt x="0" y="0"/>
                  </a:moveTo>
                  <a:lnTo>
                    <a:pt x="3421878" y="0"/>
                  </a:lnTo>
                  <a:lnTo>
                    <a:pt x="3421878" y="2964201"/>
                  </a:lnTo>
                  <a:lnTo>
                    <a:pt x="0" y="2964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 rot="1786572">
              <a:off x="9870214" y="4999570"/>
              <a:ext cx="3469025" cy="3005043"/>
            </a:xfrm>
            <a:custGeom>
              <a:avLst/>
              <a:gdLst/>
              <a:ahLst/>
              <a:cxnLst/>
              <a:rect l="l" t="t" r="r" b="b"/>
              <a:pathLst>
                <a:path w="3469025" h="3005043">
                  <a:moveTo>
                    <a:pt x="0" y="0"/>
                  </a:moveTo>
                  <a:lnTo>
                    <a:pt x="3469025" y="0"/>
                  </a:lnTo>
                  <a:lnTo>
                    <a:pt x="3469025" y="3005042"/>
                  </a:lnTo>
                  <a:lnTo>
                    <a:pt x="0" y="3005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0" name="Freeform 20"/>
            <p:cNvSpPr/>
            <p:nvPr/>
          </p:nvSpPr>
          <p:spPr>
            <a:xfrm rot="2631251">
              <a:off x="569299" y="3268311"/>
              <a:ext cx="3544106" cy="3070081"/>
            </a:xfrm>
            <a:custGeom>
              <a:avLst/>
              <a:gdLst/>
              <a:ahLst/>
              <a:cxnLst/>
              <a:rect l="l" t="t" r="r" b="b"/>
              <a:pathLst>
                <a:path w="3544106" h="3070081">
                  <a:moveTo>
                    <a:pt x="0" y="0"/>
                  </a:moveTo>
                  <a:lnTo>
                    <a:pt x="3544106" y="0"/>
                  </a:lnTo>
                  <a:lnTo>
                    <a:pt x="3544106" y="3070082"/>
                  </a:lnTo>
                  <a:lnTo>
                    <a:pt x="0" y="3070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786572">
              <a:off x="1110170" y="7020535"/>
              <a:ext cx="3467255" cy="3003510"/>
            </a:xfrm>
            <a:custGeom>
              <a:avLst/>
              <a:gdLst/>
              <a:ahLst/>
              <a:cxnLst/>
              <a:rect l="l" t="t" r="r" b="b"/>
              <a:pathLst>
                <a:path w="3467255" h="3003510">
                  <a:moveTo>
                    <a:pt x="0" y="0"/>
                  </a:moveTo>
                  <a:lnTo>
                    <a:pt x="3467255" y="0"/>
                  </a:lnTo>
                  <a:lnTo>
                    <a:pt x="3467255" y="3003510"/>
                  </a:lnTo>
                  <a:lnTo>
                    <a:pt x="0" y="300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22"/>
            <p:cNvSpPr/>
            <p:nvPr/>
          </p:nvSpPr>
          <p:spPr>
            <a:xfrm rot="1786572">
              <a:off x="4005854" y="9371655"/>
              <a:ext cx="3412922" cy="2956444"/>
            </a:xfrm>
            <a:custGeom>
              <a:avLst/>
              <a:gdLst/>
              <a:ahLst/>
              <a:cxnLst/>
              <a:rect l="l" t="t" r="r" b="b"/>
              <a:pathLst>
                <a:path w="3412922" h="2956444">
                  <a:moveTo>
                    <a:pt x="0" y="0"/>
                  </a:moveTo>
                  <a:lnTo>
                    <a:pt x="3412921" y="0"/>
                  </a:lnTo>
                  <a:lnTo>
                    <a:pt x="3412921" y="2956444"/>
                  </a:lnTo>
                  <a:lnTo>
                    <a:pt x="0" y="2956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23"/>
            <p:cNvSpPr/>
            <p:nvPr/>
          </p:nvSpPr>
          <p:spPr>
            <a:xfrm rot="1786572">
              <a:off x="7999843" y="8699888"/>
              <a:ext cx="3483708" cy="3017762"/>
            </a:xfrm>
            <a:custGeom>
              <a:avLst/>
              <a:gdLst/>
              <a:ahLst/>
              <a:cxnLst/>
              <a:rect l="l" t="t" r="r" b="b"/>
              <a:pathLst>
                <a:path w="3483708" h="3017762">
                  <a:moveTo>
                    <a:pt x="0" y="0"/>
                  </a:moveTo>
                  <a:lnTo>
                    <a:pt x="3483708" y="0"/>
                  </a:lnTo>
                  <a:lnTo>
                    <a:pt x="3483708" y="3017762"/>
                  </a:lnTo>
                  <a:lnTo>
                    <a:pt x="0" y="3017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4823039" y="3259528"/>
              <a:ext cx="889275" cy="889275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2E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927579" y="3172256"/>
              <a:ext cx="889275" cy="88927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2E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997512" y="5388129"/>
              <a:ext cx="889275" cy="889275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2E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9353046" y="8490294"/>
              <a:ext cx="889275" cy="88927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2E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6430389" y="9764131"/>
              <a:ext cx="889275" cy="889275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2E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3497050" y="8490294"/>
              <a:ext cx="889275" cy="889275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2E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3052412" y="5294879"/>
              <a:ext cx="889275" cy="889275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E2E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5095105" y="3531594"/>
              <a:ext cx="345144" cy="345144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8199645" y="3444322"/>
              <a:ext cx="345144" cy="345144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0269578" y="5660195"/>
              <a:ext cx="345144" cy="345144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3324478" y="5566945"/>
              <a:ext cx="345144" cy="345144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3769115" y="8762360"/>
              <a:ext cx="345144" cy="345144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6702455" y="10036197"/>
              <a:ext cx="345144" cy="345144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9625112" y="8762360"/>
              <a:ext cx="345144" cy="345144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FF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9976" tIns="49976" rIns="49976" bIns="49976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4592993" y="4096445"/>
              <a:ext cx="4787493" cy="4876420"/>
              <a:chOff x="0" y="0"/>
              <a:chExt cx="6350000" cy="6467951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37846" y="118752"/>
                <a:ext cx="6274308" cy="6230448"/>
              </a:xfrm>
              <a:custGeom>
                <a:avLst/>
                <a:gdLst/>
                <a:ahLst/>
                <a:cxnLst/>
                <a:rect l="l" t="t" r="r" b="b"/>
                <a:pathLst>
                  <a:path w="6274308" h="6230448">
                    <a:moveTo>
                      <a:pt x="3137154" y="0"/>
                    </a:moveTo>
                    <a:lnTo>
                      <a:pt x="621411" y="1233955"/>
                    </a:lnTo>
                    <a:lnTo>
                      <a:pt x="0" y="4006895"/>
                    </a:lnTo>
                    <a:lnTo>
                      <a:pt x="1741043" y="6230447"/>
                    </a:lnTo>
                    <a:lnTo>
                      <a:pt x="4533265" y="6230447"/>
                    </a:lnTo>
                    <a:lnTo>
                      <a:pt x="6274308" y="4006895"/>
                    </a:lnTo>
                    <a:lnTo>
                      <a:pt x="5652897" y="1233955"/>
                    </a:lnTo>
                    <a:close/>
                  </a:path>
                </a:pathLst>
              </a:custGeom>
              <a:blipFill>
                <a:blip r:embed="rId2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10455970" y="6249975"/>
              <a:ext cx="2577193" cy="1172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29"/>
                </a:lnSpc>
              </a:pPr>
              <a:r>
                <a:rPr lang="pt-BR" sz="2110" b="1" spc="3" dirty="0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PAN Tartarugas Marinhas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4347391" y="10753906"/>
              <a:ext cx="2700208" cy="1419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2"/>
                </a:lnSpc>
              </a:pPr>
              <a:r>
                <a:rPr lang="pt-BR" sz="2110" b="1" spc="2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Autorizações no SISBIO</a:t>
              </a:r>
            </a:p>
            <a:p>
              <a:pPr algn="ctr">
                <a:lnSpc>
                  <a:spcPts val="2510"/>
                </a:lnSpc>
              </a:pPr>
              <a:endParaRPr lang="pt-BR" sz="2110" b="1" spc="2" dirty="0">
                <a:solidFill>
                  <a:srgbClr val="FFFFFF"/>
                </a:solidFill>
                <a:ea typeface="Inter Bold"/>
                <a:cs typeface="Inter Bold"/>
                <a:sym typeface="Inter Bold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4085691" y="1118800"/>
              <a:ext cx="2516748" cy="2611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9"/>
                </a:lnSpc>
              </a:pPr>
              <a:r>
                <a:rPr lang="pt-BR" sz="1986" b="1" spc="1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Licenciamento Ambiental e Emergências Ambientas</a:t>
              </a:r>
            </a:p>
            <a:p>
              <a:pPr algn="ctr">
                <a:lnSpc>
                  <a:spcPts val="2648"/>
                </a:lnSpc>
              </a:pPr>
              <a:endParaRPr lang="pt-BR" sz="1986" b="1" spc="1" dirty="0">
                <a:solidFill>
                  <a:srgbClr val="FFFFFF"/>
                </a:solidFill>
                <a:ea typeface="Inter Bold"/>
                <a:cs typeface="Inter Bold"/>
                <a:sym typeface="Inter Bold"/>
              </a:endParaRP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669299" y="7213587"/>
              <a:ext cx="1909151" cy="2942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pt-BR" sz="2013" b="1" spc="2" dirty="0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Banco de dados, Pesquisa e  Educação Ambiental</a:t>
              </a:r>
            </a:p>
            <a:p>
              <a:pPr algn="ctr">
                <a:lnSpc>
                  <a:spcPts val="2939"/>
                </a:lnSpc>
              </a:pPr>
              <a:endParaRPr lang="en-US" sz="2013" b="1" spc="2" dirty="0">
                <a:solidFill>
                  <a:srgbClr val="FFFFFF"/>
                </a:solidFill>
                <a:ea typeface="Inter Bold"/>
                <a:cs typeface="Inter Bold"/>
                <a:sym typeface="Inter Bold"/>
              </a:endParaRP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8394363" y="9353517"/>
              <a:ext cx="2700208" cy="2365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9"/>
                </a:lnSpc>
              </a:pPr>
              <a:r>
                <a:rPr lang="pt-BR" sz="2014" b="1" spc="2" dirty="0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Pesquisa  e Conservação da</a:t>
              </a:r>
            </a:p>
            <a:p>
              <a:pPr algn="ctr">
                <a:lnSpc>
                  <a:spcPts val="2819"/>
                </a:lnSpc>
              </a:pPr>
              <a:r>
                <a:rPr lang="pt-BR" sz="2014" b="1" spc="2" dirty="0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Biodiversidade Marinha do Leste</a:t>
              </a:r>
            </a:p>
            <a:p>
              <a:pPr algn="ctr">
                <a:lnSpc>
                  <a:spcPts val="2819"/>
                </a:lnSpc>
              </a:pPr>
              <a:endParaRPr lang="pt-BR" sz="2014" b="1" spc="2" dirty="0">
                <a:solidFill>
                  <a:srgbClr val="FFFFFF"/>
                </a:solidFill>
                <a:ea typeface="Inter Bold"/>
                <a:cs typeface="Inter Bold"/>
                <a:sym typeface="Inter Bold"/>
              </a:endParaRP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8099179" y="2017216"/>
              <a:ext cx="2787609" cy="1826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1"/>
                </a:lnSpc>
              </a:pPr>
              <a:r>
                <a:rPr lang="pt-BR" sz="2110" b="1" spc="2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Programas de Monitoramento de Praias</a:t>
              </a:r>
            </a:p>
            <a:p>
              <a:pPr algn="ctr">
                <a:lnSpc>
                  <a:spcPts val="2701"/>
                </a:lnSpc>
              </a:pPr>
              <a:endParaRPr lang="pt-BR" sz="2110" b="1" spc="2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endParaRP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943873" y="3680168"/>
              <a:ext cx="2700208" cy="2775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1"/>
                </a:lnSpc>
              </a:pPr>
              <a:r>
                <a:rPr lang="pt-BR" sz="2110" b="1" spc="2">
                  <a:solidFill>
                    <a:srgbClr val="FFFFFF"/>
                  </a:solidFill>
                  <a:ea typeface="Inter Bold"/>
                  <a:cs typeface="Inter Bold"/>
                  <a:sym typeface="Inter Bold"/>
                </a:rPr>
                <a:t>Avaliação de Espécies Ameaçadas de Extinção</a:t>
              </a:r>
            </a:p>
            <a:p>
              <a:pPr algn="ctr">
                <a:lnSpc>
                  <a:spcPts val="3291"/>
                </a:lnSpc>
              </a:pPr>
              <a:endParaRPr lang="pt-BR" sz="2110" b="1" spc="2" dirty="0">
                <a:solidFill>
                  <a:srgbClr val="FFFFFF"/>
                </a:solidFill>
                <a:ea typeface="Inter Bold"/>
                <a:cs typeface="Inter Bold"/>
                <a:sym typeface="Inter Bold"/>
              </a:endParaRPr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13964960" y="7669393"/>
            <a:ext cx="2462164" cy="78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6"/>
              </a:lnSpc>
            </a:pPr>
            <a:r>
              <a:rPr lang="pt-BR" sz="2290" b="1" spc="4">
                <a:solidFill>
                  <a:srgbClr val="2044B1"/>
                </a:solidFill>
                <a:ea typeface="Open Sans 2 Bold"/>
                <a:cs typeface="Open Sans 2 Bold"/>
                <a:sym typeface="Open Sans 2 Bold"/>
              </a:rPr>
              <a:t>Entre outras atividades...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43218" y="1252844"/>
            <a:ext cx="1677643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0"/>
              </a:lnSpc>
            </a:pPr>
            <a:endParaRPr dirty="0"/>
          </a:p>
          <a:p>
            <a:pPr algn="ctr">
              <a:lnSpc>
                <a:spcPts val="4530"/>
              </a:lnSpc>
            </a:pPr>
            <a:r>
              <a:rPr lang="en-US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RESOLUÇÃO CONAMA Nº 10 de 24 de </a:t>
            </a:r>
            <a:r>
              <a:rPr lang="en-US" sz="3000" b="1" spc="60" dirty="0" err="1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outubro</a:t>
            </a:r>
            <a:r>
              <a:rPr lang="en-US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 de 1996</a:t>
            </a:r>
          </a:p>
          <a:p>
            <a:pPr algn="just">
              <a:lnSpc>
                <a:spcPts val="3624"/>
              </a:lnSpc>
            </a:pPr>
            <a:endParaRPr lang="en-US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72428" y="2379718"/>
            <a:ext cx="16776438" cy="680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0"/>
              </a:lnSpc>
            </a:pPr>
            <a:endParaRPr lang="pt-BR" dirty="0"/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O Licenciamento ambiental nas áreas de desovas de tartarugas marinhas só pode efetivar-se após avaliação do Centro Tamar.</a:t>
            </a:r>
          </a:p>
          <a:p>
            <a:pPr algn="just">
              <a:lnSpc>
                <a:spcPts val="4530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A não observância ao disposto nesta Resolução implica na nulidade do licenciamento ambiental efetuado.</a:t>
            </a:r>
          </a:p>
          <a:p>
            <a:pPr algn="just">
              <a:lnSpc>
                <a:spcPts val="4530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Praias prioritárias para a conservação das tartarugas marinhas, com base nos levantamentos e monitoramentos realizados até meados da década de 1990.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A manifestação também pode ocorrer sob demanda de Órgãos Licenciadores.</a:t>
            </a:r>
          </a:p>
          <a:p>
            <a:pPr algn="just">
              <a:lnSpc>
                <a:spcPts val="3624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271894" y="8362208"/>
            <a:ext cx="1863328" cy="1792183"/>
          </a:xfrm>
          <a:custGeom>
            <a:avLst/>
            <a:gdLst/>
            <a:ahLst/>
            <a:cxnLst/>
            <a:rect l="l" t="t" r="r" b="b"/>
            <a:pathLst>
              <a:path w="1863328" h="1792183">
                <a:moveTo>
                  <a:pt x="0" y="0"/>
                </a:moveTo>
                <a:lnTo>
                  <a:pt x="1863328" y="0"/>
                </a:lnTo>
                <a:lnTo>
                  <a:pt x="1863328" y="1792184"/>
                </a:lnTo>
                <a:lnTo>
                  <a:pt x="0" y="1792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494767" y="493395"/>
            <a:ext cx="1624405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Manifestação do Centro Tamar nos licenciamentos ambientais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94767" y="493395"/>
            <a:ext cx="1624405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4000" b="1" spc="60" dirty="0">
                <a:solidFill>
                  <a:srgbClr val="00541F"/>
                </a:solidFill>
                <a:latin typeface="Inter Bold"/>
                <a:ea typeface="Inter Bold"/>
                <a:cs typeface="Inter Bold"/>
                <a:sym typeface="Inter Bold"/>
              </a:rPr>
              <a:t>Licenciamento Ambiental: abrangência da Conama 10/96</a:t>
            </a:r>
            <a:endParaRPr lang="pt-BR" sz="3999" b="1" spc="7" dirty="0">
              <a:solidFill>
                <a:srgbClr val="00541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680579" y="7322679"/>
            <a:ext cx="9218389" cy="2944936"/>
          </a:xfrm>
          <a:custGeom>
            <a:avLst/>
            <a:gdLst/>
            <a:ahLst/>
            <a:cxnLst/>
            <a:rect l="l" t="t" r="r" b="b"/>
            <a:pathLst>
              <a:path w="9601930" h="3142121">
                <a:moveTo>
                  <a:pt x="0" y="0"/>
                </a:moveTo>
                <a:lnTo>
                  <a:pt x="9601930" y="0"/>
                </a:lnTo>
                <a:lnTo>
                  <a:pt x="9601930" y="3142121"/>
                </a:lnTo>
                <a:lnTo>
                  <a:pt x="0" y="3142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335650" y="1660692"/>
            <a:ext cx="8281143" cy="11962975"/>
          </a:xfrm>
          <a:custGeom>
            <a:avLst/>
            <a:gdLst/>
            <a:ahLst/>
            <a:cxnLst/>
            <a:rect l="l" t="t" r="r" b="b"/>
            <a:pathLst>
              <a:path w="8523172" h="12458258">
                <a:moveTo>
                  <a:pt x="0" y="0"/>
                </a:moveTo>
                <a:lnTo>
                  <a:pt x="8523172" y="0"/>
                </a:lnTo>
                <a:lnTo>
                  <a:pt x="8523172" y="12458258"/>
                </a:lnTo>
                <a:lnTo>
                  <a:pt x="0" y="1245825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1387D79-8028-CF76-C445-09A92B85740B}"/>
              </a:ext>
            </a:extLst>
          </p:cNvPr>
          <p:cNvSpPr txBox="1"/>
          <p:nvPr/>
        </p:nvSpPr>
        <p:spPr>
          <a:xfrm>
            <a:off x="9316022" y="1971222"/>
            <a:ext cx="76230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spc="60" dirty="0">
                <a:solidFill>
                  <a:srgbClr val="00541F"/>
                </a:solidFill>
                <a:latin typeface="Inter Bold"/>
                <a:ea typeface="Inter Bold"/>
                <a:cs typeface="Inter Bold"/>
                <a:sym typeface="Inter Bold"/>
              </a:rPr>
              <a:t>Praias prioritárias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spc="60" dirty="0">
                <a:solidFill>
                  <a:srgbClr val="00541F"/>
                </a:solidFill>
                <a:latin typeface="Inter Bold"/>
                <a:ea typeface="Inter Bold"/>
                <a:cs typeface="Inter Bold"/>
                <a:sym typeface="Inter Bold"/>
              </a:rPr>
              <a:t>Consulta obrigatória ao</a:t>
            </a:r>
            <a:r>
              <a:rPr lang="pt-BR" sz="2800" b="1" spc="7" dirty="0">
                <a:solidFill>
                  <a:srgbClr val="00541F"/>
                </a:solidFill>
                <a:latin typeface="Inter Bold"/>
                <a:ea typeface="Inter Bold"/>
                <a:cs typeface="Inter Bold"/>
                <a:sym typeface="Inter Bold"/>
              </a:rPr>
              <a:t> Centro TAMAR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spc="7" dirty="0">
                <a:solidFill>
                  <a:srgbClr val="00541F"/>
                </a:solidFill>
                <a:latin typeface="Inter Bold"/>
                <a:ea typeface="Inter Bold"/>
                <a:cs typeface="Inter Bold"/>
                <a:sym typeface="Inter Bold"/>
              </a:rPr>
              <a:t>Manifestação nos processos de licenciamento que possam afetar as tartarugas marinhas e seus habitats</a:t>
            </a:r>
            <a:endParaRPr lang="pt-BR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D23FA-EB9B-6295-E771-41C6BF31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02037C9-846E-50A8-64F3-86E7E02FEB1C}"/>
              </a:ext>
            </a:extLst>
          </p:cNvPr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CE5888F-4C5C-3CFB-9DF2-707986DA6240}"/>
                </a:ext>
              </a:extLst>
            </p:cNvPr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8DC8531-BBB1-B699-37D8-9FFBA3F4B9D3}"/>
                </a:ext>
              </a:extLst>
            </p:cNvPr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466BA2C-9F9F-3B83-9819-4A0EA96D5564}"/>
                </a:ext>
              </a:extLst>
            </p:cNvPr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4CC7F8-D29F-F01C-F7F3-8AECC2FCBCAE}"/>
                </a:ext>
              </a:extLst>
            </p:cNvPr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684E5DE-4ED0-7835-0FE8-150C41F2D044}"/>
                </a:ext>
              </a:extLst>
            </p:cNvPr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B5966A4-01A2-7301-E0AD-062388838DD6}"/>
                </a:ext>
              </a:extLst>
            </p:cNvPr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F613B42-F98F-46F8-E5EA-5A82050E32A8}"/>
                </a:ext>
              </a:extLst>
            </p:cNvPr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0749BD5-93CD-74E2-5749-C64049CF1832}"/>
                </a:ext>
              </a:extLst>
            </p:cNvPr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FAADF0D-8081-8421-4E1F-0787A88CD39A}"/>
                </a:ext>
              </a:extLst>
            </p:cNvPr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0D869151-FB8E-6805-AEA8-F18D6ED318AB}"/>
              </a:ext>
            </a:extLst>
          </p:cNvPr>
          <p:cNvSpPr txBox="1"/>
          <p:nvPr/>
        </p:nvSpPr>
        <p:spPr>
          <a:xfrm>
            <a:off x="400540" y="1331724"/>
            <a:ext cx="16776438" cy="796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0"/>
              </a:lnSpc>
            </a:pPr>
            <a:endParaRPr lang="pt-BR" dirty="0"/>
          </a:p>
          <a:p>
            <a:pPr marL="323850" lvl="1" algn="just">
              <a:lnSpc>
                <a:spcPts val="4530"/>
              </a:lnSpc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Órgão Ambiental Licenciador: 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Realiza a consulta e apresenta documentos para análise.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Documentos técnicos obrigatórios: estudos ambientais, memoriais descritivos, plantas digitais e georreferenciadas, projeto luminotécnico, etc.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Protocolo de documentos via portal GOV.BR ou SEI ICMBio.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marL="323850" lvl="1" algn="just">
              <a:lnSpc>
                <a:spcPts val="4530"/>
              </a:lnSpc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Centro TAMAR-ICMBIO: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Analisa os estudos, demanda informações complementares e emite manifestação técnica.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A manifestação técnica apresenta recomendações quanto a instalação do empreendimento.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Traz recomendações complementares e sugere medidas de mitigação e monitoramento.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r>
              <a:rPr lang="pt-BR" sz="3000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Realiza vistorias pós-instalação e recomenda ajustes quando necessário.</a:t>
            </a:r>
          </a:p>
          <a:p>
            <a:pPr marL="647700" lvl="1" indent="-323850" algn="just">
              <a:lnSpc>
                <a:spcPts val="4530"/>
              </a:lnSpc>
              <a:buFont typeface="Arial"/>
              <a:buChar char="•"/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algn="just">
              <a:lnSpc>
                <a:spcPts val="3624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806A640-87D5-1CBF-837A-DC15B368F221}"/>
              </a:ext>
            </a:extLst>
          </p:cNvPr>
          <p:cNvSpPr/>
          <p:nvPr/>
        </p:nvSpPr>
        <p:spPr>
          <a:xfrm>
            <a:off x="16271894" y="8362208"/>
            <a:ext cx="1863328" cy="1792183"/>
          </a:xfrm>
          <a:custGeom>
            <a:avLst/>
            <a:gdLst/>
            <a:ahLst/>
            <a:cxnLst/>
            <a:rect l="l" t="t" r="r" b="b"/>
            <a:pathLst>
              <a:path w="1863328" h="1792183">
                <a:moveTo>
                  <a:pt x="0" y="0"/>
                </a:moveTo>
                <a:lnTo>
                  <a:pt x="1863328" y="0"/>
                </a:lnTo>
                <a:lnTo>
                  <a:pt x="1863328" y="1792184"/>
                </a:lnTo>
                <a:lnTo>
                  <a:pt x="0" y="1792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0500F40-232F-5615-4A5C-4887417B2512}"/>
              </a:ext>
            </a:extLst>
          </p:cNvPr>
          <p:cNvSpPr txBox="1"/>
          <p:nvPr/>
        </p:nvSpPr>
        <p:spPr>
          <a:xfrm>
            <a:off x="494767" y="493395"/>
            <a:ext cx="1624405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Fluxos para Consulta e Manifestação do Centro Tamar nos licenciamentos</a:t>
            </a:r>
          </a:p>
        </p:txBody>
      </p:sp>
    </p:spTree>
    <p:extLst>
      <p:ext uri="{BB962C8B-B14F-4D97-AF65-F5344CB8AC3E}">
        <p14:creationId xmlns:p14="http://schemas.microsoft.com/office/powerpoint/2010/main" val="696529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5">
            <a:extLst>
              <a:ext uri="{FF2B5EF4-FFF2-40B4-BE49-F238E27FC236}">
                <a16:creationId xmlns:a16="http://schemas.microsoft.com/office/drawing/2014/main" id="{CAD4951D-FFDE-D28B-D22C-E819D8B26A46}"/>
              </a:ext>
            </a:extLst>
          </p:cNvPr>
          <p:cNvGrpSpPr>
            <a:grpSpLocks noChangeAspect="1"/>
          </p:cNvGrpSpPr>
          <p:nvPr/>
        </p:nvGrpSpPr>
        <p:grpSpPr>
          <a:xfrm>
            <a:off x="12496801" y="2305529"/>
            <a:ext cx="5485726" cy="7501817"/>
            <a:chOff x="0" y="0"/>
            <a:chExt cx="594362" cy="812800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9EDA3AA8-E85C-37C5-F67A-3932DCF8DE1E}"/>
                </a:ext>
              </a:extLst>
            </p:cNvPr>
            <p:cNvSpPr/>
            <p:nvPr/>
          </p:nvSpPr>
          <p:spPr>
            <a:xfrm>
              <a:off x="0" y="0"/>
              <a:ext cx="594362" cy="812800"/>
            </a:xfrm>
            <a:custGeom>
              <a:avLst/>
              <a:gdLst/>
              <a:ahLst/>
              <a:cxnLst/>
              <a:rect l="l" t="t" r="r" b="b"/>
              <a:pathLst>
                <a:path w="594362" h="812800">
                  <a:moveTo>
                    <a:pt x="37586" y="0"/>
                  </a:moveTo>
                  <a:lnTo>
                    <a:pt x="556777" y="0"/>
                  </a:lnTo>
                  <a:cubicBezTo>
                    <a:pt x="566745" y="0"/>
                    <a:pt x="576305" y="3960"/>
                    <a:pt x="583354" y="11009"/>
                  </a:cubicBezTo>
                  <a:cubicBezTo>
                    <a:pt x="590403" y="18057"/>
                    <a:pt x="594362" y="27617"/>
                    <a:pt x="594362" y="37586"/>
                  </a:cubicBezTo>
                  <a:lnTo>
                    <a:pt x="594362" y="775214"/>
                  </a:lnTo>
                  <a:cubicBezTo>
                    <a:pt x="594362" y="795972"/>
                    <a:pt x="577535" y="812800"/>
                    <a:pt x="556777" y="812800"/>
                  </a:cubicBezTo>
                  <a:lnTo>
                    <a:pt x="37586" y="812800"/>
                  </a:lnTo>
                  <a:cubicBezTo>
                    <a:pt x="16828" y="812800"/>
                    <a:pt x="0" y="795972"/>
                    <a:pt x="0" y="775214"/>
                  </a:cubicBezTo>
                  <a:lnTo>
                    <a:pt x="0" y="37586"/>
                  </a:lnTo>
                  <a:cubicBezTo>
                    <a:pt x="0" y="16828"/>
                    <a:pt x="16828" y="0"/>
                    <a:pt x="37586" y="0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94767" y="493395"/>
            <a:ext cx="1624405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Licenciamento Ambiental: principais atividades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5571" y="2322887"/>
            <a:ext cx="7676429" cy="7963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Análise de estudos ambientais e elaboração de documentos técnicos.</a:t>
            </a:r>
          </a:p>
          <a:p>
            <a:pPr algn="l">
              <a:lnSpc>
                <a:spcPts val="4530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marL="647700" lvl="1" indent="-323850" algn="l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Reuniões com órgãos licenciadores (federal, estadual e municipal), empreendedores e Ministério Público.</a:t>
            </a:r>
          </a:p>
          <a:p>
            <a:pPr algn="l">
              <a:lnSpc>
                <a:spcPts val="4530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marL="647700" lvl="1" indent="-323850" algn="l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Vistorias aos empreendimentos – Fase </a:t>
            </a:r>
            <a:r>
              <a:rPr lang="pt-BR" sz="3000" b="1" spc="60" dirty="0" err="1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pré</a:t>
            </a: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-licença e Fase pós-licença.</a:t>
            </a:r>
          </a:p>
          <a:p>
            <a:pPr algn="l">
              <a:lnSpc>
                <a:spcPts val="4530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  <a:p>
            <a:pPr marL="647700" lvl="1" indent="-323850" algn="l">
              <a:lnSpc>
                <a:spcPts val="4530"/>
              </a:lnSpc>
              <a:buFont typeface="Arial"/>
              <a:buChar char="•"/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Acompanhamento dos programas de monitoramento de praias e demais condicionantes ambientais.</a:t>
            </a:r>
          </a:p>
          <a:p>
            <a:pPr algn="just">
              <a:lnSpc>
                <a:spcPts val="3624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grpSp>
        <p:nvGrpSpPr>
          <p:cNvPr id="15" name="Group 12">
            <a:extLst>
              <a:ext uri="{FF2B5EF4-FFF2-40B4-BE49-F238E27FC236}">
                <a16:creationId xmlns:a16="http://schemas.microsoft.com/office/drawing/2014/main" id="{D3850614-E90F-AC8C-E5CC-EBB762C92D4D}"/>
              </a:ext>
            </a:extLst>
          </p:cNvPr>
          <p:cNvGrpSpPr/>
          <p:nvPr/>
        </p:nvGrpSpPr>
        <p:grpSpPr>
          <a:xfrm>
            <a:off x="9156053" y="2291033"/>
            <a:ext cx="5194753" cy="7484459"/>
            <a:chOff x="0" y="0"/>
            <a:chExt cx="594362" cy="812800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209CFEBF-EB0F-064D-2A17-E1BF6D214638}"/>
                </a:ext>
              </a:extLst>
            </p:cNvPr>
            <p:cNvSpPr/>
            <p:nvPr/>
          </p:nvSpPr>
          <p:spPr>
            <a:xfrm>
              <a:off x="0" y="0"/>
              <a:ext cx="594362" cy="812800"/>
            </a:xfrm>
            <a:custGeom>
              <a:avLst/>
              <a:gdLst/>
              <a:ahLst/>
              <a:cxnLst/>
              <a:rect l="l" t="t" r="r" b="b"/>
              <a:pathLst>
                <a:path w="594362" h="812800">
                  <a:moveTo>
                    <a:pt x="37586" y="0"/>
                  </a:moveTo>
                  <a:lnTo>
                    <a:pt x="556777" y="0"/>
                  </a:lnTo>
                  <a:cubicBezTo>
                    <a:pt x="566745" y="0"/>
                    <a:pt x="576305" y="3960"/>
                    <a:pt x="583354" y="11009"/>
                  </a:cubicBezTo>
                  <a:cubicBezTo>
                    <a:pt x="590403" y="18057"/>
                    <a:pt x="594362" y="27617"/>
                    <a:pt x="594362" y="37586"/>
                  </a:cubicBezTo>
                  <a:lnTo>
                    <a:pt x="594362" y="775214"/>
                  </a:lnTo>
                  <a:cubicBezTo>
                    <a:pt x="594362" y="795972"/>
                    <a:pt x="577535" y="812800"/>
                    <a:pt x="556777" y="812800"/>
                  </a:cubicBezTo>
                  <a:lnTo>
                    <a:pt x="37586" y="812800"/>
                  </a:lnTo>
                  <a:cubicBezTo>
                    <a:pt x="16828" y="812800"/>
                    <a:pt x="0" y="795972"/>
                    <a:pt x="0" y="775214"/>
                  </a:cubicBezTo>
                  <a:lnTo>
                    <a:pt x="0" y="37586"/>
                  </a:lnTo>
                  <a:cubicBezTo>
                    <a:pt x="0" y="16828"/>
                    <a:pt x="16828" y="0"/>
                    <a:pt x="37586" y="0"/>
                  </a:cubicBez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71894" y="-127000"/>
            <a:ext cx="2232006" cy="2907142"/>
            <a:chOff x="0" y="0"/>
            <a:chExt cx="2976009" cy="3876189"/>
          </a:xfrm>
        </p:grpSpPr>
        <p:sp>
          <p:nvSpPr>
            <p:cNvPr id="3" name="Freeform 3"/>
            <p:cNvSpPr/>
            <p:nvPr/>
          </p:nvSpPr>
          <p:spPr>
            <a:xfrm rot="-4865821">
              <a:off x="665448" y="447834"/>
              <a:ext cx="1145952" cy="1152652"/>
            </a:xfrm>
            <a:custGeom>
              <a:avLst/>
              <a:gdLst/>
              <a:ahLst/>
              <a:cxnLst/>
              <a:rect l="l" t="t" r="r" b="b"/>
              <a:pathLst>
                <a:path w="1145952" h="1152652">
                  <a:moveTo>
                    <a:pt x="0" y="0"/>
                  </a:moveTo>
                  <a:lnTo>
                    <a:pt x="1145952" y="0"/>
                  </a:lnTo>
                  <a:lnTo>
                    <a:pt x="1145952" y="1152652"/>
                  </a:lnTo>
                  <a:lnTo>
                    <a:pt x="0" y="1152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92" r="-29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 rot="-4865821">
              <a:off x="2199466" y="2781544"/>
              <a:ext cx="523398" cy="523398"/>
            </a:xfrm>
            <a:custGeom>
              <a:avLst/>
              <a:gdLst/>
              <a:ahLst/>
              <a:cxnLst/>
              <a:rect l="l" t="t" r="r" b="b"/>
              <a:pathLst>
                <a:path w="523398" h="523398">
                  <a:moveTo>
                    <a:pt x="0" y="0"/>
                  </a:moveTo>
                  <a:lnTo>
                    <a:pt x="523397" y="0"/>
                  </a:lnTo>
                  <a:lnTo>
                    <a:pt x="523397" y="523398"/>
                  </a:lnTo>
                  <a:lnTo>
                    <a:pt x="0" y="52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rot="-4865821">
              <a:off x="48885" y="48885"/>
              <a:ext cx="685078" cy="685078"/>
            </a:xfrm>
            <a:custGeom>
              <a:avLst/>
              <a:gdLst/>
              <a:ahLst/>
              <a:cxnLst/>
              <a:rect l="l" t="t" r="r" b="b"/>
              <a:pathLst>
                <a:path w="685078" h="685078">
                  <a:moveTo>
                    <a:pt x="0" y="0"/>
                  </a:moveTo>
                  <a:lnTo>
                    <a:pt x="685078" y="0"/>
                  </a:lnTo>
                  <a:lnTo>
                    <a:pt x="685078" y="685078"/>
                  </a:lnTo>
                  <a:lnTo>
                    <a:pt x="0" y="68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rot="-4865821">
              <a:off x="2312966" y="1047549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 rot="-4865821">
              <a:off x="1351479" y="40275"/>
              <a:ext cx="327761" cy="327761"/>
            </a:xfrm>
            <a:custGeom>
              <a:avLst/>
              <a:gdLst/>
              <a:ahLst/>
              <a:cxnLst/>
              <a:rect l="l" t="t" r="r" b="b"/>
              <a:pathLst>
                <a:path w="327761" h="327761">
                  <a:moveTo>
                    <a:pt x="0" y="0"/>
                  </a:moveTo>
                  <a:lnTo>
                    <a:pt x="327761" y="0"/>
                  </a:lnTo>
                  <a:lnTo>
                    <a:pt x="327761" y="327761"/>
                  </a:lnTo>
                  <a:lnTo>
                    <a:pt x="0" y="32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-4865821">
              <a:off x="2232060" y="1918432"/>
              <a:ext cx="694399" cy="694399"/>
            </a:xfrm>
            <a:custGeom>
              <a:avLst/>
              <a:gdLst/>
              <a:ahLst/>
              <a:cxnLst/>
              <a:rect l="l" t="t" r="r" b="b"/>
              <a:pathLst>
                <a:path w="694399" h="694399">
                  <a:moveTo>
                    <a:pt x="0" y="0"/>
                  </a:moveTo>
                  <a:lnTo>
                    <a:pt x="694398" y="0"/>
                  </a:lnTo>
                  <a:lnTo>
                    <a:pt x="694398" y="694398"/>
                  </a:lnTo>
                  <a:lnTo>
                    <a:pt x="0" y="69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4865821">
              <a:off x="2457956" y="3434447"/>
              <a:ext cx="412320" cy="412320"/>
            </a:xfrm>
            <a:custGeom>
              <a:avLst/>
              <a:gdLst/>
              <a:ahLst/>
              <a:cxnLst/>
              <a:rect l="l" t="t" r="r" b="b"/>
              <a:pathLst>
                <a:path w="412320" h="412320">
                  <a:moveTo>
                    <a:pt x="0" y="0"/>
                  </a:moveTo>
                  <a:lnTo>
                    <a:pt x="412320" y="0"/>
                  </a:lnTo>
                  <a:lnTo>
                    <a:pt x="412320" y="412320"/>
                  </a:lnTo>
                  <a:lnTo>
                    <a:pt x="0" y="412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865821">
              <a:off x="1550601" y="1297948"/>
              <a:ext cx="870596" cy="870596"/>
            </a:xfrm>
            <a:custGeom>
              <a:avLst/>
              <a:gdLst/>
              <a:ahLst/>
              <a:cxnLst/>
              <a:rect l="l" t="t" r="r" b="b"/>
              <a:pathLst>
                <a:path w="870596" h="870596">
                  <a:moveTo>
                    <a:pt x="0" y="0"/>
                  </a:moveTo>
                  <a:lnTo>
                    <a:pt x="870596" y="0"/>
                  </a:lnTo>
                  <a:lnTo>
                    <a:pt x="870596" y="870596"/>
                  </a:lnTo>
                  <a:lnTo>
                    <a:pt x="0" y="870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 rot="-4865821">
              <a:off x="1864905" y="145416"/>
              <a:ext cx="831879" cy="831879"/>
            </a:xfrm>
            <a:custGeom>
              <a:avLst/>
              <a:gdLst/>
              <a:ahLst/>
              <a:cxnLst/>
              <a:rect l="l" t="t" r="r" b="b"/>
              <a:pathLst>
                <a:path w="831879" h="831879">
                  <a:moveTo>
                    <a:pt x="0" y="0"/>
                  </a:moveTo>
                  <a:lnTo>
                    <a:pt x="831879" y="0"/>
                  </a:lnTo>
                  <a:lnTo>
                    <a:pt x="831879" y="831879"/>
                  </a:lnTo>
                  <a:lnTo>
                    <a:pt x="0" y="831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5571" y="5981701"/>
            <a:ext cx="4160079" cy="4029572"/>
            <a:chOff x="0" y="0"/>
            <a:chExt cx="812800" cy="812800"/>
          </a:xfrm>
        </p:grpSpPr>
        <p:sp>
          <p:nvSpPr>
            <p:cNvPr id="13" name="Freeform 13" descr="Navio na água  Descrição gerada automaticamente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94767" y="493395"/>
            <a:ext cx="1624405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pt-BR" sz="3999" b="1" spc="7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Licenciamento Ambiental: principais atividades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5781" y="1678127"/>
            <a:ext cx="16776438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30"/>
              </a:lnSpc>
            </a:pPr>
            <a:endParaRPr lang="pt-BR"/>
          </a:p>
          <a:p>
            <a:pPr algn="just">
              <a:lnSpc>
                <a:spcPts val="4530"/>
              </a:lnSpc>
            </a:pPr>
            <a:r>
              <a:rPr lang="pt-BR" sz="3000" b="1" spc="60" dirty="0">
                <a:solidFill>
                  <a:srgbClr val="00541F"/>
                </a:solidFill>
                <a:ea typeface="Inter Bold"/>
                <a:cs typeface="Inter Bold"/>
                <a:sym typeface="Inter Bold"/>
              </a:rPr>
              <a:t>O Centro Tamar analisou centenas de estudos ambientais e projetos de empreendimento, em diferentes áreas costeiras e marinhas do Brasil, com proposição de programas de monitoramento e medidas para a mitigação de impactos às tartarugas marinhas e ambientes utilizados por estes animais.</a:t>
            </a:r>
          </a:p>
          <a:p>
            <a:pPr algn="just">
              <a:lnSpc>
                <a:spcPts val="3624"/>
              </a:lnSpc>
            </a:pPr>
            <a:endParaRPr lang="pt-BR" sz="3000" b="1" spc="60" dirty="0">
              <a:solidFill>
                <a:srgbClr val="00541F"/>
              </a:solidFill>
              <a:ea typeface="Inter Bold"/>
              <a:cs typeface="Inter Bold"/>
              <a:sym typeface="Inter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865650" y="4494521"/>
            <a:ext cx="4160079" cy="4029572"/>
            <a:chOff x="0" y="0"/>
            <a:chExt cx="812800" cy="812800"/>
          </a:xfrm>
        </p:grpSpPr>
        <p:sp>
          <p:nvSpPr>
            <p:cNvPr id="17" name="Freeform 17" descr="Navio no mar  Descrição gerada automaticamente com confiança média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4000" y="6173399"/>
            <a:ext cx="3991598" cy="3837874"/>
            <a:chOff x="0" y="0"/>
            <a:chExt cx="812800" cy="812800"/>
          </a:xfrm>
        </p:grpSpPr>
        <p:sp>
          <p:nvSpPr>
            <p:cNvPr id="19" name="Freeform 19" descr="Navio na água com sol ao fundo  Descrição gerada automaticamente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21377" y="4494521"/>
            <a:ext cx="4160079" cy="3891493"/>
            <a:chOff x="0" y="0"/>
            <a:chExt cx="812800" cy="812800"/>
          </a:xfrm>
        </p:grpSpPr>
        <p:sp>
          <p:nvSpPr>
            <p:cNvPr id="21" name="Freeform 21" descr="Praia com areia e grama  Descrição gerada automaticamente com confiança média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1131</Words>
  <Application>Microsoft Office PowerPoint</Application>
  <PresentationFormat>Personalizar</PresentationFormat>
  <Paragraphs>191</Paragraphs>
  <Slides>28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Open Sans 2 Bold</vt:lpstr>
      <vt:lpstr>Inter Bold</vt:lpstr>
      <vt:lpstr>Calibri</vt:lpstr>
      <vt:lpstr>Arial</vt:lpstr>
      <vt:lpstr>Aptos</vt:lpstr>
      <vt:lpstr>Inter Bold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Fotopoluicão Versão Final</dc:title>
  <cp:lastModifiedBy>Erik Allan Pinheiro Dos Santos</cp:lastModifiedBy>
  <cp:revision>23</cp:revision>
  <dcterms:created xsi:type="dcterms:W3CDTF">2006-08-16T00:00:00Z</dcterms:created>
  <dcterms:modified xsi:type="dcterms:W3CDTF">2024-11-12T01:23:33Z</dcterms:modified>
  <dc:identifier>DAGPCuLU5fo</dc:identifier>
</cp:coreProperties>
</file>