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2" r:id="rId2"/>
    <p:sldMasterId id="2147483653" r:id="rId3"/>
  </p:sldMasterIdLst>
  <p:handoutMasterIdLst>
    <p:handoutMasterId r:id="rId21"/>
  </p:handoutMasterIdLst>
  <p:sldIdLst>
    <p:sldId id="257" r:id="rId4"/>
    <p:sldId id="273" r:id="rId5"/>
    <p:sldId id="274" r:id="rId6"/>
    <p:sldId id="275" r:id="rId7"/>
    <p:sldId id="276" r:id="rId8"/>
    <p:sldId id="277" r:id="rId9"/>
    <p:sldId id="285" r:id="rId10"/>
    <p:sldId id="286" r:id="rId11"/>
    <p:sldId id="287" r:id="rId12"/>
    <p:sldId id="291" r:id="rId13"/>
    <p:sldId id="288" r:id="rId14"/>
    <p:sldId id="292" r:id="rId15"/>
    <p:sldId id="289" r:id="rId16"/>
    <p:sldId id="290" r:id="rId17"/>
    <p:sldId id="282" r:id="rId18"/>
    <p:sldId id="284" r:id="rId19"/>
    <p:sldId id="25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0E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6395" autoAdjust="0"/>
  </p:normalViewPr>
  <p:slideViewPr>
    <p:cSldViewPr snapToGrid="0">
      <p:cViewPr varScale="1">
        <p:scale>
          <a:sx n="73" d="100"/>
          <a:sy n="73" d="100"/>
        </p:scale>
        <p:origin x="76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C726B-FA37-4F05-B563-607C3855C763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BCCDE-D53E-4F4B-A273-ECD19474A8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707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4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30847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87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3134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0226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992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55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400872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29902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949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2518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34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38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19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08670" y="2111732"/>
            <a:ext cx="57199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947739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 baseline="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047443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95DAA-EE7D-479C-A060-4C53F2BBA4B0}" type="datetimeFigureOut">
              <a:rPr lang="pt-BR" smtClean="0"/>
              <a:t>11/08/2023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19A16-9FE3-4ECB-A634-8E9E4E8E12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994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graciele.matia@hc.ufpr.br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v.br/ebserh/pt-br/hospitais-universitarios/regiao-sul/chc-ufpr/ensino-e-pesquisa/setor-de-gestao-da-pesquisa-e-inovacao-tecnologica/pesquisa/unidade-de-pesquisa-clinica-upc/documentos/rede-pesquisa-manual-do-pesquisador-2021.pdf/vie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ig.ebserh.gov.br/redepesquisa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6596" y="405443"/>
            <a:ext cx="7591246" cy="5762444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Montserrat" panose="00000500000000000000"/>
              </a:rPr>
              <a:t>REDE </a:t>
            </a:r>
            <a:r>
              <a:rPr lang="pt-BR" sz="2800" dirty="0" smtClean="0">
                <a:latin typeface="Montserrat" panose="00000500000000000000"/>
              </a:rPr>
              <a:t>PESQUISA</a:t>
            </a:r>
            <a:r>
              <a:rPr lang="pt-BR" sz="2800" b="1" dirty="0">
                <a:latin typeface="Montserrat" panose="00000500000000000000"/>
              </a:rPr>
              <a:t/>
            </a:r>
            <a:br>
              <a:rPr lang="pt-BR" sz="2800" b="1" dirty="0">
                <a:latin typeface="Montserrat" panose="00000500000000000000"/>
              </a:rPr>
            </a:br>
            <a:r>
              <a:rPr lang="pt-BR" sz="2800" b="1" dirty="0">
                <a:latin typeface="Montserrat" panose="00000500000000000000"/>
              </a:rPr>
              <a:t/>
            </a:r>
            <a:br>
              <a:rPr lang="pt-BR" sz="2800" b="1" dirty="0">
                <a:latin typeface="Montserrat" panose="00000500000000000000"/>
              </a:rPr>
            </a:br>
            <a:r>
              <a:rPr lang="pt-BR" altLang="pt-BR" sz="2000" dirty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altLang="pt-BR" sz="2000" dirty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2000" dirty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  <a:t>Enfa. Graciele de Matia</a:t>
            </a:r>
            <a:br>
              <a:rPr lang="pt-BR" altLang="pt-BR" sz="2000" dirty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2000" dirty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  <a:t>Unidade de </a:t>
            </a:r>
            <a:r>
              <a:rPr lang="pt-BR" altLang="pt-BR" sz="2000" dirty="0" smtClean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  <a:t>Gestão da Pesquisa - </a:t>
            </a:r>
            <a:r>
              <a:rPr lang="pt-BR" altLang="pt-BR" sz="2000" dirty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  <a:t>GEP</a:t>
            </a:r>
            <a:br>
              <a:rPr lang="pt-BR" altLang="pt-BR" sz="2000" dirty="0">
                <a:latin typeface="Montserrat" panose="0000050000000000000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sz="2800" dirty="0">
                <a:latin typeface="Gotham Black" pitchFamily="2" charset="0"/>
              </a:rPr>
              <a:t/>
            </a:r>
            <a:br>
              <a:rPr lang="pt-BR" sz="2800" dirty="0">
                <a:latin typeface="Gotham Black" pitchFamily="2" charset="0"/>
              </a:rPr>
            </a:br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pt-BR" altLang="pt-BR" sz="2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pt-BR" sz="2800" b="1" dirty="0">
              <a:solidFill>
                <a:srgbClr val="880E27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752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005840" y="470264"/>
            <a:ext cx="10084526" cy="5747656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8309861">
            <a:off x="8231442" y="1654377"/>
            <a:ext cx="742043" cy="599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16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10343" y="470263"/>
            <a:ext cx="9731828" cy="5538651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2562651">
            <a:off x="1454628" y="2940015"/>
            <a:ext cx="742043" cy="599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481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23404" y="5604010"/>
            <a:ext cx="6810375" cy="286844"/>
          </a:xfrm>
        </p:spPr>
        <p:txBody>
          <a:bodyPr>
            <a:normAutofit fontScale="90000"/>
          </a:bodyPr>
          <a:lstStyle/>
          <a:p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s://attachments.office.net/owa/graciele.matia%40hc.ufpr.br/service.svc/s/GetAttachmentThumbnail?id=AAMkADMxOWYxNzgzLTFhZDEtNDI1Zi04M2I0LTNlODNhYWE1NWYzNgBGAAAAAADrC8AJ3q2RT5PtTfWxjsl0BwBACYNYO0uMSqW%2FWshmfWbvAAAAAAEMAABACYNYO0uMSqW%2FWshmfWbvAAbY%2Fy3qAAABEgAQAIO7PhK%2F1lRCmJu%2F5e8tkEc%3D&amp;thumbnailType=2&amp;token=eyJhbGciOiJSUzI1NiIsImtpZCI6IkZBRDY1NDI2MkM2QUYyOTYxQUExRThDQUI3OEZGMUIyNzBFNzA3RTkiLCJ0eXAiOiJKV1QiLCJ4NXQiOiItdFpVSml4cThwWWFvZWpLdDRfeHNuRG5CLWsifQ.eyJvcmlnaW4iOiJodHRwczovL291dGxvb2sub2ZmaWNlLmNvbSIsInVjIjoiYzU5NTYzOGIyZTQ4NGQ0NmIyOTQ2ZTZkNjFmMzkwMGEiLCJzaWduaW5fc3RhdGUiOiJbXCJrbXNpXCJdIiwidmVyIjoiRXhjaGFuZ2UuQ2FsbGJhY2suVjEiLCJhcHBjdHhzZW5kZXIiOiJPd2FEb3dubG9hZEBmYTE1YTNmMi1kNGUwLTQwNDUtYjQ5ZC1hYmY1NjFiY2IxZDciLCJpc3NyaW5nIjoiV1ciLCJhcHBjdHgiOiJ7XCJtc2V4Y2hwcm90XCI6XCJvd2FcIixcInB1aWRcIjpcIjExNTM4MzYyOTYyODcwNjk3MjdcIixcInNjb3BlXCI6XCJPd2FEb3dubG9hZFwiLFwib2lkXCI6XCIyZDY0MDg5MS0zYzc1LTQ3ZWQtODhlMC00MDAxYjhkYjlkZjhcIixcInByaW1hcnlzaWRcIjpcIlMtMS01LTIxLTMyNjAxMDE3NDMtMTM0OTU2ODc3OS05NzU1OTQ1MzktMTg1MjU3ODVcIn0iLCJuYmYiOjE2NDc1MzU3MDIsImV4cCI6MTY0NzUzNjMwMiwiaXNzIjoiMDAwMDAwMDItMDAwMC0wZmYxLWNlMDAtMDAwMDAwMDAwMDAwQGZhMTVhM2YyLWQ0ZTAtNDA0NS1iNDlkLWFiZjU2MWJjYjFkNyIsImF1ZCI6IjAwMDAwMDAyLTAwMDAtMGZmMS1jZTAwLTAwMDAwMDAwMDAwMC9hdHRhY2htZW50cy5vZmZpY2UubmV0QGZhMTVhM2YyLWQ0ZTAtNDA0NS1iNDlkLWFiZjU2MWJjYjFkNyIsImhhcHAiOiJvd2EifQ.MU3oQgmxHK2jlg5b34qaNBgsL2bxfHQ7nbYRJJ-KzC7_hkCZ59sUrX4PexdqGnXHCoCmZn04s0INGbAKGTzg8RA5xPfkvMEHJH8Ndjn_ZQ6yemgC1rAx4Ddg5NcctA8Va2_OOgWXmwXOntaiG3jLvsJujO5YU5_OuyEZMkXu1KGJa7A2pxbKsR3YuaxPEVSt8109IGL97q4EmMwTalDPxTI2iA9qlu_NquPCucUnw1bRAL5f691T-cDsB7GEvip0CIZoKh-qqze1Ic3KPh1ecILzruc6bvlsXcgZYBtgzB4JkWhaGjTb0o_fhhMx6Yh8hh0P5uVUsIOWGVTuNKiv4Q&amp;X-OWA-CANARY=3OZ-TTwR50mCsN-HjXnNJcCWXnw2CNoYKbABSOHR73osaft8vs_jleN77AesL9D9le-_18-ZE_Q.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03" y="679269"/>
            <a:ext cx="10567839" cy="59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eta para a Direita 4"/>
          <p:cNvSpPr/>
          <p:nvPr/>
        </p:nvSpPr>
        <p:spPr>
          <a:xfrm rot="2562651">
            <a:off x="2852382" y="4043230"/>
            <a:ext cx="742043" cy="599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026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1136470" y="431075"/>
            <a:ext cx="9883972" cy="5617028"/>
          </a:xfrm>
          <a:prstGeom prst="rect">
            <a:avLst/>
          </a:prstGeom>
        </p:spPr>
      </p:pic>
      <p:sp>
        <p:nvSpPr>
          <p:cNvPr id="7" name="Seta para a Direita 6"/>
          <p:cNvSpPr/>
          <p:nvPr/>
        </p:nvSpPr>
        <p:spPr>
          <a:xfrm rot="2833178">
            <a:off x="681109" y="1436304"/>
            <a:ext cx="742043" cy="599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5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849087" y="522514"/>
            <a:ext cx="10855234" cy="5603965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3000545">
            <a:off x="2339600" y="2302863"/>
            <a:ext cx="742043" cy="599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780636">
            <a:off x="6761872" y="1974757"/>
            <a:ext cx="652329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284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823067"/>
              </p:ext>
            </p:extLst>
          </p:nvPr>
        </p:nvGraphicFramePr>
        <p:xfrm>
          <a:off x="838200" y="3201194"/>
          <a:ext cx="10515600" cy="502920"/>
        </p:xfrm>
        <a:graphic>
          <a:graphicData uri="http://schemas.openxmlformats.org/drawingml/2006/table">
            <a:tbl>
              <a:tblPr/>
              <a:tblGrid>
                <a:gridCol w="10515600">
                  <a:extLst>
                    <a:ext uri="{9D8B030D-6E8A-4147-A177-3AD203B41FA5}">
                      <a16:colId xmlns:a16="http://schemas.microsoft.com/office/drawing/2014/main" val="32974829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t-BR" b="0" dirty="0">
                        <a:solidFill>
                          <a:srgbClr val="A6A6A6"/>
                        </a:solidFill>
                        <a:effectLst/>
                        <a:latin typeface="wf_segoe-ui_normal"/>
                      </a:endParaRP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C8C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9217517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611971" y="1354535"/>
            <a:ext cx="10741829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pt-BR" altLang="pt-BR" sz="24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Pesquisador Responsável</a:t>
            </a:r>
            <a:br>
              <a:rPr kumimoji="0" lang="pt-BR" altLang="pt-BR" sz="2400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Deve ser o orientador!!!</a:t>
            </a:r>
            <a:b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Aluno pode inserir as informações no Rede Pesquisa?</a:t>
            </a:r>
            <a:b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altLang="pt-BR" sz="2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altLang="pt-BR" sz="24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Sim, porém precisa inserir o orientador como equipe e colocá-lo como pesquisador principal.  Neste momento o sistema altera o responsável do projeto.</a:t>
            </a:r>
            <a:endParaRPr kumimoji="0" lang="pt-BR" altLang="pt-BR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952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5717" y="432262"/>
            <a:ext cx="10173868" cy="1146075"/>
          </a:xfrm>
        </p:spPr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sz="4000" b="1" dirty="0">
                <a:solidFill>
                  <a:srgbClr val="EB8045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FLUXO RESUMIDO PARA PESQUISA ACADÊMICA NO CHC-UFPR/</a:t>
            </a:r>
            <a:r>
              <a:rPr lang="pt-BR" sz="4000" b="1" dirty="0" err="1">
                <a:solidFill>
                  <a:srgbClr val="EB8045"/>
                </a:solidFill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Ebserh</a:t>
            </a:r>
            <a:endParaRPr lang="pt-BR" sz="4000" b="1" dirty="0">
              <a:solidFill>
                <a:srgbClr val="EB8045"/>
              </a:solidFill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pic>
        <p:nvPicPr>
          <p:cNvPr id="7" name="Imagem 6" descr="Banner Logos Oficiai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255" y="6344317"/>
            <a:ext cx="5940425" cy="4197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Arredondado 7"/>
          <p:cNvSpPr/>
          <p:nvPr/>
        </p:nvSpPr>
        <p:spPr>
          <a:xfrm>
            <a:off x="307571" y="257694"/>
            <a:ext cx="11637818" cy="5985163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Conector reto 9"/>
          <p:cNvCxnSpPr/>
          <p:nvPr/>
        </p:nvCxnSpPr>
        <p:spPr>
          <a:xfrm flipV="1">
            <a:off x="563671" y="1678488"/>
            <a:ext cx="11135639" cy="3757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Arredondado 14"/>
          <p:cNvSpPr/>
          <p:nvPr/>
        </p:nvSpPr>
        <p:spPr>
          <a:xfrm>
            <a:off x="631767" y="1941533"/>
            <a:ext cx="2988249" cy="526093"/>
          </a:xfrm>
          <a:prstGeom prst="roundRect">
            <a:avLst/>
          </a:prstGeom>
          <a:solidFill>
            <a:srgbClr val="EB8045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Na Plataforma Brasil</a:t>
            </a:r>
          </a:p>
        </p:txBody>
      </p:sp>
      <p:sp>
        <p:nvSpPr>
          <p:cNvPr id="16" name="Retângulo Arredondado 15"/>
          <p:cNvSpPr/>
          <p:nvPr/>
        </p:nvSpPr>
        <p:spPr>
          <a:xfrm>
            <a:off x="3789121" y="1941533"/>
            <a:ext cx="7440464" cy="526093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EB8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No Rede Pesquisa</a:t>
            </a:r>
          </a:p>
        </p:txBody>
      </p:sp>
      <p:sp>
        <p:nvSpPr>
          <p:cNvPr id="17" name="Retângulo Arredondado 16"/>
          <p:cNvSpPr/>
          <p:nvPr/>
        </p:nvSpPr>
        <p:spPr>
          <a:xfrm>
            <a:off x="497030" y="2568402"/>
            <a:ext cx="2768248" cy="3093932"/>
          </a:xfrm>
          <a:prstGeom prst="roundRect">
            <a:avLst/>
          </a:prstGeom>
          <a:solidFill>
            <a:srgbClr val="EB8045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GERAR A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FOLHA DE ROSTO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(pesquisador principal deve ter vínculo ativo e permanente com a </a:t>
            </a: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Ebserh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e/ou UFPR)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22" name="Retângulo Arredondado 21"/>
          <p:cNvSpPr/>
          <p:nvPr/>
        </p:nvSpPr>
        <p:spPr>
          <a:xfrm>
            <a:off x="3370752" y="2568402"/>
            <a:ext cx="2324057" cy="3093932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EB8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SOLICITAR O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EB8045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CREDENCIAMENTO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2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(acessar o sistema no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link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e selecionar a opção “credenciamento” 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tângulo Arredondado 22"/>
          <p:cNvSpPr/>
          <p:nvPr/>
        </p:nvSpPr>
        <p:spPr>
          <a:xfrm>
            <a:off x="5774383" y="2568402"/>
            <a:ext cx="1743976" cy="3093932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EB8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EB8045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CADASTRAR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O PROJETO DE PESQUISA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Após aprovação do credenciamento, entra em: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Gov.br </a:t>
            </a:r>
          </a:p>
          <a:p>
            <a:pPr marL="0" marR="0" lvl="0" indent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</a:t>
            </a:r>
            <a:r>
              <a:rPr kumimoji="0" lang="pt-BR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Login</a:t>
            </a: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     Menu</a:t>
            </a:r>
          </a:p>
          <a:p>
            <a:pPr marL="0" marR="0" lvl="0" indent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      Novo Projeto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)</a:t>
            </a:r>
          </a:p>
        </p:txBody>
      </p:sp>
      <p:sp>
        <p:nvSpPr>
          <p:cNvPr id="24" name="Retângulo Arredondado 23"/>
          <p:cNvSpPr/>
          <p:nvPr/>
        </p:nvSpPr>
        <p:spPr>
          <a:xfrm>
            <a:off x="7621351" y="2568402"/>
            <a:ext cx="2403602" cy="310639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EB8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B8045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DOCUMENTOS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Na aba documentos anexar: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Projeto;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Carta de concordância das unidades;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Declaração de ausência de custos;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Folha de rosto ou declaração de Instituição Coparticipante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 </a:t>
            </a:r>
          </a:p>
        </p:txBody>
      </p:sp>
      <p:cxnSp>
        <p:nvCxnSpPr>
          <p:cNvPr id="27" name="Conector de Seta Reta 26"/>
          <p:cNvCxnSpPr/>
          <p:nvPr/>
        </p:nvCxnSpPr>
        <p:spPr>
          <a:xfrm>
            <a:off x="6642205" y="4489123"/>
            <a:ext cx="1367" cy="1306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/>
          <p:nvPr/>
        </p:nvCxnSpPr>
        <p:spPr>
          <a:xfrm>
            <a:off x="6630067" y="4843749"/>
            <a:ext cx="1367" cy="1306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/>
          <p:nvPr/>
        </p:nvCxnSpPr>
        <p:spPr>
          <a:xfrm>
            <a:off x="6630067" y="5186876"/>
            <a:ext cx="1367" cy="130612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Arredondado 36"/>
          <p:cNvSpPr/>
          <p:nvPr/>
        </p:nvSpPr>
        <p:spPr>
          <a:xfrm>
            <a:off x="10146338" y="2598155"/>
            <a:ext cx="1653575" cy="3106397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EB80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AVALIAÇÃO PELA </a:t>
            </a:r>
            <a:r>
              <a:rPr kumimoji="0" lang="pt-BR" sz="1500" b="1" i="0" u="none" strike="noStrike" kern="1200" cap="none" spc="0" normalizeH="0" baseline="0" noProof="0" dirty="0">
                <a:ln>
                  <a:noFill/>
                </a:ln>
                <a:solidFill>
                  <a:srgbClr val="EB8045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GEP</a:t>
            </a: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EB8045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Solicitação de ajustes (se necessário), a folha de rosto ou a declaração de Instituição Coparticipante assinada será enviada por e-mail ao pesquisador principal).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Seta para a Direita 38"/>
          <p:cNvSpPr/>
          <p:nvPr/>
        </p:nvSpPr>
        <p:spPr>
          <a:xfrm rot="10800000">
            <a:off x="2934393" y="5660615"/>
            <a:ext cx="7764086" cy="484632"/>
          </a:xfrm>
          <a:prstGeom prst="rightArrow">
            <a:avLst/>
          </a:prstGeom>
          <a:solidFill>
            <a:srgbClr val="EB8045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beration Serif" panose="02020603050405020304" pitchFamily="18" charset="0"/>
              <a:ea typeface="Liberation Serif" panose="02020603050405020304" pitchFamily="18" charset="0"/>
              <a:cs typeface="Liberation Serif" panose="02020603050405020304" pitchFamily="18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4532780" y="5712892"/>
            <a:ext cx="56135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beration Serif" panose="02020603050405020304" pitchFamily="18" charset="0"/>
                <a:ea typeface="Liberation Serif" panose="02020603050405020304" pitchFamily="18" charset="0"/>
                <a:cs typeface="Liberation Serif" panose="02020603050405020304" pitchFamily="18" charset="0"/>
              </a:rPr>
              <a:t>Inserir na Plataforma Brasil e submeter ao CEP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21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8670" y="1250831"/>
            <a:ext cx="5719918" cy="1820174"/>
          </a:xfrm>
        </p:spPr>
        <p:txBody>
          <a:bodyPr>
            <a:normAutofit/>
          </a:bodyPr>
          <a:lstStyle/>
          <a:p>
            <a:r>
              <a:rPr lang="pt-BR" dirty="0">
                <a:latin typeface="Gotham Black" pitchFamily="2" charset="0"/>
              </a:rPr>
              <a:t>MUITO </a:t>
            </a:r>
            <a:br>
              <a:rPr lang="pt-BR" dirty="0">
                <a:latin typeface="Gotham Black" pitchFamily="2" charset="0"/>
              </a:rPr>
            </a:br>
            <a:r>
              <a:rPr lang="pt-BR" dirty="0">
                <a:latin typeface="Gotham Black" pitchFamily="2" charset="0"/>
              </a:rPr>
              <a:t>OBRIGADO!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24309" y="330489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3000" dirty="0">
                <a:solidFill>
                  <a:prstClr val="black"/>
                </a:solidFill>
                <a:latin typeface="Gotham Black" pitchFamily="2" charset="0"/>
              </a:rPr>
              <a:t>Contato:</a:t>
            </a:r>
          </a:p>
          <a:p>
            <a:pPr lvl="0" algn="ctr"/>
            <a:r>
              <a:rPr lang="pt-BR" sz="3000" dirty="0">
                <a:solidFill>
                  <a:prstClr val="black"/>
                </a:solidFill>
                <a:latin typeface="Gotham Black" pitchFamily="2" charset="0"/>
                <a:hlinkClick r:id="rId3"/>
              </a:rPr>
              <a:t>graciele.matia@hc.ufpr.br</a:t>
            </a:r>
            <a:endParaRPr lang="pt-BR" sz="3000" dirty="0">
              <a:solidFill>
                <a:prstClr val="black"/>
              </a:solidFill>
              <a:latin typeface="Gotham Black" pitchFamily="2" charset="0"/>
            </a:endParaRPr>
          </a:p>
          <a:p>
            <a:pPr lvl="0" algn="ctr"/>
            <a:r>
              <a:rPr lang="pt-BR" sz="3000" dirty="0">
                <a:solidFill>
                  <a:prstClr val="black"/>
                </a:solidFill>
                <a:latin typeface="Gotham Black" pitchFamily="2" charset="0"/>
              </a:rPr>
              <a:t>Telefone: (41</a:t>
            </a:r>
            <a:r>
              <a:rPr lang="pt-BR" sz="3000">
                <a:solidFill>
                  <a:prstClr val="black"/>
                </a:solidFill>
                <a:latin typeface="Gotham Black" pitchFamily="2" charset="0"/>
              </a:rPr>
              <a:t>) </a:t>
            </a:r>
            <a:r>
              <a:rPr lang="pt-BR" sz="3000" smtClean="0">
                <a:solidFill>
                  <a:prstClr val="black"/>
                </a:solidFill>
                <a:latin typeface="Gotham Black" pitchFamily="2" charset="0"/>
              </a:rPr>
              <a:t>3360.6612</a:t>
            </a:r>
            <a:endParaRPr lang="pt-BR" sz="3000" dirty="0">
              <a:solidFill>
                <a:prstClr val="black"/>
              </a:solidFill>
              <a:latin typeface="Gotham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915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98408"/>
            <a:ext cx="9144000" cy="1190445"/>
          </a:xfrm>
        </p:spPr>
        <p:txBody>
          <a:bodyPr>
            <a:normAutofit/>
          </a:bodyPr>
          <a:lstStyle/>
          <a:p>
            <a:pPr lvl="0" fontAlgn="base">
              <a:lnSpc>
                <a:spcPct val="100000"/>
              </a:lnSpc>
              <a:spcAft>
                <a:spcPct val="0"/>
              </a:spcAft>
              <a:defRPr/>
            </a:pPr>
            <a:r>
              <a:rPr lang="pt-BR" altLang="pt-BR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REDE PESQUISA</a:t>
            </a:r>
            <a:br>
              <a:rPr lang="pt-BR" altLang="pt-BR" sz="3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457864"/>
            <a:ext cx="9144000" cy="3799936"/>
          </a:xfrm>
        </p:spPr>
        <p:txBody>
          <a:bodyPr/>
          <a:lstStyle/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    Sistema de </a:t>
            </a:r>
            <a:r>
              <a:rPr 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Gestão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 de Pesquisas - Rede Pesquisa, da </a:t>
            </a:r>
            <a:r>
              <a:rPr 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Ebserh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 é uma plataforma </a:t>
            </a:r>
            <a:r>
              <a:rPr lang="pt-BR" i="1" dirty="0" err="1">
                <a:solidFill>
                  <a:prstClr val="black"/>
                </a:solidFill>
                <a:latin typeface="Calibri" panose="020F0502020204030204" pitchFamily="34" charset="0"/>
              </a:rPr>
              <a:t>on</a:t>
            </a:r>
            <a:r>
              <a:rPr lang="pt-BR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t-BR" i="1" dirty="0" err="1">
                <a:solidFill>
                  <a:prstClr val="black"/>
                </a:solidFill>
                <a:latin typeface="Calibri" panose="020F0502020204030204" pitchFamily="34" charset="0"/>
              </a:rPr>
              <a:t>line</a:t>
            </a:r>
            <a:r>
              <a:rPr lang="pt-BR" i="1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que </a:t>
            </a:r>
            <a:r>
              <a:rPr 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viabiliza o gerenciamento e a informatização 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de dados e relatórios relacionados aos pesquisadores e projetos de </a:t>
            </a:r>
            <a:r>
              <a:rPr 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pesquisa, executados nos Hospitais 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Universitários Federais (HUF) da Rede </a:t>
            </a:r>
            <a:r>
              <a:rPr 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Ebserh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, sendo importante instrumento de </a:t>
            </a:r>
            <a:r>
              <a:rPr 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sistematização de dados</a:t>
            </a:r>
            <a:r>
              <a:rPr lang="pt-BR" dirty="0">
                <a:solidFill>
                  <a:prstClr val="black"/>
                </a:solidFill>
                <a:latin typeface="Calibri" panose="020F0502020204030204" pitchFamily="34" charset="0"/>
              </a:rPr>
              <a:t>.</a:t>
            </a:r>
          </a:p>
          <a:p>
            <a:endParaRPr lang="pt-BR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235" y="4140739"/>
            <a:ext cx="2857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884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602920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pt-BR" altLang="pt-BR" sz="32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OBJETIVOS</a:t>
            </a:r>
            <a:br>
              <a:rPr lang="pt-BR" altLang="pt-BR" sz="3200" dirty="0">
                <a:solidFill>
                  <a:prstClr val="black"/>
                </a:solidFill>
                <a:latin typeface="Calibri" panose="020F050202020403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725283"/>
            <a:ext cx="9144000" cy="3532517"/>
          </a:xfrm>
        </p:spPr>
        <p:txBody>
          <a:bodyPr/>
          <a:lstStyle/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Identificação dos pesquisadores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Ebserh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: Implantação do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cadastro único 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de pesquisadores;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- Implantação de sistema eletrônico para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gerenciamento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de Unidades de Pesquisa;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- Elaboração de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parcerias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estratégicas 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- Fomento para projetos pela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Ebserh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: abertura de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editais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- Identificação de projetos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em rede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, com possiblidade de fomento </a:t>
            </a:r>
            <a:r>
              <a:rPr lang="pt-BR" altLang="pt-BR" dirty="0" err="1">
                <a:solidFill>
                  <a:prstClr val="black"/>
                </a:solidFill>
                <a:latin typeface="Calibri" panose="020F0502020204030204" pitchFamily="34" charset="0"/>
              </a:rPr>
              <a:t>Ebserh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- Valorização de projetos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multicêntricos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para o desenvolvimento de produtos farmacêuticos e testes diagnósticos pela Sede;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- Incentivo a projetos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epidemiológicos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em Rede.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074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666750" y="706438"/>
            <a:ext cx="10001250" cy="55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b="1" dirty="0">
                <a:solidFill>
                  <a:prstClr val="black"/>
                </a:solidFill>
              </a:rPr>
              <a:t>Boletim de Serviço nº 1012 de 26 de fevereiro de 2021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pt-BR" altLang="pt-BR" b="1" dirty="0">
                <a:solidFill>
                  <a:prstClr val="black"/>
                </a:solidFill>
              </a:rPr>
              <a:t>Portaria-SEI nº 11, de 26 de fevereiro de 2021 </a:t>
            </a:r>
            <a:endParaRPr lang="pt-BR" altLang="pt-BR" dirty="0">
              <a:solidFill>
                <a:prstClr val="black"/>
              </a:solidFill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CAPÍTULO IV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DO ACESSO E CREDENCIAMENTO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Art. 7º O acesso ao Rede Pesquisa dar-se-á por intermédio dos seguintes perfis e funcionalidades: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I. Administrador Sede;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II. Administrador Unidade;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III. GEP – Gerente de Ensino e Pesquisa;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IV. Pesquisador;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V. Consulta Geral;</a:t>
            </a:r>
          </a:p>
          <a:p>
            <a:pPr marL="0" marR="0" lvl="0" indent="0" algn="just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VI. Consulta Unidade.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pic>
        <p:nvPicPr>
          <p:cNvPr id="5" name="Picture 8" descr="Ícones Ajustados, Estilo Do Pesquisador Dos Desenhos Animados Ilustração do  Vetor - Ilustração de mesa, computador: 1278456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52" y="3419385"/>
            <a:ext cx="24701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67154"/>
          </a:xfrm>
        </p:spPr>
        <p:txBody>
          <a:bodyPr>
            <a:normAutofit fontScale="90000"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pt-BR" altLang="pt-BR" sz="1800" b="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FUNCIONAMENTO NO </a:t>
            </a:r>
            <a:b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CHC – UFPR/EBSERH</a:t>
            </a:r>
            <a:br>
              <a:rPr lang="pt-BR" altLang="pt-BR" sz="40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7313" y="2035834"/>
            <a:ext cx="9520687" cy="3221966"/>
          </a:xfrm>
        </p:spPr>
        <p:txBody>
          <a:bodyPr/>
          <a:lstStyle/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Incentivo da utilização da ferramenta;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E-mail para abrir o sistema deverá ser “gov.br” (o mesmo que usou para o certificado digital, por exemplo);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A partir de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01 de fevereiro de 2022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, esta é única forma de envio de documentação para a GEP com o intuito de </a:t>
            </a:r>
            <a:r>
              <a:rPr lang="pt-BR" altLang="pt-BR" b="1" dirty="0">
                <a:solidFill>
                  <a:prstClr val="black"/>
                </a:solidFill>
                <a:latin typeface="Calibri" panose="020F0502020204030204" pitchFamily="34" charset="0"/>
              </a:rPr>
              <a:t>assinatura</a:t>
            </a: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 da Folha de Rosto ou Declaração de Instituição Coparticipante;</a:t>
            </a: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pt-BR" altLang="pt-B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285750" lvl="0" indent="-28575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pt-BR" altLang="pt-BR" dirty="0">
                <a:solidFill>
                  <a:prstClr val="black"/>
                </a:solidFill>
                <a:latin typeface="Calibri" panose="020F0502020204030204" pitchFamily="34" charset="0"/>
              </a:rPr>
              <a:t>Demais trâmites junto ao CEP, permanecem inalterados.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215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734174"/>
            <a:ext cx="9144000" cy="956603"/>
          </a:xfrm>
        </p:spPr>
        <p:txBody>
          <a:bodyPr>
            <a:no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defRPr/>
            </a:pPr>
            <a: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LINK DO SITE</a:t>
            </a:r>
            <a:br>
              <a:rPr lang="pt-BR" altLang="pt-BR" sz="3200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endParaRPr lang="pt-BR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578634"/>
            <a:ext cx="9144000" cy="3679166"/>
          </a:xfrm>
        </p:spPr>
        <p:txBody>
          <a:bodyPr/>
          <a:lstStyle/>
          <a:p>
            <a:pPr lvl="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pt-BR" altLang="pt-BR" b="1" dirty="0">
                <a:solidFill>
                  <a:prstClr val="black"/>
                </a:solidFill>
              </a:rPr>
              <a:t>Site do </a:t>
            </a:r>
            <a:r>
              <a:rPr lang="pt-BR" altLang="pt-BR" b="1" dirty="0" smtClean="0">
                <a:solidFill>
                  <a:prstClr val="black"/>
                </a:solidFill>
              </a:rPr>
              <a:t>CHC-UFPR/</a:t>
            </a:r>
            <a:r>
              <a:rPr lang="pt-BR" altLang="pt-BR" b="1" dirty="0" err="1" smtClean="0">
                <a:solidFill>
                  <a:prstClr val="black"/>
                </a:solidFill>
              </a:rPr>
              <a:t>Ebserh</a:t>
            </a:r>
            <a:r>
              <a:rPr lang="pt-BR" altLang="pt-BR" b="1" dirty="0" smtClean="0">
                <a:solidFill>
                  <a:prstClr val="black"/>
                </a:solidFill>
              </a:rPr>
              <a:t> - Manual</a:t>
            </a:r>
            <a:endParaRPr lang="pt-BR" altLang="pt-BR" b="1" dirty="0">
              <a:solidFill>
                <a:prstClr val="black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r>
              <a:rPr lang="pt-BR" altLang="pt-BR" dirty="0">
                <a:solidFill>
                  <a:prstClr val="black"/>
                </a:solidFill>
                <a:hlinkClick r:id="rId2"/>
              </a:rPr>
              <a:t>https://</a:t>
            </a:r>
            <a:r>
              <a:rPr lang="pt-BR" altLang="pt-BR" dirty="0" smtClean="0">
                <a:solidFill>
                  <a:prstClr val="black"/>
                </a:solidFill>
                <a:hlinkClick r:id="rId2"/>
              </a:rPr>
              <a:t>www.gov.br/ebserh/pt-br/hospitais-universitarios/regiao-sul/chc-ufpr/ensino-e-pesquisa/setor-de-gestao-da-pesquisa-e-inovacao-tecnologica/pesquisa/unidade-de-pesquisa-clinica-upc/documentos/rede-pesquisa-manual-do-pesquisador-2021.pdf/view</a:t>
            </a:r>
            <a:endParaRPr lang="pt-BR" altLang="pt-BR" dirty="0" smtClean="0">
              <a:solidFill>
                <a:prstClr val="black"/>
              </a:solidFill>
            </a:endParaRPr>
          </a:p>
          <a:p>
            <a:pPr lvl="0" algn="l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</a:pPr>
            <a:endParaRPr lang="pt-BR" dirty="0"/>
          </a:p>
        </p:txBody>
      </p:sp>
      <p:pic>
        <p:nvPicPr>
          <p:cNvPr id="4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812" y="3732243"/>
            <a:ext cx="285750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65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15063"/>
          </a:xfrm>
        </p:spPr>
        <p:txBody>
          <a:bodyPr>
            <a:normAutofit/>
          </a:bodyPr>
          <a:lstStyle/>
          <a:p>
            <a:r>
              <a:rPr lang="pt-BR" sz="3200" dirty="0">
                <a:latin typeface="+mn-lt"/>
              </a:rPr>
              <a:t>LINK REDE PESQUISA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2165230"/>
            <a:ext cx="9144000" cy="3092570"/>
          </a:xfrm>
        </p:spPr>
        <p:txBody>
          <a:bodyPr/>
          <a:lstStyle/>
          <a:p>
            <a:r>
              <a:rPr lang="pt-BR" dirty="0">
                <a:hlinkClick r:id="rId2"/>
              </a:rPr>
              <a:t>http://sig.ebserh.gov.br/redepesquisa</a:t>
            </a:r>
            <a:r>
              <a:rPr lang="pt-BR" dirty="0" smtClean="0">
                <a:hlinkClick r:id="rId2"/>
              </a:rPr>
              <a:t>/</a:t>
            </a:r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47746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796834" y="418011"/>
            <a:ext cx="10554789" cy="5786846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 rot="8309861">
            <a:off x="8861171" y="1050528"/>
            <a:ext cx="742043" cy="599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29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/>
          <p:nvPr/>
        </p:nvPicPr>
        <p:blipFill>
          <a:blip r:embed="rId2"/>
          <a:stretch>
            <a:fillRect/>
          </a:stretch>
        </p:blipFill>
        <p:spPr>
          <a:xfrm>
            <a:off x="888274" y="431074"/>
            <a:ext cx="10332720" cy="5721531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 rot="8309861">
            <a:off x="8407668" y="1755332"/>
            <a:ext cx="742043" cy="5991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754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454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17</vt:i4>
      </vt:variant>
    </vt:vector>
  </HeadingPairs>
  <TitlesOfParts>
    <vt:vector size="28" baseType="lpstr">
      <vt:lpstr>Arial</vt:lpstr>
      <vt:lpstr>Calibri</vt:lpstr>
      <vt:lpstr>Calibri Light</vt:lpstr>
      <vt:lpstr>Gotham Black</vt:lpstr>
      <vt:lpstr>Liberation Serif</vt:lpstr>
      <vt:lpstr>Montserrat</vt:lpstr>
      <vt:lpstr>Verdana</vt:lpstr>
      <vt:lpstr>wf_segoe-ui_normal</vt:lpstr>
      <vt:lpstr>Tema do Office</vt:lpstr>
      <vt:lpstr>Personalizar design</vt:lpstr>
      <vt:lpstr>1_Tema do Office</vt:lpstr>
      <vt:lpstr>REDE PESQUISA   Enfa. Graciele de Matia Unidade de Gestão da Pesquisa - GEP    </vt:lpstr>
      <vt:lpstr>REDE PESQUISA </vt:lpstr>
      <vt:lpstr>OBJETIVOS </vt:lpstr>
      <vt:lpstr>Apresentação do PowerPoint</vt:lpstr>
      <vt:lpstr> FUNCIONAMENTO NO  CHC – UFPR/EBSERH </vt:lpstr>
      <vt:lpstr>LINK DO SITE </vt:lpstr>
      <vt:lpstr>LINK REDE 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- Pesquisador Responsável  Deve ser o orientador!!!  - Aluno pode inserir as informações no Rede Pesquisa?  Sim, porém precisa inserir o orientador como equipe e colocá-lo como pesquisador principal.  Neste momento o sistema altera o responsável do projeto.</vt:lpstr>
      <vt:lpstr>   FLUXO RESUMIDO PARA PESQUISA ACADÊMICA NO CHC-UFPR/Ebserh</vt:lpstr>
      <vt:lpstr>MUITO  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Fabio Luiz Biscaia</dc:creator>
  <cp:lastModifiedBy>Graciele De Matia</cp:lastModifiedBy>
  <cp:revision>45</cp:revision>
  <dcterms:created xsi:type="dcterms:W3CDTF">2021-12-22T18:43:19Z</dcterms:created>
  <dcterms:modified xsi:type="dcterms:W3CDTF">2023-08-11T12:19:23Z</dcterms:modified>
</cp:coreProperties>
</file>