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8"/>
  </p:notesMasterIdLst>
  <p:handoutMasterIdLst>
    <p:handoutMasterId r:id="rId9"/>
  </p:handoutMasterIdLst>
  <p:sldIdLst>
    <p:sldId id="304" r:id="rId2"/>
    <p:sldId id="491" r:id="rId3"/>
    <p:sldId id="500" r:id="rId4"/>
    <p:sldId id="521" r:id="rId5"/>
    <p:sldId id="501" r:id="rId6"/>
    <p:sldId id="506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B74"/>
    <a:srgbClr val="193F61"/>
    <a:srgbClr val="FFFFFF"/>
    <a:srgbClr val="215483"/>
    <a:srgbClr val="24D25E"/>
    <a:srgbClr val="385723"/>
    <a:srgbClr val="880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1" autoAdjust="0"/>
    <p:restoredTop sz="96395" autoAdjust="0"/>
  </p:normalViewPr>
  <p:slideViewPr>
    <p:cSldViewPr snapToGrid="0">
      <p:cViewPr varScale="1">
        <p:scale>
          <a:sx n="83" d="100"/>
          <a:sy n="83" d="100"/>
        </p:scale>
        <p:origin x="17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C726B-FA37-4F05-B563-607C3855C763}" type="datetimeFigureOut">
              <a:rPr lang="pt-BR" smtClean="0"/>
              <a:pPr/>
              <a:t>25/07/2024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BCCDE-D53E-4F4B-A273-ECD19474A8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07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446A9-4CF5-4637-8AB5-12C3B67FC447}" type="datetimeFigureOut">
              <a:rPr lang="pt-BR" smtClean="0"/>
              <a:pPr/>
              <a:t>25/07/2024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886AD-20E0-4E78-BCC8-BA086B1058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17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328AE0E-D01D-4A8B-961E-0A25FC437235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924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2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0847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8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4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0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65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4261" y="1937797"/>
            <a:ext cx="5885046" cy="16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br>
              <a:rPr lang="pt-BR" altLang="pt-BR" dirty="0">
                <a:solidFill>
                  <a:srgbClr val="000000"/>
                </a:solidFill>
                <a:cs typeface="DejaVu Sans" panose="020B0603030804020204" pitchFamily="34" charset="0"/>
              </a:rPr>
            </a:br>
            <a:br>
              <a:rPr lang="pt-BR" altLang="pt-BR" sz="2800" dirty="0">
                <a:solidFill>
                  <a:srgbClr val="000000"/>
                </a:solidFill>
                <a:cs typeface="DejaVu Sans" panose="020B0603030804020204" pitchFamily="34" charset="0"/>
              </a:rPr>
            </a:br>
            <a:endParaRPr lang="pt-BR" altLang="pt-BR" sz="2800" dirty="0">
              <a:solidFill>
                <a:srgbClr val="000000"/>
              </a:solidFill>
              <a:cs typeface="DejaVu Sans" panose="020B0603030804020204" pitchFamily="34" charset="0"/>
            </a:endParaRPr>
          </a:p>
          <a:p>
            <a:pPr algn="ctr"/>
            <a:r>
              <a:rPr lang="pt-BR" sz="4000" b="1" dirty="0">
                <a:solidFill>
                  <a:srgbClr val="880E27"/>
                </a:solidFill>
                <a:latin typeface="Montserrat" panose="00000500000000000000"/>
              </a:rPr>
              <a:t>27/07</a:t>
            </a:r>
            <a:r>
              <a:rPr lang="pt-BR" sz="2800" b="1" dirty="0">
                <a:solidFill>
                  <a:srgbClr val="880E27"/>
                </a:solidFill>
                <a:latin typeface="Montserrat" panose="00000500000000000000"/>
              </a:rPr>
              <a:t>  DIA NACIONAL DE PREVENÇÃO DE ACIDENTES DO TRABALHO</a:t>
            </a:r>
          </a:p>
          <a:p>
            <a:pPr algn="ctr"/>
            <a:endParaRPr lang="pt-BR" sz="2800" b="1" dirty="0">
              <a:solidFill>
                <a:srgbClr val="880E27"/>
              </a:solidFill>
              <a:latin typeface="Montserrat" panose="00000500000000000000"/>
            </a:endParaRPr>
          </a:p>
          <a:p>
            <a:pPr algn="ctr"/>
            <a:r>
              <a:rPr lang="pt-BR" sz="100" b="1" dirty="0">
                <a:solidFill>
                  <a:srgbClr val="880E27"/>
                </a:solidFill>
                <a:latin typeface="Montserrat" panose="00000500000000000000"/>
              </a:rPr>
              <a:t> </a:t>
            </a:r>
          </a:p>
          <a:p>
            <a:pPr algn="ctr"/>
            <a:endParaRPr lang="pt-BR" sz="100" b="1" dirty="0">
              <a:solidFill>
                <a:srgbClr val="880E27"/>
              </a:solidFill>
              <a:latin typeface="Montserrat" panose="00000500000000000000"/>
            </a:endParaRPr>
          </a:p>
          <a:p>
            <a:endParaRPr lang="pt-BR" altLang="pt-BR" sz="100" b="1" dirty="0">
              <a:solidFill>
                <a:srgbClr val="880E27"/>
              </a:solidFill>
              <a:latin typeface="Montserrat" panose="00000500000000000000"/>
              <a:cs typeface="DejaVu Sans" panose="020B0603030804020204" pitchFamily="34" charset="0"/>
            </a:endParaRPr>
          </a:p>
          <a:p>
            <a:endParaRPr lang="pt-BR" altLang="pt-BR" sz="100" b="1" dirty="0">
              <a:solidFill>
                <a:srgbClr val="880E27"/>
              </a:solidFill>
              <a:latin typeface="Montserrat" panose="00000500000000000000"/>
              <a:cs typeface="DejaVu Sans" panose="020B0603030804020204" pitchFamily="34" charset="0"/>
            </a:endParaRPr>
          </a:p>
          <a:p>
            <a:endParaRPr lang="pt-BR" altLang="pt-BR" sz="100" b="1" dirty="0">
              <a:solidFill>
                <a:srgbClr val="880E27"/>
              </a:solidFill>
              <a:latin typeface="Montserrat" panose="00000500000000000000"/>
              <a:cs typeface="DejaVu Sans" panose="020B0603030804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43891" y="4136518"/>
            <a:ext cx="4514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880E27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DejaVu Sans" panose="020B0603030804020204" pitchFamily="34" charset="0"/>
              </a:rPr>
              <a:t>USOST – Unidade de Saúde Ocupacional </a:t>
            </a:r>
          </a:p>
          <a:p>
            <a:r>
              <a:rPr lang="pt-BR" b="1" dirty="0">
                <a:solidFill>
                  <a:srgbClr val="880E27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DejaVu Sans" panose="020B0603030804020204" pitchFamily="34" charset="0"/>
              </a:rPr>
              <a:t> e Segurança do Trabalho CHC/UFPR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7836">
            <a:off x="1992556" y="4909064"/>
            <a:ext cx="1412604" cy="10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710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1188">
            <a:off x="438218" y="1460152"/>
            <a:ext cx="2871328" cy="182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602">
            <a:off x="3843071" y="1722553"/>
            <a:ext cx="2654413" cy="201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/>
          <p:cNvSpPr/>
          <p:nvPr/>
        </p:nvSpPr>
        <p:spPr>
          <a:xfrm>
            <a:off x="1475774" y="259894"/>
            <a:ext cx="53185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800" b="1" dirty="0">
                <a:solidFill>
                  <a:srgbClr val="880E27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DejaVu Sans" panose="020B0603030804020204" pitchFamily="34" charset="0"/>
              </a:rPr>
              <a:t>Prevenir é sempre a</a:t>
            </a:r>
          </a:p>
          <a:p>
            <a:pPr algn="ctr"/>
            <a:r>
              <a:rPr lang="pt-BR" altLang="pt-BR" sz="2800" b="1" dirty="0">
                <a:solidFill>
                  <a:srgbClr val="880E27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DejaVu Sans" panose="020B0603030804020204" pitchFamily="34" charset="0"/>
              </a:rPr>
              <a:t> melhor escolha ! </a:t>
            </a:r>
            <a:br>
              <a:rPr lang="pt-BR" altLang="pt-BR" sz="2800" b="1" dirty="0">
                <a:solidFill>
                  <a:srgbClr val="880E27"/>
                </a:solidFill>
                <a:latin typeface="Montserrat" panose="00000500000000000000"/>
                <a:cs typeface="DejaVu Sans" panose="020B0603030804020204" pitchFamily="34" charset="0"/>
              </a:rPr>
            </a:br>
            <a:endParaRPr lang="pt-BR" altLang="pt-BR" sz="2800" b="1" dirty="0">
              <a:solidFill>
                <a:srgbClr val="880E27"/>
              </a:solidFill>
              <a:latin typeface="Montserrat" panose="00000500000000000000"/>
              <a:cs typeface="DejaVu Sans" panose="020B0603030804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7836">
            <a:off x="6422406" y="372093"/>
            <a:ext cx="2449955" cy="184836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5059">
            <a:off x="3542132" y="4172666"/>
            <a:ext cx="3037460" cy="177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5262">
            <a:off x="6940503" y="2373580"/>
            <a:ext cx="1737791" cy="3812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93780">
            <a:off x="448335" y="3730239"/>
            <a:ext cx="2690627" cy="2121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987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9818" y="1423835"/>
            <a:ext cx="5795211" cy="15478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31800" indent="-214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200" dirty="0">
                <a:cs typeface="DejaVu Sans" charset="0"/>
              </a:rPr>
              <a:t> </a:t>
            </a:r>
          </a:p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 sz="2200" dirty="0">
              <a:cs typeface="DejaVu Sans" charset="0"/>
            </a:endParaRPr>
          </a:p>
          <a:p>
            <a:pPr lvl="1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endParaRPr lang="pt-BR" altLang="pt-BR" sz="2200" dirty="0">
              <a:latin typeface="Montserrat"/>
              <a:cs typeface="DejaVu Sans" charset="0"/>
            </a:endParaRPr>
          </a:p>
          <a:p>
            <a:pPr marL="217487" lvl="1" indent="0" eaLnBrk="1"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defRPr/>
            </a:pPr>
            <a:endParaRPr lang="pt-BR" altLang="pt-BR" sz="2200" dirty="0">
              <a:cs typeface="DejaVu Sans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50066" y="137305"/>
            <a:ext cx="7176304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400" b="1" dirty="0">
                <a:solidFill>
                  <a:srgbClr val="880E27"/>
                </a:solidFill>
                <a:latin typeface="Montserrat" panose="00000500000000000000"/>
                <a:ea typeface="+mn-ea"/>
              </a:rPr>
              <a:t>COMO ELIMINAR/ MINIMIZAR O RISCO?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9818" y="5571491"/>
            <a:ext cx="842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rgbClr val="880E27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DejaVu Sans" panose="020B0603030804020204" pitchFamily="34" charset="0"/>
              </a:rPr>
              <a:t>Hierarquia para a eliminação/minimização de Riscos  </a:t>
            </a:r>
            <a:endParaRPr lang="pt-BR" sz="2400" b="1" dirty="0">
              <a:solidFill>
                <a:srgbClr val="880E27"/>
              </a:solidFill>
              <a:latin typeface="MS Gothic" panose="020B0609070205080204" pitchFamily="49" charset="-128"/>
              <a:ea typeface="MS Gothic" panose="020B0609070205080204" pitchFamily="49" charset="-128"/>
              <a:cs typeface="DejaVu Sans" panose="020B0603030804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27" y="568161"/>
            <a:ext cx="6944810" cy="48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9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9818" y="1423835"/>
            <a:ext cx="5795211" cy="15478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31800" indent="-214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200" dirty="0">
                <a:cs typeface="DejaVu Sans" charset="0"/>
              </a:rPr>
              <a:t> </a:t>
            </a:r>
          </a:p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 sz="2200" dirty="0">
              <a:cs typeface="DejaVu Sans" charset="0"/>
            </a:endParaRPr>
          </a:p>
          <a:p>
            <a:pPr lvl="1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endParaRPr lang="pt-BR" altLang="pt-BR" sz="2200" dirty="0">
              <a:latin typeface="Montserrat"/>
              <a:cs typeface="DejaVu Sans" charset="0"/>
            </a:endParaRPr>
          </a:p>
          <a:p>
            <a:pPr marL="217487" lvl="1" indent="0" eaLnBrk="1"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defRPr/>
            </a:pPr>
            <a:endParaRPr lang="pt-BR" altLang="pt-BR" sz="2200" dirty="0">
              <a:cs typeface="DejaVu Sans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6868" y="910118"/>
            <a:ext cx="7270768" cy="7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000" b="1" dirty="0">
                <a:solidFill>
                  <a:srgbClr val="880E27"/>
                </a:solidFill>
                <a:latin typeface="Montserrat" panose="00000500000000000000"/>
                <a:ea typeface="+mn-ea"/>
              </a:rPr>
              <a:t>Equipamentos de Proteção Coletiva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44314" y="241477"/>
            <a:ext cx="7133986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400" b="1" dirty="0">
                <a:solidFill>
                  <a:srgbClr val="880E27"/>
                </a:solidFill>
                <a:latin typeface="Montserrat" panose="00000500000000000000"/>
                <a:ea typeface="+mn-ea"/>
              </a:rPr>
              <a:t>COMO MITIGAR/ MINIMIZAR O RISCO?</a:t>
            </a:r>
          </a:p>
        </p:txBody>
      </p:sp>
      <p:pic>
        <p:nvPicPr>
          <p:cNvPr id="6" name="Picture 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106">
            <a:off x="6037385" y="4763815"/>
            <a:ext cx="1911493" cy="162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42" y="3848524"/>
            <a:ext cx="2171232" cy="217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48" y="1514467"/>
            <a:ext cx="4082610" cy="21413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54255">
            <a:off x="4952059" y="3170788"/>
            <a:ext cx="1792236" cy="135547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59117">
            <a:off x="5210438" y="1598151"/>
            <a:ext cx="1750512" cy="12275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8751" y="2155598"/>
            <a:ext cx="927888" cy="77683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348" y="4335192"/>
            <a:ext cx="3073289" cy="163815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5397" y="2026821"/>
            <a:ext cx="1528762" cy="25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4877" y="783382"/>
            <a:ext cx="7995330" cy="66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000" b="1" dirty="0">
                <a:solidFill>
                  <a:srgbClr val="880E27"/>
                </a:solidFill>
                <a:latin typeface="Montserrat" panose="00000500000000000000"/>
                <a:ea typeface="+mn-ea"/>
              </a:rPr>
              <a:t>Equipamentos de Proteção Individual (EPI):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3049" y="110423"/>
            <a:ext cx="776661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400" b="1" dirty="0">
                <a:solidFill>
                  <a:srgbClr val="880E27"/>
                </a:solidFill>
                <a:latin typeface="Montserrat" panose="00000500000000000000"/>
                <a:ea typeface="+mn-ea"/>
              </a:rPr>
              <a:t>COMO MITIGAR/MINIMIZAR O RISCO?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77930">
            <a:off x="588809" y="1589583"/>
            <a:ext cx="2025890" cy="1418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9824">
            <a:off x="6522183" y="1544144"/>
            <a:ext cx="2107803" cy="1393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679" y="3676390"/>
            <a:ext cx="1620207" cy="1967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9656" y="8380195"/>
            <a:ext cx="910255" cy="87617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33685">
            <a:off x="671140" y="3690238"/>
            <a:ext cx="1797285" cy="1797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1344">
            <a:off x="6625024" y="3308057"/>
            <a:ext cx="1446910" cy="2704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tângulo 12"/>
          <p:cNvSpPr/>
          <p:nvPr/>
        </p:nvSpPr>
        <p:spPr>
          <a:xfrm>
            <a:off x="2410761" y="5728201"/>
            <a:ext cx="3082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dirty="0">
                <a:solidFill>
                  <a:srgbClr val="880E27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DejaVu Sans" panose="020B0603030804020204" pitchFamily="34" charset="0"/>
              </a:rPr>
              <a:t>Use EPI sempre !</a:t>
            </a:r>
            <a:endParaRPr lang="pt-BR" sz="2800" b="1" dirty="0">
              <a:solidFill>
                <a:srgbClr val="880E27"/>
              </a:solidFill>
              <a:latin typeface="MS Gothic" panose="020B0609070205080204" pitchFamily="49" charset="-128"/>
              <a:ea typeface="MS Gothic" panose="020B0609070205080204" pitchFamily="49" charset="-128"/>
              <a:cs typeface="DejaVu Sans" panose="020B0603030804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6946" y="1448771"/>
            <a:ext cx="2671191" cy="17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362" y="4068350"/>
            <a:ext cx="848159" cy="642545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7318" y="11575"/>
            <a:ext cx="7779722" cy="86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3000"/>
              </a:lnSpc>
              <a:buClr>
                <a:srgbClr val="000000"/>
              </a:buClr>
              <a:buSzPct val="100000"/>
            </a:pPr>
            <a:r>
              <a:rPr lang="pt-BR" altLang="pt-BR" sz="2000" b="1" dirty="0">
                <a:solidFill>
                  <a:srgbClr val="880E27"/>
                </a:solidFill>
                <a:latin typeface="Montserrat" panose="00000500000000000000" pitchFamily="2" charset="0"/>
                <a:ea typeface="+mj-ea"/>
                <a:cs typeface="+mj-cs"/>
              </a:rPr>
              <a:t>USOST-</a:t>
            </a:r>
            <a:r>
              <a:rPr lang="pt-BR" sz="2000" b="1" dirty="0">
                <a:solidFill>
                  <a:srgbClr val="880E27"/>
                </a:solidFill>
                <a:latin typeface="Montserrat" panose="00000500000000000000" pitchFamily="2" charset="0"/>
                <a:ea typeface="+mj-ea"/>
                <a:cs typeface="+mj-cs"/>
              </a:rPr>
              <a:t>UNIDADE DE SAUDE OCUPACIONAL E SEGURANCA DO TRABALHO </a:t>
            </a:r>
            <a:r>
              <a:rPr lang="pt-BR" altLang="pt-BR" sz="2000" b="1" dirty="0">
                <a:solidFill>
                  <a:srgbClr val="880E27"/>
                </a:solidFill>
                <a:latin typeface="Montserrat" panose="00000500000000000000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6218" y="880637"/>
            <a:ext cx="86115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>
                <a:latin typeface="Montserrat" panose="00000500000000000000" pitchFamily="2" charset="0"/>
                <a:ea typeface="MS Gothic" panose="020B0609070205080204" pitchFamily="49" charset="-128"/>
                <a:cs typeface="DejaVu Sans" panose="020B0603030804020204" pitchFamily="34" charset="0"/>
              </a:rPr>
              <a:t>A USOST está sempre com você, trabalhando para a mitigação, minimização ou eliminação dos Riscos no ambiente de trabalho, com foco na prevenção e promoção da Saúde e Segurança no desenvolvimento das suas atividades !</a:t>
            </a:r>
          </a:p>
          <a:p>
            <a:pPr algn="just"/>
            <a:endParaRPr lang="pt-BR" sz="400" dirty="0">
              <a:latin typeface="Montserrat" panose="00000500000000000000" pitchFamily="2" charset="0"/>
              <a:ea typeface="MS Gothic" panose="020B0609070205080204" pitchFamily="49" charset="-128"/>
              <a:cs typeface="DejaVu Sans" panose="020B0603030804020204" pitchFamily="34" charset="0"/>
            </a:endParaRPr>
          </a:p>
          <a:p>
            <a:pPr algn="just"/>
            <a:endParaRPr lang="pt-BR" sz="400" dirty="0">
              <a:latin typeface="Montserrat" panose="00000500000000000000" pitchFamily="2" charset="0"/>
              <a:ea typeface="MS Gothic" panose="020B0609070205080204" pitchFamily="49" charset="-128"/>
              <a:cs typeface="DejaVu Sans" panose="020B06030308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>
                <a:latin typeface="Montserrat" panose="00000500000000000000" pitchFamily="2" charset="0"/>
                <a:ea typeface="MS Gothic" panose="020B0609070205080204" pitchFamily="49" charset="-128"/>
                <a:cs typeface="DejaVu Sans" panose="020B0603030804020204" pitchFamily="34" charset="0"/>
              </a:rPr>
              <a:t>Se Cuide ! Use os EPIs fornecidos pela Instituição e siga as Normas  Internas de Segurança a fim de evitar acidentes e doenças profissionais.  Pratique a Prevenção sempre !</a:t>
            </a:r>
          </a:p>
          <a:p>
            <a:r>
              <a:rPr lang="pt-BR" dirty="0"/>
              <a:t>     </a:t>
            </a:r>
          </a:p>
          <a:p>
            <a:pPr algn="ctr"/>
            <a:r>
              <a:rPr lang="pt-BR" altLang="pt-BR" sz="2000" b="1" dirty="0">
                <a:solidFill>
                  <a:srgbClr val="880E27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DejaVu Sans" panose="020B0603030804020204" pitchFamily="34" charset="0"/>
              </a:rPr>
              <a:t>Prevenir é sempre a</a:t>
            </a:r>
          </a:p>
          <a:p>
            <a:pPr algn="ctr"/>
            <a:r>
              <a:rPr lang="pt-BR" altLang="pt-BR" sz="2000" b="1" dirty="0">
                <a:solidFill>
                  <a:srgbClr val="880E27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DejaVu Sans" panose="020B0603030804020204" pitchFamily="34" charset="0"/>
              </a:rPr>
              <a:t> melhor escolha !</a:t>
            </a:r>
            <a:endParaRPr lang="pt-BR" sz="2000" b="1" dirty="0">
              <a:solidFill>
                <a:srgbClr val="880E27"/>
              </a:solidFill>
              <a:latin typeface="MS Gothic" panose="020B0609070205080204" pitchFamily="49" charset="-128"/>
              <a:ea typeface="MS Gothic" panose="020B0609070205080204" pitchFamily="49" charset="-128"/>
              <a:cs typeface="DejaVu Sans" panose="020B0603030804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894438"/>
              </p:ext>
            </p:extLst>
          </p:nvPr>
        </p:nvGraphicFramePr>
        <p:xfrm>
          <a:off x="627318" y="4710895"/>
          <a:ext cx="7317365" cy="1706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6054">
                  <a:extLst>
                    <a:ext uri="{9D8B030D-6E8A-4147-A177-3AD203B41FA5}">
                      <a16:colId xmlns:a16="http://schemas.microsoft.com/office/drawing/2014/main" val="72195635"/>
                    </a:ext>
                  </a:extLst>
                </a:gridCol>
                <a:gridCol w="3651311">
                  <a:extLst>
                    <a:ext uri="{9D8B030D-6E8A-4147-A177-3AD203B41FA5}">
                      <a16:colId xmlns:a16="http://schemas.microsoft.com/office/drawing/2014/main" val="3490769071"/>
                    </a:ext>
                  </a:extLst>
                </a:gridCol>
              </a:tblGrid>
              <a:tr h="315044">
                <a:tc>
                  <a:txBody>
                    <a:bodyPr/>
                    <a:lstStyle/>
                    <a:p>
                      <a:r>
                        <a:rPr lang="pt-BR" sz="1800" b="1" u="sng" kern="1200" dirty="0">
                          <a:solidFill>
                            <a:schemeClr val="lt1"/>
                          </a:solidFill>
                          <a:latin typeface="Montserrat"/>
                          <a:ea typeface="+mn-ea"/>
                          <a:cs typeface="+mn-cs"/>
                        </a:rPr>
                        <a:t>SOST MEDICINA: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u="sng" dirty="0">
                          <a:latin typeface="Montserrat"/>
                        </a:rPr>
                        <a:t>SOST SEGURANÇA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87547"/>
                  </a:ext>
                </a:extLst>
              </a:tr>
              <a:tr h="446312">
                <a:tc>
                  <a:txBody>
                    <a:bodyPr/>
                    <a:lstStyle/>
                    <a:p>
                      <a:r>
                        <a:rPr lang="pt-BR" sz="1400" b="0" kern="1200" dirty="0">
                          <a:solidFill>
                            <a:schemeClr val="tx1"/>
                          </a:solidFill>
                          <a:latin typeface="Montserrat Medium" panose="00000600000000000000" pitchFamily="2" charset="0"/>
                          <a:ea typeface="MS Gothic" panose="020B0609070205080204" pitchFamily="49" charset="-128"/>
                          <a:cs typeface="DejaVu Sans" panose="020B0603030804020204" pitchFamily="34" charset="0"/>
                        </a:rPr>
                        <a:t>Localização:</a:t>
                      </a:r>
                      <a:r>
                        <a:rPr lang="pt-BR" sz="1400" b="0" kern="1200" baseline="0" dirty="0">
                          <a:solidFill>
                            <a:schemeClr val="tx1"/>
                          </a:solidFill>
                          <a:latin typeface="Montserrat Medium" panose="00000600000000000000" pitchFamily="2" charset="0"/>
                          <a:ea typeface="MS Gothic" panose="020B0609070205080204" pitchFamily="49" charset="-128"/>
                          <a:cs typeface="DejaVu Sans" panose="020B0603030804020204" pitchFamily="34" charset="0"/>
                        </a:rPr>
                        <a:t> </a:t>
                      </a:r>
                      <a:r>
                        <a:rPr lang="pt-BR" sz="1400" b="0" kern="1200" dirty="0">
                          <a:solidFill>
                            <a:schemeClr val="tx1"/>
                          </a:solidFill>
                          <a:latin typeface="Montserrat Medium" panose="00000600000000000000" pitchFamily="2" charset="0"/>
                          <a:ea typeface="MS Gothic" panose="020B0609070205080204" pitchFamily="49" charset="-128"/>
                          <a:cs typeface="DejaVu Sans" panose="020B0603030804020204" pitchFamily="34" charset="0"/>
                        </a:rPr>
                        <a:t>Em frente á cancela de entrada (ao lado da FAPE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Montserrat Medium" panose="00000600000000000000" pitchFamily="2" charset="0"/>
                        </a:rPr>
                        <a:t>Localização: 2º andar do Anexo E ( Entre as salas de aula 3 e 4 )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219508"/>
                  </a:ext>
                </a:extLst>
              </a:tr>
              <a:tr h="262537">
                <a:tc>
                  <a:txBody>
                    <a:bodyPr/>
                    <a:lstStyle/>
                    <a:p>
                      <a:r>
                        <a:rPr lang="pt-BR" sz="1400" b="0" kern="1200" dirty="0">
                          <a:solidFill>
                            <a:schemeClr val="tx1"/>
                          </a:solidFill>
                          <a:latin typeface="Montserrat Medium" panose="00000600000000000000" pitchFamily="2" charset="0"/>
                          <a:ea typeface="MS Gothic" panose="020B0609070205080204" pitchFamily="49" charset="-128"/>
                          <a:cs typeface="DejaVu Sans" panose="020B0603030804020204" pitchFamily="34" charset="0"/>
                        </a:rPr>
                        <a:t>Ramais: 6691/ 6690/ 7917 / 1091 / 1853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Montserrat Medium" panose="00000600000000000000" pitchFamily="2" charset="0"/>
                        </a:rPr>
                        <a:t>Ramais: 6852 / 6608 /6633 /6838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663341"/>
                  </a:ext>
                </a:extLst>
              </a:tr>
              <a:tr h="446312">
                <a:tc>
                  <a:txBody>
                    <a:bodyPr/>
                    <a:lstStyle/>
                    <a:p>
                      <a:r>
                        <a:rPr lang="pt-BR" sz="1400" b="0" kern="1200" dirty="0">
                          <a:solidFill>
                            <a:schemeClr val="tx1"/>
                          </a:solidFill>
                          <a:latin typeface="Montserrat Medium" panose="00000600000000000000" pitchFamily="2" charset="0"/>
                          <a:ea typeface="MS Gothic" panose="020B0609070205080204" pitchFamily="49" charset="-128"/>
                          <a:cs typeface="DejaVu Sans" panose="020B0603030804020204" pitchFamily="34" charset="0"/>
                        </a:rPr>
                        <a:t>E-mail: dgp.sostsaude@hc.ufpr.br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Montserrat Medium" panose="00000600000000000000" pitchFamily="2" charset="0"/>
                        </a:rPr>
                        <a:t>E-mail: dgp.sostseguranca@hc.ufpr.br</a:t>
                      </a:r>
                    </a:p>
                    <a:p>
                      <a:endParaRPr lang="pt-BR" sz="1400" dirty="0">
                        <a:latin typeface="Montserrat Medium" panose="00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368333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708352" y="4137026"/>
            <a:ext cx="4514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rgbClr val="880E27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DejaVu Sans" panose="020B0603030804020204" pitchFamily="34" charset="0"/>
              </a:rPr>
              <a:t>Estamos aqui    para o que precisar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786073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4349</TotalTime>
  <Words>250</Words>
  <Application>Microsoft Office PowerPoint</Application>
  <PresentationFormat>Apresentação na tela (4:3)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MS Gothic</vt:lpstr>
      <vt:lpstr>Arial</vt:lpstr>
      <vt:lpstr>Calibri</vt:lpstr>
      <vt:lpstr>DejaVu Sans</vt:lpstr>
      <vt:lpstr>Montserrat</vt:lpstr>
      <vt:lpstr>Montserrat Medium</vt:lpstr>
      <vt:lpstr>Times New Roman</vt:lpstr>
      <vt:lpstr>Wingdings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Luiz Biscaia</dc:creator>
  <cp:lastModifiedBy>Larissa Andrade</cp:lastModifiedBy>
  <cp:revision>281</cp:revision>
  <dcterms:created xsi:type="dcterms:W3CDTF">2021-12-22T18:43:19Z</dcterms:created>
  <dcterms:modified xsi:type="dcterms:W3CDTF">2024-07-25T13:08:30Z</dcterms:modified>
</cp:coreProperties>
</file>