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12192000" cy="6858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FE3525-F267-4A30-8DE2-2FFEB2D5D604}" v="14" dt="2022-01-18T15:19:56.61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F62C9A-A955-4DE2-ACAF-F3F0E4620F07}" type="datetimeFigureOut">
              <a:rPr lang="pt-BR" smtClean="0"/>
              <a:t>02/06/2023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0D6A7D-4570-4B51-9C8C-B5DFF26B04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2808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0D6A7D-4570-4B51-9C8C-B5DFF26B04B4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5028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769095" y="1581"/>
            <a:ext cx="3422904" cy="685482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637276" y="12697"/>
            <a:ext cx="6096000" cy="6845300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6096000" y="0"/>
            <a:ext cx="6096000" cy="6858000"/>
          </a:xfrm>
          <a:custGeom>
            <a:avLst/>
            <a:gdLst/>
            <a:ahLst/>
            <a:cxnLst/>
            <a:rect l="l" t="t" r="r" b="b"/>
            <a:pathLst>
              <a:path w="6096000" h="6858000">
                <a:moveTo>
                  <a:pt x="0" y="6858000"/>
                </a:moveTo>
                <a:lnTo>
                  <a:pt x="6096000" y="6858000"/>
                </a:lnTo>
                <a:lnTo>
                  <a:pt x="6096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8588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761219" y="6257543"/>
            <a:ext cx="1620012" cy="446531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0" y="0"/>
            <a:ext cx="6096000" cy="6858000"/>
          </a:xfrm>
          <a:custGeom>
            <a:avLst/>
            <a:gdLst/>
            <a:ahLst/>
            <a:cxnLst/>
            <a:rect l="l" t="t" r="r" b="b"/>
            <a:pathLst>
              <a:path w="6096000" h="6858000">
                <a:moveTo>
                  <a:pt x="6096000" y="0"/>
                </a:moveTo>
                <a:lnTo>
                  <a:pt x="0" y="0"/>
                </a:lnTo>
                <a:lnTo>
                  <a:pt x="0" y="6858000"/>
                </a:lnTo>
                <a:lnTo>
                  <a:pt x="6096000" y="6858000"/>
                </a:lnTo>
                <a:lnTo>
                  <a:pt x="6096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457705" y="1706117"/>
            <a:ext cx="9283065" cy="1572895"/>
          </a:xfrm>
          <a:custGeom>
            <a:avLst/>
            <a:gdLst/>
            <a:ahLst/>
            <a:cxnLst/>
            <a:rect l="l" t="t" r="r" b="b"/>
            <a:pathLst>
              <a:path w="9283065" h="1572895">
                <a:moveTo>
                  <a:pt x="4639056" y="0"/>
                </a:moveTo>
                <a:lnTo>
                  <a:pt x="4639056" y="385826"/>
                </a:lnTo>
                <a:lnTo>
                  <a:pt x="9282557" y="385826"/>
                </a:lnTo>
                <a:lnTo>
                  <a:pt x="9282557" y="1572768"/>
                </a:lnTo>
              </a:path>
              <a:path w="9283065" h="1572895">
                <a:moveTo>
                  <a:pt x="4639056" y="0"/>
                </a:moveTo>
                <a:lnTo>
                  <a:pt x="4639056" y="387477"/>
                </a:lnTo>
                <a:lnTo>
                  <a:pt x="7427341" y="387477"/>
                </a:lnTo>
                <a:lnTo>
                  <a:pt x="7427341" y="774954"/>
                </a:lnTo>
              </a:path>
              <a:path w="9283065" h="1572895">
                <a:moveTo>
                  <a:pt x="4639056" y="0"/>
                </a:moveTo>
                <a:lnTo>
                  <a:pt x="4639056" y="394462"/>
                </a:lnTo>
                <a:lnTo>
                  <a:pt x="5562981" y="394462"/>
                </a:lnTo>
                <a:lnTo>
                  <a:pt x="5562981" y="788797"/>
                </a:lnTo>
              </a:path>
              <a:path w="9283065" h="1572895">
                <a:moveTo>
                  <a:pt x="4639564" y="0"/>
                </a:moveTo>
                <a:lnTo>
                  <a:pt x="4639564" y="382270"/>
                </a:lnTo>
                <a:lnTo>
                  <a:pt x="1859280" y="382270"/>
                </a:lnTo>
                <a:lnTo>
                  <a:pt x="1859280" y="764540"/>
                </a:lnTo>
              </a:path>
              <a:path w="9283065" h="1572895">
                <a:moveTo>
                  <a:pt x="4638294" y="0"/>
                </a:moveTo>
                <a:lnTo>
                  <a:pt x="4638294" y="394716"/>
                </a:lnTo>
                <a:lnTo>
                  <a:pt x="0" y="394716"/>
                </a:lnTo>
                <a:lnTo>
                  <a:pt x="0" y="789559"/>
                </a:lnTo>
              </a:path>
            </a:pathLst>
          </a:custGeom>
          <a:ln w="38100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396484" y="1021079"/>
            <a:ext cx="1449323" cy="763524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460491" y="1237475"/>
            <a:ext cx="1321308" cy="368820"/>
          </a:xfrm>
          <a:prstGeom prst="rect">
            <a:avLst/>
          </a:prstGeom>
        </p:spPr>
      </p:pic>
      <p:sp>
        <p:nvSpPr>
          <p:cNvPr id="24" name="bg object 24"/>
          <p:cNvSpPr/>
          <p:nvPr/>
        </p:nvSpPr>
        <p:spPr>
          <a:xfrm>
            <a:off x="5425440" y="1050035"/>
            <a:ext cx="1341120" cy="655320"/>
          </a:xfrm>
          <a:custGeom>
            <a:avLst/>
            <a:gdLst/>
            <a:ahLst/>
            <a:cxnLst/>
            <a:rect l="l" t="t" r="r" b="b"/>
            <a:pathLst>
              <a:path w="1341120" h="655319">
                <a:moveTo>
                  <a:pt x="1231900" y="0"/>
                </a:moveTo>
                <a:lnTo>
                  <a:pt x="109220" y="0"/>
                </a:lnTo>
                <a:lnTo>
                  <a:pt x="66704" y="8582"/>
                </a:lnTo>
                <a:lnTo>
                  <a:pt x="31988" y="31988"/>
                </a:lnTo>
                <a:lnTo>
                  <a:pt x="8582" y="66704"/>
                </a:lnTo>
                <a:lnTo>
                  <a:pt x="0" y="109219"/>
                </a:lnTo>
                <a:lnTo>
                  <a:pt x="0" y="546100"/>
                </a:lnTo>
                <a:lnTo>
                  <a:pt x="8582" y="588615"/>
                </a:lnTo>
                <a:lnTo>
                  <a:pt x="31988" y="623331"/>
                </a:lnTo>
                <a:lnTo>
                  <a:pt x="66704" y="646737"/>
                </a:lnTo>
                <a:lnTo>
                  <a:pt x="109220" y="655319"/>
                </a:lnTo>
                <a:lnTo>
                  <a:pt x="1231900" y="655319"/>
                </a:lnTo>
                <a:lnTo>
                  <a:pt x="1274415" y="646737"/>
                </a:lnTo>
                <a:lnTo>
                  <a:pt x="1309131" y="623331"/>
                </a:lnTo>
                <a:lnTo>
                  <a:pt x="1332537" y="588615"/>
                </a:lnTo>
                <a:lnTo>
                  <a:pt x="1341119" y="546100"/>
                </a:lnTo>
                <a:lnTo>
                  <a:pt x="1341119" y="109219"/>
                </a:lnTo>
                <a:lnTo>
                  <a:pt x="1332537" y="66704"/>
                </a:lnTo>
                <a:lnTo>
                  <a:pt x="1309131" y="31988"/>
                </a:lnTo>
                <a:lnTo>
                  <a:pt x="1274415" y="8582"/>
                </a:lnTo>
                <a:lnTo>
                  <a:pt x="1231900" y="0"/>
                </a:lnTo>
                <a:close/>
              </a:path>
            </a:pathLst>
          </a:custGeom>
          <a:solidFill>
            <a:srgbClr val="5382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5425440" y="1050035"/>
            <a:ext cx="1341120" cy="655320"/>
          </a:xfrm>
          <a:custGeom>
            <a:avLst/>
            <a:gdLst/>
            <a:ahLst/>
            <a:cxnLst/>
            <a:rect l="l" t="t" r="r" b="b"/>
            <a:pathLst>
              <a:path w="1341120" h="655319">
                <a:moveTo>
                  <a:pt x="0" y="109219"/>
                </a:moveTo>
                <a:lnTo>
                  <a:pt x="8582" y="66704"/>
                </a:lnTo>
                <a:lnTo>
                  <a:pt x="31988" y="31988"/>
                </a:lnTo>
                <a:lnTo>
                  <a:pt x="66704" y="8582"/>
                </a:lnTo>
                <a:lnTo>
                  <a:pt x="109220" y="0"/>
                </a:lnTo>
                <a:lnTo>
                  <a:pt x="1231900" y="0"/>
                </a:lnTo>
                <a:lnTo>
                  <a:pt x="1274415" y="8582"/>
                </a:lnTo>
                <a:lnTo>
                  <a:pt x="1309131" y="31988"/>
                </a:lnTo>
                <a:lnTo>
                  <a:pt x="1332537" y="66704"/>
                </a:lnTo>
                <a:lnTo>
                  <a:pt x="1341119" y="109219"/>
                </a:lnTo>
                <a:lnTo>
                  <a:pt x="1341119" y="546100"/>
                </a:lnTo>
                <a:lnTo>
                  <a:pt x="1332537" y="588615"/>
                </a:lnTo>
                <a:lnTo>
                  <a:pt x="1309131" y="623331"/>
                </a:lnTo>
                <a:lnTo>
                  <a:pt x="1274415" y="646737"/>
                </a:lnTo>
                <a:lnTo>
                  <a:pt x="1231900" y="655319"/>
                </a:lnTo>
                <a:lnTo>
                  <a:pt x="109220" y="655319"/>
                </a:lnTo>
                <a:lnTo>
                  <a:pt x="66704" y="646737"/>
                </a:lnTo>
                <a:lnTo>
                  <a:pt x="31988" y="623331"/>
                </a:lnTo>
                <a:lnTo>
                  <a:pt x="8582" y="588615"/>
                </a:lnTo>
                <a:lnTo>
                  <a:pt x="0" y="546100"/>
                </a:lnTo>
                <a:lnTo>
                  <a:pt x="0" y="109219"/>
                </a:lnTo>
                <a:close/>
              </a:path>
            </a:pathLst>
          </a:custGeom>
          <a:ln w="6350">
            <a:solidFill>
              <a:srgbClr val="6FAC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3" Type="http://schemas.openxmlformats.org/officeDocument/2006/relationships/image" Target="../media/image6.png"/><Relationship Id="rId21" Type="http://schemas.openxmlformats.org/officeDocument/2006/relationships/image" Target="../media/image24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9.png"/><Relationship Id="rId20" Type="http://schemas.openxmlformats.org/officeDocument/2006/relationships/image" Target="../media/image2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19" Type="http://schemas.openxmlformats.org/officeDocument/2006/relationships/image" Target="../media/image22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50789" y="1281429"/>
            <a:ext cx="1092835" cy="3199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FFFFFF"/>
                </a:solidFill>
                <a:latin typeface="Calibri"/>
                <a:cs typeface="Calibri"/>
              </a:rPr>
              <a:t>SUPERINTENDÊNCIA</a:t>
            </a:r>
            <a:r>
              <a:rPr lang="pt-BR" sz="10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pt-BR" sz="1000" b="1" spc="-10" dirty="0">
                <a:solidFill>
                  <a:srgbClr val="92D050"/>
                </a:solidFill>
                <a:latin typeface="Calibri"/>
                <a:cs typeface="Calibri"/>
              </a:rPr>
              <a:t>-  SUP</a:t>
            </a:r>
            <a:endParaRPr sz="1000" dirty="0">
              <a:solidFill>
                <a:srgbClr val="92D050"/>
              </a:solidFill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2000" y="2468892"/>
            <a:ext cx="1442085" cy="756285"/>
            <a:chOff x="762000" y="2468892"/>
            <a:chExt cx="1442085" cy="756285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2000" y="2468892"/>
              <a:ext cx="1441703" cy="75589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71728" y="2604477"/>
              <a:ext cx="1252740" cy="52124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787907" y="2494788"/>
              <a:ext cx="1339850" cy="654050"/>
            </a:xfrm>
            <a:custGeom>
              <a:avLst/>
              <a:gdLst/>
              <a:ahLst/>
              <a:cxnLst/>
              <a:rect l="l" t="t" r="r" b="b"/>
              <a:pathLst>
                <a:path w="1339850" h="654050">
                  <a:moveTo>
                    <a:pt x="1230630" y="0"/>
                  </a:moveTo>
                  <a:lnTo>
                    <a:pt x="108966" y="0"/>
                  </a:lnTo>
                  <a:lnTo>
                    <a:pt x="66549" y="8560"/>
                  </a:lnTo>
                  <a:lnTo>
                    <a:pt x="31913" y="31908"/>
                  </a:lnTo>
                  <a:lnTo>
                    <a:pt x="8562" y="66544"/>
                  </a:lnTo>
                  <a:lnTo>
                    <a:pt x="0" y="108965"/>
                  </a:lnTo>
                  <a:lnTo>
                    <a:pt x="0" y="544829"/>
                  </a:lnTo>
                  <a:lnTo>
                    <a:pt x="8562" y="587251"/>
                  </a:lnTo>
                  <a:lnTo>
                    <a:pt x="31913" y="621887"/>
                  </a:lnTo>
                  <a:lnTo>
                    <a:pt x="66549" y="645235"/>
                  </a:lnTo>
                  <a:lnTo>
                    <a:pt x="108966" y="653796"/>
                  </a:lnTo>
                  <a:lnTo>
                    <a:pt x="1230630" y="653796"/>
                  </a:lnTo>
                  <a:lnTo>
                    <a:pt x="1273051" y="645235"/>
                  </a:lnTo>
                  <a:lnTo>
                    <a:pt x="1307687" y="621887"/>
                  </a:lnTo>
                  <a:lnTo>
                    <a:pt x="1331035" y="587251"/>
                  </a:lnTo>
                  <a:lnTo>
                    <a:pt x="1339596" y="544829"/>
                  </a:lnTo>
                  <a:lnTo>
                    <a:pt x="1339596" y="108965"/>
                  </a:lnTo>
                  <a:lnTo>
                    <a:pt x="1331035" y="66544"/>
                  </a:lnTo>
                  <a:lnTo>
                    <a:pt x="1307687" y="31908"/>
                  </a:lnTo>
                  <a:lnTo>
                    <a:pt x="1273051" y="8560"/>
                  </a:lnTo>
                  <a:lnTo>
                    <a:pt x="1230630" y="0"/>
                  </a:lnTo>
                  <a:close/>
                </a:path>
              </a:pathLst>
            </a:custGeom>
            <a:solidFill>
              <a:srgbClr val="C5DF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962355" y="2649473"/>
            <a:ext cx="991869" cy="47384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8900" marR="5080" indent="-762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385622"/>
                </a:solidFill>
                <a:latin typeface="Calibri"/>
                <a:cs typeface="Calibri"/>
              </a:rPr>
              <a:t>SETOR </a:t>
            </a:r>
            <a:r>
              <a:rPr sz="1000" b="1" spc="-5" dirty="0">
                <a:solidFill>
                  <a:srgbClr val="385622"/>
                </a:solidFill>
                <a:latin typeface="Calibri"/>
                <a:cs typeface="Calibri"/>
              </a:rPr>
              <a:t>DE </a:t>
            </a:r>
            <a:r>
              <a:rPr sz="1000" b="1" spc="-10" dirty="0">
                <a:solidFill>
                  <a:srgbClr val="385622"/>
                </a:solidFill>
                <a:latin typeface="Calibri"/>
                <a:cs typeface="Calibri"/>
              </a:rPr>
              <a:t>GESTÃO </a:t>
            </a:r>
            <a:r>
              <a:rPr sz="1000" b="1" spc="-220" dirty="0">
                <a:solidFill>
                  <a:srgbClr val="385622"/>
                </a:solidFill>
                <a:latin typeface="Calibri"/>
                <a:cs typeface="Calibri"/>
              </a:rPr>
              <a:t> </a:t>
            </a:r>
            <a:r>
              <a:rPr sz="1000" b="1" spc="-5" dirty="0">
                <a:solidFill>
                  <a:srgbClr val="385622"/>
                </a:solidFill>
                <a:latin typeface="Calibri"/>
                <a:cs typeface="Calibri"/>
              </a:rPr>
              <a:t>DA</a:t>
            </a:r>
            <a:r>
              <a:rPr sz="1000" b="1" spc="-25" dirty="0">
                <a:solidFill>
                  <a:srgbClr val="385622"/>
                </a:solidFill>
                <a:latin typeface="Calibri"/>
                <a:cs typeface="Calibri"/>
              </a:rPr>
              <a:t> </a:t>
            </a:r>
            <a:r>
              <a:rPr sz="1000" b="1" spc="-10" dirty="0">
                <a:solidFill>
                  <a:srgbClr val="385622"/>
                </a:solidFill>
                <a:latin typeface="Calibri"/>
                <a:cs typeface="Calibri"/>
              </a:rPr>
              <a:t>QUALIDADE</a:t>
            </a:r>
            <a:r>
              <a:rPr lang="pt-BR" sz="1000" b="1" spc="-10" dirty="0">
                <a:solidFill>
                  <a:srgbClr val="385622"/>
                </a:solidFill>
                <a:latin typeface="Calibri"/>
                <a:cs typeface="Calibri"/>
              </a:rPr>
              <a:t> - </a:t>
            </a:r>
            <a:r>
              <a:rPr lang="pt-BR" sz="1000" b="1" spc="-10" dirty="0">
                <a:solidFill>
                  <a:srgbClr val="FF0000"/>
                </a:solidFill>
                <a:latin typeface="Calibri"/>
                <a:cs typeface="Calibri"/>
              </a:rPr>
              <a:t>STGQ</a:t>
            </a:r>
            <a:endParaRPr sz="1000" dirty="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619755" y="2442984"/>
            <a:ext cx="1443355" cy="757555"/>
            <a:chOff x="2619755" y="2442984"/>
            <a:chExt cx="1443355" cy="757555"/>
          </a:xfrm>
        </p:grpSpPr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619755" y="2442984"/>
              <a:ext cx="1443228" cy="757415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772155" y="2503944"/>
              <a:ext cx="1164336" cy="673595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2645663" y="2468879"/>
              <a:ext cx="1341120" cy="655320"/>
            </a:xfrm>
            <a:custGeom>
              <a:avLst/>
              <a:gdLst/>
              <a:ahLst/>
              <a:cxnLst/>
              <a:rect l="l" t="t" r="r" b="b"/>
              <a:pathLst>
                <a:path w="1341120" h="655319">
                  <a:moveTo>
                    <a:pt x="1231900" y="0"/>
                  </a:moveTo>
                  <a:lnTo>
                    <a:pt x="109219" y="0"/>
                  </a:lnTo>
                  <a:lnTo>
                    <a:pt x="66704" y="8582"/>
                  </a:lnTo>
                  <a:lnTo>
                    <a:pt x="31988" y="31988"/>
                  </a:lnTo>
                  <a:lnTo>
                    <a:pt x="8582" y="66704"/>
                  </a:lnTo>
                  <a:lnTo>
                    <a:pt x="0" y="109220"/>
                  </a:lnTo>
                  <a:lnTo>
                    <a:pt x="0" y="546100"/>
                  </a:lnTo>
                  <a:lnTo>
                    <a:pt x="8582" y="588615"/>
                  </a:lnTo>
                  <a:lnTo>
                    <a:pt x="31988" y="623331"/>
                  </a:lnTo>
                  <a:lnTo>
                    <a:pt x="66704" y="646737"/>
                  </a:lnTo>
                  <a:lnTo>
                    <a:pt x="109219" y="655320"/>
                  </a:lnTo>
                  <a:lnTo>
                    <a:pt x="1231900" y="655320"/>
                  </a:lnTo>
                  <a:lnTo>
                    <a:pt x="1274415" y="646737"/>
                  </a:lnTo>
                  <a:lnTo>
                    <a:pt x="1309131" y="623331"/>
                  </a:lnTo>
                  <a:lnTo>
                    <a:pt x="1332537" y="588615"/>
                  </a:lnTo>
                  <a:lnTo>
                    <a:pt x="1341120" y="546100"/>
                  </a:lnTo>
                  <a:lnTo>
                    <a:pt x="1341120" y="109220"/>
                  </a:lnTo>
                  <a:lnTo>
                    <a:pt x="1332537" y="66704"/>
                  </a:lnTo>
                  <a:lnTo>
                    <a:pt x="1309131" y="31988"/>
                  </a:lnTo>
                  <a:lnTo>
                    <a:pt x="1274415" y="8582"/>
                  </a:lnTo>
                  <a:lnTo>
                    <a:pt x="1231900" y="0"/>
                  </a:lnTo>
                  <a:close/>
                </a:path>
              </a:pathLst>
            </a:custGeom>
            <a:solidFill>
              <a:srgbClr val="C5DF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2863785" y="2500410"/>
            <a:ext cx="904875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905" algn="ctr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385622"/>
                </a:solidFill>
                <a:latin typeface="Calibri"/>
                <a:cs typeface="Calibri"/>
              </a:rPr>
              <a:t>SETOR</a:t>
            </a:r>
            <a:r>
              <a:rPr sz="1000" b="1" spc="15" dirty="0">
                <a:solidFill>
                  <a:srgbClr val="385622"/>
                </a:solidFill>
                <a:latin typeface="Calibri"/>
                <a:cs typeface="Calibri"/>
              </a:rPr>
              <a:t> </a:t>
            </a:r>
            <a:r>
              <a:rPr sz="1000" b="1" spc="-5" dirty="0">
                <a:solidFill>
                  <a:srgbClr val="385622"/>
                </a:solidFill>
                <a:latin typeface="Calibri"/>
                <a:cs typeface="Calibri"/>
              </a:rPr>
              <a:t>DE </a:t>
            </a:r>
            <a:r>
              <a:rPr sz="1000" b="1" dirty="0">
                <a:solidFill>
                  <a:srgbClr val="385622"/>
                </a:solidFill>
                <a:latin typeface="Calibri"/>
                <a:cs typeface="Calibri"/>
              </a:rPr>
              <a:t> </a:t>
            </a:r>
            <a:r>
              <a:rPr sz="1000" b="1" spc="-10" dirty="0">
                <a:solidFill>
                  <a:srgbClr val="385622"/>
                </a:solidFill>
                <a:latin typeface="Calibri"/>
                <a:cs typeface="Calibri"/>
              </a:rPr>
              <a:t>GOVERNANÇA</a:t>
            </a:r>
            <a:r>
              <a:rPr sz="1000" b="1" spc="170" dirty="0">
                <a:solidFill>
                  <a:srgbClr val="385622"/>
                </a:solidFill>
                <a:latin typeface="Calibri"/>
                <a:cs typeface="Calibri"/>
              </a:rPr>
              <a:t> </a:t>
            </a:r>
            <a:r>
              <a:rPr sz="1000" b="1" spc="-5" dirty="0">
                <a:solidFill>
                  <a:srgbClr val="385622"/>
                </a:solidFill>
                <a:latin typeface="Calibri"/>
                <a:cs typeface="Calibri"/>
              </a:rPr>
              <a:t>E </a:t>
            </a:r>
            <a:r>
              <a:rPr sz="1000" b="1" spc="-215" dirty="0">
                <a:solidFill>
                  <a:srgbClr val="385622"/>
                </a:solidFill>
                <a:latin typeface="Calibri"/>
                <a:cs typeface="Calibri"/>
              </a:rPr>
              <a:t> </a:t>
            </a:r>
            <a:r>
              <a:rPr sz="1000" b="1" spc="-10" dirty="0">
                <a:solidFill>
                  <a:srgbClr val="385622"/>
                </a:solidFill>
                <a:latin typeface="Calibri"/>
                <a:cs typeface="Calibri"/>
              </a:rPr>
              <a:t>ESTRATÉGIA</a:t>
            </a:r>
            <a:r>
              <a:rPr lang="pt-BR" sz="1000" b="1" spc="-10" dirty="0">
                <a:solidFill>
                  <a:srgbClr val="385622"/>
                </a:solidFill>
                <a:latin typeface="Calibri"/>
                <a:cs typeface="Calibri"/>
              </a:rPr>
              <a:t> - </a:t>
            </a:r>
            <a:r>
              <a:rPr lang="pt-BR" sz="1000" b="1" spc="-10" dirty="0">
                <a:solidFill>
                  <a:srgbClr val="FF0000"/>
                </a:solidFill>
                <a:latin typeface="Calibri"/>
                <a:cs typeface="Calibri"/>
              </a:rPr>
              <a:t>SEGOV</a:t>
            </a:r>
            <a:endParaRPr sz="1000" dirty="0">
              <a:latin typeface="Calibri"/>
              <a:cs typeface="Calibri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749808" y="4055338"/>
            <a:ext cx="1455420" cy="768350"/>
            <a:chOff x="749808" y="4055338"/>
            <a:chExt cx="1455420" cy="768350"/>
          </a:xfrm>
        </p:grpSpPr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49808" y="4055338"/>
              <a:ext cx="1455420" cy="768121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15340" y="4216895"/>
              <a:ext cx="1324356" cy="478548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781812" y="4087367"/>
              <a:ext cx="1341120" cy="654050"/>
            </a:xfrm>
            <a:custGeom>
              <a:avLst/>
              <a:gdLst/>
              <a:ahLst/>
              <a:cxnLst/>
              <a:rect l="l" t="t" r="r" b="b"/>
              <a:pathLst>
                <a:path w="1341120" h="654050">
                  <a:moveTo>
                    <a:pt x="1232154" y="0"/>
                  </a:moveTo>
                  <a:lnTo>
                    <a:pt x="108965" y="0"/>
                  </a:lnTo>
                  <a:lnTo>
                    <a:pt x="66549" y="8560"/>
                  </a:lnTo>
                  <a:lnTo>
                    <a:pt x="31913" y="31908"/>
                  </a:lnTo>
                  <a:lnTo>
                    <a:pt x="8562" y="66544"/>
                  </a:lnTo>
                  <a:lnTo>
                    <a:pt x="0" y="108965"/>
                  </a:lnTo>
                  <a:lnTo>
                    <a:pt x="0" y="544829"/>
                  </a:lnTo>
                  <a:lnTo>
                    <a:pt x="8562" y="587251"/>
                  </a:lnTo>
                  <a:lnTo>
                    <a:pt x="31913" y="621887"/>
                  </a:lnTo>
                  <a:lnTo>
                    <a:pt x="66549" y="645235"/>
                  </a:lnTo>
                  <a:lnTo>
                    <a:pt x="108965" y="653795"/>
                  </a:lnTo>
                  <a:lnTo>
                    <a:pt x="1232154" y="653795"/>
                  </a:lnTo>
                  <a:lnTo>
                    <a:pt x="1274575" y="645235"/>
                  </a:lnTo>
                  <a:lnTo>
                    <a:pt x="1309211" y="621887"/>
                  </a:lnTo>
                  <a:lnTo>
                    <a:pt x="1332559" y="587251"/>
                  </a:lnTo>
                  <a:lnTo>
                    <a:pt x="1341120" y="544829"/>
                  </a:lnTo>
                  <a:lnTo>
                    <a:pt x="1341120" y="108965"/>
                  </a:lnTo>
                  <a:lnTo>
                    <a:pt x="1332559" y="66544"/>
                  </a:lnTo>
                  <a:lnTo>
                    <a:pt x="1309211" y="31908"/>
                  </a:lnTo>
                  <a:lnTo>
                    <a:pt x="1274575" y="8560"/>
                  </a:lnTo>
                  <a:lnTo>
                    <a:pt x="123215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81812" y="4087367"/>
              <a:ext cx="1341120" cy="654050"/>
            </a:xfrm>
            <a:custGeom>
              <a:avLst/>
              <a:gdLst/>
              <a:ahLst/>
              <a:cxnLst/>
              <a:rect l="l" t="t" r="r" b="b"/>
              <a:pathLst>
                <a:path w="1341120" h="654050">
                  <a:moveTo>
                    <a:pt x="0" y="108965"/>
                  </a:moveTo>
                  <a:lnTo>
                    <a:pt x="8562" y="66544"/>
                  </a:lnTo>
                  <a:lnTo>
                    <a:pt x="31913" y="31908"/>
                  </a:lnTo>
                  <a:lnTo>
                    <a:pt x="66549" y="8560"/>
                  </a:lnTo>
                  <a:lnTo>
                    <a:pt x="108965" y="0"/>
                  </a:lnTo>
                  <a:lnTo>
                    <a:pt x="1232154" y="0"/>
                  </a:lnTo>
                  <a:lnTo>
                    <a:pt x="1274575" y="8560"/>
                  </a:lnTo>
                  <a:lnTo>
                    <a:pt x="1309211" y="31908"/>
                  </a:lnTo>
                  <a:lnTo>
                    <a:pt x="1332559" y="66544"/>
                  </a:lnTo>
                  <a:lnTo>
                    <a:pt x="1341120" y="108965"/>
                  </a:lnTo>
                  <a:lnTo>
                    <a:pt x="1341120" y="544829"/>
                  </a:lnTo>
                  <a:lnTo>
                    <a:pt x="1332559" y="587251"/>
                  </a:lnTo>
                  <a:lnTo>
                    <a:pt x="1309211" y="621887"/>
                  </a:lnTo>
                  <a:lnTo>
                    <a:pt x="1274575" y="645235"/>
                  </a:lnTo>
                  <a:lnTo>
                    <a:pt x="1232154" y="653795"/>
                  </a:lnTo>
                  <a:lnTo>
                    <a:pt x="108965" y="653795"/>
                  </a:lnTo>
                  <a:lnTo>
                    <a:pt x="66549" y="645235"/>
                  </a:lnTo>
                  <a:lnTo>
                    <a:pt x="31913" y="621887"/>
                  </a:lnTo>
                  <a:lnTo>
                    <a:pt x="8562" y="587251"/>
                  </a:lnTo>
                  <a:lnTo>
                    <a:pt x="0" y="544829"/>
                  </a:lnTo>
                  <a:lnTo>
                    <a:pt x="0" y="108965"/>
                  </a:lnTo>
                  <a:close/>
                </a:path>
              </a:pathLst>
            </a:custGeom>
            <a:ln w="1270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897737" y="4257802"/>
            <a:ext cx="1109980" cy="428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41935">
              <a:lnSpc>
                <a:spcPct val="100000"/>
              </a:lnSpc>
              <a:spcBef>
                <a:spcPts val="100"/>
              </a:spcBef>
            </a:pPr>
            <a:r>
              <a:rPr sz="900" b="1" spc="-5" dirty="0">
                <a:latin typeface="Calibri"/>
                <a:cs typeface="Calibri"/>
              </a:rPr>
              <a:t>UNIDADE DE </a:t>
            </a:r>
            <a:r>
              <a:rPr sz="900" b="1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VIGILÂNCIA</a:t>
            </a:r>
            <a:r>
              <a:rPr sz="900" b="1" spc="-4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EM</a:t>
            </a:r>
            <a:r>
              <a:rPr sz="900" b="1" spc="-4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SAÚDE</a:t>
            </a:r>
            <a:r>
              <a:rPr lang="pt-BR" sz="900" b="1" spc="-5" dirty="0">
                <a:latin typeface="Calibri"/>
                <a:cs typeface="Calibri"/>
              </a:rPr>
              <a:t> - </a:t>
            </a:r>
            <a:r>
              <a:rPr lang="pt-BR" sz="900" b="1" spc="-5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UVS</a:t>
            </a:r>
            <a:endParaRPr sz="900" dirty="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755904" y="3258299"/>
            <a:ext cx="1454150" cy="779145"/>
            <a:chOff x="755904" y="3258299"/>
            <a:chExt cx="1454150" cy="779145"/>
          </a:xfrm>
        </p:grpSpPr>
        <p:pic>
          <p:nvPicPr>
            <p:cNvPr id="20" name="object 2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55904" y="3258299"/>
              <a:ext cx="1453895" cy="769632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56488" y="3282695"/>
              <a:ext cx="1277112" cy="754379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787908" y="3290315"/>
              <a:ext cx="1339850" cy="655320"/>
            </a:xfrm>
            <a:custGeom>
              <a:avLst/>
              <a:gdLst/>
              <a:ahLst/>
              <a:cxnLst/>
              <a:rect l="l" t="t" r="r" b="b"/>
              <a:pathLst>
                <a:path w="1339850" h="655320">
                  <a:moveTo>
                    <a:pt x="1230376" y="0"/>
                  </a:moveTo>
                  <a:lnTo>
                    <a:pt x="109220" y="0"/>
                  </a:lnTo>
                  <a:lnTo>
                    <a:pt x="66704" y="8582"/>
                  </a:lnTo>
                  <a:lnTo>
                    <a:pt x="31988" y="31988"/>
                  </a:lnTo>
                  <a:lnTo>
                    <a:pt x="8582" y="66704"/>
                  </a:lnTo>
                  <a:lnTo>
                    <a:pt x="0" y="109220"/>
                  </a:lnTo>
                  <a:lnTo>
                    <a:pt x="0" y="546100"/>
                  </a:lnTo>
                  <a:lnTo>
                    <a:pt x="8582" y="588615"/>
                  </a:lnTo>
                  <a:lnTo>
                    <a:pt x="31988" y="623331"/>
                  </a:lnTo>
                  <a:lnTo>
                    <a:pt x="66704" y="646737"/>
                  </a:lnTo>
                  <a:lnTo>
                    <a:pt x="109220" y="655320"/>
                  </a:lnTo>
                  <a:lnTo>
                    <a:pt x="1230376" y="655320"/>
                  </a:lnTo>
                  <a:lnTo>
                    <a:pt x="1272891" y="646737"/>
                  </a:lnTo>
                  <a:lnTo>
                    <a:pt x="1307607" y="623331"/>
                  </a:lnTo>
                  <a:lnTo>
                    <a:pt x="1331013" y="588615"/>
                  </a:lnTo>
                  <a:lnTo>
                    <a:pt x="1339596" y="546100"/>
                  </a:lnTo>
                  <a:lnTo>
                    <a:pt x="1339596" y="109220"/>
                  </a:lnTo>
                  <a:lnTo>
                    <a:pt x="1331013" y="66704"/>
                  </a:lnTo>
                  <a:lnTo>
                    <a:pt x="1307607" y="31988"/>
                  </a:lnTo>
                  <a:lnTo>
                    <a:pt x="1272891" y="8582"/>
                  </a:lnTo>
                  <a:lnTo>
                    <a:pt x="12303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87908" y="3290315"/>
              <a:ext cx="1339850" cy="655320"/>
            </a:xfrm>
            <a:custGeom>
              <a:avLst/>
              <a:gdLst/>
              <a:ahLst/>
              <a:cxnLst/>
              <a:rect l="l" t="t" r="r" b="b"/>
              <a:pathLst>
                <a:path w="1339850" h="655320">
                  <a:moveTo>
                    <a:pt x="0" y="109220"/>
                  </a:moveTo>
                  <a:lnTo>
                    <a:pt x="8582" y="66704"/>
                  </a:lnTo>
                  <a:lnTo>
                    <a:pt x="31988" y="31988"/>
                  </a:lnTo>
                  <a:lnTo>
                    <a:pt x="66704" y="8582"/>
                  </a:lnTo>
                  <a:lnTo>
                    <a:pt x="109220" y="0"/>
                  </a:lnTo>
                  <a:lnTo>
                    <a:pt x="1230376" y="0"/>
                  </a:lnTo>
                  <a:lnTo>
                    <a:pt x="1272891" y="8582"/>
                  </a:lnTo>
                  <a:lnTo>
                    <a:pt x="1307607" y="31988"/>
                  </a:lnTo>
                  <a:lnTo>
                    <a:pt x="1331013" y="66704"/>
                  </a:lnTo>
                  <a:lnTo>
                    <a:pt x="1339596" y="109220"/>
                  </a:lnTo>
                  <a:lnTo>
                    <a:pt x="1339596" y="546100"/>
                  </a:lnTo>
                  <a:lnTo>
                    <a:pt x="1331013" y="588615"/>
                  </a:lnTo>
                  <a:lnTo>
                    <a:pt x="1307607" y="623331"/>
                  </a:lnTo>
                  <a:lnTo>
                    <a:pt x="1272891" y="646737"/>
                  </a:lnTo>
                  <a:lnTo>
                    <a:pt x="1230376" y="655320"/>
                  </a:lnTo>
                  <a:lnTo>
                    <a:pt x="109220" y="655320"/>
                  </a:lnTo>
                  <a:lnTo>
                    <a:pt x="66704" y="646737"/>
                  </a:lnTo>
                  <a:lnTo>
                    <a:pt x="31988" y="623331"/>
                  </a:lnTo>
                  <a:lnTo>
                    <a:pt x="8582" y="588615"/>
                  </a:lnTo>
                  <a:lnTo>
                    <a:pt x="0" y="546100"/>
                  </a:lnTo>
                  <a:lnTo>
                    <a:pt x="0" y="109220"/>
                  </a:lnTo>
                  <a:close/>
                </a:path>
              </a:pathLst>
            </a:custGeom>
            <a:ln w="1270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939495" y="3323971"/>
            <a:ext cx="103505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900" b="1" spc="-5" dirty="0">
                <a:latin typeface="Calibri"/>
                <a:cs typeface="Calibri"/>
              </a:rPr>
              <a:t>UNIDADE</a:t>
            </a:r>
            <a:r>
              <a:rPr sz="900" b="1" spc="-5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DE</a:t>
            </a:r>
            <a:r>
              <a:rPr sz="900" b="1" spc="-4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GESTÃO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DA QUALIDADE </a:t>
            </a:r>
            <a:r>
              <a:rPr sz="900" b="1" dirty="0">
                <a:latin typeface="Calibri"/>
                <a:cs typeface="Calibri"/>
              </a:rPr>
              <a:t>E </a:t>
            </a:r>
            <a:r>
              <a:rPr sz="900" b="1" spc="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SEGURANÇA DO </a:t>
            </a:r>
            <a:r>
              <a:rPr sz="900" b="1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PACIENTE</a:t>
            </a:r>
            <a:r>
              <a:rPr lang="pt-BR" sz="900" b="1" spc="-5" dirty="0">
                <a:latin typeface="Calibri"/>
                <a:cs typeface="Calibri"/>
              </a:rPr>
              <a:t> - </a:t>
            </a:r>
            <a:r>
              <a:rPr lang="pt-BR" sz="900" b="1" spc="-5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UGQSP</a:t>
            </a:r>
            <a:endParaRPr sz="900" dirty="0">
              <a:latin typeface="Calibri"/>
              <a:cs typeface="Calibri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8170164" y="4053852"/>
            <a:ext cx="1455420" cy="803275"/>
            <a:chOff x="8170164" y="4053852"/>
            <a:chExt cx="1455420" cy="803275"/>
          </a:xfrm>
        </p:grpSpPr>
        <p:pic>
          <p:nvPicPr>
            <p:cNvPr id="26" name="object 2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170164" y="4056862"/>
              <a:ext cx="1455420" cy="768121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8298180" y="4053852"/>
              <a:ext cx="1220724" cy="803135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8202168" y="4088891"/>
              <a:ext cx="1341120" cy="654050"/>
            </a:xfrm>
            <a:custGeom>
              <a:avLst/>
              <a:gdLst/>
              <a:ahLst/>
              <a:cxnLst/>
              <a:rect l="l" t="t" r="r" b="b"/>
              <a:pathLst>
                <a:path w="1341120" h="654050">
                  <a:moveTo>
                    <a:pt x="1232153" y="0"/>
                  </a:moveTo>
                  <a:lnTo>
                    <a:pt x="108965" y="0"/>
                  </a:lnTo>
                  <a:lnTo>
                    <a:pt x="66544" y="8560"/>
                  </a:lnTo>
                  <a:lnTo>
                    <a:pt x="31908" y="31908"/>
                  </a:lnTo>
                  <a:lnTo>
                    <a:pt x="8560" y="66544"/>
                  </a:lnTo>
                  <a:lnTo>
                    <a:pt x="0" y="108965"/>
                  </a:lnTo>
                  <a:lnTo>
                    <a:pt x="0" y="544829"/>
                  </a:lnTo>
                  <a:lnTo>
                    <a:pt x="8560" y="587251"/>
                  </a:lnTo>
                  <a:lnTo>
                    <a:pt x="31908" y="621887"/>
                  </a:lnTo>
                  <a:lnTo>
                    <a:pt x="66544" y="645235"/>
                  </a:lnTo>
                  <a:lnTo>
                    <a:pt x="108965" y="653795"/>
                  </a:lnTo>
                  <a:lnTo>
                    <a:pt x="1232153" y="653795"/>
                  </a:lnTo>
                  <a:lnTo>
                    <a:pt x="1274575" y="645235"/>
                  </a:lnTo>
                  <a:lnTo>
                    <a:pt x="1309211" y="621887"/>
                  </a:lnTo>
                  <a:lnTo>
                    <a:pt x="1332559" y="587251"/>
                  </a:lnTo>
                  <a:lnTo>
                    <a:pt x="1341120" y="544829"/>
                  </a:lnTo>
                  <a:lnTo>
                    <a:pt x="1341120" y="108965"/>
                  </a:lnTo>
                  <a:lnTo>
                    <a:pt x="1332559" y="66544"/>
                  </a:lnTo>
                  <a:lnTo>
                    <a:pt x="1309211" y="31908"/>
                  </a:lnTo>
                  <a:lnTo>
                    <a:pt x="1274575" y="8560"/>
                  </a:lnTo>
                  <a:lnTo>
                    <a:pt x="123215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8202168" y="4088891"/>
              <a:ext cx="1341120" cy="654050"/>
            </a:xfrm>
            <a:custGeom>
              <a:avLst/>
              <a:gdLst/>
              <a:ahLst/>
              <a:cxnLst/>
              <a:rect l="l" t="t" r="r" b="b"/>
              <a:pathLst>
                <a:path w="1341120" h="654050">
                  <a:moveTo>
                    <a:pt x="0" y="108965"/>
                  </a:moveTo>
                  <a:lnTo>
                    <a:pt x="8560" y="66544"/>
                  </a:lnTo>
                  <a:lnTo>
                    <a:pt x="31908" y="31908"/>
                  </a:lnTo>
                  <a:lnTo>
                    <a:pt x="66544" y="8560"/>
                  </a:lnTo>
                  <a:lnTo>
                    <a:pt x="108965" y="0"/>
                  </a:lnTo>
                  <a:lnTo>
                    <a:pt x="1232153" y="0"/>
                  </a:lnTo>
                  <a:lnTo>
                    <a:pt x="1274575" y="8560"/>
                  </a:lnTo>
                  <a:lnTo>
                    <a:pt x="1309211" y="31908"/>
                  </a:lnTo>
                  <a:lnTo>
                    <a:pt x="1332559" y="66544"/>
                  </a:lnTo>
                  <a:lnTo>
                    <a:pt x="1341120" y="108965"/>
                  </a:lnTo>
                  <a:lnTo>
                    <a:pt x="1341120" y="544829"/>
                  </a:lnTo>
                  <a:lnTo>
                    <a:pt x="1332559" y="587251"/>
                  </a:lnTo>
                  <a:lnTo>
                    <a:pt x="1309211" y="621887"/>
                  </a:lnTo>
                  <a:lnTo>
                    <a:pt x="1274575" y="645235"/>
                  </a:lnTo>
                  <a:lnTo>
                    <a:pt x="1232153" y="653795"/>
                  </a:lnTo>
                  <a:lnTo>
                    <a:pt x="108965" y="653795"/>
                  </a:lnTo>
                  <a:lnTo>
                    <a:pt x="66544" y="645235"/>
                  </a:lnTo>
                  <a:lnTo>
                    <a:pt x="31908" y="621887"/>
                  </a:lnTo>
                  <a:lnTo>
                    <a:pt x="8560" y="587251"/>
                  </a:lnTo>
                  <a:lnTo>
                    <a:pt x="0" y="544829"/>
                  </a:lnTo>
                  <a:lnTo>
                    <a:pt x="0" y="108965"/>
                  </a:lnTo>
                  <a:close/>
                </a:path>
              </a:pathLst>
            </a:custGeom>
            <a:ln w="12699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8373618" y="4091685"/>
            <a:ext cx="100012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270" algn="ctr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latin typeface="Calibri"/>
                <a:cs typeface="Calibri"/>
              </a:rPr>
              <a:t>UNIDADE </a:t>
            </a:r>
            <a:r>
              <a:rPr sz="800" b="1" spc="-5" dirty="0">
                <a:latin typeface="Calibri"/>
                <a:cs typeface="Calibri"/>
              </a:rPr>
              <a:t>DE </a:t>
            </a:r>
            <a:r>
              <a:rPr sz="800" b="1" dirty="0">
                <a:latin typeface="Calibri"/>
                <a:cs typeface="Calibri"/>
              </a:rPr>
              <a:t> </a:t>
            </a:r>
            <a:r>
              <a:rPr sz="800" b="1" spc="-10" dirty="0">
                <a:latin typeface="Calibri"/>
                <a:cs typeface="Calibri"/>
              </a:rPr>
              <a:t>C</a:t>
            </a:r>
            <a:r>
              <a:rPr sz="800" b="1" spc="-5" dirty="0">
                <a:latin typeface="Calibri"/>
                <a:cs typeface="Calibri"/>
              </a:rPr>
              <a:t>O</a:t>
            </a:r>
            <a:r>
              <a:rPr sz="800" b="1" dirty="0">
                <a:latin typeface="Calibri"/>
                <a:cs typeface="Calibri"/>
              </a:rPr>
              <a:t>N</a:t>
            </a:r>
            <a:r>
              <a:rPr sz="800" b="1" spc="-5" dirty="0">
                <a:latin typeface="Calibri"/>
                <a:cs typeface="Calibri"/>
              </a:rPr>
              <a:t>T</a:t>
            </a:r>
            <a:r>
              <a:rPr sz="800" b="1" dirty="0">
                <a:latin typeface="Calibri"/>
                <a:cs typeface="Calibri"/>
              </a:rPr>
              <a:t>RA</a:t>
            </a:r>
            <a:r>
              <a:rPr sz="800" b="1" spc="-5" dirty="0">
                <a:latin typeface="Calibri"/>
                <a:cs typeface="Calibri"/>
              </a:rPr>
              <a:t>TU</a:t>
            </a:r>
            <a:r>
              <a:rPr sz="800" b="1" dirty="0">
                <a:latin typeface="Calibri"/>
                <a:cs typeface="Calibri"/>
              </a:rPr>
              <a:t>A</a:t>
            </a:r>
            <a:r>
              <a:rPr sz="800" b="1" spc="-5" dirty="0">
                <a:latin typeface="Calibri"/>
                <a:cs typeface="Calibri"/>
              </a:rPr>
              <a:t>L</a:t>
            </a:r>
            <a:r>
              <a:rPr sz="800" b="1" dirty="0">
                <a:latin typeface="Calibri"/>
                <a:cs typeface="Calibri"/>
              </a:rPr>
              <a:t>IZ</a:t>
            </a:r>
            <a:r>
              <a:rPr sz="800" b="1" spc="5" dirty="0">
                <a:latin typeface="Calibri"/>
                <a:cs typeface="Calibri"/>
              </a:rPr>
              <a:t>A</a:t>
            </a:r>
            <a:r>
              <a:rPr sz="800" b="1" spc="-10" dirty="0">
                <a:latin typeface="Calibri"/>
                <a:cs typeface="Calibri"/>
              </a:rPr>
              <a:t>Ç</a:t>
            </a:r>
            <a:r>
              <a:rPr sz="800" b="1" dirty="0">
                <a:latin typeface="Calibri"/>
                <a:cs typeface="Calibri"/>
              </a:rPr>
              <a:t>ÃO</a:t>
            </a:r>
            <a:r>
              <a:rPr sz="800" b="1" spc="-30" dirty="0">
                <a:latin typeface="Calibri"/>
                <a:cs typeface="Calibri"/>
              </a:rPr>
              <a:t> </a:t>
            </a:r>
            <a:r>
              <a:rPr sz="800" b="1" dirty="0">
                <a:latin typeface="Calibri"/>
                <a:cs typeface="Calibri"/>
              </a:rPr>
              <a:t>E  PR</a:t>
            </a:r>
            <a:r>
              <a:rPr sz="800" b="1" spc="-5" dirty="0">
                <a:latin typeface="Calibri"/>
                <a:cs typeface="Calibri"/>
              </a:rPr>
              <a:t>O</a:t>
            </a:r>
            <a:r>
              <a:rPr sz="800" b="1" spc="-10" dirty="0">
                <a:latin typeface="Calibri"/>
                <a:cs typeface="Calibri"/>
              </a:rPr>
              <a:t>C</a:t>
            </a:r>
            <a:r>
              <a:rPr sz="800" b="1" dirty="0">
                <a:latin typeface="Calibri"/>
                <a:cs typeface="Calibri"/>
              </a:rPr>
              <a:t>ESSA</a:t>
            </a:r>
            <a:r>
              <a:rPr sz="800" b="1" spc="-5" dirty="0">
                <a:latin typeface="Calibri"/>
                <a:cs typeface="Calibri"/>
              </a:rPr>
              <a:t>M</a:t>
            </a:r>
            <a:r>
              <a:rPr sz="800" b="1" spc="-10" dirty="0">
                <a:latin typeface="Calibri"/>
                <a:cs typeface="Calibri"/>
              </a:rPr>
              <a:t>E</a:t>
            </a:r>
            <a:r>
              <a:rPr sz="800" b="1" dirty="0">
                <a:latin typeface="Calibri"/>
                <a:cs typeface="Calibri"/>
              </a:rPr>
              <a:t>N</a:t>
            </a:r>
            <a:r>
              <a:rPr sz="800" b="1" spc="-5" dirty="0">
                <a:latin typeface="Calibri"/>
                <a:cs typeface="Calibri"/>
              </a:rPr>
              <a:t>T</a:t>
            </a:r>
            <a:r>
              <a:rPr sz="800" b="1" dirty="0">
                <a:latin typeface="Calibri"/>
                <a:cs typeface="Calibri"/>
              </a:rPr>
              <a:t>O</a:t>
            </a:r>
            <a:r>
              <a:rPr sz="800" b="1" spc="-45" dirty="0">
                <a:latin typeface="Calibri"/>
                <a:cs typeface="Calibri"/>
              </a:rPr>
              <a:t> </a:t>
            </a:r>
            <a:r>
              <a:rPr sz="800" b="1" spc="-5" dirty="0">
                <a:latin typeface="Calibri"/>
                <a:cs typeface="Calibri"/>
              </a:rPr>
              <a:t>D</a:t>
            </a:r>
            <a:r>
              <a:rPr sz="800" b="1" dirty="0">
                <a:latin typeface="Calibri"/>
                <a:cs typeface="Calibri"/>
              </a:rPr>
              <a:t>A  INFORMAÇÃO </a:t>
            </a:r>
            <a:r>
              <a:rPr sz="800" b="1" spc="5" dirty="0">
                <a:latin typeface="Calibri"/>
                <a:cs typeface="Calibri"/>
              </a:rPr>
              <a:t> </a:t>
            </a:r>
            <a:r>
              <a:rPr sz="800" b="1" spc="-5" dirty="0">
                <a:latin typeface="Calibri"/>
                <a:cs typeface="Calibri"/>
              </a:rPr>
              <a:t>ASSISTENCIAL</a:t>
            </a:r>
            <a:r>
              <a:rPr lang="pt-BR" sz="800" b="1" spc="-5" dirty="0">
                <a:latin typeface="Calibri"/>
                <a:cs typeface="Calibri"/>
              </a:rPr>
              <a:t> - </a:t>
            </a:r>
            <a:r>
              <a:rPr lang="pt-BR" sz="800" b="1" spc="-5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UCPIA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8174735" y="3261347"/>
            <a:ext cx="1454150" cy="770255"/>
            <a:chOff x="8174735" y="3261347"/>
            <a:chExt cx="1454150" cy="770255"/>
          </a:xfrm>
        </p:grpSpPr>
        <p:pic>
          <p:nvPicPr>
            <p:cNvPr id="32" name="object 3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174735" y="3261347"/>
              <a:ext cx="1453896" cy="769632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8244839" y="3320796"/>
              <a:ext cx="1328927" cy="681227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8206739" y="3293364"/>
              <a:ext cx="1339850" cy="655320"/>
            </a:xfrm>
            <a:custGeom>
              <a:avLst/>
              <a:gdLst/>
              <a:ahLst/>
              <a:cxnLst/>
              <a:rect l="l" t="t" r="r" b="b"/>
              <a:pathLst>
                <a:path w="1339850" h="655320">
                  <a:moveTo>
                    <a:pt x="1230376" y="0"/>
                  </a:moveTo>
                  <a:lnTo>
                    <a:pt x="109219" y="0"/>
                  </a:lnTo>
                  <a:lnTo>
                    <a:pt x="66704" y="8582"/>
                  </a:lnTo>
                  <a:lnTo>
                    <a:pt x="31988" y="31988"/>
                  </a:lnTo>
                  <a:lnTo>
                    <a:pt x="8582" y="66704"/>
                  </a:lnTo>
                  <a:lnTo>
                    <a:pt x="0" y="109220"/>
                  </a:lnTo>
                  <a:lnTo>
                    <a:pt x="0" y="546100"/>
                  </a:lnTo>
                  <a:lnTo>
                    <a:pt x="8582" y="588615"/>
                  </a:lnTo>
                  <a:lnTo>
                    <a:pt x="31988" y="623331"/>
                  </a:lnTo>
                  <a:lnTo>
                    <a:pt x="66704" y="646737"/>
                  </a:lnTo>
                  <a:lnTo>
                    <a:pt x="109219" y="655319"/>
                  </a:lnTo>
                  <a:lnTo>
                    <a:pt x="1230376" y="655319"/>
                  </a:lnTo>
                  <a:lnTo>
                    <a:pt x="1272891" y="646737"/>
                  </a:lnTo>
                  <a:lnTo>
                    <a:pt x="1307607" y="623331"/>
                  </a:lnTo>
                  <a:lnTo>
                    <a:pt x="1331013" y="588615"/>
                  </a:lnTo>
                  <a:lnTo>
                    <a:pt x="1339595" y="546100"/>
                  </a:lnTo>
                  <a:lnTo>
                    <a:pt x="1339595" y="109220"/>
                  </a:lnTo>
                  <a:lnTo>
                    <a:pt x="1331013" y="66704"/>
                  </a:lnTo>
                  <a:lnTo>
                    <a:pt x="1307607" y="31988"/>
                  </a:lnTo>
                  <a:lnTo>
                    <a:pt x="1272891" y="8582"/>
                  </a:lnTo>
                  <a:lnTo>
                    <a:pt x="12303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8206739" y="3293364"/>
              <a:ext cx="1339850" cy="655320"/>
            </a:xfrm>
            <a:custGeom>
              <a:avLst/>
              <a:gdLst/>
              <a:ahLst/>
              <a:cxnLst/>
              <a:rect l="l" t="t" r="r" b="b"/>
              <a:pathLst>
                <a:path w="1339850" h="655320">
                  <a:moveTo>
                    <a:pt x="0" y="109220"/>
                  </a:moveTo>
                  <a:lnTo>
                    <a:pt x="8582" y="66704"/>
                  </a:lnTo>
                  <a:lnTo>
                    <a:pt x="31988" y="31988"/>
                  </a:lnTo>
                  <a:lnTo>
                    <a:pt x="66704" y="8582"/>
                  </a:lnTo>
                  <a:lnTo>
                    <a:pt x="109219" y="0"/>
                  </a:lnTo>
                  <a:lnTo>
                    <a:pt x="1230376" y="0"/>
                  </a:lnTo>
                  <a:lnTo>
                    <a:pt x="1272891" y="8582"/>
                  </a:lnTo>
                  <a:lnTo>
                    <a:pt x="1307607" y="31988"/>
                  </a:lnTo>
                  <a:lnTo>
                    <a:pt x="1331013" y="66704"/>
                  </a:lnTo>
                  <a:lnTo>
                    <a:pt x="1339595" y="109220"/>
                  </a:lnTo>
                  <a:lnTo>
                    <a:pt x="1339595" y="546100"/>
                  </a:lnTo>
                  <a:lnTo>
                    <a:pt x="1331013" y="588615"/>
                  </a:lnTo>
                  <a:lnTo>
                    <a:pt x="1307607" y="623331"/>
                  </a:lnTo>
                  <a:lnTo>
                    <a:pt x="1272891" y="646737"/>
                  </a:lnTo>
                  <a:lnTo>
                    <a:pt x="1230376" y="655319"/>
                  </a:lnTo>
                  <a:lnTo>
                    <a:pt x="109219" y="655319"/>
                  </a:lnTo>
                  <a:lnTo>
                    <a:pt x="66704" y="646737"/>
                  </a:lnTo>
                  <a:lnTo>
                    <a:pt x="31988" y="623331"/>
                  </a:lnTo>
                  <a:lnTo>
                    <a:pt x="8582" y="588615"/>
                  </a:lnTo>
                  <a:lnTo>
                    <a:pt x="0" y="546100"/>
                  </a:lnTo>
                  <a:lnTo>
                    <a:pt x="0" y="109220"/>
                  </a:lnTo>
                  <a:close/>
                </a:path>
              </a:pathLst>
            </a:custGeom>
            <a:ln w="1270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8321167" y="3357752"/>
            <a:ext cx="111188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800" b="1" dirty="0">
                <a:latin typeface="Calibri"/>
                <a:cs typeface="Calibri"/>
              </a:rPr>
              <a:t>UNI</a:t>
            </a:r>
            <a:r>
              <a:rPr sz="800" b="1" spc="-5" dirty="0">
                <a:latin typeface="Calibri"/>
                <a:cs typeface="Calibri"/>
              </a:rPr>
              <a:t>D</a:t>
            </a:r>
            <a:r>
              <a:rPr sz="800" b="1" dirty="0">
                <a:latin typeface="Calibri"/>
                <a:cs typeface="Calibri"/>
              </a:rPr>
              <a:t>A</a:t>
            </a:r>
            <a:r>
              <a:rPr sz="800" b="1" spc="-5" dirty="0">
                <a:latin typeface="Calibri"/>
                <a:cs typeface="Calibri"/>
              </a:rPr>
              <a:t>D</a:t>
            </a:r>
            <a:r>
              <a:rPr sz="800" b="1" dirty="0">
                <a:latin typeface="Calibri"/>
                <a:cs typeface="Calibri"/>
              </a:rPr>
              <a:t>E</a:t>
            </a:r>
            <a:r>
              <a:rPr sz="800" b="1" spc="-35" dirty="0">
                <a:latin typeface="Calibri"/>
                <a:cs typeface="Calibri"/>
              </a:rPr>
              <a:t> </a:t>
            </a:r>
            <a:r>
              <a:rPr sz="800" b="1" spc="-5" dirty="0">
                <a:latin typeface="Calibri"/>
                <a:cs typeface="Calibri"/>
              </a:rPr>
              <a:t>D</a:t>
            </a:r>
            <a:r>
              <a:rPr sz="800" b="1" dirty="0">
                <a:latin typeface="Calibri"/>
                <a:cs typeface="Calibri"/>
              </a:rPr>
              <a:t>E</a:t>
            </a:r>
            <a:r>
              <a:rPr sz="800" b="1" spc="-10" dirty="0">
                <a:latin typeface="Calibri"/>
                <a:cs typeface="Calibri"/>
              </a:rPr>
              <a:t> </a:t>
            </a:r>
            <a:r>
              <a:rPr sz="800" b="1" dirty="0">
                <a:latin typeface="Calibri"/>
                <a:cs typeface="Calibri"/>
              </a:rPr>
              <a:t>REGU</a:t>
            </a:r>
            <a:r>
              <a:rPr sz="800" b="1" spc="-5" dirty="0">
                <a:latin typeface="Calibri"/>
                <a:cs typeface="Calibri"/>
              </a:rPr>
              <a:t>L</a:t>
            </a:r>
            <a:r>
              <a:rPr sz="800" b="1" dirty="0">
                <a:latin typeface="Calibri"/>
                <a:cs typeface="Calibri"/>
              </a:rPr>
              <a:t>A</a:t>
            </a:r>
            <a:r>
              <a:rPr sz="800" b="1" spc="-10" dirty="0">
                <a:latin typeface="Calibri"/>
                <a:cs typeface="Calibri"/>
              </a:rPr>
              <a:t>Ç</a:t>
            </a:r>
            <a:r>
              <a:rPr sz="800" b="1" dirty="0">
                <a:latin typeface="Calibri"/>
                <a:cs typeface="Calibri"/>
              </a:rPr>
              <a:t>ÃO  ASSIS</a:t>
            </a:r>
            <a:r>
              <a:rPr sz="800" b="1" spc="-5" dirty="0">
                <a:latin typeface="Calibri"/>
                <a:cs typeface="Calibri"/>
              </a:rPr>
              <a:t>TÊ</a:t>
            </a:r>
            <a:r>
              <a:rPr sz="800" b="1" spc="-15" dirty="0">
                <a:latin typeface="Calibri"/>
                <a:cs typeface="Calibri"/>
              </a:rPr>
              <a:t>N</a:t>
            </a:r>
            <a:r>
              <a:rPr sz="800" b="1" spc="-10" dirty="0">
                <a:latin typeface="Calibri"/>
                <a:cs typeface="Calibri"/>
              </a:rPr>
              <a:t>C</a:t>
            </a:r>
            <a:r>
              <a:rPr sz="800" b="1" dirty="0">
                <a:latin typeface="Calibri"/>
                <a:cs typeface="Calibri"/>
              </a:rPr>
              <a:t>I</a:t>
            </a:r>
            <a:r>
              <a:rPr sz="800" b="1" spc="5" dirty="0">
                <a:latin typeface="Calibri"/>
                <a:cs typeface="Calibri"/>
              </a:rPr>
              <a:t>A</a:t>
            </a:r>
            <a:r>
              <a:rPr sz="800" b="1" dirty="0">
                <a:latin typeface="Calibri"/>
                <a:cs typeface="Calibri"/>
              </a:rPr>
              <a:t>L</a:t>
            </a:r>
            <a:r>
              <a:rPr sz="800" b="1" spc="-45" dirty="0">
                <a:latin typeface="Calibri"/>
                <a:cs typeface="Calibri"/>
              </a:rPr>
              <a:t> </a:t>
            </a:r>
            <a:r>
              <a:rPr sz="800" b="1" dirty="0">
                <a:latin typeface="Calibri"/>
                <a:cs typeface="Calibri"/>
              </a:rPr>
              <a:t>E</a:t>
            </a:r>
            <a:r>
              <a:rPr sz="800" b="1" spc="-10" dirty="0">
                <a:latin typeface="Calibri"/>
                <a:cs typeface="Calibri"/>
              </a:rPr>
              <a:t> </a:t>
            </a:r>
            <a:r>
              <a:rPr sz="800" b="1" dirty="0">
                <a:latin typeface="Calibri"/>
                <a:cs typeface="Calibri"/>
              </a:rPr>
              <a:t>GES</a:t>
            </a:r>
            <a:r>
              <a:rPr sz="800" b="1" spc="-5" dirty="0">
                <a:latin typeface="Calibri"/>
                <a:cs typeface="Calibri"/>
              </a:rPr>
              <a:t>T</a:t>
            </a:r>
            <a:r>
              <a:rPr sz="800" b="1" dirty="0">
                <a:latin typeface="Calibri"/>
                <a:cs typeface="Calibri"/>
              </a:rPr>
              <a:t>ÃO  DA INFORMAÇÃO </a:t>
            </a:r>
            <a:r>
              <a:rPr sz="800" b="1" spc="5" dirty="0">
                <a:latin typeface="Calibri"/>
                <a:cs typeface="Calibri"/>
              </a:rPr>
              <a:t> </a:t>
            </a:r>
            <a:r>
              <a:rPr sz="800" b="1" spc="-5" dirty="0">
                <a:latin typeface="Calibri"/>
                <a:cs typeface="Calibri"/>
              </a:rPr>
              <a:t>ASSISTENCIAL</a:t>
            </a:r>
            <a:r>
              <a:rPr lang="pt-BR" sz="800" b="1" spc="-5" dirty="0">
                <a:latin typeface="Calibri"/>
                <a:cs typeface="Calibri"/>
              </a:rPr>
              <a:t> - </a:t>
            </a:r>
            <a:r>
              <a:rPr lang="pt-BR" sz="800" b="1" spc="-5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URAGIA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8188452" y="2453652"/>
            <a:ext cx="1442085" cy="757555"/>
            <a:chOff x="8188452" y="2453652"/>
            <a:chExt cx="1442085" cy="757555"/>
          </a:xfrm>
        </p:grpSpPr>
        <p:pic>
          <p:nvPicPr>
            <p:cNvPr id="38" name="object 3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8188452" y="2453652"/>
              <a:ext cx="1441703" cy="757415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8282940" y="2540508"/>
              <a:ext cx="1280159" cy="617220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8214360" y="2479548"/>
              <a:ext cx="1339850" cy="655320"/>
            </a:xfrm>
            <a:custGeom>
              <a:avLst/>
              <a:gdLst/>
              <a:ahLst/>
              <a:cxnLst/>
              <a:rect l="l" t="t" r="r" b="b"/>
              <a:pathLst>
                <a:path w="1339850" h="655319">
                  <a:moveTo>
                    <a:pt x="1230376" y="0"/>
                  </a:moveTo>
                  <a:lnTo>
                    <a:pt x="109220" y="0"/>
                  </a:lnTo>
                  <a:lnTo>
                    <a:pt x="66704" y="8582"/>
                  </a:lnTo>
                  <a:lnTo>
                    <a:pt x="31988" y="31988"/>
                  </a:lnTo>
                  <a:lnTo>
                    <a:pt x="8582" y="66704"/>
                  </a:lnTo>
                  <a:lnTo>
                    <a:pt x="0" y="109219"/>
                  </a:lnTo>
                  <a:lnTo>
                    <a:pt x="0" y="546100"/>
                  </a:lnTo>
                  <a:lnTo>
                    <a:pt x="8582" y="588615"/>
                  </a:lnTo>
                  <a:lnTo>
                    <a:pt x="31988" y="623331"/>
                  </a:lnTo>
                  <a:lnTo>
                    <a:pt x="66704" y="646737"/>
                  </a:lnTo>
                  <a:lnTo>
                    <a:pt x="109220" y="655319"/>
                  </a:lnTo>
                  <a:lnTo>
                    <a:pt x="1230376" y="655319"/>
                  </a:lnTo>
                  <a:lnTo>
                    <a:pt x="1272891" y="646737"/>
                  </a:lnTo>
                  <a:lnTo>
                    <a:pt x="1307607" y="623331"/>
                  </a:lnTo>
                  <a:lnTo>
                    <a:pt x="1331013" y="588615"/>
                  </a:lnTo>
                  <a:lnTo>
                    <a:pt x="1339596" y="546100"/>
                  </a:lnTo>
                  <a:lnTo>
                    <a:pt x="1339596" y="109219"/>
                  </a:lnTo>
                  <a:lnTo>
                    <a:pt x="1331013" y="66704"/>
                  </a:lnTo>
                  <a:lnTo>
                    <a:pt x="1307607" y="31988"/>
                  </a:lnTo>
                  <a:lnTo>
                    <a:pt x="1272891" y="8582"/>
                  </a:lnTo>
                  <a:lnTo>
                    <a:pt x="1230376" y="0"/>
                  </a:lnTo>
                  <a:close/>
                </a:path>
              </a:pathLst>
            </a:custGeom>
            <a:solidFill>
              <a:srgbClr val="C5DF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8367141" y="2581783"/>
            <a:ext cx="103695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900" b="1" spc="-5" dirty="0">
                <a:solidFill>
                  <a:srgbClr val="385622"/>
                </a:solidFill>
                <a:latin typeface="Calibri"/>
                <a:cs typeface="Calibri"/>
              </a:rPr>
              <a:t>SETOR</a:t>
            </a:r>
            <a:r>
              <a:rPr sz="900" b="1" spc="5" dirty="0">
                <a:solidFill>
                  <a:srgbClr val="385622"/>
                </a:solidFill>
                <a:latin typeface="Calibri"/>
                <a:cs typeface="Calibri"/>
              </a:rPr>
              <a:t> </a:t>
            </a:r>
            <a:r>
              <a:rPr sz="900" b="1" spc="-5" dirty="0">
                <a:solidFill>
                  <a:srgbClr val="385622"/>
                </a:solidFill>
                <a:latin typeface="Calibri"/>
                <a:cs typeface="Calibri"/>
              </a:rPr>
              <a:t>DE </a:t>
            </a:r>
            <a:r>
              <a:rPr sz="900" b="1" dirty="0">
                <a:solidFill>
                  <a:srgbClr val="385622"/>
                </a:solidFill>
                <a:latin typeface="Calibri"/>
                <a:cs typeface="Calibri"/>
              </a:rPr>
              <a:t> CO</a:t>
            </a:r>
            <a:r>
              <a:rPr sz="900" b="1" spc="-10" dirty="0">
                <a:solidFill>
                  <a:srgbClr val="385622"/>
                </a:solidFill>
                <a:latin typeface="Calibri"/>
                <a:cs typeface="Calibri"/>
              </a:rPr>
              <a:t>N</a:t>
            </a:r>
            <a:r>
              <a:rPr sz="900" b="1" spc="-5" dirty="0">
                <a:solidFill>
                  <a:srgbClr val="385622"/>
                </a:solidFill>
                <a:latin typeface="Calibri"/>
                <a:cs typeface="Calibri"/>
              </a:rPr>
              <a:t>TR</a:t>
            </a:r>
            <a:r>
              <a:rPr sz="900" b="1" spc="-10" dirty="0">
                <a:solidFill>
                  <a:srgbClr val="385622"/>
                </a:solidFill>
                <a:latin typeface="Calibri"/>
                <a:cs typeface="Calibri"/>
              </a:rPr>
              <a:t>A</a:t>
            </a:r>
            <a:r>
              <a:rPr sz="900" b="1" spc="-5" dirty="0">
                <a:solidFill>
                  <a:srgbClr val="385622"/>
                </a:solidFill>
                <a:latin typeface="Calibri"/>
                <a:cs typeface="Calibri"/>
              </a:rPr>
              <a:t>TU</a:t>
            </a:r>
            <a:r>
              <a:rPr sz="900" b="1" spc="-10" dirty="0">
                <a:solidFill>
                  <a:srgbClr val="385622"/>
                </a:solidFill>
                <a:latin typeface="Calibri"/>
                <a:cs typeface="Calibri"/>
              </a:rPr>
              <a:t>A</a:t>
            </a:r>
            <a:r>
              <a:rPr sz="900" b="1" dirty="0">
                <a:solidFill>
                  <a:srgbClr val="385622"/>
                </a:solidFill>
                <a:latin typeface="Calibri"/>
                <a:cs typeface="Calibri"/>
              </a:rPr>
              <a:t>LIZ</a:t>
            </a:r>
            <a:r>
              <a:rPr sz="900" b="1" spc="-5" dirty="0">
                <a:solidFill>
                  <a:srgbClr val="385622"/>
                </a:solidFill>
                <a:latin typeface="Calibri"/>
                <a:cs typeface="Calibri"/>
              </a:rPr>
              <a:t>A</a:t>
            </a:r>
            <a:r>
              <a:rPr sz="900" b="1" dirty="0">
                <a:solidFill>
                  <a:srgbClr val="385622"/>
                </a:solidFill>
                <a:latin typeface="Calibri"/>
                <a:cs typeface="Calibri"/>
              </a:rPr>
              <a:t>Ç</a:t>
            </a:r>
            <a:r>
              <a:rPr sz="900" b="1" spc="-10" dirty="0">
                <a:solidFill>
                  <a:srgbClr val="385622"/>
                </a:solidFill>
                <a:latin typeface="Calibri"/>
                <a:cs typeface="Calibri"/>
              </a:rPr>
              <a:t>Ã</a:t>
            </a:r>
            <a:r>
              <a:rPr sz="900" b="1" dirty="0">
                <a:solidFill>
                  <a:srgbClr val="385622"/>
                </a:solidFill>
                <a:latin typeface="Calibri"/>
                <a:cs typeface="Calibri"/>
              </a:rPr>
              <a:t>O  E</a:t>
            </a:r>
            <a:r>
              <a:rPr sz="900" b="1" spc="-20" dirty="0">
                <a:solidFill>
                  <a:srgbClr val="385622"/>
                </a:solidFill>
                <a:latin typeface="Calibri"/>
                <a:cs typeface="Calibri"/>
              </a:rPr>
              <a:t> </a:t>
            </a:r>
            <a:r>
              <a:rPr sz="900" b="1" spc="-5" dirty="0">
                <a:solidFill>
                  <a:srgbClr val="385622"/>
                </a:solidFill>
                <a:latin typeface="Calibri"/>
                <a:cs typeface="Calibri"/>
              </a:rPr>
              <a:t>REGULAÇÃO</a:t>
            </a:r>
            <a:r>
              <a:rPr lang="pt-BR" sz="900" b="1" spc="-5" dirty="0">
                <a:solidFill>
                  <a:srgbClr val="385622"/>
                </a:solidFill>
                <a:latin typeface="Calibri"/>
                <a:cs typeface="Calibri"/>
              </a:rPr>
              <a:t> - </a:t>
            </a:r>
            <a:r>
              <a:rPr lang="pt-BR" sz="900" b="1" spc="-5" dirty="0">
                <a:solidFill>
                  <a:srgbClr val="FF0000"/>
                </a:solidFill>
                <a:latin typeface="Calibri"/>
                <a:cs typeface="Calibri"/>
              </a:rPr>
              <a:t>STCOR</a:t>
            </a:r>
            <a:endParaRPr sz="900" dirty="0">
              <a:latin typeface="Calibri"/>
              <a:cs typeface="Calibri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6323076" y="2452103"/>
            <a:ext cx="1443355" cy="826135"/>
            <a:chOff x="6323076" y="2452103"/>
            <a:chExt cx="1443355" cy="826135"/>
          </a:xfrm>
        </p:grpSpPr>
        <p:pic>
          <p:nvPicPr>
            <p:cNvPr id="43" name="object 4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23076" y="2467368"/>
              <a:ext cx="1443227" cy="757415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78524" y="2452103"/>
              <a:ext cx="1159751" cy="826020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6348984" y="2493263"/>
              <a:ext cx="1341120" cy="655320"/>
            </a:xfrm>
            <a:custGeom>
              <a:avLst/>
              <a:gdLst/>
              <a:ahLst/>
              <a:cxnLst/>
              <a:rect l="l" t="t" r="r" b="b"/>
              <a:pathLst>
                <a:path w="1341120" h="655319">
                  <a:moveTo>
                    <a:pt x="1231899" y="0"/>
                  </a:moveTo>
                  <a:lnTo>
                    <a:pt x="109219" y="0"/>
                  </a:lnTo>
                  <a:lnTo>
                    <a:pt x="66704" y="8582"/>
                  </a:lnTo>
                  <a:lnTo>
                    <a:pt x="31988" y="31988"/>
                  </a:lnTo>
                  <a:lnTo>
                    <a:pt x="8582" y="66704"/>
                  </a:lnTo>
                  <a:lnTo>
                    <a:pt x="0" y="109220"/>
                  </a:lnTo>
                  <a:lnTo>
                    <a:pt x="0" y="546100"/>
                  </a:lnTo>
                  <a:lnTo>
                    <a:pt x="8582" y="588615"/>
                  </a:lnTo>
                  <a:lnTo>
                    <a:pt x="31988" y="623331"/>
                  </a:lnTo>
                  <a:lnTo>
                    <a:pt x="66704" y="646737"/>
                  </a:lnTo>
                  <a:lnTo>
                    <a:pt x="109219" y="655320"/>
                  </a:lnTo>
                  <a:lnTo>
                    <a:pt x="1231899" y="655320"/>
                  </a:lnTo>
                  <a:lnTo>
                    <a:pt x="1274415" y="646737"/>
                  </a:lnTo>
                  <a:lnTo>
                    <a:pt x="1309131" y="623331"/>
                  </a:lnTo>
                  <a:lnTo>
                    <a:pt x="1332537" y="588615"/>
                  </a:lnTo>
                  <a:lnTo>
                    <a:pt x="1341119" y="546100"/>
                  </a:lnTo>
                  <a:lnTo>
                    <a:pt x="1341119" y="109220"/>
                  </a:lnTo>
                  <a:lnTo>
                    <a:pt x="1332537" y="66704"/>
                  </a:lnTo>
                  <a:lnTo>
                    <a:pt x="1309131" y="31988"/>
                  </a:lnTo>
                  <a:lnTo>
                    <a:pt x="1274415" y="8582"/>
                  </a:lnTo>
                  <a:lnTo>
                    <a:pt x="1231899" y="0"/>
                  </a:lnTo>
                  <a:close/>
                </a:path>
              </a:pathLst>
            </a:custGeom>
            <a:solidFill>
              <a:srgbClr val="C5DF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6569456" y="2496438"/>
            <a:ext cx="901700" cy="704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indent="1905" algn="ctr">
              <a:lnSpc>
                <a:spcPct val="100000"/>
              </a:lnSpc>
              <a:spcBef>
                <a:spcPts val="95"/>
              </a:spcBef>
            </a:pPr>
            <a:r>
              <a:rPr sz="900" b="1" spc="-10" dirty="0">
                <a:solidFill>
                  <a:srgbClr val="385622"/>
                </a:solidFill>
                <a:latin typeface="Calibri"/>
                <a:cs typeface="Calibri"/>
              </a:rPr>
              <a:t>SETOR</a:t>
            </a:r>
            <a:r>
              <a:rPr sz="900" b="1" spc="15" dirty="0">
                <a:solidFill>
                  <a:srgbClr val="385622"/>
                </a:solidFill>
                <a:latin typeface="Calibri"/>
                <a:cs typeface="Calibri"/>
              </a:rPr>
              <a:t> </a:t>
            </a:r>
            <a:r>
              <a:rPr sz="900" b="1" spc="-5" dirty="0">
                <a:solidFill>
                  <a:srgbClr val="385622"/>
                </a:solidFill>
                <a:latin typeface="Calibri"/>
                <a:cs typeface="Calibri"/>
              </a:rPr>
              <a:t>DE </a:t>
            </a:r>
            <a:r>
              <a:rPr sz="900" b="1" dirty="0">
                <a:solidFill>
                  <a:srgbClr val="385622"/>
                </a:solidFill>
                <a:latin typeface="Calibri"/>
                <a:cs typeface="Calibri"/>
              </a:rPr>
              <a:t> </a:t>
            </a:r>
            <a:r>
              <a:rPr sz="900" b="1" spc="-10" dirty="0">
                <a:solidFill>
                  <a:srgbClr val="385622"/>
                </a:solidFill>
                <a:latin typeface="Calibri"/>
                <a:cs typeface="Calibri"/>
              </a:rPr>
              <a:t>TECNOLOGIA </a:t>
            </a:r>
            <a:r>
              <a:rPr sz="900" b="1" spc="-5" dirty="0">
                <a:solidFill>
                  <a:srgbClr val="385622"/>
                </a:solidFill>
                <a:latin typeface="Calibri"/>
                <a:cs typeface="Calibri"/>
              </a:rPr>
              <a:t>DA </a:t>
            </a:r>
            <a:r>
              <a:rPr sz="900" b="1" spc="-215" dirty="0">
                <a:solidFill>
                  <a:srgbClr val="385622"/>
                </a:solidFill>
                <a:latin typeface="Calibri"/>
                <a:cs typeface="Calibri"/>
              </a:rPr>
              <a:t> </a:t>
            </a:r>
            <a:r>
              <a:rPr sz="900" b="1" spc="-5" dirty="0">
                <a:solidFill>
                  <a:srgbClr val="385622"/>
                </a:solidFill>
                <a:latin typeface="Calibri"/>
                <a:cs typeface="Calibri"/>
              </a:rPr>
              <a:t>INFORMAÇÃO E </a:t>
            </a:r>
            <a:r>
              <a:rPr sz="900" b="1" dirty="0">
                <a:solidFill>
                  <a:srgbClr val="385622"/>
                </a:solidFill>
                <a:latin typeface="Calibri"/>
                <a:cs typeface="Calibri"/>
              </a:rPr>
              <a:t> </a:t>
            </a:r>
            <a:r>
              <a:rPr sz="900" b="1" spc="-10" dirty="0">
                <a:solidFill>
                  <a:srgbClr val="385622"/>
                </a:solidFill>
                <a:latin typeface="Calibri"/>
                <a:cs typeface="Calibri"/>
              </a:rPr>
              <a:t>SAÚDE</a:t>
            </a:r>
            <a:r>
              <a:rPr sz="900" b="1" spc="-20" dirty="0">
                <a:solidFill>
                  <a:srgbClr val="385622"/>
                </a:solidFill>
                <a:latin typeface="Calibri"/>
                <a:cs typeface="Calibri"/>
              </a:rPr>
              <a:t> </a:t>
            </a:r>
            <a:r>
              <a:rPr sz="900" b="1" spc="-5" dirty="0">
                <a:solidFill>
                  <a:srgbClr val="385622"/>
                </a:solidFill>
                <a:latin typeface="Calibri"/>
                <a:cs typeface="Calibri"/>
              </a:rPr>
              <a:t>DIGITAL</a:t>
            </a:r>
            <a:r>
              <a:rPr lang="pt-BR" sz="900" b="1" spc="-5" dirty="0">
                <a:solidFill>
                  <a:srgbClr val="385622"/>
                </a:solidFill>
                <a:latin typeface="Calibri"/>
                <a:cs typeface="Calibri"/>
              </a:rPr>
              <a:t> - </a:t>
            </a:r>
            <a:r>
              <a:rPr lang="pt-BR" sz="900" b="1" spc="-5" dirty="0">
                <a:solidFill>
                  <a:srgbClr val="FF0000"/>
                </a:solidFill>
                <a:latin typeface="Calibri"/>
                <a:cs typeface="Calibri"/>
              </a:rPr>
              <a:t>SETISD</a:t>
            </a:r>
            <a:endParaRPr sz="900" dirty="0">
              <a:latin typeface="Calibri"/>
              <a:cs typeface="Calibri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6316979" y="4082808"/>
            <a:ext cx="1455420" cy="803275"/>
            <a:chOff x="6316979" y="4082808"/>
            <a:chExt cx="1455420" cy="803275"/>
          </a:xfrm>
        </p:grpSpPr>
        <p:pic>
          <p:nvPicPr>
            <p:cNvPr id="48" name="object 48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316979" y="4084307"/>
              <a:ext cx="1455420" cy="769632"/>
            </a:xfrm>
            <a:prstGeom prst="rect">
              <a:avLst/>
            </a:prstGeom>
          </p:spPr>
        </p:pic>
        <p:pic>
          <p:nvPicPr>
            <p:cNvPr id="49" name="object 49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6420611" y="4082808"/>
              <a:ext cx="1263408" cy="803135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6348983" y="4116323"/>
              <a:ext cx="1341120" cy="655320"/>
            </a:xfrm>
            <a:custGeom>
              <a:avLst/>
              <a:gdLst/>
              <a:ahLst/>
              <a:cxnLst/>
              <a:rect l="l" t="t" r="r" b="b"/>
              <a:pathLst>
                <a:path w="1341120" h="655320">
                  <a:moveTo>
                    <a:pt x="1231899" y="0"/>
                  </a:moveTo>
                  <a:lnTo>
                    <a:pt x="109219" y="0"/>
                  </a:lnTo>
                  <a:lnTo>
                    <a:pt x="66704" y="8582"/>
                  </a:lnTo>
                  <a:lnTo>
                    <a:pt x="31988" y="31988"/>
                  </a:lnTo>
                  <a:lnTo>
                    <a:pt x="8582" y="66704"/>
                  </a:lnTo>
                  <a:lnTo>
                    <a:pt x="0" y="109219"/>
                  </a:lnTo>
                  <a:lnTo>
                    <a:pt x="0" y="546100"/>
                  </a:lnTo>
                  <a:lnTo>
                    <a:pt x="8582" y="588615"/>
                  </a:lnTo>
                  <a:lnTo>
                    <a:pt x="31988" y="623331"/>
                  </a:lnTo>
                  <a:lnTo>
                    <a:pt x="66704" y="646737"/>
                  </a:lnTo>
                  <a:lnTo>
                    <a:pt x="109219" y="655319"/>
                  </a:lnTo>
                  <a:lnTo>
                    <a:pt x="1231899" y="655319"/>
                  </a:lnTo>
                  <a:lnTo>
                    <a:pt x="1274415" y="646737"/>
                  </a:lnTo>
                  <a:lnTo>
                    <a:pt x="1309131" y="623331"/>
                  </a:lnTo>
                  <a:lnTo>
                    <a:pt x="1332537" y="588615"/>
                  </a:lnTo>
                  <a:lnTo>
                    <a:pt x="1341119" y="546100"/>
                  </a:lnTo>
                  <a:lnTo>
                    <a:pt x="1341119" y="109219"/>
                  </a:lnTo>
                  <a:lnTo>
                    <a:pt x="1332537" y="66704"/>
                  </a:lnTo>
                  <a:lnTo>
                    <a:pt x="1309131" y="31988"/>
                  </a:lnTo>
                  <a:lnTo>
                    <a:pt x="1274415" y="8582"/>
                  </a:lnTo>
                  <a:lnTo>
                    <a:pt x="123189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6348983" y="4116323"/>
              <a:ext cx="1341120" cy="655320"/>
            </a:xfrm>
            <a:custGeom>
              <a:avLst/>
              <a:gdLst/>
              <a:ahLst/>
              <a:cxnLst/>
              <a:rect l="l" t="t" r="r" b="b"/>
              <a:pathLst>
                <a:path w="1341120" h="655320">
                  <a:moveTo>
                    <a:pt x="0" y="109219"/>
                  </a:moveTo>
                  <a:lnTo>
                    <a:pt x="8582" y="66704"/>
                  </a:lnTo>
                  <a:lnTo>
                    <a:pt x="31988" y="31988"/>
                  </a:lnTo>
                  <a:lnTo>
                    <a:pt x="66704" y="8582"/>
                  </a:lnTo>
                  <a:lnTo>
                    <a:pt x="109219" y="0"/>
                  </a:lnTo>
                  <a:lnTo>
                    <a:pt x="1231899" y="0"/>
                  </a:lnTo>
                  <a:lnTo>
                    <a:pt x="1274415" y="8582"/>
                  </a:lnTo>
                  <a:lnTo>
                    <a:pt x="1309131" y="31988"/>
                  </a:lnTo>
                  <a:lnTo>
                    <a:pt x="1332537" y="66704"/>
                  </a:lnTo>
                  <a:lnTo>
                    <a:pt x="1341119" y="109219"/>
                  </a:lnTo>
                  <a:lnTo>
                    <a:pt x="1341119" y="546100"/>
                  </a:lnTo>
                  <a:lnTo>
                    <a:pt x="1332537" y="588615"/>
                  </a:lnTo>
                  <a:lnTo>
                    <a:pt x="1309131" y="623331"/>
                  </a:lnTo>
                  <a:lnTo>
                    <a:pt x="1274415" y="646737"/>
                  </a:lnTo>
                  <a:lnTo>
                    <a:pt x="1231899" y="655319"/>
                  </a:lnTo>
                  <a:lnTo>
                    <a:pt x="109219" y="655319"/>
                  </a:lnTo>
                  <a:lnTo>
                    <a:pt x="66704" y="646737"/>
                  </a:lnTo>
                  <a:lnTo>
                    <a:pt x="31988" y="623331"/>
                  </a:lnTo>
                  <a:lnTo>
                    <a:pt x="8582" y="588615"/>
                  </a:lnTo>
                  <a:lnTo>
                    <a:pt x="0" y="546100"/>
                  </a:lnTo>
                  <a:lnTo>
                    <a:pt x="0" y="109219"/>
                  </a:lnTo>
                  <a:close/>
                </a:path>
              </a:pathLst>
            </a:custGeom>
            <a:ln w="1270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2" name="object 52"/>
          <p:cNvSpPr txBox="1"/>
          <p:nvPr/>
        </p:nvSpPr>
        <p:spPr>
          <a:xfrm>
            <a:off x="6496303" y="4120134"/>
            <a:ext cx="104648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35" algn="ctr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latin typeface="Calibri"/>
                <a:cs typeface="Calibri"/>
              </a:rPr>
              <a:t>UNIDADE </a:t>
            </a:r>
            <a:r>
              <a:rPr sz="800" b="1" spc="-5" dirty="0">
                <a:latin typeface="Calibri"/>
                <a:cs typeface="Calibri"/>
              </a:rPr>
              <a:t>DE </a:t>
            </a:r>
            <a:r>
              <a:rPr sz="800" b="1" dirty="0">
                <a:latin typeface="Calibri"/>
                <a:cs typeface="Calibri"/>
              </a:rPr>
              <a:t> </a:t>
            </a:r>
            <a:r>
              <a:rPr sz="800" b="1" spc="-5" dirty="0">
                <a:latin typeface="Calibri"/>
                <a:cs typeface="Calibri"/>
              </a:rPr>
              <a:t>INFRAESTRUTURA, </a:t>
            </a:r>
            <a:r>
              <a:rPr sz="800" b="1" dirty="0">
                <a:latin typeface="Calibri"/>
                <a:cs typeface="Calibri"/>
              </a:rPr>
              <a:t> SUP</a:t>
            </a:r>
            <a:r>
              <a:rPr sz="800" b="1" spc="-5" dirty="0">
                <a:latin typeface="Calibri"/>
                <a:cs typeface="Calibri"/>
              </a:rPr>
              <a:t>O</a:t>
            </a:r>
            <a:r>
              <a:rPr sz="800" b="1" dirty="0">
                <a:latin typeface="Calibri"/>
                <a:cs typeface="Calibri"/>
              </a:rPr>
              <a:t>R</a:t>
            </a:r>
            <a:r>
              <a:rPr sz="800" b="1" spc="-5" dirty="0">
                <a:latin typeface="Calibri"/>
                <a:cs typeface="Calibri"/>
              </a:rPr>
              <a:t>T</a:t>
            </a:r>
            <a:r>
              <a:rPr sz="800" b="1" dirty="0">
                <a:latin typeface="Calibri"/>
                <a:cs typeface="Calibri"/>
              </a:rPr>
              <a:t>E</a:t>
            </a:r>
            <a:r>
              <a:rPr sz="800" b="1" spc="-40" dirty="0">
                <a:latin typeface="Calibri"/>
                <a:cs typeface="Calibri"/>
              </a:rPr>
              <a:t> </a:t>
            </a:r>
            <a:r>
              <a:rPr sz="800" b="1" dirty="0">
                <a:latin typeface="Calibri"/>
                <a:cs typeface="Calibri"/>
              </a:rPr>
              <a:t>E</a:t>
            </a:r>
            <a:r>
              <a:rPr sz="800" b="1" spc="-10" dirty="0">
                <a:latin typeface="Calibri"/>
                <a:cs typeface="Calibri"/>
              </a:rPr>
              <a:t> </a:t>
            </a:r>
            <a:r>
              <a:rPr sz="800" b="1" dirty="0">
                <a:latin typeface="Calibri"/>
                <a:cs typeface="Calibri"/>
              </a:rPr>
              <a:t>SEGURAN</a:t>
            </a:r>
            <a:r>
              <a:rPr sz="800" b="1" spc="-10" dirty="0">
                <a:latin typeface="Calibri"/>
                <a:cs typeface="Calibri"/>
              </a:rPr>
              <a:t>Ç</a:t>
            </a:r>
            <a:r>
              <a:rPr sz="800" b="1" dirty="0">
                <a:latin typeface="Calibri"/>
                <a:cs typeface="Calibri"/>
              </a:rPr>
              <a:t>A  </a:t>
            </a:r>
            <a:r>
              <a:rPr sz="800" b="1" spc="-5" dirty="0">
                <a:latin typeface="Calibri"/>
                <a:cs typeface="Calibri"/>
              </a:rPr>
              <a:t>DE TECNOLOGIA </a:t>
            </a:r>
            <a:r>
              <a:rPr sz="800" b="1" dirty="0">
                <a:latin typeface="Calibri"/>
                <a:cs typeface="Calibri"/>
              </a:rPr>
              <a:t>DA </a:t>
            </a:r>
            <a:r>
              <a:rPr sz="800" b="1" spc="5" dirty="0">
                <a:latin typeface="Calibri"/>
                <a:cs typeface="Calibri"/>
              </a:rPr>
              <a:t> </a:t>
            </a:r>
            <a:r>
              <a:rPr sz="800" b="1" dirty="0">
                <a:latin typeface="Calibri"/>
                <a:cs typeface="Calibri"/>
              </a:rPr>
              <a:t>INFORMAÇÃO</a:t>
            </a:r>
            <a:r>
              <a:rPr lang="pt-BR" sz="800" b="1" dirty="0">
                <a:latin typeface="Calibri"/>
                <a:cs typeface="Calibri"/>
              </a:rPr>
              <a:t> -  </a:t>
            </a:r>
            <a:r>
              <a:rPr lang="pt-BR" sz="800" b="1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UISTI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53" name="object 53"/>
          <p:cNvGrpSpPr/>
          <p:nvPr/>
        </p:nvGrpSpPr>
        <p:grpSpPr>
          <a:xfrm>
            <a:off x="6320028" y="3261347"/>
            <a:ext cx="1455420" cy="770255"/>
            <a:chOff x="6320028" y="3261347"/>
            <a:chExt cx="1455420" cy="770255"/>
          </a:xfrm>
        </p:grpSpPr>
        <p:pic>
          <p:nvPicPr>
            <p:cNvPr id="54" name="object 54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320028" y="3261347"/>
              <a:ext cx="1455420" cy="769632"/>
            </a:xfrm>
            <a:prstGeom prst="rect">
              <a:avLst/>
            </a:prstGeom>
          </p:spPr>
        </p:pic>
        <p:pic>
          <p:nvPicPr>
            <p:cNvPr id="55" name="object 55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6408420" y="3381730"/>
              <a:ext cx="1277112" cy="559333"/>
            </a:xfrm>
            <a:prstGeom prst="rect">
              <a:avLst/>
            </a:prstGeom>
          </p:spPr>
        </p:pic>
        <p:sp>
          <p:nvSpPr>
            <p:cNvPr id="56" name="object 56"/>
            <p:cNvSpPr/>
            <p:nvPr/>
          </p:nvSpPr>
          <p:spPr>
            <a:xfrm>
              <a:off x="6352032" y="3293364"/>
              <a:ext cx="1341120" cy="655320"/>
            </a:xfrm>
            <a:custGeom>
              <a:avLst/>
              <a:gdLst/>
              <a:ahLst/>
              <a:cxnLst/>
              <a:rect l="l" t="t" r="r" b="b"/>
              <a:pathLst>
                <a:path w="1341120" h="655320">
                  <a:moveTo>
                    <a:pt x="1231899" y="0"/>
                  </a:moveTo>
                  <a:lnTo>
                    <a:pt x="109219" y="0"/>
                  </a:lnTo>
                  <a:lnTo>
                    <a:pt x="66704" y="8582"/>
                  </a:lnTo>
                  <a:lnTo>
                    <a:pt x="31988" y="31988"/>
                  </a:lnTo>
                  <a:lnTo>
                    <a:pt x="8582" y="66704"/>
                  </a:lnTo>
                  <a:lnTo>
                    <a:pt x="0" y="109220"/>
                  </a:lnTo>
                  <a:lnTo>
                    <a:pt x="0" y="546100"/>
                  </a:lnTo>
                  <a:lnTo>
                    <a:pt x="8582" y="588615"/>
                  </a:lnTo>
                  <a:lnTo>
                    <a:pt x="31988" y="623331"/>
                  </a:lnTo>
                  <a:lnTo>
                    <a:pt x="66704" y="646737"/>
                  </a:lnTo>
                  <a:lnTo>
                    <a:pt x="109219" y="655319"/>
                  </a:lnTo>
                  <a:lnTo>
                    <a:pt x="1231899" y="655319"/>
                  </a:lnTo>
                  <a:lnTo>
                    <a:pt x="1274415" y="646737"/>
                  </a:lnTo>
                  <a:lnTo>
                    <a:pt x="1309131" y="623331"/>
                  </a:lnTo>
                  <a:lnTo>
                    <a:pt x="1332537" y="588615"/>
                  </a:lnTo>
                  <a:lnTo>
                    <a:pt x="1341119" y="546100"/>
                  </a:lnTo>
                  <a:lnTo>
                    <a:pt x="1341119" y="109220"/>
                  </a:lnTo>
                  <a:lnTo>
                    <a:pt x="1332537" y="66704"/>
                  </a:lnTo>
                  <a:lnTo>
                    <a:pt x="1309131" y="31988"/>
                  </a:lnTo>
                  <a:lnTo>
                    <a:pt x="1274415" y="8582"/>
                  </a:lnTo>
                  <a:lnTo>
                    <a:pt x="123189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6352032" y="3293364"/>
              <a:ext cx="1341120" cy="655320"/>
            </a:xfrm>
            <a:custGeom>
              <a:avLst/>
              <a:gdLst/>
              <a:ahLst/>
              <a:cxnLst/>
              <a:rect l="l" t="t" r="r" b="b"/>
              <a:pathLst>
                <a:path w="1341120" h="655320">
                  <a:moveTo>
                    <a:pt x="0" y="109220"/>
                  </a:moveTo>
                  <a:lnTo>
                    <a:pt x="8582" y="66704"/>
                  </a:lnTo>
                  <a:lnTo>
                    <a:pt x="31988" y="31988"/>
                  </a:lnTo>
                  <a:lnTo>
                    <a:pt x="66704" y="8582"/>
                  </a:lnTo>
                  <a:lnTo>
                    <a:pt x="109219" y="0"/>
                  </a:lnTo>
                  <a:lnTo>
                    <a:pt x="1231899" y="0"/>
                  </a:lnTo>
                  <a:lnTo>
                    <a:pt x="1274415" y="8582"/>
                  </a:lnTo>
                  <a:lnTo>
                    <a:pt x="1309131" y="31988"/>
                  </a:lnTo>
                  <a:lnTo>
                    <a:pt x="1332537" y="66704"/>
                  </a:lnTo>
                  <a:lnTo>
                    <a:pt x="1341119" y="109220"/>
                  </a:lnTo>
                  <a:lnTo>
                    <a:pt x="1341119" y="546100"/>
                  </a:lnTo>
                  <a:lnTo>
                    <a:pt x="1332537" y="588615"/>
                  </a:lnTo>
                  <a:lnTo>
                    <a:pt x="1309131" y="623331"/>
                  </a:lnTo>
                  <a:lnTo>
                    <a:pt x="1274415" y="646737"/>
                  </a:lnTo>
                  <a:lnTo>
                    <a:pt x="1231899" y="655319"/>
                  </a:lnTo>
                  <a:lnTo>
                    <a:pt x="109219" y="655319"/>
                  </a:lnTo>
                  <a:lnTo>
                    <a:pt x="66704" y="646737"/>
                  </a:lnTo>
                  <a:lnTo>
                    <a:pt x="31988" y="623331"/>
                  </a:lnTo>
                  <a:lnTo>
                    <a:pt x="8582" y="588615"/>
                  </a:lnTo>
                  <a:lnTo>
                    <a:pt x="0" y="546100"/>
                  </a:lnTo>
                  <a:lnTo>
                    <a:pt x="0" y="109220"/>
                  </a:lnTo>
                  <a:close/>
                </a:path>
              </a:pathLst>
            </a:custGeom>
            <a:ln w="1270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8" name="object 58"/>
          <p:cNvSpPr txBox="1"/>
          <p:nvPr/>
        </p:nvSpPr>
        <p:spPr>
          <a:xfrm>
            <a:off x="6483222" y="3418154"/>
            <a:ext cx="107823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indent="635" algn="ctr">
              <a:lnSpc>
                <a:spcPct val="100000"/>
              </a:lnSpc>
              <a:spcBef>
                <a:spcPts val="105"/>
              </a:spcBef>
            </a:pPr>
            <a:r>
              <a:rPr sz="800" b="1" dirty="0">
                <a:latin typeface="Calibri"/>
                <a:cs typeface="Calibri"/>
              </a:rPr>
              <a:t>UNI</a:t>
            </a:r>
            <a:r>
              <a:rPr sz="800" b="1" spc="-10" dirty="0">
                <a:latin typeface="Calibri"/>
                <a:cs typeface="Calibri"/>
              </a:rPr>
              <a:t>D</a:t>
            </a:r>
            <a:r>
              <a:rPr sz="800" b="1" dirty="0">
                <a:latin typeface="Calibri"/>
                <a:cs typeface="Calibri"/>
              </a:rPr>
              <a:t>A</a:t>
            </a:r>
            <a:r>
              <a:rPr sz="800" b="1" spc="-5" dirty="0">
                <a:latin typeface="Calibri"/>
                <a:cs typeface="Calibri"/>
              </a:rPr>
              <a:t>D</a:t>
            </a:r>
            <a:r>
              <a:rPr sz="800" b="1" dirty="0">
                <a:latin typeface="Calibri"/>
                <a:cs typeface="Calibri"/>
              </a:rPr>
              <a:t>E</a:t>
            </a:r>
            <a:r>
              <a:rPr sz="800" b="1" spc="-35" dirty="0">
                <a:latin typeface="Calibri"/>
                <a:cs typeface="Calibri"/>
              </a:rPr>
              <a:t> </a:t>
            </a:r>
            <a:r>
              <a:rPr sz="800" b="1" spc="-5" dirty="0">
                <a:latin typeface="Calibri"/>
                <a:cs typeface="Calibri"/>
              </a:rPr>
              <a:t>D</a:t>
            </a:r>
            <a:r>
              <a:rPr sz="800" b="1" dirty="0">
                <a:latin typeface="Calibri"/>
                <a:cs typeface="Calibri"/>
              </a:rPr>
              <a:t>E</a:t>
            </a:r>
            <a:r>
              <a:rPr sz="800" b="1" spc="-15" dirty="0">
                <a:latin typeface="Calibri"/>
                <a:cs typeface="Calibri"/>
              </a:rPr>
              <a:t> </a:t>
            </a:r>
            <a:r>
              <a:rPr sz="800" b="1" dirty="0">
                <a:latin typeface="Calibri"/>
                <a:cs typeface="Calibri"/>
              </a:rPr>
              <a:t>SIS</a:t>
            </a:r>
            <a:r>
              <a:rPr sz="800" b="1" spc="-5" dirty="0">
                <a:latin typeface="Calibri"/>
                <a:cs typeface="Calibri"/>
              </a:rPr>
              <a:t>T</a:t>
            </a:r>
            <a:r>
              <a:rPr sz="800" b="1" dirty="0">
                <a:latin typeface="Calibri"/>
                <a:cs typeface="Calibri"/>
              </a:rPr>
              <a:t>EM</a:t>
            </a:r>
            <a:r>
              <a:rPr sz="800" b="1" spc="-10" dirty="0">
                <a:latin typeface="Calibri"/>
                <a:cs typeface="Calibri"/>
              </a:rPr>
              <a:t>A</a:t>
            </a:r>
            <a:r>
              <a:rPr sz="800" b="1" dirty="0">
                <a:latin typeface="Calibri"/>
                <a:cs typeface="Calibri"/>
              </a:rPr>
              <a:t>S  </a:t>
            </a:r>
            <a:r>
              <a:rPr sz="800" b="1" spc="-5" dirty="0">
                <a:latin typeface="Calibri"/>
                <a:cs typeface="Calibri"/>
              </a:rPr>
              <a:t>D</a:t>
            </a:r>
            <a:r>
              <a:rPr sz="800" b="1" dirty="0">
                <a:latin typeface="Calibri"/>
                <a:cs typeface="Calibri"/>
              </a:rPr>
              <a:t>A</a:t>
            </a:r>
            <a:r>
              <a:rPr sz="800" b="1" spc="-10" dirty="0">
                <a:latin typeface="Calibri"/>
                <a:cs typeface="Calibri"/>
              </a:rPr>
              <a:t> </a:t>
            </a:r>
            <a:r>
              <a:rPr sz="800" b="1" dirty="0">
                <a:latin typeface="Calibri"/>
                <a:cs typeface="Calibri"/>
              </a:rPr>
              <a:t>INF</a:t>
            </a:r>
            <a:r>
              <a:rPr sz="800" b="1" spc="-5" dirty="0">
                <a:latin typeface="Calibri"/>
                <a:cs typeface="Calibri"/>
              </a:rPr>
              <a:t>O</a:t>
            </a:r>
            <a:r>
              <a:rPr sz="800" b="1" dirty="0">
                <a:latin typeface="Calibri"/>
                <a:cs typeface="Calibri"/>
              </a:rPr>
              <a:t>RMA</a:t>
            </a:r>
            <a:r>
              <a:rPr sz="800" b="1" spc="-10" dirty="0">
                <a:latin typeface="Calibri"/>
                <a:cs typeface="Calibri"/>
              </a:rPr>
              <a:t>Ç</a:t>
            </a:r>
            <a:r>
              <a:rPr sz="800" b="1" dirty="0">
                <a:latin typeface="Calibri"/>
                <a:cs typeface="Calibri"/>
              </a:rPr>
              <a:t>ÃO</a:t>
            </a:r>
            <a:r>
              <a:rPr sz="800" b="1" spc="-55" dirty="0">
                <a:latin typeface="Calibri"/>
                <a:cs typeface="Calibri"/>
              </a:rPr>
              <a:t> </a:t>
            </a:r>
            <a:r>
              <a:rPr sz="800" b="1" dirty="0">
                <a:latin typeface="Calibri"/>
                <a:cs typeface="Calibri"/>
              </a:rPr>
              <a:t>E  IN</a:t>
            </a:r>
            <a:r>
              <a:rPr sz="800" b="1" spc="-5" dirty="0">
                <a:latin typeface="Calibri"/>
                <a:cs typeface="Calibri"/>
              </a:rPr>
              <a:t>T</a:t>
            </a:r>
            <a:r>
              <a:rPr sz="800" b="1" dirty="0">
                <a:latin typeface="Calibri"/>
                <a:cs typeface="Calibri"/>
              </a:rPr>
              <a:t>E</a:t>
            </a:r>
            <a:r>
              <a:rPr sz="800" b="1" spc="-5" dirty="0">
                <a:latin typeface="Calibri"/>
                <a:cs typeface="Calibri"/>
              </a:rPr>
              <a:t>L</a:t>
            </a:r>
            <a:r>
              <a:rPr sz="800" b="1" dirty="0">
                <a:latin typeface="Calibri"/>
                <a:cs typeface="Calibri"/>
              </a:rPr>
              <a:t>IGÊN</a:t>
            </a:r>
            <a:r>
              <a:rPr sz="800" b="1" spc="-10" dirty="0">
                <a:latin typeface="Calibri"/>
                <a:cs typeface="Calibri"/>
              </a:rPr>
              <a:t>C</a:t>
            </a:r>
            <a:r>
              <a:rPr sz="800" b="1" dirty="0">
                <a:latin typeface="Calibri"/>
                <a:cs typeface="Calibri"/>
              </a:rPr>
              <a:t>IA</a:t>
            </a:r>
            <a:r>
              <a:rPr sz="800" b="1" spc="-35" dirty="0">
                <a:latin typeface="Calibri"/>
                <a:cs typeface="Calibri"/>
              </a:rPr>
              <a:t> </a:t>
            </a:r>
            <a:r>
              <a:rPr sz="800" b="1" spc="-5" dirty="0">
                <a:latin typeface="Calibri"/>
                <a:cs typeface="Calibri"/>
              </a:rPr>
              <a:t>D</a:t>
            </a:r>
            <a:r>
              <a:rPr sz="800" b="1" dirty="0">
                <a:latin typeface="Calibri"/>
                <a:cs typeface="Calibri"/>
              </a:rPr>
              <a:t>E</a:t>
            </a:r>
            <a:r>
              <a:rPr sz="800" b="1" spc="-10" dirty="0">
                <a:latin typeface="Calibri"/>
                <a:cs typeface="Calibri"/>
              </a:rPr>
              <a:t> </a:t>
            </a:r>
            <a:r>
              <a:rPr sz="800" b="1" spc="-5" dirty="0">
                <a:latin typeface="Calibri"/>
                <a:cs typeface="Calibri"/>
              </a:rPr>
              <a:t>D</a:t>
            </a:r>
            <a:r>
              <a:rPr sz="800" b="1" dirty="0">
                <a:latin typeface="Calibri"/>
                <a:cs typeface="Calibri"/>
              </a:rPr>
              <a:t>A</a:t>
            </a:r>
            <a:r>
              <a:rPr sz="800" b="1" spc="-5" dirty="0">
                <a:latin typeface="Calibri"/>
                <a:cs typeface="Calibri"/>
              </a:rPr>
              <a:t>DO</a:t>
            </a:r>
            <a:r>
              <a:rPr sz="800" b="1" dirty="0">
                <a:latin typeface="Calibri"/>
                <a:cs typeface="Calibri"/>
              </a:rPr>
              <a:t>S</a:t>
            </a:r>
            <a:r>
              <a:rPr lang="pt-BR" sz="800" b="1" dirty="0">
                <a:latin typeface="Calibri"/>
                <a:cs typeface="Calibri"/>
              </a:rPr>
              <a:t> - </a:t>
            </a:r>
            <a:r>
              <a:rPr lang="pt-BR" sz="800" b="1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USID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59" name="object 59"/>
          <p:cNvGrpSpPr/>
          <p:nvPr/>
        </p:nvGrpSpPr>
        <p:grpSpPr>
          <a:xfrm>
            <a:off x="7871003" y="1070677"/>
            <a:ext cx="1455420" cy="768350"/>
            <a:chOff x="10037064" y="3246094"/>
            <a:chExt cx="1455420" cy="768350"/>
          </a:xfrm>
        </p:grpSpPr>
        <p:pic>
          <p:nvPicPr>
            <p:cNvPr id="60" name="object 6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037064" y="3246094"/>
              <a:ext cx="1455420" cy="768121"/>
            </a:xfrm>
            <a:prstGeom prst="rect">
              <a:avLst/>
            </a:prstGeom>
          </p:spPr>
        </p:pic>
        <p:pic>
          <p:nvPicPr>
            <p:cNvPr id="61" name="object 61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0267188" y="3339071"/>
              <a:ext cx="1019555" cy="615708"/>
            </a:xfrm>
            <a:prstGeom prst="rect">
              <a:avLst/>
            </a:prstGeom>
          </p:spPr>
        </p:pic>
        <p:sp>
          <p:nvSpPr>
            <p:cNvPr id="62" name="object 62"/>
            <p:cNvSpPr/>
            <p:nvPr/>
          </p:nvSpPr>
          <p:spPr>
            <a:xfrm>
              <a:off x="10069068" y="3278124"/>
              <a:ext cx="1341120" cy="654050"/>
            </a:xfrm>
            <a:custGeom>
              <a:avLst/>
              <a:gdLst/>
              <a:ahLst/>
              <a:cxnLst/>
              <a:rect l="l" t="t" r="r" b="b"/>
              <a:pathLst>
                <a:path w="1341120" h="654050">
                  <a:moveTo>
                    <a:pt x="1232153" y="0"/>
                  </a:moveTo>
                  <a:lnTo>
                    <a:pt x="108965" y="0"/>
                  </a:lnTo>
                  <a:lnTo>
                    <a:pt x="66544" y="8560"/>
                  </a:lnTo>
                  <a:lnTo>
                    <a:pt x="31908" y="31908"/>
                  </a:lnTo>
                  <a:lnTo>
                    <a:pt x="8560" y="66544"/>
                  </a:lnTo>
                  <a:lnTo>
                    <a:pt x="0" y="108965"/>
                  </a:lnTo>
                  <a:lnTo>
                    <a:pt x="0" y="544830"/>
                  </a:lnTo>
                  <a:lnTo>
                    <a:pt x="8560" y="587251"/>
                  </a:lnTo>
                  <a:lnTo>
                    <a:pt x="31908" y="621887"/>
                  </a:lnTo>
                  <a:lnTo>
                    <a:pt x="66544" y="645235"/>
                  </a:lnTo>
                  <a:lnTo>
                    <a:pt x="108965" y="653795"/>
                  </a:lnTo>
                  <a:lnTo>
                    <a:pt x="1232153" y="653795"/>
                  </a:lnTo>
                  <a:lnTo>
                    <a:pt x="1274575" y="645235"/>
                  </a:lnTo>
                  <a:lnTo>
                    <a:pt x="1309211" y="621887"/>
                  </a:lnTo>
                  <a:lnTo>
                    <a:pt x="1332559" y="587251"/>
                  </a:lnTo>
                  <a:lnTo>
                    <a:pt x="1341120" y="544830"/>
                  </a:lnTo>
                  <a:lnTo>
                    <a:pt x="1341120" y="108965"/>
                  </a:lnTo>
                  <a:lnTo>
                    <a:pt x="1332559" y="66544"/>
                  </a:lnTo>
                  <a:lnTo>
                    <a:pt x="1309211" y="31908"/>
                  </a:lnTo>
                  <a:lnTo>
                    <a:pt x="1274575" y="8560"/>
                  </a:lnTo>
                  <a:lnTo>
                    <a:pt x="123215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10069068" y="3278124"/>
              <a:ext cx="1341120" cy="654050"/>
            </a:xfrm>
            <a:custGeom>
              <a:avLst/>
              <a:gdLst/>
              <a:ahLst/>
              <a:cxnLst/>
              <a:rect l="l" t="t" r="r" b="b"/>
              <a:pathLst>
                <a:path w="1341120" h="654050">
                  <a:moveTo>
                    <a:pt x="0" y="108965"/>
                  </a:moveTo>
                  <a:lnTo>
                    <a:pt x="8560" y="66544"/>
                  </a:lnTo>
                  <a:lnTo>
                    <a:pt x="31908" y="31908"/>
                  </a:lnTo>
                  <a:lnTo>
                    <a:pt x="66544" y="8560"/>
                  </a:lnTo>
                  <a:lnTo>
                    <a:pt x="108965" y="0"/>
                  </a:lnTo>
                  <a:lnTo>
                    <a:pt x="1232153" y="0"/>
                  </a:lnTo>
                  <a:lnTo>
                    <a:pt x="1274575" y="8560"/>
                  </a:lnTo>
                  <a:lnTo>
                    <a:pt x="1309211" y="31908"/>
                  </a:lnTo>
                  <a:lnTo>
                    <a:pt x="1332559" y="66544"/>
                  </a:lnTo>
                  <a:lnTo>
                    <a:pt x="1341120" y="108965"/>
                  </a:lnTo>
                  <a:lnTo>
                    <a:pt x="1341120" y="544830"/>
                  </a:lnTo>
                  <a:lnTo>
                    <a:pt x="1332559" y="587251"/>
                  </a:lnTo>
                  <a:lnTo>
                    <a:pt x="1309211" y="621887"/>
                  </a:lnTo>
                  <a:lnTo>
                    <a:pt x="1274575" y="645235"/>
                  </a:lnTo>
                  <a:lnTo>
                    <a:pt x="1232153" y="653795"/>
                  </a:lnTo>
                  <a:lnTo>
                    <a:pt x="108965" y="653795"/>
                  </a:lnTo>
                  <a:lnTo>
                    <a:pt x="66544" y="645235"/>
                  </a:lnTo>
                  <a:lnTo>
                    <a:pt x="31908" y="621887"/>
                  </a:lnTo>
                  <a:lnTo>
                    <a:pt x="8560" y="587251"/>
                  </a:lnTo>
                  <a:lnTo>
                    <a:pt x="0" y="544830"/>
                  </a:lnTo>
                  <a:lnTo>
                    <a:pt x="0" y="108965"/>
                  </a:lnTo>
                  <a:close/>
                </a:path>
              </a:pathLst>
            </a:custGeom>
            <a:ln w="12699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4" name="object 64"/>
          <p:cNvSpPr txBox="1"/>
          <p:nvPr/>
        </p:nvSpPr>
        <p:spPr>
          <a:xfrm>
            <a:off x="8121268" y="1229326"/>
            <a:ext cx="780415" cy="428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pt-BR" sz="900" b="1" spc="-5" dirty="0">
                <a:latin typeface="Calibri"/>
                <a:cs typeface="Calibri"/>
              </a:rPr>
              <a:t>UNIDADE DE COMUNICAÇÃO REGIONAL 20</a:t>
            </a:r>
            <a:endParaRPr sz="900" dirty="0">
              <a:latin typeface="Calibri"/>
              <a:cs typeface="Calibri"/>
            </a:endParaRPr>
          </a:p>
        </p:txBody>
      </p:sp>
      <p:grpSp>
        <p:nvGrpSpPr>
          <p:cNvPr id="65" name="object 65"/>
          <p:cNvGrpSpPr/>
          <p:nvPr/>
        </p:nvGrpSpPr>
        <p:grpSpPr>
          <a:xfrm>
            <a:off x="0" y="146291"/>
            <a:ext cx="8234680" cy="4318000"/>
            <a:chOff x="0" y="146291"/>
            <a:chExt cx="8234680" cy="4318000"/>
          </a:xfrm>
        </p:grpSpPr>
        <p:sp>
          <p:nvSpPr>
            <p:cNvPr id="66" name="object 66"/>
            <p:cNvSpPr/>
            <p:nvPr/>
          </p:nvSpPr>
          <p:spPr>
            <a:xfrm>
              <a:off x="554710" y="2807969"/>
              <a:ext cx="7660640" cy="1637030"/>
            </a:xfrm>
            <a:custGeom>
              <a:avLst/>
              <a:gdLst/>
              <a:ahLst/>
              <a:cxnLst/>
              <a:rect l="l" t="t" r="r" b="b"/>
              <a:pathLst>
                <a:path w="7660640" h="1637029">
                  <a:moveTo>
                    <a:pt x="7658379" y="19812"/>
                  </a:moveTo>
                  <a:lnTo>
                    <a:pt x="7392568" y="19812"/>
                  </a:lnTo>
                  <a:lnTo>
                    <a:pt x="7392568" y="1609089"/>
                  </a:lnTo>
                  <a:lnTo>
                    <a:pt x="7646695" y="1609089"/>
                  </a:lnTo>
                </a:path>
                <a:path w="7660640" h="1637029">
                  <a:moveTo>
                    <a:pt x="5810275" y="13715"/>
                  </a:moveTo>
                  <a:lnTo>
                    <a:pt x="5513603" y="13715"/>
                  </a:lnTo>
                  <a:lnTo>
                    <a:pt x="5513603" y="1637029"/>
                  </a:lnTo>
                  <a:lnTo>
                    <a:pt x="5795035" y="1637029"/>
                  </a:lnTo>
                </a:path>
                <a:path w="7660640" h="1637029">
                  <a:moveTo>
                    <a:pt x="5795035" y="13715"/>
                  </a:moveTo>
                  <a:lnTo>
                    <a:pt x="5519826" y="13715"/>
                  </a:lnTo>
                  <a:lnTo>
                    <a:pt x="5519826" y="813815"/>
                  </a:lnTo>
                  <a:lnTo>
                    <a:pt x="5797194" y="813815"/>
                  </a:lnTo>
                </a:path>
                <a:path w="7660640" h="1637029">
                  <a:moveTo>
                    <a:pt x="233070" y="15239"/>
                  </a:moveTo>
                  <a:lnTo>
                    <a:pt x="0" y="15239"/>
                  </a:lnTo>
                  <a:lnTo>
                    <a:pt x="0" y="1607819"/>
                  </a:lnTo>
                  <a:lnTo>
                    <a:pt x="227863" y="1607819"/>
                  </a:lnTo>
                </a:path>
                <a:path w="7660640" h="1637029">
                  <a:moveTo>
                    <a:pt x="7660538" y="0"/>
                  </a:moveTo>
                  <a:lnTo>
                    <a:pt x="7396505" y="0"/>
                  </a:lnTo>
                  <a:lnTo>
                    <a:pt x="7396505" y="814196"/>
                  </a:lnTo>
                  <a:lnTo>
                    <a:pt x="7652791" y="814196"/>
                  </a:lnTo>
                </a:path>
                <a:path w="7660640" h="1637029">
                  <a:moveTo>
                    <a:pt x="233959" y="15239"/>
                  </a:moveTo>
                  <a:lnTo>
                    <a:pt x="5359" y="15239"/>
                  </a:lnTo>
                  <a:lnTo>
                    <a:pt x="5359" y="811529"/>
                  </a:lnTo>
                  <a:lnTo>
                    <a:pt x="233959" y="811529"/>
                  </a:lnTo>
                </a:path>
              </a:pathLst>
            </a:custGeom>
            <a:ln w="38100">
              <a:solidFill>
                <a:srgbClr val="A6A6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7" name="object 67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0" y="146291"/>
              <a:ext cx="6441948" cy="551700"/>
            </a:xfrm>
            <a:prstGeom prst="rect">
              <a:avLst/>
            </a:prstGeom>
          </p:spPr>
        </p:pic>
        <p:pic>
          <p:nvPicPr>
            <p:cNvPr id="68" name="object 68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0" y="204203"/>
              <a:ext cx="3218688" cy="487692"/>
            </a:xfrm>
            <a:prstGeom prst="rect">
              <a:avLst/>
            </a:prstGeom>
          </p:spPr>
        </p:pic>
        <p:sp>
          <p:nvSpPr>
            <p:cNvPr id="69" name="object 69"/>
            <p:cNvSpPr/>
            <p:nvPr/>
          </p:nvSpPr>
          <p:spPr>
            <a:xfrm>
              <a:off x="0" y="185928"/>
              <a:ext cx="6387465" cy="439420"/>
            </a:xfrm>
            <a:custGeom>
              <a:avLst/>
              <a:gdLst/>
              <a:ahLst/>
              <a:cxnLst/>
              <a:rect l="l" t="t" r="r" b="b"/>
              <a:pathLst>
                <a:path w="6387465" h="439420">
                  <a:moveTo>
                    <a:pt x="6313932" y="0"/>
                  </a:moveTo>
                  <a:lnTo>
                    <a:pt x="0" y="0"/>
                  </a:lnTo>
                  <a:lnTo>
                    <a:pt x="0" y="438912"/>
                  </a:lnTo>
                  <a:lnTo>
                    <a:pt x="6313932" y="438912"/>
                  </a:lnTo>
                  <a:lnTo>
                    <a:pt x="6342399" y="433161"/>
                  </a:lnTo>
                  <a:lnTo>
                    <a:pt x="6365652" y="417480"/>
                  </a:lnTo>
                  <a:lnTo>
                    <a:pt x="6381333" y="394227"/>
                  </a:lnTo>
                  <a:lnTo>
                    <a:pt x="6387084" y="365760"/>
                  </a:lnTo>
                  <a:lnTo>
                    <a:pt x="6387084" y="73151"/>
                  </a:lnTo>
                  <a:lnTo>
                    <a:pt x="6381333" y="44684"/>
                  </a:lnTo>
                  <a:lnTo>
                    <a:pt x="6365652" y="21431"/>
                  </a:lnTo>
                  <a:lnTo>
                    <a:pt x="6342399" y="5750"/>
                  </a:lnTo>
                  <a:lnTo>
                    <a:pt x="6313932" y="0"/>
                  </a:lnTo>
                  <a:close/>
                </a:path>
              </a:pathLst>
            </a:custGeom>
            <a:solidFill>
              <a:srgbClr val="5382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0" name="object 70"/>
          <p:cNvSpPr txBox="1"/>
          <p:nvPr/>
        </p:nvSpPr>
        <p:spPr>
          <a:xfrm>
            <a:off x="80873" y="273812"/>
            <a:ext cx="29908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5" dirty="0">
                <a:solidFill>
                  <a:srgbClr val="FFFFFF"/>
                </a:solidFill>
                <a:latin typeface="Calibri"/>
                <a:cs typeface="Calibri"/>
              </a:rPr>
              <a:t>HOSPITAL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FFFFFF"/>
                </a:solidFill>
                <a:latin typeface="Calibri"/>
                <a:cs typeface="Calibri"/>
              </a:rPr>
              <a:t>TIPO III</a:t>
            </a:r>
            <a:r>
              <a:rPr sz="1400" b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–</a:t>
            </a:r>
            <a:r>
              <a:rPr sz="14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FFFFFF"/>
                </a:solidFill>
                <a:latin typeface="Calibri"/>
                <a:cs typeface="Calibri"/>
              </a:rPr>
              <a:t>SUPERINTENDÊNCIA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71" name="CaixaDeTexto 143">
            <a:extLst>
              <a:ext uri="{FF2B5EF4-FFF2-40B4-BE49-F238E27FC236}">
                <a16:creationId xmlns:a16="http://schemas.microsoft.com/office/drawing/2014/main" id="{D5F074B2-F402-4431-AFAD-D83F01CFE941}"/>
              </a:ext>
            </a:extLst>
          </p:cNvPr>
          <p:cNvSpPr txBox="1"/>
          <p:nvPr/>
        </p:nvSpPr>
        <p:spPr>
          <a:xfrm>
            <a:off x="5065141" y="1659030"/>
            <a:ext cx="24060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b="1" dirty="0">
                <a:highlight>
                  <a:srgbClr val="00FF00"/>
                </a:highlight>
                <a:latin typeface="Centaur" panose="02030504050205020304" pitchFamily="18" charset="0"/>
              </a:rPr>
              <a:t>João Marcelo Ramalho Alves</a:t>
            </a:r>
          </a:p>
        </p:txBody>
      </p:sp>
      <p:sp>
        <p:nvSpPr>
          <p:cNvPr id="72" name="CaixaDeTexto 143">
            <a:extLst>
              <a:ext uri="{FF2B5EF4-FFF2-40B4-BE49-F238E27FC236}">
                <a16:creationId xmlns:a16="http://schemas.microsoft.com/office/drawing/2014/main" id="{D5F074B2-F402-4431-AFAD-D83F01CFE941}"/>
              </a:ext>
            </a:extLst>
          </p:cNvPr>
          <p:cNvSpPr txBox="1"/>
          <p:nvPr/>
        </p:nvSpPr>
        <p:spPr>
          <a:xfrm>
            <a:off x="340750" y="3087462"/>
            <a:ext cx="21985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b="1" dirty="0">
                <a:highlight>
                  <a:srgbClr val="FF0000"/>
                </a:highlight>
                <a:latin typeface="Centaur" panose="02030504050205020304" pitchFamily="18" charset="0"/>
              </a:rPr>
              <a:t>Raphael Dias de Mello Pereira</a:t>
            </a:r>
          </a:p>
        </p:txBody>
      </p:sp>
      <p:sp>
        <p:nvSpPr>
          <p:cNvPr id="74" name="CaixaDeTexto 143">
            <a:extLst>
              <a:ext uri="{FF2B5EF4-FFF2-40B4-BE49-F238E27FC236}">
                <a16:creationId xmlns:a16="http://schemas.microsoft.com/office/drawing/2014/main" id="{684794E4-6B01-4F40-811F-57F9FCA562F4}"/>
              </a:ext>
            </a:extLst>
          </p:cNvPr>
          <p:cNvSpPr txBox="1"/>
          <p:nvPr/>
        </p:nvSpPr>
        <p:spPr>
          <a:xfrm>
            <a:off x="7786153" y="3124840"/>
            <a:ext cx="25445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200" b="1" dirty="0">
                <a:highlight>
                  <a:srgbClr val="FF0000"/>
                </a:highlight>
                <a:latin typeface="Centaur" panose="02030504050205020304" pitchFamily="18" charset="0"/>
              </a:rPr>
              <a:t>Ana Carolina Leite Castello Branco Maia</a:t>
            </a:r>
          </a:p>
        </p:txBody>
      </p:sp>
      <p:sp>
        <p:nvSpPr>
          <p:cNvPr id="75" name="CaixaDeTexto 143">
            <a:extLst>
              <a:ext uri="{FF2B5EF4-FFF2-40B4-BE49-F238E27FC236}">
                <a16:creationId xmlns:a16="http://schemas.microsoft.com/office/drawing/2014/main" id="{3DB79208-F133-4B85-84CE-423F9395B226}"/>
              </a:ext>
            </a:extLst>
          </p:cNvPr>
          <p:cNvSpPr txBox="1"/>
          <p:nvPr/>
        </p:nvSpPr>
        <p:spPr>
          <a:xfrm>
            <a:off x="6171590" y="3131855"/>
            <a:ext cx="16869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b="1" dirty="0">
                <a:highlight>
                  <a:srgbClr val="FF0000"/>
                </a:highlight>
                <a:latin typeface="Centaur" panose="02030504050205020304" pitchFamily="18" charset="0"/>
              </a:rPr>
              <a:t>Alexandre Dias Tavares</a:t>
            </a:r>
          </a:p>
        </p:txBody>
      </p:sp>
      <p:sp>
        <p:nvSpPr>
          <p:cNvPr id="76" name="CaixaDeTexto 143">
            <a:extLst>
              <a:ext uri="{FF2B5EF4-FFF2-40B4-BE49-F238E27FC236}">
                <a16:creationId xmlns:a16="http://schemas.microsoft.com/office/drawing/2014/main" id="{95D187A4-D4B5-4B7A-82E2-40A83E8E37DA}"/>
              </a:ext>
            </a:extLst>
          </p:cNvPr>
          <p:cNvSpPr txBox="1"/>
          <p:nvPr/>
        </p:nvSpPr>
        <p:spPr>
          <a:xfrm>
            <a:off x="2731455" y="3100574"/>
            <a:ext cx="1815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b="1" dirty="0">
                <a:highlight>
                  <a:srgbClr val="FF0000"/>
                </a:highlight>
                <a:latin typeface="Centaur" panose="02030504050205020304" pitchFamily="18" charset="0"/>
              </a:rPr>
              <a:t>Tainá </a:t>
            </a:r>
            <a:r>
              <a:rPr lang="pt-BR" sz="1400" b="1" dirty="0" err="1">
                <a:highlight>
                  <a:srgbClr val="FF0000"/>
                </a:highlight>
                <a:latin typeface="Centaur" panose="02030504050205020304" pitchFamily="18" charset="0"/>
              </a:rPr>
              <a:t>Bougleux</a:t>
            </a:r>
            <a:r>
              <a:rPr lang="pt-BR" sz="1400" b="1" dirty="0">
                <a:highlight>
                  <a:srgbClr val="FF0000"/>
                </a:highlight>
                <a:latin typeface="Centaur" panose="02030504050205020304" pitchFamily="18" charset="0"/>
              </a:rPr>
              <a:t> Lino</a:t>
            </a:r>
          </a:p>
        </p:txBody>
      </p:sp>
      <p:sp>
        <p:nvSpPr>
          <p:cNvPr id="77" name="CaixaDeTexto 143">
            <a:extLst>
              <a:ext uri="{FF2B5EF4-FFF2-40B4-BE49-F238E27FC236}">
                <a16:creationId xmlns:a16="http://schemas.microsoft.com/office/drawing/2014/main" id="{17D3100B-B2E7-458F-9300-98D723B95A3F}"/>
              </a:ext>
            </a:extLst>
          </p:cNvPr>
          <p:cNvSpPr txBox="1"/>
          <p:nvPr/>
        </p:nvSpPr>
        <p:spPr>
          <a:xfrm>
            <a:off x="520086" y="3894894"/>
            <a:ext cx="21887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b="1" dirty="0">
                <a:highlight>
                  <a:srgbClr val="00FFFF"/>
                </a:highlight>
                <a:latin typeface="Centaur" panose="02030504050205020304" pitchFamily="18" charset="0"/>
              </a:rPr>
              <a:t>Gisele Viana Miralhes Vargas</a:t>
            </a:r>
          </a:p>
        </p:txBody>
      </p:sp>
      <p:sp>
        <p:nvSpPr>
          <p:cNvPr id="78" name="CaixaDeTexto 143">
            <a:extLst>
              <a:ext uri="{FF2B5EF4-FFF2-40B4-BE49-F238E27FC236}">
                <a16:creationId xmlns:a16="http://schemas.microsoft.com/office/drawing/2014/main" id="{850B695F-70A7-42E5-ADEB-612D65CCD241}"/>
              </a:ext>
            </a:extLst>
          </p:cNvPr>
          <p:cNvSpPr txBox="1"/>
          <p:nvPr/>
        </p:nvSpPr>
        <p:spPr>
          <a:xfrm>
            <a:off x="723298" y="4686568"/>
            <a:ext cx="1815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b="1" dirty="0">
                <a:highlight>
                  <a:srgbClr val="00FFFF"/>
                </a:highlight>
                <a:latin typeface="Centaur" panose="02030504050205020304" pitchFamily="18" charset="0"/>
              </a:rPr>
              <a:t>Mayara </a:t>
            </a:r>
            <a:r>
              <a:rPr lang="pt-BR" sz="1400" b="1" dirty="0" err="1">
                <a:highlight>
                  <a:srgbClr val="00FFFF"/>
                </a:highlight>
                <a:latin typeface="Centaur" panose="02030504050205020304" pitchFamily="18" charset="0"/>
              </a:rPr>
              <a:t>Daher</a:t>
            </a:r>
            <a:r>
              <a:rPr lang="pt-BR" sz="1400" b="1" dirty="0">
                <a:highlight>
                  <a:srgbClr val="00FFFF"/>
                </a:highlight>
                <a:latin typeface="Centaur" panose="02030504050205020304" pitchFamily="18" charset="0"/>
              </a:rPr>
              <a:t> Pacheco</a:t>
            </a:r>
          </a:p>
        </p:txBody>
      </p:sp>
      <p:sp>
        <p:nvSpPr>
          <p:cNvPr id="79" name="CaixaDeTexto 143">
            <a:extLst>
              <a:ext uri="{FF2B5EF4-FFF2-40B4-BE49-F238E27FC236}">
                <a16:creationId xmlns:a16="http://schemas.microsoft.com/office/drawing/2014/main" id="{4B3DDF31-D3C7-4D26-935F-1AD6E4363EDD}"/>
              </a:ext>
            </a:extLst>
          </p:cNvPr>
          <p:cNvSpPr txBox="1"/>
          <p:nvPr/>
        </p:nvSpPr>
        <p:spPr>
          <a:xfrm>
            <a:off x="7839589" y="1722829"/>
            <a:ext cx="15645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b="1" dirty="0">
                <a:highlight>
                  <a:srgbClr val="00FFFF"/>
                </a:highlight>
                <a:latin typeface="Centaur" panose="02030504050205020304" pitchFamily="18" charset="0"/>
              </a:rPr>
              <a:t>Carla Bastos Araújo</a:t>
            </a:r>
          </a:p>
        </p:txBody>
      </p:sp>
      <p:sp>
        <p:nvSpPr>
          <p:cNvPr id="80" name="CaixaDeTexto 143">
            <a:extLst>
              <a:ext uri="{FF2B5EF4-FFF2-40B4-BE49-F238E27FC236}">
                <a16:creationId xmlns:a16="http://schemas.microsoft.com/office/drawing/2014/main" id="{F89D155D-BBE6-46F9-83B1-B1954013278D}"/>
              </a:ext>
            </a:extLst>
          </p:cNvPr>
          <p:cNvSpPr txBox="1"/>
          <p:nvPr/>
        </p:nvSpPr>
        <p:spPr>
          <a:xfrm>
            <a:off x="8025354" y="4686568"/>
            <a:ext cx="20970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b="1" dirty="0">
                <a:highlight>
                  <a:srgbClr val="00FFFF"/>
                </a:highlight>
                <a:latin typeface="Centaur" panose="02030504050205020304" pitchFamily="18" charset="0"/>
              </a:rPr>
              <a:t>Fátima Gonçalves Cordeiro</a:t>
            </a:r>
          </a:p>
        </p:txBody>
      </p:sp>
      <p:sp>
        <p:nvSpPr>
          <p:cNvPr id="81" name="CaixaDeTexto 143">
            <a:extLst>
              <a:ext uri="{FF2B5EF4-FFF2-40B4-BE49-F238E27FC236}">
                <a16:creationId xmlns:a16="http://schemas.microsoft.com/office/drawing/2014/main" id="{4A4FE7FC-84E5-4322-8AC2-E4D30DBFEBED}"/>
              </a:ext>
            </a:extLst>
          </p:cNvPr>
          <p:cNvSpPr txBox="1"/>
          <p:nvPr/>
        </p:nvSpPr>
        <p:spPr>
          <a:xfrm>
            <a:off x="8200702" y="3869611"/>
            <a:ext cx="1815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b="1" dirty="0">
                <a:highlight>
                  <a:srgbClr val="00FFFF"/>
                </a:highlight>
                <a:latin typeface="Centaur" panose="02030504050205020304" pitchFamily="18" charset="0"/>
              </a:rPr>
              <a:t>Renata Lima Gomes</a:t>
            </a:r>
          </a:p>
        </p:txBody>
      </p:sp>
      <p:sp>
        <p:nvSpPr>
          <p:cNvPr id="82" name="CaixaDeTexto 143">
            <a:extLst>
              <a:ext uri="{FF2B5EF4-FFF2-40B4-BE49-F238E27FC236}">
                <a16:creationId xmlns:a16="http://schemas.microsoft.com/office/drawing/2014/main" id="{E532BE98-8B7C-4CDC-A6A5-B1762FDC6A82}"/>
              </a:ext>
            </a:extLst>
          </p:cNvPr>
          <p:cNvSpPr txBox="1"/>
          <p:nvPr/>
        </p:nvSpPr>
        <p:spPr>
          <a:xfrm>
            <a:off x="6135671" y="4728568"/>
            <a:ext cx="19278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b="1" dirty="0">
                <a:highlight>
                  <a:srgbClr val="00FFFF"/>
                </a:highlight>
                <a:latin typeface="Centaur" panose="02030504050205020304" pitchFamily="18" charset="0"/>
              </a:rPr>
              <a:t>Rômulo de Melo Pereira</a:t>
            </a:r>
          </a:p>
        </p:txBody>
      </p:sp>
      <p:sp>
        <p:nvSpPr>
          <p:cNvPr id="83" name="CaixaDeTexto 143">
            <a:extLst>
              <a:ext uri="{FF2B5EF4-FFF2-40B4-BE49-F238E27FC236}">
                <a16:creationId xmlns:a16="http://schemas.microsoft.com/office/drawing/2014/main" id="{01CF66AD-F7C9-47BC-B529-F11286202051}"/>
              </a:ext>
            </a:extLst>
          </p:cNvPr>
          <p:cNvSpPr txBox="1"/>
          <p:nvPr/>
        </p:nvSpPr>
        <p:spPr>
          <a:xfrm>
            <a:off x="5550789" y="3902384"/>
            <a:ext cx="21887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b="1" dirty="0">
                <a:highlight>
                  <a:srgbClr val="00FFFF"/>
                </a:highlight>
                <a:latin typeface="Centaur" panose="02030504050205020304" pitchFamily="18" charset="0"/>
              </a:rPr>
              <a:t>Anderson </a:t>
            </a:r>
            <a:r>
              <a:rPr lang="pt-BR" sz="1400" b="1" dirty="0" err="1">
                <a:highlight>
                  <a:srgbClr val="00FFFF"/>
                </a:highlight>
                <a:latin typeface="Centaur" panose="02030504050205020304" pitchFamily="18" charset="0"/>
              </a:rPr>
              <a:t>Magildo</a:t>
            </a:r>
            <a:r>
              <a:rPr lang="pt-BR" sz="1400" b="1" dirty="0">
                <a:highlight>
                  <a:srgbClr val="00FFFF"/>
                </a:highlight>
                <a:latin typeface="Centaur" panose="02030504050205020304" pitchFamily="18" charset="0"/>
              </a:rPr>
              <a:t> Ribeiro de Almeida</a:t>
            </a:r>
          </a:p>
        </p:txBody>
      </p:sp>
      <p:sp>
        <p:nvSpPr>
          <p:cNvPr id="84" name="CaixaDeTexto 143">
            <a:extLst>
              <a:ext uri="{FF2B5EF4-FFF2-40B4-BE49-F238E27FC236}">
                <a16:creationId xmlns:a16="http://schemas.microsoft.com/office/drawing/2014/main" id="{684794E4-6B01-4F40-811F-57F9FCA562F4}"/>
              </a:ext>
            </a:extLst>
          </p:cNvPr>
          <p:cNvSpPr txBox="1"/>
          <p:nvPr/>
        </p:nvSpPr>
        <p:spPr>
          <a:xfrm>
            <a:off x="8794947" y="701469"/>
            <a:ext cx="25445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200" b="1" dirty="0">
                <a:highlight>
                  <a:srgbClr val="FF0000"/>
                </a:highlight>
                <a:latin typeface="Centaur" panose="02030504050205020304" pitchFamily="18" charset="0"/>
              </a:rPr>
              <a:t>Estruturas Ligadas à Sede da EBSERH</a:t>
            </a:r>
          </a:p>
        </p:txBody>
      </p:sp>
      <p:grpSp>
        <p:nvGrpSpPr>
          <p:cNvPr id="85" name="object 59"/>
          <p:cNvGrpSpPr/>
          <p:nvPr/>
        </p:nvGrpSpPr>
        <p:grpSpPr>
          <a:xfrm>
            <a:off x="9283486" y="1078739"/>
            <a:ext cx="1455420" cy="768350"/>
            <a:chOff x="10037064" y="3246094"/>
            <a:chExt cx="1455420" cy="768350"/>
          </a:xfrm>
        </p:grpSpPr>
        <p:pic>
          <p:nvPicPr>
            <p:cNvPr id="86" name="object 6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037064" y="3246094"/>
              <a:ext cx="1455420" cy="768121"/>
            </a:xfrm>
            <a:prstGeom prst="rect">
              <a:avLst/>
            </a:prstGeom>
          </p:spPr>
        </p:pic>
        <p:pic>
          <p:nvPicPr>
            <p:cNvPr id="87" name="object 61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0267188" y="3339071"/>
              <a:ext cx="1019555" cy="615708"/>
            </a:xfrm>
            <a:prstGeom prst="rect">
              <a:avLst/>
            </a:prstGeom>
          </p:spPr>
        </p:pic>
        <p:sp>
          <p:nvSpPr>
            <p:cNvPr id="88" name="object 62"/>
            <p:cNvSpPr/>
            <p:nvPr/>
          </p:nvSpPr>
          <p:spPr>
            <a:xfrm>
              <a:off x="10069068" y="3278124"/>
              <a:ext cx="1341120" cy="654050"/>
            </a:xfrm>
            <a:custGeom>
              <a:avLst/>
              <a:gdLst/>
              <a:ahLst/>
              <a:cxnLst/>
              <a:rect l="l" t="t" r="r" b="b"/>
              <a:pathLst>
                <a:path w="1341120" h="654050">
                  <a:moveTo>
                    <a:pt x="1232153" y="0"/>
                  </a:moveTo>
                  <a:lnTo>
                    <a:pt x="108965" y="0"/>
                  </a:lnTo>
                  <a:lnTo>
                    <a:pt x="66544" y="8560"/>
                  </a:lnTo>
                  <a:lnTo>
                    <a:pt x="31908" y="31908"/>
                  </a:lnTo>
                  <a:lnTo>
                    <a:pt x="8560" y="66544"/>
                  </a:lnTo>
                  <a:lnTo>
                    <a:pt x="0" y="108965"/>
                  </a:lnTo>
                  <a:lnTo>
                    <a:pt x="0" y="544830"/>
                  </a:lnTo>
                  <a:lnTo>
                    <a:pt x="8560" y="587251"/>
                  </a:lnTo>
                  <a:lnTo>
                    <a:pt x="31908" y="621887"/>
                  </a:lnTo>
                  <a:lnTo>
                    <a:pt x="66544" y="645235"/>
                  </a:lnTo>
                  <a:lnTo>
                    <a:pt x="108965" y="653795"/>
                  </a:lnTo>
                  <a:lnTo>
                    <a:pt x="1232153" y="653795"/>
                  </a:lnTo>
                  <a:lnTo>
                    <a:pt x="1274575" y="645235"/>
                  </a:lnTo>
                  <a:lnTo>
                    <a:pt x="1309211" y="621887"/>
                  </a:lnTo>
                  <a:lnTo>
                    <a:pt x="1332559" y="587251"/>
                  </a:lnTo>
                  <a:lnTo>
                    <a:pt x="1341120" y="544830"/>
                  </a:lnTo>
                  <a:lnTo>
                    <a:pt x="1341120" y="108965"/>
                  </a:lnTo>
                  <a:lnTo>
                    <a:pt x="1332559" y="66544"/>
                  </a:lnTo>
                  <a:lnTo>
                    <a:pt x="1309211" y="31908"/>
                  </a:lnTo>
                  <a:lnTo>
                    <a:pt x="1274575" y="8560"/>
                  </a:lnTo>
                  <a:lnTo>
                    <a:pt x="123215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63"/>
            <p:cNvSpPr/>
            <p:nvPr/>
          </p:nvSpPr>
          <p:spPr>
            <a:xfrm>
              <a:off x="10069068" y="3278124"/>
              <a:ext cx="1341120" cy="654050"/>
            </a:xfrm>
            <a:custGeom>
              <a:avLst/>
              <a:gdLst/>
              <a:ahLst/>
              <a:cxnLst/>
              <a:rect l="l" t="t" r="r" b="b"/>
              <a:pathLst>
                <a:path w="1341120" h="654050">
                  <a:moveTo>
                    <a:pt x="0" y="108965"/>
                  </a:moveTo>
                  <a:lnTo>
                    <a:pt x="8560" y="66544"/>
                  </a:lnTo>
                  <a:lnTo>
                    <a:pt x="31908" y="31908"/>
                  </a:lnTo>
                  <a:lnTo>
                    <a:pt x="66544" y="8560"/>
                  </a:lnTo>
                  <a:lnTo>
                    <a:pt x="108965" y="0"/>
                  </a:lnTo>
                  <a:lnTo>
                    <a:pt x="1232153" y="0"/>
                  </a:lnTo>
                  <a:lnTo>
                    <a:pt x="1274575" y="8560"/>
                  </a:lnTo>
                  <a:lnTo>
                    <a:pt x="1309211" y="31908"/>
                  </a:lnTo>
                  <a:lnTo>
                    <a:pt x="1332559" y="66544"/>
                  </a:lnTo>
                  <a:lnTo>
                    <a:pt x="1341120" y="108965"/>
                  </a:lnTo>
                  <a:lnTo>
                    <a:pt x="1341120" y="544830"/>
                  </a:lnTo>
                  <a:lnTo>
                    <a:pt x="1332559" y="587251"/>
                  </a:lnTo>
                  <a:lnTo>
                    <a:pt x="1309211" y="621887"/>
                  </a:lnTo>
                  <a:lnTo>
                    <a:pt x="1274575" y="645235"/>
                  </a:lnTo>
                  <a:lnTo>
                    <a:pt x="1232153" y="653795"/>
                  </a:lnTo>
                  <a:lnTo>
                    <a:pt x="108965" y="653795"/>
                  </a:lnTo>
                  <a:lnTo>
                    <a:pt x="66544" y="645235"/>
                  </a:lnTo>
                  <a:lnTo>
                    <a:pt x="31908" y="621887"/>
                  </a:lnTo>
                  <a:lnTo>
                    <a:pt x="8560" y="587251"/>
                  </a:lnTo>
                  <a:lnTo>
                    <a:pt x="0" y="544830"/>
                  </a:lnTo>
                  <a:lnTo>
                    <a:pt x="0" y="108965"/>
                  </a:lnTo>
                  <a:close/>
                </a:path>
              </a:pathLst>
            </a:custGeom>
            <a:ln w="12699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0" name="object 59"/>
          <p:cNvGrpSpPr/>
          <p:nvPr/>
        </p:nvGrpSpPr>
        <p:grpSpPr>
          <a:xfrm>
            <a:off x="10774464" y="1121218"/>
            <a:ext cx="1455420" cy="768350"/>
            <a:chOff x="10037064" y="3246094"/>
            <a:chExt cx="1455420" cy="768350"/>
          </a:xfrm>
        </p:grpSpPr>
        <p:pic>
          <p:nvPicPr>
            <p:cNvPr id="91" name="object 6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037064" y="3246094"/>
              <a:ext cx="1455420" cy="768121"/>
            </a:xfrm>
            <a:prstGeom prst="rect">
              <a:avLst/>
            </a:prstGeom>
          </p:spPr>
        </p:pic>
        <p:pic>
          <p:nvPicPr>
            <p:cNvPr id="92" name="object 61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0267188" y="3339071"/>
              <a:ext cx="1019555" cy="615708"/>
            </a:xfrm>
            <a:prstGeom prst="rect">
              <a:avLst/>
            </a:prstGeom>
          </p:spPr>
        </p:pic>
        <p:sp>
          <p:nvSpPr>
            <p:cNvPr id="93" name="object 62"/>
            <p:cNvSpPr/>
            <p:nvPr/>
          </p:nvSpPr>
          <p:spPr>
            <a:xfrm>
              <a:off x="10069068" y="3278124"/>
              <a:ext cx="1341120" cy="654050"/>
            </a:xfrm>
            <a:custGeom>
              <a:avLst/>
              <a:gdLst/>
              <a:ahLst/>
              <a:cxnLst/>
              <a:rect l="l" t="t" r="r" b="b"/>
              <a:pathLst>
                <a:path w="1341120" h="654050">
                  <a:moveTo>
                    <a:pt x="1232153" y="0"/>
                  </a:moveTo>
                  <a:lnTo>
                    <a:pt x="108965" y="0"/>
                  </a:lnTo>
                  <a:lnTo>
                    <a:pt x="66544" y="8560"/>
                  </a:lnTo>
                  <a:lnTo>
                    <a:pt x="31908" y="31908"/>
                  </a:lnTo>
                  <a:lnTo>
                    <a:pt x="8560" y="66544"/>
                  </a:lnTo>
                  <a:lnTo>
                    <a:pt x="0" y="108965"/>
                  </a:lnTo>
                  <a:lnTo>
                    <a:pt x="0" y="544830"/>
                  </a:lnTo>
                  <a:lnTo>
                    <a:pt x="8560" y="587251"/>
                  </a:lnTo>
                  <a:lnTo>
                    <a:pt x="31908" y="621887"/>
                  </a:lnTo>
                  <a:lnTo>
                    <a:pt x="66544" y="645235"/>
                  </a:lnTo>
                  <a:lnTo>
                    <a:pt x="108965" y="653795"/>
                  </a:lnTo>
                  <a:lnTo>
                    <a:pt x="1232153" y="653795"/>
                  </a:lnTo>
                  <a:lnTo>
                    <a:pt x="1274575" y="645235"/>
                  </a:lnTo>
                  <a:lnTo>
                    <a:pt x="1309211" y="621887"/>
                  </a:lnTo>
                  <a:lnTo>
                    <a:pt x="1332559" y="587251"/>
                  </a:lnTo>
                  <a:lnTo>
                    <a:pt x="1341120" y="544830"/>
                  </a:lnTo>
                  <a:lnTo>
                    <a:pt x="1341120" y="108965"/>
                  </a:lnTo>
                  <a:lnTo>
                    <a:pt x="1332559" y="66544"/>
                  </a:lnTo>
                  <a:lnTo>
                    <a:pt x="1309211" y="31908"/>
                  </a:lnTo>
                  <a:lnTo>
                    <a:pt x="1274575" y="8560"/>
                  </a:lnTo>
                  <a:lnTo>
                    <a:pt x="123215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63"/>
            <p:cNvSpPr/>
            <p:nvPr/>
          </p:nvSpPr>
          <p:spPr>
            <a:xfrm>
              <a:off x="10069068" y="3278124"/>
              <a:ext cx="1341120" cy="654050"/>
            </a:xfrm>
            <a:custGeom>
              <a:avLst/>
              <a:gdLst/>
              <a:ahLst/>
              <a:cxnLst/>
              <a:rect l="l" t="t" r="r" b="b"/>
              <a:pathLst>
                <a:path w="1341120" h="654050">
                  <a:moveTo>
                    <a:pt x="0" y="108965"/>
                  </a:moveTo>
                  <a:lnTo>
                    <a:pt x="8560" y="66544"/>
                  </a:lnTo>
                  <a:lnTo>
                    <a:pt x="31908" y="31908"/>
                  </a:lnTo>
                  <a:lnTo>
                    <a:pt x="66544" y="8560"/>
                  </a:lnTo>
                  <a:lnTo>
                    <a:pt x="108965" y="0"/>
                  </a:lnTo>
                  <a:lnTo>
                    <a:pt x="1232153" y="0"/>
                  </a:lnTo>
                  <a:lnTo>
                    <a:pt x="1274575" y="8560"/>
                  </a:lnTo>
                  <a:lnTo>
                    <a:pt x="1309211" y="31908"/>
                  </a:lnTo>
                  <a:lnTo>
                    <a:pt x="1332559" y="66544"/>
                  </a:lnTo>
                  <a:lnTo>
                    <a:pt x="1341120" y="108965"/>
                  </a:lnTo>
                  <a:lnTo>
                    <a:pt x="1341120" y="544830"/>
                  </a:lnTo>
                  <a:lnTo>
                    <a:pt x="1332559" y="587251"/>
                  </a:lnTo>
                  <a:lnTo>
                    <a:pt x="1309211" y="621887"/>
                  </a:lnTo>
                  <a:lnTo>
                    <a:pt x="1274575" y="645235"/>
                  </a:lnTo>
                  <a:lnTo>
                    <a:pt x="1232153" y="653795"/>
                  </a:lnTo>
                  <a:lnTo>
                    <a:pt x="108965" y="653795"/>
                  </a:lnTo>
                  <a:lnTo>
                    <a:pt x="66544" y="645235"/>
                  </a:lnTo>
                  <a:lnTo>
                    <a:pt x="31908" y="621887"/>
                  </a:lnTo>
                  <a:lnTo>
                    <a:pt x="8560" y="587251"/>
                  </a:lnTo>
                  <a:lnTo>
                    <a:pt x="0" y="544830"/>
                  </a:lnTo>
                  <a:lnTo>
                    <a:pt x="0" y="108965"/>
                  </a:lnTo>
                  <a:close/>
                </a:path>
              </a:pathLst>
            </a:custGeom>
            <a:ln w="12699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5" name="object 64"/>
          <p:cNvSpPr txBox="1"/>
          <p:nvPr/>
        </p:nvSpPr>
        <p:spPr>
          <a:xfrm>
            <a:off x="9595321" y="1308791"/>
            <a:ext cx="78041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pt-BR" sz="900" b="1" spc="-5" dirty="0">
                <a:latin typeface="Calibri"/>
                <a:cs typeface="Calibri"/>
              </a:rPr>
              <a:t>OUVIDORIA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96" name="object 64"/>
          <p:cNvSpPr txBox="1"/>
          <p:nvPr/>
        </p:nvSpPr>
        <p:spPr>
          <a:xfrm>
            <a:off x="11100576" y="1354070"/>
            <a:ext cx="78041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pt-BR" sz="900" b="1" spc="-5" dirty="0">
                <a:latin typeface="Calibri"/>
                <a:cs typeface="Calibri"/>
              </a:rPr>
              <a:t>AUDITORIA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97" name="CaixaDeTexto 143">
            <a:extLst>
              <a:ext uri="{FF2B5EF4-FFF2-40B4-BE49-F238E27FC236}">
                <a16:creationId xmlns:a16="http://schemas.microsoft.com/office/drawing/2014/main" id="{4B3DDF31-D3C7-4D26-935F-1AD6E4363EDD}"/>
              </a:ext>
            </a:extLst>
          </p:cNvPr>
          <p:cNvSpPr txBox="1"/>
          <p:nvPr/>
        </p:nvSpPr>
        <p:spPr>
          <a:xfrm>
            <a:off x="9271172" y="1741090"/>
            <a:ext cx="15645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b="1" dirty="0">
                <a:highlight>
                  <a:srgbClr val="00FFFF"/>
                </a:highlight>
                <a:latin typeface="Centaur" panose="02030504050205020304" pitchFamily="18" charset="0"/>
              </a:rPr>
              <a:t>Giselle Iná Martins</a:t>
            </a:r>
          </a:p>
        </p:txBody>
      </p:sp>
      <p:sp>
        <p:nvSpPr>
          <p:cNvPr id="73" name="Retângulo 72"/>
          <p:cNvSpPr/>
          <p:nvPr/>
        </p:nvSpPr>
        <p:spPr>
          <a:xfrm>
            <a:off x="10940962" y="1764819"/>
            <a:ext cx="11224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400" b="1" dirty="0">
                <a:highlight>
                  <a:srgbClr val="00FFFF"/>
                </a:highlight>
                <a:latin typeface="Centaur" panose="02030504050205020304" pitchFamily="18" charset="0"/>
              </a:rPr>
              <a:t>Nomeação em</a:t>
            </a:r>
          </a:p>
          <a:p>
            <a:pPr algn="ctr"/>
            <a:r>
              <a:rPr lang="pt-BR" sz="1400" b="1" dirty="0">
                <a:highlight>
                  <a:srgbClr val="00FFFF"/>
                </a:highlight>
                <a:latin typeface="Centaur" panose="02030504050205020304" pitchFamily="18" charset="0"/>
              </a:rPr>
              <a:t>andamento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168</Words>
  <Application>Microsoft Office PowerPoint</Application>
  <PresentationFormat>Widescreen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Calibri</vt:lpstr>
      <vt:lpstr>Centaur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Misael Amaral</dc:creator>
  <cp:lastModifiedBy>Vinicius Da Costa Gomes</cp:lastModifiedBy>
  <cp:revision>13</cp:revision>
  <dcterms:created xsi:type="dcterms:W3CDTF">2022-01-18T14:51:15Z</dcterms:created>
  <dcterms:modified xsi:type="dcterms:W3CDTF">2023-06-02T15:29:49Z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2021-12-15T00:00:00Z</vt:filetime>
  </property>
  <property fmtid="{D5CDD505-2E9C-101B-9397-08002B2CF9AE}" pid="3" name="Creator">
    <vt:lpwstr>PDFium</vt:lpwstr>
  </property>
  <property fmtid="{D5CDD505-2E9C-101B-9397-08002B2CF9AE}" pid="4" name="LastSaved">
    <vt:filetime>2021-12-15T00:00:00Z</vt:filetime>
  </property>
</Properties>
</file>