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62C9A-A955-4DE2-ACAF-F3F0E4620F07}" type="datetimeFigureOut">
              <a:rPr lang="pt-BR" smtClean="0"/>
              <a:t>09/03/2024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D6A7D-4570-4B51-9C8C-B5DFF26B04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0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D6A7D-4570-4B51-9C8C-B5DFF26B04B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028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69095" y="1581"/>
            <a:ext cx="3422904" cy="685482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37276" y="12697"/>
            <a:ext cx="6096000" cy="68453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6858000"/>
                </a:moveTo>
                <a:lnTo>
                  <a:pt x="6096000" y="6858000"/>
                </a:lnTo>
                <a:lnTo>
                  <a:pt x="6096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8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761219" y="6257543"/>
            <a:ext cx="1620012" cy="446531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6096000" y="0"/>
                </a:moveTo>
                <a:lnTo>
                  <a:pt x="0" y="0"/>
                </a:lnTo>
                <a:lnTo>
                  <a:pt x="0" y="6858000"/>
                </a:lnTo>
                <a:lnTo>
                  <a:pt x="6096000" y="6858000"/>
                </a:lnTo>
                <a:lnTo>
                  <a:pt x="6096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457705" y="1706117"/>
            <a:ext cx="9283065" cy="1572895"/>
          </a:xfrm>
          <a:custGeom>
            <a:avLst/>
            <a:gdLst/>
            <a:ahLst/>
            <a:cxnLst/>
            <a:rect l="l" t="t" r="r" b="b"/>
            <a:pathLst>
              <a:path w="9283065" h="1572895">
                <a:moveTo>
                  <a:pt x="4639056" y="0"/>
                </a:moveTo>
                <a:lnTo>
                  <a:pt x="4639056" y="385826"/>
                </a:lnTo>
                <a:lnTo>
                  <a:pt x="9282557" y="385826"/>
                </a:lnTo>
                <a:lnTo>
                  <a:pt x="9282557" y="1572768"/>
                </a:lnTo>
              </a:path>
              <a:path w="9283065" h="1572895">
                <a:moveTo>
                  <a:pt x="4639056" y="0"/>
                </a:moveTo>
                <a:lnTo>
                  <a:pt x="4639056" y="387477"/>
                </a:lnTo>
                <a:lnTo>
                  <a:pt x="7427341" y="387477"/>
                </a:lnTo>
                <a:lnTo>
                  <a:pt x="7427341" y="774954"/>
                </a:lnTo>
              </a:path>
              <a:path w="9283065" h="1572895">
                <a:moveTo>
                  <a:pt x="4639056" y="0"/>
                </a:moveTo>
                <a:lnTo>
                  <a:pt x="4639056" y="394462"/>
                </a:lnTo>
                <a:lnTo>
                  <a:pt x="5562981" y="394462"/>
                </a:lnTo>
                <a:lnTo>
                  <a:pt x="5562981" y="788797"/>
                </a:lnTo>
              </a:path>
              <a:path w="9283065" h="1572895">
                <a:moveTo>
                  <a:pt x="4639564" y="0"/>
                </a:moveTo>
                <a:lnTo>
                  <a:pt x="4639564" y="382270"/>
                </a:lnTo>
                <a:lnTo>
                  <a:pt x="1859280" y="382270"/>
                </a:lnTo>
                <a:lnTo>
                  <a:pt x="1859280" y="764540"/>
                </a:lnTo>
              </a:path>
              <a:path w="9283065" h="1572895">
                <a:moveTo>
                  <a:pt x="4638294" y="0"/>
                </a:moveTo>
                <a:lnTo>
                  <a:pt x="4638294" y="394716"/>
                </a:lnTo>
                <a:lnTo>
                  <a:pt x="0" y="394716"/>
                </a:lnTo>
                <a:lnTo>
                  <a:pt x="0" y="789559"/>
                </a:lnTo>
              </a:path>
            </a:pathLst>
          </a:custGeom>
          <a:ln w="38100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96484" y="1021079"/>
            <a:ext cx="1449323" cy="76352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60491" y="1237475"/>
            <a:ext cx="1321308" cy="368820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5425440" y="1050035"/>
            <a:ext cx="1341120" cy="655320"/>
          </a:xfrm>
          <a:custGeom>
            <a:avLst/>
            <a:gdLst/>
            <a:ahLst/>
            <a:cxnLst/>
            <a:rect l="l" t="t" r="r" b="b"/>
            <a:pathLst>
              <a:path w="1341120" h="655319">
                <a:moveTo>
                  <a:pt x="1231900" y="0"/>
                </a:moveTo>
                <a:lnTo>
                  <a:pt x="109220" y="0"/>
                </a:lnTo>
                <a:lnTo>
                  <a:pt x="66704" y="8582"/>
                </a:lnTo>
                <a:lnTo>
                  <a:pt x="31988" y="31988"/>
                </a:lnTo>
                <a:lnTo>
                  <a:pt x="8582" y="66704"/>
                </a:lnTo>
                <a:lnTo>
                  <a:pt x="0" y="109219"/>
                </a:lnTo>
                <a:lnTo>
                  <a:pt x="0" y="546100"/>
                </a:lnTo>
                <a:lnTo>
                  <a:pt x="8582" y="588615"/>
                </a:lnTo>
                <a:lnTo>
                  <a:pt x="31988" y="623331"/>
                </a:lnTo>
                <a:lnTo>
                  <a:pt x="66704" y="646737"/>
                </a:lnTo>
                <a:lnTo>
                  <a:pt x="109220" y="655319"/>
                </a:lnTo>
                <a:lnTo>
                  <a:pt x="1231900" y="655319"/>
                </a:lnTo>
                <a:lnTo>
                  <a:pt x="1274415" y="646737"/>
                </a:lnTo>
                <a:lnTo>
                  <a:pt x="1309131" y="623331"/>
                </a:lnTo>
                <a:lnTo>
                  <a:pt x="1332537" y="588615"/>
                </a:lnTo>
                <a:lnTo>
                  <a:pt x="1341119" y="546100"/>
                </a:lnTo>
                <a:lnTo>
                  <a:pt x="1341119" y="109219"/>
                </a:lnTo>
                <a:lnTo>
                  <a:pt x="1332537" y="66704"/>
                </a:lnTo>
                <a:lnTo>
                  <a:pt x="1309131" y="31988"/>
                </a:lnTo>
                <a:lnTo>
                  <a:pt x="1274415" y="8582"/>
                </a:lnTo>
                <a:lnTo>
                  <a:pt x="1231900" y="0"/>
                </a:lnTo>
                <a:close/>
              </a:path>
            </a:pathLst>
          </a:custGeom>
          <a:solidFill>
            <a:srgbClr val="5382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5425440" y="1050035"/>
            <a:ext cx="1341120" cy="655320"/>
          </a:xfrm>
          <a:custGeom>
            <a:avLst/>
            <a:gdLst/>
            <a:ahLst/>
            <a:cxnLst/>
            <a:rect l="l" t="t" r="r" b="b"/>
            <a:pathLst>
              <a:path w="1341120" h="655319">
                <a:moveTo>
                  <a:pt x="0" y="109219"/>
                </a:moveTo>
                <a:lnTo>
                  <a:pt x="8582" y="66704"/>
                </a:lnTo>
                <a:lnTo>
                  <a:pt x="31988" y="31988"/>
                </a:lnTo>
                <a:lnTo>
                  <a:pt x="66704" y="8582"/>
                </a:lnTo>
                <a:lnTo>
                  <a:pt x="109220" y="0"/>
                </a:lnTo>
                <a:lnTo>
                  <a:pt x="1231900" y="0"/>
                </a:lnTo>
                <a:lnTo>
                  <a:pt x="1274415" y="8582"/>
                </a:lnTo>
                <a:lnTo>
                  <a:pt x="1309131" y="31988"/>
                </a:lnTo>
                <a:lnTo>
                  <a:pt x="1332537" y="66704"/>
                </a:lnTo>
                <a:lnTo>
                  <a:pt x="1341119" y="109219"/>
                </a:lnTo>
                <a:lnTo>
                  <a:pt x="1341119" y="546100"/>
                </a:lnTo>
                <a:lnTo>
                  <a:pt x="1332537" y="588615"/>
                </a:lnTo>
                <a:lnTo>
                  <a:pt x="1309131" y="623331"/>
                </a:lnTo>
                <a:lnTo>
                  <a:pt x="1274415" y="646737"/>
                </a:lnTo>
                <a:lnTo>
                  <a:pt x="1231900" y="655319"/>
                </a:lnTo>
                <a:lnTo>
                  <a:pt x="109220" y="655319"/>
                </a:lnTo>
                <a:lnTo>
                  <a:pt x="66704" y="646737"/>
                </a:lnTo>
                <a:lnTo>
                  <a:pt x="31988" y="623331"/>
                </a:lnTo>
                <a:lnTo>
                  <a:pt x="8582" y="588615"/>
                </a:lnTo>
                <a:lnTo>
                  <a:pt x="0" y="546100"/>
                </a:lnTo>
                <a:lnTo>
                  <a:pt x="0" y="109219"/>
                </a:lnTo>
                <a:close/>
              </a:path>
            </a:pathLst>
          </a:custGeom>
          <a:ln w="6350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50789" y="1281429"/>
            <a:ext cx="109283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Calibri"/>
                <a:cs typeface="Calibri"/>
              </a:rPr>
              <a:t>SUPERINTENDÊNCIA</a:t>
            </a:r>
            <a:r>
              <a:rPr lang="pt-BR" sz="1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pt-BR" sz="1000" b="1" spc="-10" dirty="0">
                <a:solidFill>
                  <a:srgbClr val="92D050"/>
                </a:solidFill>
                <a:latin typeface="Calibri"/>
                <a:cs typeface="Calibri"/>
              </a:rPr>
              <a:t>-  SUP</a:t>
            </a:r>
            <a:endParaRPr sz="1000" dirty="0">
              <a:solidFill>
                <a:srgbClr val="92D050"/>
              </a:solidFill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2000" y="2468892"/>
            <a:ext cx="1442085" cy="756285"/>
            <a:chOff x="762000" y="2468892"/>
            <a:chExt cx="1442085" cy="75628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2468892"/>
              <a:ext cx="1441703" cy="75589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1728" y="2604477"/>
              <a:ext cx="1252740" cy="52124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87907" y="2494788"/>
              <a:ext cx="1339850" cy="654050"/>
            </a:xfrm>
            <a:custGeom>
              <a:avLst/>
              <a:gdLst/>
              <a:ahLst/>
              <a:cxnLst/>
              <a:rect l="l" t="t" r="r" b="b"/>
              <a:pathLst>
                <a:path w="1339850" h="654050">
                  <a:moveTo>
                    <a:pt x="1230630" y="0"/>
                  </a:moveTo>
                  <a:lnTo>
                    <a:pt x="108966" y="0"/>
                  </a:lnTo>
                  <a:lnTo>
                    <a:pt x="66549" y="8560"/>
                  </a:lnTo>
                  <a:lnTo>
                    <a:pt x="31913" y="31908"/>
                  </a:lnTo>
                  <a:lnTo>
                    <a:pt x="8562" y="66544"/>
                  </a:lnTo>
                  <a:lnTo>
                    <a:pt x="0" y="108965"/>
                  </a:lnTo>
                  <a:lnTo>
                    <a:pt x="0" y="544829"/>
                  </a:lnTo>
                  <a:lnTo>
                    <a:pt x="8562" y="587251"/>
                  </a:lnTo>
                  <a:lnTo>
                    <a:pt x="31913" y="621887"/>
                  </a:lnTo>
                  <a:lnTo>
                    <a:pt x="66549" y="645235"/>
                  </a:lnTo>
                  <a:lnTo>
                    <a:pt x="108966" y="653796"/>
                  </a:lnTo>
                  <a:lnTo>
                    <a:pt x="1230630" y="653796"/>
                  </a:lnTo>
                  <a:lnTo>
                    <a:pt x="1273051" y="645235"/>
                  </a:lnTo>
                  <a:lnTo>
                    <a:pt x="1307687" y="621887"/>
                  </a:lnTo>
                  <a:lnTo>
                    <a:pt x="1331035" y="587251"/>
                  </a:lnTo>
                  <a:lnTo>
                    <a:pt x="1339596" y="544829"/>
                  </a:lnTo>
                  <a:lnTo>
                    <a:pt x="1339596" y="108965"/>
                  </a:lnTo>
                  <a:lnTo>
                    <a:pt x="1331035" y="66544"/>
                  </a:lnTo>
                  <a:lnTo>
                    <a:pt x="1307687" y="31908"/>
                  </a:lnTo>
                  <a:lnTo>
                    <a:pt x="1273051" y="8560"/>
                  </a:lnTo>
                  <a:lnTo>
                    <a:pt x="1230630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62355" y="2649473"/>
            <a:ext cx="991869" cy="4738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 marR="5080" indent="-762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SETOR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GESTÃO </a:t>
            </a:r>
            <a:r>
              <a:rPr sz="1000" b="1" spc="-22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DA</a:t>
            </a:r>
            <a:r>
              <a:rPr sz="1000" b="1" spc="-2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QUALIDADE</a:t>
            </a:r>
            <a:r>
              <a:rPr lang="pt-BR" sz="1000" b="1" spc="-10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1000" b="1" spc="-10" dirty="0">
                <a:solidFill>
                  <a:srgbClr val="FF0000"/>
                </a:solidFill>
                <a:latin typeface="Calibri"/>
                <a:cs typeface="Calibri"/>
              </a:rPr>
              <a:t>STGQ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619755" y="2442984"/>
            <a:ext cx="1443355" cy="757555"/>
            <a:chOff x="2619755" y="2442984"/>
            <a:chExt cx="1443355" cy="75755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19755" y="2442984"/>
              <a:ext cx="1443228" cy="75741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72155" y="2503944"/>
              <a:ext cx="1164336" cy="67359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645663" y="2468879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19">
                  <a:moveTo>
                    <a:pt x="1231900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20"/>
                  </a:lnTo>
                  <a:lnTo>
                    <a:pt x="1231900" y="655320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20" y="546100"/>
                  </a:lnTo>
                  <a:lnTo>
                    <a:pt x="1341120" y="109220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900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863785" y="2500410"/>
            <a:ext cx="90487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SETOR</a:t>
            </a:r>
            <a:r>
              <a:rPr sz="1000" b="1" spc="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1000" b="1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GOVERNANÇA</a:t>
            </a:r>
            <a:r>
              <a:rPr sz="1000" b="1" spc="17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385622"/>
                </a:solidFill>
                <a:latin typeface="Calibri"/>
                <a:cs typeface="Calibri"/>
              </a:rPr>
              <a:t>E </a:t>
            </a:r>
            <a:r>
              <a:rPr sz="1000" b="1" spc="-2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1000" b="1" spc="-10" dirty="0">
                <a:solidFill>
                  <a:srgbClr val="385622"/>
                </a:solidFill>
                <a:latin typeface="Calibri"/>
                <a:cs typeface="Calibri"/>
              </a:rPr>
              <a:t>ESTRATÉGIA</a:t>
            </a:r>
            <a:r>
              <a:rPr lang="pt-BR" sz="1000" b="1" spc="-10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1000" b="1" spc="-10" dirty="0">
                <a:solidFill>
                  <a:srgbClr val="FF0000"/>
                </a:solidFill>
                <a:latin typeface="Calibri"/>
                <a:cs typeface="Calibri"/>
              </a:rPr>
              <a:t>SEGOV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49808" y="4055338"/>
            <a:ext cx="1455420" cy="768350"/>
            <a:chOff x="749808" y="4055338"/>
            <a:chExt cx="1455420" cy="768350"/>
          </a:xfrm>
        </p:grpSpPr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49808" y="4055338"/>
              <a:ext cx="1455420" cy="76812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5340" y="4216895"/>
              <a:ext cx="1324356" cy="478548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81812" y="4087367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4" y="0"/>
                  </a:moveTo>
                  <a:lnTo>
                    <a:pt x="108965" y="0"/>
                  </a:lnTo>
                  <a:lnTo>
                    <a:pt x="66549" y="8560"/>
                  </a:lnTo>
                  <a:lnTo>
                    <a:pt x="31913" y="31908"/>
                  </a:lnTo>
                  <a:lnTo>
                    <a:pt x="8562" y="66544"/>
                  </a:lnTo>
                  <a:lnTo>
                    <a:pt x="0" y="108965"/>
                  </a:lnTo>
                  <a:lnTo>
                    <a:pt x="0" y="544829"/>
                  </a:lnTo>
                  <a:lnTo>
                    <a:pt x="8562" y="587251"/>
                  </a:lnTo>
                  <a:lnTo>
                    <a:pt x="31913" y="621887"/>
                  </a:lnTo>
                  <a:lnTo>
                    <a:pt x="66549" y="645235"/>
                  </a:lnTo>
                  <a:lnTo>
                    <a:pt x="108965" y="653795"/>
                  </a:lnTo>
                  <a:lnTo>
                    <a:pt x="1232154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29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81812" y="4087367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2" y="66544"/>
                  </a:lnTo>
                  <a:lnTo>
                    <a:pt x="31913" y="31908"/>
                  </a:lnTo>
                  <a:lnTo>
                    <a:pt x="66549" y="8560"/>
                  </a:lnTo>
                  <a:lnTo>
                    <a:pt x="108965" y="0"/>
                  </a:lnTo>
                  <a:lnTo>
                    <a:pt x="1232154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29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4" y="653795"/>
                  </a:lnTo>
                  <a:lnTo>
                    <a:pt x="108965" y="653795"/>
                  </a:lnTo>
                  <a:lnTo>
                    <a:pt x="66549" y="645235"/>
                  </a:lnTo>
                  <a:lnTo>
                    <a:pt x="31913" y="621887"/>
                  </a:lnTo>
                  <a:lnTo>
                    <a:pt x="8562" y="587251"/>
                  </a:lnTo>
                  <a:lnTo>
                    <a:pt x="0" y="544829"/>
                  </a:lnTo>
                  <a:lnTo>
                    <a:pt x="0" y="108965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97737" y="4257802"/>
            <a:ext cx="110998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1935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UNIDADE DE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VIGILÂNCIA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EM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SAÚDE</a:t>
            </a:r>
            <a:r>
              <a:rPr lang="pt-BR" sz="900" b="1" spc="-5" dirty="0"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UVS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55904" y="3258299"/>
            <a:ext cx="1454150" cy="779145"/>
            <a:chOff x="755904" y="3258299"/>
            <a:chExt cx="1454150" cy="779145"/>
          </a:xfrm>
        </p:grpSpPr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55904" y="3258299"/>
              <a:ext cx="1453895" cy="76963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56488" y="3282695"/>
              <a:ext cx="1277112" cy="75437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87908" y="3290315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1230376" y="0"/>
                  </a:moveTo>
                  <a:lnTo>
                    <a:pt x="109220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20" y="655320"/>
                  </a:lnTo>
                  <a:lnTo>
                    <a:pt x="1230376" y="655320"/>
                  </a:lnTo>
                  <a:lnTo>
                    <a:pt x="1272891" y="646737"/>
                  </a:lnTo>
                  <a:lnTo>
                    <a:pt x="1307607" y="623331"/>
                  </a:lnTo>
                  <a:lnTo>
                    <a:pt x="1331013" y="588615"/>
                  </a:lnTo>
                  <a:lnTo>
                    <a:pt x="1339596" y="546100"/>
                  </a:lnTo>
                  <a:lnTo>
                    <a:pt x="1339596" y="109220"/>
                  </a:lnTo>
                  <a:lnTo>
                    <a:pt x="1331013" y="66704"/>
                  </a:lnTo>
                  <a:lnTo>
                    <a:pt x="1307607" y="31988"/>
                  </a:lnTo>
                  <a:lnTo>
                    <a:pt x="1272891" y="8582"/>
                  </a:lnTo>
                  <a:lnTo>
                    <a:pt x="1230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87908" y="3290315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0" y="109220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20" y="0"/>
                  </a:lnTo>
                  <a:lnTo>
                    <a:pt x="1230376" y="0"/>
                  </a:lnTo>
                  <a:lnTo>
                    <a:pt x="1272891" y="8582"/>
                  </a:lnTo>
                  <a:lnTo>
                    <a:pt x="1307607" y="31988"/>
                  </a:lnTo>
                  <a:lnTo>
                    <a:pt x="1331013" y="66704"/>
                  </a:lnTo>
                  <a:lnTo>
                    <a:pt x="1339596" y="109220"/>
                  </a:lnTo>
                  <a:lnTo>
                    <a:pt x="1339596" y="546100"/>
                  </a:lnTo>
                  <a:lnTo>
                    <a:pt x="1331013" y="588615"/>
                  </a:lnTo>
                  <a:lnTo>
                    <a:pt x="1307607" y="623331"/>
                  </a:lnTo>
                  <a:lnTo>
                    <a:pt x="1272891" y="646737"/>
                  </a:lnTo>
                  <a:lnTo>
                    <a:pt x="1230376" y="655320"/>
                  </a:lnTo>
                  <a:lnTo>
                    <a:pt x="109220" y="655320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20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939495" y="3323971"/>
            <a:ext cx="10350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UNIDADE</a:t>
            </a:r>
            <a:r>
              <a:rPr sz="900" b="1" spc="-5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GESTÃO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DA QUALIDADE </a:t>
            </a:r>
            <a:r>
              <a:rPr sz="900" b="1" dirty="0">
                <a:latin typeface="Calibri"/>
                <a:cs typeface="Calibri"/>
              </a:rPr>
              <a:t>E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SEGURANÇA DO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PACIENTE</a:t>
            </a:r>
            <a:r>
              <a:rPr lang="pt-BR" sz="900" b="1" spc="-5" dirty="0"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UGQSP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170164" y="4053852"/>
            <a:ext cx="1455420" cy="803275"/>
            <a:chOff x="8170164" y="4053852"/>
            <a:chExt cx="1455420" cy="803275"/>
          </a:xfrm>
        </p:grpSpPr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70164" y="4056862"/>
              <a:ext cx="1455420" cy="76812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298180" y="4053852"/>
              <a:ext cx="1220724" cy="803135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8202168" y="4088891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29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29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202168" y="4088891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29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29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8373618" y="4091685"/>
            <a:ext cx="100012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latin typeface="Calibri"/>
                <a:cs typeface="Calibri"/>
              </a:rPr>
              <a:t>UNIDADE </a:t>
            </a:r>
            <a:r>
              <a:rPr sz="800" b="1" spc="-5" dirty="0">
                <a:latin typeface="Calibri"/>
                <a:cs typeface="Calibri"/>
              </a:rPr>
              <a:t>DE </a:t>
            </a:r>
            <a:r>
              <a:rPr sz="800" b="1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dirty="0">
                <a:latin typeface="Calibri"/>
                <a:cs typeface="Calibri"/>
              </a:rPr>
              <a:t>N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RA</a:t>
            </a:r>
            <a:r>
              <a:rPr sz="800" b="1" spc="-5" dirty="0">
                <a:latin typeface="Calibri"/>
                <a:cs typeface="Calibri"/>
              </a:rPr>
              <a:t>TU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L</a:t>
            </a:r>
            <a:r>
              <a:rPr sz="800" b="1" dirty="0">
                <a:latin typeface="Calibri"/>
                <a:cs typeface="Calibri"/>
              </a:rPr>
              <a:t>IZ</a:t>
            </a:r>
            <a:r>
              <a:rPr sz="800" b="1" spc="5" dirty="0">
                <a:latin typeface="Calibri"/>
                <a:cs typeface="Calibri"/>
              </a:rPr>
              <a:t>A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ÃO</a:t>
            </a:r>
            <a:r>
              <a:rPr sz="800" b="1" spc="-3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  PR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dirty="0">
                <a:latin typeface="Calibri"/>
                <a:cs typeface="Calibri"/>
              </a:rPr>
              <a:t>ESSA</a:t>
            </a:r>
            <a:r>
              <a:rPr sz="800" b="1" spc="-5" dirty="0">
                <a:latin typeface="Calibri"/>
                <a:cs typeface="Calibri"/>
              </a:rPr>
              <a:t>M</a:t>
            </a:r>
            <a:r>
              <a:rPr sz="800" b="1" spc="-10" dirty="0">
                <a:latin typeface="Calibri"/>
                <a:cs typeface="Calibri"/>
              </a:rPr>
              <a:t>E</a:t>
            </a:r>
            <a:r>
              <a:rPr sz="800" b="1" dirty="0">
                <a:latin typeface="Calibri"/>
                <a:cs typeface="Calibri"/>
              </a:rPr>
              <a:t>N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O</a:t>
            </a:r>
            <a:r>
              <a:rPr sz="800" b="1" spc="-4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  INFORMAÇÃO </a:t>
            </a:r>
            <a:r>
              <a:rPr sz="800" b="1" spc="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ASSISTENCIAL</a:t>
            </a:r>
            <a:r>
              <a:rPr lang="pt-BR" sz="800" b="1" spc="-5" dirty="0">
                <a:latin typeface="Calibri"/>
                <a:cs typeface="Calibri"/>
              </a:rPr>
              <a:t> - </a:t>
            </a:r>
            <a:r>
              <a:rPr lang="pt-BR" sz="8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UCPIA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8174735" y="3261347"/>
            <a:ext cx="1454150" cy="770255"/>
            <a:chOff x="8174735" y="3261347"/>
            <a:chExt cx="1454150" cy="770255"/>
          </a:xfrm>
        </p:grpSpPr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174735" y="3261347"/>
              <a:ext cx="1453896" cy="76963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244839" y="3320796"/>
              <a:ext cx="1328927" cy="681227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8206739" y="3293364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1230376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19"/>
                  </a:lnTo>
                  <a:lnTo>
                    <a:pt x="1230376" y="655319"/>
                  </a:lnTo>
                  <a:lnTo>
                    <a:pt x="1272891" y="646737"/>
                  </a:lnTo>
                  <a:lnTo>
                    <a:pt x="1307607" y="623331"/>
                  </a:lnTo>
                  <a:lnTo>
                    <a:pt x="1331013" y="588615"/>
                  </a:lnTo>
                  <a:lnTo>
                    <a:pt x="1339595" y="546100"/>
                  </a:lnTo>
                  <a:lnTo>
                    <a:pt x="1339595" y="109220"/>
                  </a:lnTo>
                  <a:lnTo>
                    <a:pt x="1331013" y="66704"/>
                  </a:lnTo>
                  <a:lnTo>
                    <a:pt x="1307607" y="31988"/>
                  </a:lnTo>
                  <a:lnTo>
                    <a:pt x="1272891" y="8582"/>
                  </a:lnTo>
                  <a:lnTo>
                    <a:pt x="1230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206739" y="3293364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20">
                  <a:moveTo>
                    <a:pt x="0" y="109220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19" y="0"/>
                  </a:lnTo>
                  <a:lnTo>
                    <a:pt x="1230376" y="0"/>
                  </a:lnTo>
                  <a:lnTo>
                    <a:pt x="1272891" y="8582"/>
                  </a:lnTo>
                  <a:lnTo>
                    <a:pt x="1307607" y="31988"/>
                  </a:lnTo>
                  <a:lnTo>
                    <a:pt x="1331013" y="66704"/>
                  </a:lnTo>
                  <a:lnTo>
                    <a:pt x="1339595" y="109220"/>
                  </a:lnTo>
                  <a:lnTo>
                    <a:pt x="1339595" y="546100"/>
                  </a:lnTo>
                  <a:lnTo>
                    <a:pt x="1331013" y="588615"/>
                  </a:lnTo>
                  <a:lnTo>
                    <a:pt x="1307607" y="623331"/>
                  </a:lnTo>
                  <a:lnTo>
                    <a:pt x="1272891" y="646737"/>
                  </a:lnTo>
                  <a:lnTo>
                    <a:pt x="1230376" y="655319"/>
                  </a:lnTo>
                  <a:lnTo>
                    <a:pt x="109219" y="655319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20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8321167" y="3357752"/>
            <a:ext cx="111188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latin typeface="Calibri"/>
                <a:cs typeface="Calibri"/>
              </a:rPr>
              <a:t>UNI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3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REGU</a:t>
            </a:r>
            <a:r>
              <a:rPr sz="800" b="1" spc="-5" dirty="0">
                <a:latin typeface="Calibri"/>
                <a:cs typeface="Calibri"/>
              </a:rPr>
              <a:t>L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ÃO  ASSIS</a:t>
            </a:r>
            <a:r>
              <a:rPr sz="800" b="1" spc="-5" dirty="0">
                <a:latin typeface="Calibri"/>
                <a:cs typeface="Calibri"/>
              </a:rPr>
              <a:t>TÊ</a:t>
            </a:r>
            <a:r>
              <a:rPr sz="800" b="1" spc="-15" dirty="0">
                <a:latin typeface="Calibri"/>
                <a:cs typeface="Calibri"/>
              </a:rPr>
              <a:t>N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dirty="0">
                <a:latin typeface="Calibri"/>
                <a:cs typeface="Calibri"/>
              </a:rPr>
              <a:t>I</a:t>
            </a:r>
            <a:r>
              <a:rPr sz="800" b="1" spc="5" dirty="0">
                <a:latin typeface="Calibri"/>
                <a:cs typeface="Calibri"/>
              </a:rPr>
              <a:t>A</a:t>
            </a:r>
            <a:r>
              <a:rPr sz="800" b="1" dirty="0">
                <a:latin typeface="Calibri"/>
                <a:cs typeface="Calibri"/>
              </a:rPr>
              <a:t>L</a:t>
            </a:r>
            <a:r>
              <a:rPr sz="800" b="1" spc="-4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GES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ÃO  DA INFORMAÇÃO </a:t>
            </a:r>
            <a:r>
              <a:rPr sz="800" b="1" spc="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ASSISTENCIAL</a:t>
            </a:r>
            <a:r>
              <a:rPr lang="pt-BR" sz="800" b="1" spc="-5" dirty="0">
                <a:latin typeface="Calibri"/>
                <a:cs typeface="Calibri"/>
              </a:rPr>
              <a:t> - </a:t>
            </a:r>
            <a:r>
              <a:rPr lang="pt-BR" sz="800" b="1" spc="-5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URAGIA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8188452" y="2453652"/>
            <a:ext cx="1442085" cy="757555"/>
            <a:chOff x="8188452" y="2453652"/>
            <a:chExt cx="1442085" cy="757555"/>
          </a:xfrm>
        </p:grpSpPr>
        <p:pic>
          <p:nvPicPr>
            <p:cNvPr id="38" name="object 3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188452" y="2453652"/>
              <a:ext cx="1441703" cy="757415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282940" y="2540508"/>
              <a:ext cx="1280159" cy="617220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8214360" y="2479548"/>
              <a:ext cx="1339850" cy="655320"/>
            </a:xfrm>
            <a:custGeom>
              <a:avLst/>
              <a:gdLst/>
              <a:ahLst/>
              <a:cxnLst/>
              <a:rect l="l" t="t" r="r" b="b"/>
              <a:pathLst>
                <a:path w="1339850" h="655319">
                  <a:moveTo>
                    <a:pt x="1230376" y="0"/>
                  </a:moveTo>
                  <a:lnTo>
                    <a:pt x="109220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19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20" y="655319"/>
                  </a:lnTo>
                  <a:lnTo>
                    <a:pt x="1230376" y="655319"/>
                  </a:lnTo>
                  <a:lnTo>
                    <a:pt x="1272891" y="646737"/>
                  </a:lnTo>
                  <a:lnTo>
                    <a:pt x="1307607" y="623331"/>
                  </a:lnTo>
                  <a:lnTo>
                    <a:pt x="1331013" y="588615"/>
                  </a:lnTo>
                  <a:lnTo>
                    <a:pt x="1339596" y="546100"/>
                  </a:lnTo>
                  <a:lnTo>
                    <a:pt x="1339596" y="109219"/>
                  </a:lnTo>
                  <a:lnTo>
                    <a:pt x="1331013" y="66704"/>
                  </a:lnTo>
                  <a:lnTo>
                    <a:pt x="1307607" y="31988"/>
                  </a:lnTo>
                  <a:lnTo>
                    <a:pt x="1272891" y="8582"/>
                  </a:lnTo>
                  <a:lnTo>
                    <a:pt x="1230376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8367141" y="2581783"/>
            <a:ext cx="103695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SETOR</a:t>
            </a:r>
            <a:r>
              <a:rPr sz="900" b="1" spc="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 CO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N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TR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A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TU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A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LIZ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A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Ç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Ã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O  E</a:t>
            </a:r>
            <a:r>
              <a:rPr sz="900" b="1" spc="-2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REGULAÇÃO</a:t>
            </a:r>
            <a:r>
              <a:rPr lang="pt-BR" sz="900" b="1" spc="-5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rgbClr val="FF0000"/>
                </a:solidFill>
                <a:latin typeface="Calibri"/>
                <a:cs typeface="Calibri"/>
              </a:rPr>
              <a:t>STCOR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6323076" y="2452103"/>
            <a:ext cx="1443355" cy="826135"/>
            <a:chOff x="6323076" y="2452103"/>
            <a:chExt cx="1443355" cy="826135"/>
          </a:xfrm>
        </p:grpSpPr>
        <p:pic>
          <p:nvPicPr>
            <p:cNvPr id="43" name="object 4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23076" y="2467368"/>
              <a:ext cx="1443227" cy="757415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78524" y="2452103"/>
              <a:ext cx="1159751" cy="826020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6348984" y="2493263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19">
                  <a:moveTo>
                    <a:pt x="1231899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20"/>
                  </a:lnTo>
                  <a:lnTo>
                    <a:pt x="1231899" y="655320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19" y="546100"/>
                  </a:lnTo>
                  <a:lnTo>
                    <a:pt x="1341119" y="109220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899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569456" y="2496438"/>
            <a:ext cx="901700" cy="70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905" algn="ctr">
              <a:lnSpc>
                <a:spcPct val="100000"/>
              </a:lnSpc>
              <a:spcBef>
                <a:spcPts val="95"/>
              </a:spcBef>
            </a:pP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SETOR</a:t>
            </a:r>
            <a:r>
              <a:rPr sz="900" b="1" spc="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DE 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TECNOLOGIA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DA </a:t>
            </a:r>
            <a:r>
              <a:rPr sz="900" b="1" spc="-215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INFORMAÇÃO E </a:t>
            </a:r>
            <a:r>
              <a:rPr sz="900" b="1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385622"/>
                </a:solidFill>
                <a:latin typeface="Calibri"/>
                <a:cs typeface="Calibri"/>
              </a:rPr>
              <a:t>SAÚDE</a:t>
            </a:r>
            <a:r>
              <a:rPr sz="900" b="1" spc="-20" dirty="0">
                <a:solidFill>
                  <a:srgbClr val="385622"/>
                </a:solidFill>
                <a:latin typeface="Calibri"/>
                <a:cs typeface="Calibri"/>
              </a:rPr>
              <a:t> </a:t>
            </a:r>
            <a:r>
              <a:rPr sz="900" b="1" spc="-5" dirty="0">
                <a:solidFill>
                  <a:srgbClr val="385622"/>
                </a:solidFill>
                <a:latin typeface="Calibri"/>
                <a:cs typeface="Calibri"/>
              </a:rPr>
              <a:t>DIGITAL</a:t>
            </a:r>
            <a:r>
              <a:rPr lang="pt-BR" sz="900" b="1" spc="-5" dirty="0">
                <a:solidFill>
                  <a:srgbClr val="385622"/>
                </a:solidFill>
                <a:latin typeface="Calibri"/>
                <a:cs typeface="Calibri"/>
              </a:rPr>
              <a:t> - </a:t>
            </a:r>
            <a:r>
              <a:rPr lang="pt-BR" sz="900" b="1" spc="-5" dirty="0">
                <a:solidFill>
                  <a:srgbClr val="FF0000"/>
                </a:solidFill>
                <a:latin typeface="Calibri"/>
                <a:cs typeface="Calibri"/>
              </a:rPr>
              <a:t>SETISD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316979" y="4082808"/>
            <a:ext cx="1455420" cy="803275"/>
            <a:chOff x="6316979" y="4082808"/>
            <a:chExt cx="1455420" cy="803275"/>
          </a:xfrm>
        </p:grpSpPr>
        <p:pic>
          <p:nvPicPr>
            <p:cNvPr id="48" name="object 4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16979" y="4084307"/>
              <a:ext cx="1455420" cy="769632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420611" y="4082808"/>
              <a:ext cx="1263408" cy="803135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6348983" y="4116323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1231899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19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19"/>
                  </a:lnTo>
                  <a:lnTo>
                    <a:pt x="1231899" y="655319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19" y="546100"/>
                  </a:lnTo>
                  <a:lnTo>
                    <a:pt x="1341119" y="109219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348983" y="4116323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0" y="109219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19" y="0"/>
                  </a:lnTo>
                  <a:lnTo>
                    <a:pt x="1231899" y="0"/>
                  </a:lnTo>
                  <a:lnTo>
                    <a:pt x="1274415" y="8582"/>
                  </a:lnTo>
                  <a:lnTo>
                    <a:pt x="1309131" y="31988"/>
                  </a:lnTo>
                  <a:lnTo>
                    <a:pt x="1332537" y="66704"/>
                  </a:lnTo>
                  <a:lnTo>
                    <a:pt x="1341119" y="109219"/>
                  </a:lnTo>
                  <a:lnTo>
                    <a:pt x="1341119" y="546100"/>
                  </a:lnTo>
                  <a:lnTo>
                    <a:pt x="1332537" y="588615"/>
                  </a:lnTo>
                  <a:lnTo>
                    <a:pt x="1309131" y="623331"/>
                  </a:lnTo>
                  <a:lnTo>
                    <a:pt x="1274415" y="646737"/>
                  </a:lnTo>
                  <a:lnTo>
                    <a:pt x="1231899" y="655319"/>
                  </a:lnTo>
                  <a:lnTo>
                    <a:pt x="109219" y="655319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19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6496303" y="4120134"/>
            <a:ext cx="10464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latin typeface="Calibri"/>
                <a:cs typeface="Calibri"/>
              </a:rPr>
              <a:t>UNIDADE </a:t>
            </a:r>
            <a:r>
              <a:rPr sz="800" b="1" spc="-5" dirty="0">
                <a:latin typeface="Calibri"/>
                <a:cs typeface="Calibri"/>
              </a:rPr>
              <a:t>DE </a:t>
            </a:r>
            <a:r>
              <a:rPr sz="800" b="1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INFRAESTRUTURA, </a:t>
            </a:r>
            <a:r>
              <a:rPr sz="800" b="1" dirty="0">
                <a:latin typeface="Calibri"/>
                <a:cs typeface="Calibri"/>
              </a:rPr>
              <a:t> SUP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dirty="0">
                <a:latin typeface="Calibri"/>
                <a:cs typeface="Calibri"/>
              </a:rPr>
              <a:t>R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4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SEGURAN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A  </a:t>
            </a:r>
            <a:r>
              <a:rPr sz="800" b="1" spc="-5" dirty="0">
                <a:latin typeface="Calibri"/>
                <a:cs typeface="Calibri"/>
              </a:rPr>
              <a:t>DE TECNOLOGIA </a:t>
            </a:r>
            <a:r>
              <a:rPr sz="800" b="1" dirty="0">
                <a:latin typeface="Calibri"/>
                <a:cs typeface="Calibri"/>
              </a:rPr>
              <a:t>DA </a:t>
            </a:r>
            <a:r>
              <a:rPr sz="800" b="1" spc="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INFORMAÇÃO</a:t>
            </a:r>
            <a:r>
              <a:rPr lang="pt-BR" sz="800" b="1" dirty="0">
                <a:latin typeface="Calibri"/>
                <a:cs typeface="Calibri"/>
              </a:rPr>
              <a:t> -  </a:t>
            </a:r>
            <a:r>
              <a:rPr lang="pt-BR" sz="800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UISTI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6320028" y="3261347"/>
            <a:ext cx="1455420" cy="770255"/>
            <a:chOff x="6320028" y="3261347"/>
            <a:chExt cx="1455420" cy="770255"/>
          </a:xfrm>
        </p:grpSpPr>
        <p:pic>
          <p:nvPicPr>
            <p:cNvPr id="54" name="object 5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20028" y="3261347"/>
              <a:ext cx="1455420" cy="76963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408420" y="3381730"/>
              <a:ext cx="1277112" cy="559333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6352032" y="3293364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1231899" y="0"/>
                  </a:moveTo>
                  <a:lnTo>
                    <a:pt x="109219" y="0"/>
                  </a:lnTo>
                  <a:lnTo>
                    <a:pt x="66704" y="8582"/>
                  </a:lnTo>
                  <a:lnTo>
                    <a:pt x="31988" y="31988"/>
                  </a:lnTo>
                  <a:lnTo>
                    <a:pt x="8582" y="66704"/>
                  </a:lnTo>
                  <a:lnTo>
                    <a:pt x="0" y="109220"/>
                  </a:lnTo>
                  <a:lnTo>
                    <a:pt x="0" y="546100"/>
                  </a:lnTo>
                  <a:lnTo>
                    <a:pt x="8582" y="588615"/>
                  </a:lnTo>
                  <a:lnTo>
                    <a:pt x="31988" y="623331"/>
                  </a:lnTo>
                  <a:lnTo>
                    <a:pt x="66704" y="646737"/>
                  </a:lnTo>
                  <a:lnTo>
                    <a:pt x="109219" y="655319"/>
                  </a:lnTo>
                  <a:lnTo>
                    <a:pt x="1231899" y="655319"/>
                  </a:lnTo>
                  <a:lnTo>
                    <a:pt x="1274415" y="646737"/>
                  </a:lnTo>
                  <a:lnTo>
                    <a:pt x="1309131" y="623331"/>
                  </a:lnTo>
                  <a:lnTo>
                    <a:pt x="1332537" y="588615"/>
                  </a:lnTo>
                  <a:lnTo>
                    <a:pt x="1341119" y="546100"/>
                  </a:lnTo>
                  <a:lnTo>
                    <a:pt x="1341119" y="109220"/>
                  </a:lnTo>
                  <a:lnTo>
                    <a:pt x="1332537" y="66704"/>
                  </a:lnTo>
                  <a:lnTo>
                    <a:pt x="1309131" y="31988"/>
                  </a:lnTo>
                  <a:lnTo>
                    <a:pt x="1274415" y="8582"/>
                  </a:lnTo>
                  <a:lnTo>
                    <a:pt x="1231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352032" y="3293364"/>
              <a:ext cx="1341120" cy="655320"/>
            </a:xfrm>
            <a:custGeom>
              <a:avLst/>
              <a:gdLst/>
              <a:ahLst/>
              <a:cxnLst/>
              <a:rect l="l" t="t" r="r" b="b"/>
              <a:pathLst>
                <a:path w="1341120" h="655320">
                  <a:moveTo>
                    <a:pt x="0" y="109220"/>
                  </a:moveTo>
                  <a:lnTo>
                    <a:pt x="8582" y="66704"/>
                  </a:lnTo>
                  <a:lnTo>
                    <a:pt x="31988" y="31988"/>
                  </a:lnTo>
                  <a:lnTo>
                    <a:pt x="66704" y="8582"/>
                  </a:lnTo>
                  <a:lnTo>
                    <a:pt x="109219" y="0"/>
                  </a:lnTo>
                  <a:lnTo>
                    <a:pt x="1231899" y="0"/>
                  </a:lnTo>
                  <a:lnTo>
                    <a:pt x="1274415" y="8582"/>
                  </a:lnTo>
                  <a:lnTo>
                    <a:pt x="1309131" y="31988"/>
                  </a:lnTo>
                  <a:lnTo>
                    <a:pt x="1332537" y="66704"/>
                  </a:lnTo>
                  <a:lnTo>
                    <a:pt x="1341119" y="109220"/>
                  </a:lnTo>
                  <a:lnTo>
                    <a:pt x="1341119" y="546100"/>
                  </a:lnTo>
                  <a:lnTo>
                    <a:pt x="1332537" y="588615"/>
                  </a:lnTo>
                  <a:lnTo>
                    <a:pt x="1309131" y="623331"/>
                  </a:lnTo>
                  <a:lnTo>
                    <a:pt x="1274415" y="646737"/>
                  </a:lnTo>
                  <a:lnTo>
                    <a:pt x="1231899" y="655319"/>
                  </a:lnTo>
                  <a:lnTo>
                    <a:pt x="109219" y="655319"/>
                  </a:lnTo>
                  <a:lnTo>
                    <a:pt x="66704" y="646737"/>
                  </a:lnTo>
                  <a:lnTo>
                    <a:pt x="31988" y="623331"/>
                  </a:lnTo>
                  <a:lnTo>
                    <a:pt x="8582" y="588615"/>
                  </a:lnTo>
                  <a:lnTo>
                    <a:pt x="0" y="546100"/>
                  </a:lnTo>
                  <a:lnTo>
                    <a:pt x="0" y="109220"/>
                  </a:lnTo>
                  <a:close/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6483222" y="3418154"/>
            <a:ext cx="107823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latin typeface="Calibri"/>
                <a:cs typeface="Calibri"/>
              </a:rPr>
              <a:t>UNI</a:t>
            </a:r>
            <a:r>
              <a:rPr sz="800" b="1" spc="-10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3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SIS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EM</a:t>
            </a:r>
            <a:r>
              <a:rPr sz="800" b="1" spc="-10" dirty="0">
                <a:latin typeface="Calibri"/>
                <a:cs typeface="Calibri"/>
              </a:rPr>
              <a:t>A</a:t>
            </a:r>
            <a:r>
              <a:rPr sz="800" b="1" dirty="0">
                <a:latin typeface="Calibri"/>
                <a:cs typeface="Calibri"/>
              </a:rPr>
              <a:t>S 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INF</a:t>
            </a:r>
            <a:r>
              <a:rPr sz="800" b="1" spc="-5" dirty="0">
                <a:latin typeface="Calibri"/>
                <a:cs typeface="Calibri"/>
              </a:rPr>
              <a:t>O</a:t>
            </a:r>
            <a:r>
              <a:rPr sz="800" b="1" dirty="0">
                <a:latin typeface="Calibri"/>
                <a:cs typeface="Calibri"/>
              </a:rPr>
              <a:t>RMA</a:t>
            </a:r>
            <a:r>
              <a:rPr sz="800" b="1" spc="-10" dirty="0">
                <a:latin typeface="Calibri"/>
                <a:cs typeface="Calibri"/>
              </a:rPr>
              <a:t>Ç</a:t>
            </a:r>
            <a:r>
              <a:rPr sz="800" b="1" dirty="0">
                <a:latin typeface="Calibri"/>
                <a:cs typeface="Calibri"/>
              </a:rPr>
              <a:t>ÃO</a:t>
            </a:r>
            <a:r>
              <a:rPr sz="800" b="1" spc="-55" dirty="0">
                <a:latin typeface="Calibri"/>
                <a:cs typeface="Calibri"/>
              </a:rPr>
              <a:t> </a:t>
            </a:r>
            <a:r>
              <a:rPr sz="800" b="1" dirty="0">
                <a:latin typeface="Calibri"/>
                <a:cs typeface="Calibri"/>
              </a:rPr>
              <a:t>E  IN</a:t>
            </a:r>
            <a:r>
              <a:rPr sz="800" b="1" spc="-5" dirty="0">
                <a:latin typeface="Calibri"/>
                <a:cs typeface="Calibri"/>
              </a:rPr>
              <a:t>T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5" dirty="0">
                <a:latin typeface="Calibri"/>
                <a:cs typeface="Calibri"/>
              </a:rPr>
              <a:t>L</a:t>
            </a:r>
            <a:r>
              <a:rPr sz="800" b="1" dirty="0">
                <a:latin typeface="Calibri"/>
                <a:cs typeface="Calibri"/>
              </a:rPr>
              <a:t>IGÊN</a:t>
            </a:r>
            <a:r>
              <a:rPr sz="800" b="1" spc="-10" dirty="0">
                <a:latin typeface="Calibri"/>
                <a:cs typeface="Calibri"/>
              </a:rPr>
              <a:t>C</a:t>
            </a:r>
            <a:r>
              <a:rPr sz="800" b="1" dirty="0">
                <a:latin typeface="Calibri"/>
                <a:cs typeface="Calibri"/>
              </a:rPr>
              <a:t>IA</a:t>
            </a:r>
            <a:r>
              <a:rPr sz="800" b="1" spc="-35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E</a:t>
            </a:r>
            <a:r>
              <a:rPr sz="800" b="1" spc="-10" dirty="0">
                <a:latin typeface="Calibri"/>
                <a:cs typeface="Calibri"/>
              </a:rPr>
              <a:t> </a:t>
            </a:r>
            <a:r>
              <a:rPr sz="800" b="1" spc="-5" dirty="0">
                <a:latin typeface="Calibri"/>
                <a:cs typeface="Calibri"/>
              </a:rPr>
              <a:t>D</a:t>
            </a:r>
            <a:r>
              <a:rPr sz="800" b="1" dirty="0">
                <a:latin typeface="Calibri"/>
                <a:cs typeface="Calibri"/>
              </a:rPr>
              <a:t>A</a:t>
            </a:r>
            <a:r>
              <a:rPr sz="800" b="1" spc="-5" dirty="0">
                <a:latin typeface="Calibri"/>
                <a:cs typeface="Calibri"/>
              </a:rPr>
              <a:t>DO</a:t>
            </a:r>
            <a:r>
              <a:rPr sz="800" b="1" dirty="0">
                <a:latin typeface="Calibri"/>
                <a:cs typeface="Calibri"/>
              </a:rPr>
              <a:t>S</a:t>
            </a:r>
            <a:r>
              <a:rPr lang="pt-BR" sz="800" b="1" dirty="0">
                <a:latin typeface="Calibri"/>
                <a:cs typeface="Calibri"/>
              </a:rPr>
              <a:t> - </a:t>
            </a:r>
            <a:r>
              <a:rPr lang="pt-BR" sz="800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USID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7871003" y="1070677"/>
            <a:ext cx="1455420" cy="768350"/>
            <a:chOff x="10037064" y="3246094"/>
            <a:chExt cx="1455420" cy="768350"/>
          </a:xfrm>
        </p:grpSpPr>
        <p:pic>
          <p:nvPicPr>
            <p:cNvPr id="60" name="object 6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37064" y="3246094"/>
              <a:ext cx="1455420" cy="768121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67188" y="3339071"/>
              <a:ext cx="1019555" cy="615708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30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30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30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30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8121268" y="1229326"/>
            <a:ext cx="78041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900" b="1" spc="-5" dirty="0">
                <a:latin typeface="Calibri"/>
                <a:cs typeface="Calibri"/>
              </a:rPr>
              <a:t>UNIDADE DE COMUNICAÇÃO REGIONAL 20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0" y="146291"/>
            <a:ext cx="8234680" cy="4318000"/>
            <a:chOff x="0" y="146291"/>
            <a:chExt cx="8234680" cy="4318000"/>
          </a:xfrm>
        </p:grpSpPr>
        <p:sp>
          <p:nvSpPr>
            <p:cNvPr id="66" name="object 66"/>
            <p:cNvSpPr/>
            <p:nvPr/>
          </p:nvSpPr>
          <p:spPr>
            <a:xfrm>
              <a:off x="554710" y="2807969"/>
              <a:ext cx="7660640" cy="1637030"/>
            </a:xfrm>
            <a:custGeom>
              <a:avLst/>
              <a:gdLst/>
              <a:ahLst/>
              <a:cxnLst/>
              <a:rect l="l" t="t" r="r" b="b"/>
              <a:pathLst>
                <a:path w="7660640" h="1637029">
                  <a:moveTo>
                    <a:pt x="7658379" y="19812"/>
                  </a:moveTo>
                  <a:lnTo>
                    <a:pt x="7392568" y="19812"/>
                  </a:lnTo>
                  <a:lnTo>
                    <a:pt x="7392568" y="1609089"/>
                  </a:lnTo>
                  <a:lnTo>
                    <a:pt x="7646695" y="1609089"/>
                  </a:lnTo>
                </a:path>
                <a:path w="7660640" h="1637029">
                  <a:moveTo>
                    <a:pt x="5810275" y="13715"/>
                  </a:moveTo>
                  <a:lnTo>
                    <a:pt x="5513603" y="13715"/>
                  </a:lnTo>
                  <a:lnTo>
                    <a:pt x="5513603" y="1637029"/>
                  </a:lnTo>
                  <a:lnTo>
                    <a:pt x="5795035" y="1637029"/>
                  </a:lnTo>
                </a:path>
                <a:path w="7660640" h="1637029">
                  <a:moveTo>
                    <a:pt x="5795035" y="13715"/>
                  </a:moveTo>
                  <a:lnTo>
                    <a:pt x="5519826" y="13715"/>
                  </a:lnTo>
                  <a:lnTo>
                    <a:pt x="5519826" y="813815"/>
                  </a:lnTo>
                  <a:lnTo>
                    <a:pt x="5797194" y="813815"/>
                  </a:lnTo>
                </a:path>
                <a:path w="7660640" h="1637029">
                  <a:moveTo>
                    <a:pt x="233070" y="15239"/>
                  </a:moveTo>
                  <a:lnTo>
                    <a:pt x="0" y="15239"/>
                  </a:lnTo>
                  <a:lnTo>
                    <a:pt x="0" y="1607819"/>
                  </a:lnTo>
                  <a:lnTo>
                    <a:pt x="227863" y="1607819"/>
                  </a:lnTo>
                </a:path>
                <a:path w="7660640" h="1637029">
                  <a:moveTo>
                    <a:pt x="7660538" y="0"/>
                  </a:moveTo>
                  <a:lnTo>
                    <a:pt x="7396505" y="0"/>
                  </a:lnTo>
                  <a:lnTo>
                    <a:pt x="7396505" y="814196"/>
                  </a:lnTo>
                  <a:lnTo>
                    <a:pt x="7652791" y="814196"/>
                  </a:lnTo>
                </a:path>
                <a:path w="7660640" h="1637029">
                  <a:moveTo>
                    <a:pt x="233959" y="15239"/>
                  </a:moveTo>
                  <a:lnTo>
                    <a:pt x="5359" y="15239"/>
                  </a:lnTo>
                  <a:lnTo>
                    <a:pt x="5359" y="811529"/>
                  </a:lnTo>
                  <a:lnTo>
                    <a:pt x="233959" y="811529"/>
                  </a:lnTo>
                </a:path>
              </a:pathLst>
            </a:custGeom>
            <a:ln w="38100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0" y="146291"/>
              <a:ext cx="6441948" cy="55170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0" y="204203"/>
              <a:ext cx="3218688" cy="487692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0" y="185928"/>
              <a:ext cx="6387465" cy="439420"/>
            </a:xfrm>
            <a:custGeom>
              <a:avLst/>
              <a:gdLst/>
              <a:ahLst/>
              <a:cxnLst/>
              <a:rect l="l" t="t" r="r" b="b"/>
              <a:pathLst>
                <a:path w="6387465" h="439420">
                  <a:moveTo>
                    <a:pt x="6313932" y="0"/>
                  </a:moveTo>
                  <a:lnTo>
                    <a:pt x="0" y="0"/>
                  </a:lnTo>
                  <a:lnTo>
                    <a:pt x="0" y="438912"/>
                  </a:lnTo>
                  <a:lnTo>
                    <a:pt x="6313932" y="438912"/>
                  </a:lnTo>
                  <a:lnTo>
                    <a:pt x="6342399" y="433161"/>
                  </a:lnTo>
                  <a:lnTo>
                    <a:pt x="6365652" y="417480"/>
                  </a:lnTo>
                  <a:lnTo>
                    <a:pt x="6381333" y="394227"/>
                  </a:lnTo>
                  <a:lnTo>
                    <a:pt x="6387084" y="365760"/>
                  </a:lnTo>
                  <a:lnTo>
                    <a:pt x="6387084" y="73151"/>
                  </a:lnTo>
                  <a:lnTo>
                    <a:pt x="6381333" y="44684"/>
                  </a:lnTo>
                  <a:lnTo>
                    <a:pt x="6365652" y="21431"/>
                  </a:lnTo>
                  <a:lnTo>
                    <a:pt x="6342399" y="5750"/>
                  </a:lnTo>
                  <a:lnTo>
                    <a:pt x="6313932" y="0"/>
                  </a:lnTo>
                  <a:close/>
                </a:path>
              </a:pathLst>
            </a:custGeom>
            <a:solidFill>
              <a:srgbClr val="5382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80873" y="273812"/>
            <a:ext cx="29908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5" dirty="0">
                <a:solidFill>
                  <a:srgbClr val="FFFFFF"/>
                </a:solidFill>
                <a:latin typeface="Calibri"/>
                <a:cs typeface="Calibri"/>
              </a:rPr>
              <a:t>HOSPITAL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TIPO III</a:t>
            </a:r>
            <a:r>
              <a:rPr sz="1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14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SUPERINTENDÊNCIA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1" name="CaixaDeTexto 143">
            <a:extLst>
              <a:ext uri="{FF2B5EF4-FFF2-40B4-BE49-F238E27FC236}">
                <a16:creationId xmlns:a16="http://schemas.microsoft.com/office/drawing/2014/main" id="{D5F074B2-F402-4431-AFAD-D83F01CFE941}"/>
              </a:ext>
            </a:extLst>
          </p:cNvPr>
          <p:cNvSpPr txBox="1"/>
          <p:nvPr/>
        </p:nvSpPr>
        <p:spPr>
          <a:xfrm>
            <a:off x="4892992" y="1659184"/>
            <a:ext cx="24060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João Marcelo Ramalho Alves</a:t>
            </a:r>
          </a:p>
        </p:txBody>
      </p:sp>
      <p:sp>
        <p:nvSpPr>
          <p:cNvPr id="72" name="CaixaDeTexto 143">
            <a:extLst>
              <a:ext uri="{FF2B5EF4-FFF2-40B4-BE49-F238E27FC236}">
                <a16:creationId xmlns:a16="http://schemas.microsoft.com/office/drawing/2014/main" id="{D5F074B2-F402-4431-AFAD-D83F01CFE941}"/>
              </a:ext>
            </a:extLst>
          </p:cNvPr>
          <p:cNvSpPr txBox="1"/>
          <p:nvPr/>
        </p:nvSpPr>
        <p:spPr>
          <a:xfrm>
            <a:off x="192094" y="3119569"/>
            <a:ext cx="24935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Raphael Dias de Mello Pereira</a:t>
            </a:r>
          </a:p>
        </p:txBody>
      </p:sp>
      <p:sp>
        <p:nvSpPr>
          <p:cNvPr id="74" name="CaixaDeTexto 143">
            <a:extLst>
              <a:ext uri="{FF2B5EF4-FFF2-40B4-BE49-F238E27FC236}">
                <a16:creationId xmlns:a16="http://schemas.microsoft.com/office/drawing/2014/main" id="{684794E4-6B01-4F40-811F-57F9FCA562F4}"/>
              </a:ext>
            </a:extLst>
          </p:cNvPr>
          <p:cNvSpPr txBox="1"/>
          <p:nvPr/>
        </p:nvSpPr>
        <p:spPr>
          <a:xfrm>
            <a:off x="7786153" y="3124840"/>
            <a:ext cx="2844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 Carolina Leite Castello Branco Maia</a:t>
            </a:r>
          </a:p>
        </p:txBody>
      </p:sp>
      <p:sp>
        <p:nvSpPr>
          <p:cNvPr id="75" name="CaixaDeTexto 143">
            <a:extLst>
              <a:ext uri="{FF2B5EF4-FFF2-40B4-BE49-F238E27FC236}">
                <a16:creationId xmlns:a16="http://schemas.microsoft.com/office/drawing/2014/main" id="{3DB79208-F133-4B85-84CE-423F9395B226}"/>
              </a:ext>
            </a:extLst>
          </p:cNvPr>
          <p:cNvSpPr txBox="1"/>
          <p:nvPr/>
        </p:nvSpPr>
        <p:spPr>
          <a:xfrm>
            <a:off x="6008633" y="3142517"/>
            <a:ext cx="19148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FF00"/>
                </a:highlight>
              </a:rPr>
              <a:t>Alexandre Dias </a:t>
            </a:r>
            <a:r>
              <a:rPr lang="pt-BR" sz="1400" b="1" dirty="0"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Tavares</a:t>
            </a:r>
          </a:p>
        </p:txBody>
      </p:sp>
      <p:sp>
        <p:nvSpPr>
          <p:cNvPr id="76" name="CaixaDeTexto 143">
            <a:extLst>
              <a:ext uri="{FF2B5EF4-FFF2-40B4-BE49-F238E27FC236}">
                <a16:creationId xmlns:a16="http://schemas.microsoft.com/office/drawing/2014/main" id="{95D187A4-D4B5-4B7A-82E2-40A83E8E37DA}"/>
              </a:ext>
            </a:extLst>
          </p:cNvPr>
          <p:cNvSpPr txBox="1"/>
          <p:nvPr/>
        </p:nvSpPr>
        <p:spPr>
          <a:xfrm>
            <a:off x="2731455" y="3100574"/>
            <a:ext cx="1815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Tainá </a:t>
            </a:r>
            <a:r>
              <a:rPr lang="pt-BR" sz="1400" b="1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Bougleux</a:t>
            </a:r>
            <a:r>
              <a:rPr lang="pt-BR" sz="1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Lino</a:t>
            </a:r>
          </a:p>
        </p:txBody>
      </p:sp>
      <p:sp>
        <p:nvSpPr>
          <p:cNvPr id="77" name="CaixaDeTexto 143">
            <a:extLst>
              <a:ext uri="{FF2B5EF4-FFF2-40B4-BE49-F238E27FC236}">
                <a16:creationId xmlns:a16="http://schemas.microsoft.com/office/drawing/2014/main" id="{17D3100B-B2E7-458F-9300-98D723B95A3F}"/>
              </a:ext>
            </a:extLst>
          </p:cNvPr>
          <p:cNvSpPr txBox="1"/>
          <p:nvPr/>
        </p:nvSpPr>
        <p:spPr>
          <a:xfrm>
            <a:off x="520086" y="3894894"/>
            <a:ext cx="24517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Gisele Viana Miralhes Vargas</a:t>
            </a:r>
          </a:p>
        </p:txBody>
      </p:sp>
      <p:sp>
        <p:nvSpPr>
          <p:cNvPr id="78" name="CaixaDeTexto 143">
            <a:extLst>
              <a:ext uri="{FF2B5EF4-FFF2-40B4-BE49-F238E27FC236}">
                <a16:creationId xmlns:a16="http://schemas.microsoft.com/office/drawing/2014/main" id="{850B695F-70A7-42E5-ADEB-612D65CCD241}"/>
              </a:ext>
            </a:extLst>
          </p:cNvPr>
          <p:cNvSpPr txBox="1"/>
          <p:nvPr/>
        </p:nvSpPr>
        <p:spPr>
          <a:xfrm>
            <a:off x="520086" y="4686568"/>
            <a:ext cx="1962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Mayara </a:t>
            </a:r>
            <a:r>
              <a:rPr lang="pt-BR" sz="1400" b="1" dirty="0" err="1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Daher</a:t>
            </a:r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Pacheco</a:t>
            </a:r>
          </a:p>
        </p:txBody>
      </p:sp>
      <p:sp>
        <p:nvSpPr>
          <p:cNvPr id="79" name="CaixaDeTexto 143">
            <a:extLst>
              <a:ext uri="{FF2B5EF4-FFF2-40B4-BE49-F238E27FC236}">
                <a16:creationId xmlns:a16="http://schemas.microsoft.com/office/drawing/2014/main" id="{4B3DDF31-D3C7-4D26-935F-1AD6E4363EDD}"/>
              </a:ext>
            </a:extLst>
          </p:cNvPr>
          <p:cNvSpPr txBox="1"/>
          <p:nvPr/>
        </p:nvSpPr>
        <p:spPr>
          <a:xfrm>
            <a:off x="7638275" y="1722829"/>
            <a:ext cx="17658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Carla Bastos Araújo</a:t>
            </a:r>
          </a:p>
        </p:txBody>
      </p:sp>
      <p:sp>
        <p:nvSpPr>
          <p:cNvPr id="80" name="CaixaDeTexto 143">
            <a:extLst>
              <a:ext uri="{FF2B5EF4-FFF2-40B4-BE49-F238E27FC236}">
                <a16:creationId xmlns:a16="http://schemas.microsoft.com/office/drawing/2014/main" id="{F89D155D-BBE6-46F9-83B1-B1954013278D}"/>
              </a:ext>
            </a:extLst>
          </p:cNvPr>
          <p:cNvSpPr txBox="1"/>
          <p:nvPr/>
        </p:nvSpPr>
        <p:spPr>
          <a:xfrm>
            <a:off x="7903007" y="4678522"/>
            <a:ext cx="2322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+mj-lt"/>
              </a:rPr>
              <a:t>Fátima </a:t>
            </a:r>
            <a:r>
              <a:rPr lang="pt-BR" sz="1400" b="1" dirty="0">
                <a:highlight>
                  <a:srgbClr val="00FFFF"/>
                </a:highlight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Gonçalves</a:t>
            </a:r>
            <a:r>
              <a:rPr lang="pt-BR" sz="1400" b="1" dirty="0">
                <a:highlight>
                  <a:srgbClr val="00FFFF"/>
                </a:highlight>
                <a:latin typeface="+mj-lt"/>
              </a:rPr>
              <a:t> Cordeiro</a:t>
            </a:r>
          </a:p>
        </p:txBody>
      </p:sp>
      <p:sp>
        <p:nvSpPr>
          <p:cNvPr id="81" name="CaixaDeTexto 143">
            <a:extLst>
              <a:ext uri="{FF2B5EF4-FFF2-40B4-BE49-F238E27FC236}">
                <a16:creationId xmlns:a16="http://schemas.microsoft.com/office/drawing/2014/main" id="{4A4FE7FC-84E5-4322-8AC2-E4D30DBFEBED}"/>
              </a:ext>
            </a:extLst>
          </p:cNvPr>
          <p:cNvSpPr txBox="1"/>
          <p:nvPr/>
        </p:nvSpPr>
        <p:spPr>
          <a:xfrm>
            <a:off x="8200702" y="3869611"/>
            <a:ext cx="1815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Renata</a:t>
            </a:r>
            <a:r>
              <a:rPr lang="pt-BR" sz="1400" b="1" dirty="0">
                <a:highlight>
                  <a:srgbClr val="00FFFF"/>
                </a:highlight>
                <a:latin typeface="+mj-lt"/>
              </a:rPr>
              <a:t> Lima Gomes</a:t>
            </a:r>
          </a:p>
        </p:txBody>
      </p:sp>
      <p:sp>
        <p:nvSpPr>
          <p:cNvPr id="82" name="CaixaDeTexto 143">
            <a:extLst>
              <a:ext uri="{FF2B5EF4-FFF2-40B4-BE49-F238E27FC236}">
                <a16:creationId xmlns:a16="http://schemas.microsoft.com/office/drawing/2014/main" id="{E532BE98-8B7C-4CDC-A6A5-B1762FDC6A82}"/>
              </a:ext>
            </a:extLst>
          </p:cNvPr>
          <p:cNvSpPr txBox="1"/>
          <p:nvPr/>
        </p:nvSpPr>
        <p:spPr>
          <a:xfrm>
            <a:off x="5883045" y="4717386"/>
            <a:ext cx="2119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  <a:latin typeface="+mj-lt"/>
              </a:rPr>
              <a:t>Rômulo de </a:t>
            </a:r>
            <a:r>
              <a:rPr lang="pt-BR" sz="1400" b="1" dirty="0">
                <a:highlight>
                  <a:srgbClr val="00FFFF"/>
                </a:highlight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Melo</a:t>
            </a:r>
            <a:r>
              <a:rPr lang="pt-BR" sz="1400" b="1" dirty="0">
                <a:highlight>
                  <a:srgbClr val="00FFFF"/>
                </a:highlight>
                <a:latin typeface="+mj-lt"/>
              </a:rPr>
              <a:t> Pereira</a:t>
            </a:r>
          </a:p>
        </p:txBody>
      </p:sp>
      <p:sp>
        <p:nvSpPr>
          <p:cNvPr id="83" name="CaixaDeTexto 143">
            <a:extLst>
              <a:ext uri="{FF2B5EF4-FFF2-40B4-BE49-F238E27FC236}">
                <a16:creationId xmlns:a16="http://schemas.microsoft.com/office/drawing/2014/main" id="{01CF66AD-F7C9-47BC-B529-F11286202051}"/>
              </a:ext>
            </a:extLst>
          </p:cNvPr>
          <p:cNvSpPr txBox="1"/>
          <p:nvPr/>
        </p:nvSpPr>
        <p:spPr>
          <a:xfrm>
            <a:off x="5456302" y="3860572"/>
            <a:ext cx="2596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00FFFF"/>
                </a:highlight>
              </a:rPr>
              <a:t>Bruno Gilberto </a:t>
            </a:r>
            <a:r>
              <a:rPr lang="pt-BR" sz="1400" b="1" dirty="0">
                <a:highlight>
                  <a:srgbClr val="00FFFF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Oliveira</a:t>
            </a:r>
            <a:r>
              <a:rPr lang="pt-BR" sz="1400" b="1" dirty="0">
                <a:highlight>
                  <a:srgbClr val="00FFFF"/>
                </a:highlight>
              </a:rPr>
              <a:t> de Jesus</a:t>
            </a:r>
          </a:p>
        </p:txBody>
      </p:sp>
      <p:sp>
        <p:nvSpPr>
          <p:cNvPr id="84" name="CaixaDeTexto 143">
            <a:extLst>
              <a:ext uri="{FF2B5EF4-FFF2-40B4-BE49-F238E27FC236}">
                <a16:creationId xmlns:a16="http://schemas.microsoft.com/office/drawing/2014/main" id="{684794E4-6B01-4F40-811F-57F9FCA562F4}"/>
              </a:ext>
            </a:extLst>
          </p:cNvPr>
          <p:cNvSpPr txBox="1"/>
          <p:nvPr/>
        </p:nvSpPr>
        <p:spPr>
          <a:xfrm>
            <a:off x="8794947" y="701469"/>
            <a:ext cx="3016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Estruturas Ligadas à Sede da EBSERH</a:t>
            </a:r>
          </a:p>
        </p:txBody>
      </p:sp>
      <p:grpSp>
        <p:nvGrpSpPr>
          <p:cNvPr id="85" name="object 59"/>
          <p:cNvGrpSpPr/>
          <p:nvPr/>
        </p:nvGrpSpPr>
        <p:grpSpPr>
          <a:xfrm>
            <a:off x="9283486" y="1078739"/>
            <a:ext cx="1455420" cy="768350"/>
            <a:chOff x="10037064" y="3246094"/>
            <a:chExt cx="1455420" cy="768350"/>
          </a:xfrm>
        </p:grpSpPr>
        <p:pic>
          <p:nvPicPr>
            <p:cNvPr id="86" name="object 6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37064" y="3246094"/>
              <a:ext cx="1455420" cy="768121"/>
            </a:xfrm>
            <a:prstGeom prst="rect">
              <a:avLst/>
            </a:prstGeom>
          </p:spPr>
        </p:pic>
        <p:pic>
          <p:nvPicPr>
            <p:cNvPr id="87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67188" y="3339071"/>
              <a:ext cx="1019555" cy="615708"/>
            </a:xfrm>
            <a:prstGeom prst="rect">
              <a:avLst/>
            </a:prstGeom>
          </p:spPr>
        </p:pic>
        <p:sp>
          <p:nvSpPr>
            <p:cNvPr id="88" name="object 62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30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30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63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30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30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0" name="object 59"/>
          <p:cNvGrpSpPr/>
          <p:nvPr/>
        </p:nvGrpSpPr>
        <p:grpSpPr>
          <a:xfrm>
            <a:off x="10774464" y="1121218"/>
            <a:ext cx="1455420" cy="768350"/>
            <a:chOff x="10037064" y="3246094"/>
            <a:chExt cx="1455420" cy="768350"/>
          </a:xfrm>
        </p:grpSpPr>
        <p:pic>
          <p:nvPicPr>
            <p:cNvPr id="91" name="object 6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37064" y="3246094"/>
              <a:ext cx="1455420" cy="768121"/>
            </a:xfrm>
            <a:prstGeom prst="rect">
              <a:avLst/>
            </a:prstGeom>
          </p:spPr>
        </p:pic>
        <p:pic>
          <p:nvPicPr>
            <p:cNvPr id="92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267188" y="3339071"/>
              <a:ext cx="1019555" cy="615708"/>
            </a:xfrm>
            <a:prstGeom prst="rect">
              <a:avLst/>
            </a:prstGeom>
          </p:spPr>
        </p:pic>
        <p:sp>
          <p:nvSpPr>
            <p:cNvPr id="93" name="object 62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1232153" y="0"/>
                  </a:moveTo>
                  <a:lnTo>
                    <a:pt x="108965" y="0"/>
                  </a:lnTo>
                  <a:lnTo>
                    <a:pt x="66544" y="8560"/>
                  </a:lnTo>
                  <a:lnTo>
                    <a:pt x="31908" y="31908"/>
                  </a:lnTo>
                  <a:lnTo>
                    <a:pt x="8560" y="66544"/>
                  </a:lnTo>
                  <a:lnTo>
                    <a:pt x="0" y="108965"/>
                  </a:lnTo>
                  <a:lnTo>
                    <a:pt x="0" y="544830"/>
                  </a:lnTo>
                  <a:lnTo>
                    <a:pt x="8560" y="587251"/>
                  </a:lnTo>
                  <a:lnTo>
                    <a:pt x="31908" y="621887"/>
                  </a:lnTo>
                  <a:lnTo>
                    <a:pt x="66544" y="645235"/>
                  </a:lnTo>
                  <a:lnTo>
                    <a:pt x="108965" y="653795"/>
                  </a:lnTo>
                  <a:lnTo>
                    <a:pt x="1232153" y="653795"/>
                  </a:lnTo>
                  <a:lnTo>
                    <a:pt x="1274575" y="645235"/>
                  </a:lnTo>
                  <a:lnTo>
                    <a:pt x="1309211" y="621887"/>
                  </a:lnTo>
                  <a:lnTo>
                    <a:pt x="1332559" y="587251"/>
                  </a:lnTo>
                  <a:lnTo>
                    <a:pt x="1341120" y="544830"/>
                  </a:lnTo>
                  <a:lnTo>
                    <a:pt x="1341120" y="108965"/>
                  </a:lnTo>
                  <a:lnTo>
                    <a:pt x="1332559" y="66544"/>
                  </a:lnTo>
                  <a:lnTo>
                    <a:pt x="1309211" y="31908"/>
                  </a:lnTo>
                  <a:lnTo>
                    <a:pt x="1274575" y="8560"/>
                  </a:lnTo>
                  <a:lnTo>
                    <a:pt x="12321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63"/>
            <p:cNvSpPr/>
            <p:nvPr/>
          </p:nvSpPr>
          <p:spPr>
            <a:xfrm>
              <a:off x="10069068" y="3278124"/>
              <a:ext cx="1341120" cy="654050"/>
            </a:xfrm>
            <a:custGeom>
              <a:avLst/>
              <a:gdLst/>
              <a:ahLst/>
              <a:cxnLst/>
              <a:rect l="l" t="t" r="r" b="b"/>
              <a:pathLst>
                <a:path w="1341120" h="654050">
                  <a:moveTo>
                    <a:pt x="0" y="108965"/>
                  </a:moveTo>
                  <a:lnTo>
                    <a:pt x="8560" y="66544"/>
                  </a:lnTo>
                  <a:lnTo>
                    <a:pt x="31908" y="31908"/>
                  </a:lnTo>
                  <a:lnTo>
                    <a:pt x="66544" y="8560"/>
                  </a:lnTo>
                  <a:lnTo>
                    <a:pt x="108965" y="0"/>
                  </a:lnTo>
                  <a:lnTo>
                    <a:pt x="1232153" y="0"/>
                  </a:lnTo>
                  <a:lnTo>
                    <a:pt x="1274575" y="8560"/>
                  </a:lnTo>
                  <a:lnTo>
                    <a:pt x="1309211" y="31908"/>
                  </a:lnTo>
                  <a:lnTo>
                    <a:pt x="1332559" y="66544"/>
                  </a:lnTo>
                  <a:lnTo>
                    <a:pt x="1341120" y="108965"/>
                  </a:lnTo>
                  <a:lnTo>
                    <a:pt x="1341120" y="544830"/>
                  </a:lnTo>
                  <a:lnTo>
                    <a:pt x="1332559" y="587251"/>
                  </a:lnTo>
                  <a:lnTo>
                    <a:pt x="1309211" y="621887"/>
                  </a:lnTo>
                  <a:lnTo>
                    <a:pt x="1274575" y="645235"/>
                  </a:lnTo>
                  <a:lnTo>
                    <a:pt x="1232153" y="653795"/>
                  </a:lnTo>
                  <a:lnTo>
                    <a:pt x="108965" y="653795"/>
                  </a:lnTo>
                  <a:lnTo>
                    <a:pt x="66544" y="645235"/>
                  </a:lnTo>
                  <a:lnTo>
                    <a:pt x="31908" y="621887"/>
                  </a:lnTo>
                  <a:lnTo>
                    <a:pt x="8560" y="587251"/>
                  </a:lnTo>
                  <a:lnTo>
                    <a:pt x="0" y="544830"/>
                  </a:lnTo>
                  <a:lnTo>
                    <a:pt x="0" y="108965"/>
                  </a:lnTo>
                  <a:close/>
                </a:path>
              </a:pathLst>
            </a:custGeom>
            <a:ln w="1269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5" name="object 64"/>
          <p:cNvSpPr txBox="1"/>
          <p:nvPr/>
        </p:nvSpPr>
        <p:spPr>
          <a:xfrm>
            <a:off x="9595321" y="1308791"/>
            <a:ext cx="7804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900" b="1" spc="-5" dirty="0">
                <a:latin typeface="Calibri"/>
                <a:cs typeface="Calibri"/>
              </a:rPr>
              <a:t>OUVIDORIA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96" name="object 64"/>
          <p:cNvSpPr txBox="1"/>
          <p:nvPr/>
        </p:nvSpPr>
        <p:spPr>
          <a:xfrm>
            <a:off x="11100576" y="1354070"/>
            <a:ext cx="7804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900" b="1" spc="-5" dirty="0">
                <a:latin typeface="Calibri"/>
                <a:cs typeface="Calibri"/>
              </a:rPr>
              <a:t>AUDITORIA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97" name="CaixaDeTexto 143">
            <a:extLst>
              <a:ext uri="{FF2B5EF4-FFF2-40B4-BE49-F238E27FC236}">
                <a16:creationId xmlns:a16="http://schemas.microsoft.com/office/drawing/2014/main" id="{4B3DDF31-D3C7-4D26-935F-1AD6E4363EDD}"/>
              </a:ext>
            </a:extLst>
          </p:cNvPr>
          <p:cNvSpPr txBox="1"/>
          <p:nvPr/>
        </p:nvSpPr>
        <p:spPr>
          <a:xfrm>
            <a:off x="9213652" y="1655106"/>
            <a:ext cx="156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Gilson Batista da Silva</a:t>
            </a:r>
          </a:p>
        </p:txBody>
      </p:sp>
      <p:sp>
        <p:nvSpPr>
          <p:cNvPr id="73" name="Retângulo 72"/>
          <p:cNvSpPr/>
          <p:nvPr/>
        </p:nvSpPr>
        <p:spPr>
          <a:xfrm>
            <a:off x="10816158" y="1764819"/>
            <a:ext cx="1372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Marcos Antonio</a:t>
            </a:r>
          </a:p>
          <a:p>
            <a:pPr algn="ctr"/>
            <a:r>
              <a:rPr lang="pt-BR" sz="14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Pimentel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169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Misael Amaral</dc:creator>
  <cp:lastModifiedBy>Vanessa Lima Ferreira Gomes</cp:lastModifiedBy>
  <cp:revision>18</cp:revision>
  <dcterms:created xsi:type="dcterms:W3CDTF">2022-01-18T14:51:15Z</dcterms:created>
  <dcterms:modified xsi:type="dcterms:W3CDTF">2024-03-10T00:51:09Z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2021-12-15T00:00:00Z</vt:filetime>
  </property>
  <property fmtid="{D5CDD505-2E9C-101B-9397-08002B2CF9AE}" pid="3" name="Creator">
    <vt:lpwstr>PDFium</vt:lpwstr>
  </property>
  <property fmtid="{D5CDD505-2E9C-101B-9397-08002B2CF9AE}" pid="4" name="LastSaved">
    <vt:filetime>2021-12-15T00:00:00Z</vt:filetime>
  </property>
</Properties>
</file>