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handoutMasterIdLst>
    <p:handoutMasterId r:id="rId26"/>
  </p:handout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9" r:id="rId23"/>
    <p:sldId id="277" r:id="rId24"/>
    <p:sldId id="282" r:id="rId25"/>
  </p:sldIdLst>
  <p:sldSz cx="9144000" cy="6858000" type="screen4x3"/>
  <p:notesSz cx="6819900" cy="99187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4" d="100"/>
          <a:sy n="104" d="100"/>
        </p:scale>
        <p:origin x="510" y="11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55290" cy="497657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quarter" idx="1"/>
          </p:nvPr>
        </p:nvSpPr>
        <p:spPr>
          <a:xfrm>
            <a:off x="3863032" y="1"/>
            <a:ext cx="2955290" cy="497657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00C8DE83-4854-4C15-9856-0ECBB8100E29}" type="datetimeFigureOut">
              <a:rPr lang="pt-BR" smtClean="0"/>
              <a:t>14/01/2019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2"/>
          </p:nvPr>
        </p:nvSpPr>
        <p:spPr>
          <a:xfrm>
            <a:off x="0" y="9421046"/>
            <a:ext cx="2955290" cy="497656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3"/>
          </p:nvPr>
        </p:nvSpPr>
        <p:spPr>
          <a:xfrm>
            <a:off x="3863032" y="9421046"/>
            <a:ext cx="2955290" cy="497656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91A3EFA1-E514-464D-B7DD-C3C2BA9534E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9600286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DABE85-A1BF-4DF9-ADFE-4EFA4E5BEE8D}" type="datetimeFigureOut">
              <a:rPr lang="pt-BR" smtClean="0"/>
              <a:t>14/01/2019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41953F-0EDE-4B9A-A19A-E716E350D0E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4908263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0DABE85-A1BF-4DF9-ADFE-4EFA4E5BEE8D}" type="datetimeFigureOut">
              <a:rPr lang="pt-BR" smtClean="0"/>
              <a:t>14/01/2019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41953F-0EDE-4B9A-A19A-E716E350D0E9}" type="slidenum">
              <a:rPr lang="pt-BR" smtClean="0"/>
              <a:t>‹nº›</a:t>
            </a:fld>
            <a:endParaRPr lang="pt-BR"/>
          </a:p>
        </p:txBody>
      </p:sp>
      <p:pic>
        <p:nvPicPr>
          <p:cNvPr id="7" name="Imagem 6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25847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827584" y="332656"/>
            <a:ext cx="7772400" cy="1470025"/>
          </a:xfrm>
        </p:spPr>
        <p:txBody>
          <a:bodyPr/>
          <a:lstStyle/>
          <a:p>
            <a:r>
              <a:rPr lang="pt-BR" dirty="0">
                <a:solidFill>
                  <a:schemeClr val="bg1"/>
                </a:solidFill>
              </a:rPr>
              <a:t>PESQUISA DE SATISFAÇÃO DOS USUÁRIOS</a:t>
            </a:r>
          </a:p>
        </p:txBody>
      </p:sp>
      <p:sp>
        <p:nvSpPr>
          <p:cNvPr id="5" name="Subtítulo 4"/>
          <p:cNvSpPr>
            <a:spLocks noGrp="1"/>
          </p:cNvSpPr>
          <p:nvPr>
            <p:ph type="subTitle" idx="1"/>
          </p:nvPr>
        </p:nvSpPr>
        <p:spPr>
          <a:xfrm>
            <a:off x="1259632" y="3501008"/>
            <a:ext cx="6400800" cy="1752600"/>
          </a:xfrm>
        </p:spPr>
        <p:txBody>
          <a:bodyPr/>
          <a:lstStyle/>
          <a:p>
            <a:r>
              <a:rPr lang="pt-BR" dirty="0">
                <a:solidFill>
                  <a:schemeClr val="bg1"/>
                </a:solidFill>
              </a:rPr>
              <a:t>COMPARATIVO 2017 - 2018</a:t>
            </a:r>
          </a:p>
        </p:txBody>
      </p:sp>
    </p:spTree>
    <p:extLst>
      <p:ext uri="{BB962C8B-B14F-4D97-AF65-F5344CB8AC3E}">
        <p14:creationId xmlns:p14="http://schemas.microsoft.com/office/powerpoint/2010/main" val="267943118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4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ubtítulo 6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</p:spPr>
      </p:pic>
      <p:pic>
        <p:nvPicPr>
          <p:cNvPr id="6" name="Imagem 5">
            <a:extLst>
              <a:ext uri="{FF2B5EF4-FFF2-40B4-BE49-F238E27FC236}">
                <a16:creationId xmlns:a16="http://schemas.microsoft.com/office/drawing/2014/main" id="{2D755235-D40C-47F7-95CD-27577C69428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7744" y="980728"/>
            <a:ext cx="5504656" cy="52565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039704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" y="-8809"/>
            <a:ext cx="9142858" cy="6857143"/>
          </a:xfrm>
          <a:prstGeom prst="rect">
            <a:avLst/>
          </a:prstGeom>
        </p:spPr>
      </p:pic>
      <p:pic>
        <p:nvPicPr>
          <p:cNvPr id="7" name="Imagem 6">
            <a:extLst>
              <a:ext uri="{FF2B5EF4-FFF2-40B4-BE49-F238E27FC236}">
                <a16:creationId xmlns:a16="http://schemas.microsoft.com/office/drawing/2014/main" id="{6609C025-79D2-4B9F-95F4-1A4D1DA7AF2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7744" y="1052736"/>
            <a:ext cx="5616624" cy="51925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533023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</p:spPr>
      </p:pic>
      <p:pic>
        <p:nvPicPr>
          <p:cNvPr id="7" name="Imagem 6">
            <a:extLst>
              <a:ext uri="{FF2B5EF4-FFF2-40B4-BE49-F238E27FC236}">
                <a16:creationId xmlns:a16="http://schemas.microsoft.com/office/drawing/2014/main" id="{0F7EED65-398C-4289-B1ED-A3B4424356C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26098" y="980728"/>
            <a:ext cx="5342245" cy="52565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435675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</p:spPr>
      </p:pic>
      <p:pic>
        <p:nvPicPr>
          <p:cNvPr id="7" name="Imagem 6">
            <a:extLst>
              <a:ext uri="{FF2B5EF4-FFF2-40B4-BE49-F238E27FC236}">
                <a16:creationId xmlns:a16="http://schemas.microsoft.com/office/drawing/2014/main" id="{3CEA3383-8D34-4742-B50E-18044B82224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7744" y="1052736"/>
            <a:ext cx="5504656" cy="51845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229570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</p:spPr>
      </p:pic>
      <p:pic>
        <p:nvPicPr>
          <p:cNvPr id="7" name="Imagem 6">
            <a:extLst>
              <a:ext uri="{FF2B5EF4-FFF2-40B4-BE49-F238E27FC236}">
                <a16:creationId xmlns:a16="http://schemas.microsoft.com/office/drawing/2014/main" id="{B3BE92CB-53A7-47B9-9656-C9D93CDC5F9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5736" y="1055390"/>
            <a:ext cx="5715000" cy="50901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080932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</p:spPr>
      </p:pic>
      <p:pic>
        <p:nvPicPr>
          <p:cNvPr id="7" name="Imagem 6">
            <a:extLst>
              <a:ext uri="{FF2B5EF4-FFF2-40B4-BE49-F238E27FC236}">
                <a16:creationId xmlns:a16="http://schemas.microsoft.com/office/drawing/2014/main" id="{12D67747-9DC1-4889-949F-AF06C095010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5736" y="1124744"/>
            <a:ext cx="5715000" cy="51125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572612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</p:spPr>
      </p:pic>
      <p:pic>
        <p:nvPicPr>
          <p:cNvPr id="7" name="Imagem 6">
            <a:extLst>
              <a:ext uri="{FF2B5EF4-FFF2-40B4-BE49-F238E27FC236}">
                <a16:creationId xmlns:a16="http://schemas.microsoft.com/office/drawing/2014/main" id="{031B551F-5E4E-45CD-9D04-FF404F4DBB6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7744" y="1052736"/>
            <a:ext cx="5715000" cy="51845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949334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" y="429"/>
            <a:ext cx="9142858" cy="6308892"/>
          </a:xfrm>
          <a:prstGeom prst="rect">
            <a:avLst/>
          </a:prstGeom>
        </p:spPr>
      </p:pic>
      <p:pic>
        <p:nvPicPr>
          <p:cNvPr id="7" name="Imagem 6">
            <a:extLst>
              <a:ext uri="{FF2B5EF4-FFF2-40B4-BE49-F238E27FC236}">
                <a16:creationId xmlns:a16="http://schemas.microsoft.com/office/drawing/2014/main" id="{9F2415E7-A0A2-4636-A250-3A8ABE21CED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5736" y="1124744"/>
            <a:ext cx="5715000" cy="45260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219611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</p:spPr>
      </p:pic>
      <p:pic>
        <p:nvPicPr>
          <p:cNvPr id="7" name="Imagem 6">
            <a:extLst>
              <a:ext uri="{FF2B5EF4-FFF2-40B4-BE49-F238E27FC236}">
                <a16:creationId xmlns:a16="http://schemas.microsoft.com/office/drawing/2014/main" id="{F6755C5B-6712-4384-B12F-01B6C65DC0E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7744" y="1052736"/>
            <a:ext cx="5715000" cy="51845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18777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</p:spPr>
      </p:pic>
      <p:sp>
        <p:nvSpPr>
          <p:cNvPr id="5" name="Retângulo 4"/>
          <p:cNvSpPr/>
          <p:nvPr/>
        </p:nvSpPr>
        <p:spPr>
          <a:xfrm>
            <a:off x="1466172" y="2367170"/>
            <a:ext cx="6296743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6600" b="1" dirty="0">
                <a:solidFill>
                  <a:srgbClr val="000000"/>
                </a:solidFill>
                <a:latin typeface="Calibri" panose="020F0502020204030204" pitchFamily="34" charset="0"/>
              </a:rPr>
              <a:t>ANÁLISE DOS RESULTADOS</a:t>
            </a:r>
          </a:p>
        </p:txBody>
      </p:sp>
    </p:spTree>
    <p:extLst>
      <p:ext uri="{BB962C8B-B14F-4D97-AF65-F5344CB8AC3E}">
        <p14:creationId xmlns:p14="http://schemas.microsoft.com/office/powerpoint/2010/main" val="179076053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" y="28241"/>
            <a:ext cx="9142858" cy="6857143"/>
          </a:xfrm>
          <a:prstGeom prst="rect">
            <a:avLst/>
          </a:prstGeom>
        </p:spPr>
      </p:pic>
      <p:sp>
        <p:nvSpPr>
          <p:cNvPr id="5" name="Retângulo 4"/>
          <p:cNvSpPr/>
          <p:nvPr/>
        </p:nvSpPr>
        <p:spPr>
          <a:xfrm>
            <a:off x="324100" y="1731764"/>
            <a:ext cx="8134100" cy="32932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3200" b="1" dirty="0">
                <a:solidFill>
                  <a:srgbClr val="000000"/>
                </a:solidFill>
                <a:latin typeface="Calibri" panose="020F0502020204030204" pitchFamily="34" charset="0"/>
              </a:rPr>
              <a:t>Realização</a:t>
            </a:r>
          </a:p>
          <a:p>
            <a:r>
              <a:rPr lang="pt-BR" sz="1600" b="1" dirty="0">
                <a:solidFill>
                  <a:srgbClr val="000000"/>
                </a:solidFill>
                <a:latin typeface="Calibri" panose="020F0502020204030204" pitchFamily="34" charset="0"/>
              </a:rPr>
              <a:t>COORDENAÇÃO </a:t>
            </a:r>
            <a:endParaRPr lang="pt-BR" sz="160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r>
              <a:rPr lang="pt-BR" sz="1600" dirty="0">
                <a:solidFill>
                  <a:srgbClr val="000000"/>
                </a:solidFill>
                <a:latin typeface="Calibri" panose="020F0502020204030204" pitchFamily="34" charset="0"/>
              </a:rPr>
              <a:t>Janildes Inácio dos Santos </a:t>
            </a:r>
          </a:p>
          <a:p>
            <a:endParaRPr lang="pt-BR" sz="1600" b="1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r>
              <a:rPr lang="pt-BR" sz="1600" b="1" dirty="0">
                <a:solidFill>
                  <a:srgbClr val="000000"/>
                </a:solidFill>
                <a:latin typeface="Calibri" panose="020F0502020204030204" pitchFamily="34" charset="0"/>
              </a:rPr>
              <a:t>APLICAÇÃO</a:t>
            </a:r>
            <a:endParaRPr lang="pt-BR" sz="160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r>
              <a:rPr lang="pt-BR" sz="1600" dirty="0">
                <a:solidFill>
                  <a:srgbClr val="000000"/>
                </a:solidFill>
                <a:latin typeface="Calibri" panose="020F0502020204030204" pitchFamily="34" charset="0"/>
              </a:rPr>
              <a:t>Arlane E. Selvatici</a:t>
            </a:r>
          </a:p>
          <a:p>
            <a:r>
              <a:rPr lang="pt-BR" sz="1600" b="1" dirty="0">
                <a:solidFill>
                  <a:srgbClr val="000000"/>
                </a:solidFill>
                <a:latin typeface="Calibri" panose="020F0502020204030204" pitchFamily="34" charset="0"/>
              </a:rPr>
              <a:t>		                                                                               PERÍODOS DE APLICAÇÃO </a:t>
            </a:r>
            <a:endParaRPr lang="pt-BR" sz="160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r>
              <a:rPr lang="pt-BR" sz="1600" dirty="0">
                <a:solidFill>
                  <a:srgbClr val="FF0000"/>
                </a:solidFill>
                <a:latin typeface="Calibri" panose="020F0502020204030204" pitchFamily="34" charset="0"/>
              </a:rPr>
              <a:t>						</a:t>
            </a:r>
            <a:r>
              <a:rPr lang="pt-BR" sz="1600" dirty="0">
                <a:latin typeface="Calibri" panose="020F0502020204030204" pitchFamily="34" charset="0"/>
              </a:rPr>
              <a:t>1º ciclo 2017: 20/05 a 09/06</a:t>
            </a:r>
          </a:p>
          <a:p>
            <a:pPr lvl="8"/>
            <a:r>
              <a:rPr lang="pt-BR" sz="1600" dirty="0">
                <a:latin typeface="Calibri" panose="020F0502020204030204" pitchFamily="34" charset="0"/>
              </a:rPr>
              <a:t>		2º ciclo 2017: 02/10 a 23/11</a:t>
            </a:r>
          </a:p>
          <a:p>
            <a:pPr lvl="8"/>
            <a:r>
              <a:rPr lang="pt-BR" sz="1600" dirty="0">
                <a:latin typeface="Calibri" panose="020F0502020204030204" pitchFamily="34" charset="0"/>
              </a:rPr>
              <a:t>		1º ciclo 2018: 04/06 a 18/07</a:t>
            </a:r>
          </a:p>
          <a:p>
            <a:pPr lvl="8"/>
            <a:r>
              <a:rPr lang="pt-BR" sz="1600" dirty="0">
                <a:latin typeface="Calibri" panose="020F0502020204030204" pitchFamily="34" charset="0"/>
              </a:rPr>
              <a:t>                                        2º ciclo 2018: 22/10 a 13/12</a:t>
            </a:r>
          </a:p>
          <a:p>
            <a:pPr lvl="8"/>
            <a:endParaRPr lang="pt-BR" sz="1600" dirty="0"/>
          </a:p>
        </p:txBody>
      </p:sp>
    </p:spTree>
    <p:extLst>
      <p:ext uri="{BB962C8B-B14F-4D97-AF65-F5344CB8AC3E}">
        <p14:creationId xmlns:p14="http://schemas.microsoft.com/office/powerpoint/2010/main" val="422361402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</p:spPr>
      </p:pic>
      <p:sp>
        <p:nvSpPr>
          <p:cNvPr id="5" name="Retângulo 4"/>
          <p:cNvSpPr/>
          <p:nvPr/>
        </p:nvSpPr>
        <p:spPr>
          <a:xfrm>
            <a:off x="395536" y="1882355"/>
            <a:ext cx="7848872" cy="38318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pt-BR" b="1" dirty="0">
                <a:solidFill>
                  <a:srgbClr val="000000"/>
                </a:solidFill>
                <a:latin typeface="Calibri" panose="020F0502020204030204" pitchFamily="34" charset="0"/>
              </a:rPr>
              <a:t>No período de janeiro de 2017 a julho de 2018 a Pesquisa de Satisfação dos Usuários do HUCAM-UFES apresentou os seguintes resultados:</a:t>
            </a:r>
          </a:p>
          <a:p>
            <a:pPr algn="just">
              <a:lnSpc>
                <a:spcPct val="150000"/>
              </a:lnSpc>
            </a:pPr>
            <a:endParaRPr lang="pt-BR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pt-BR" dirty="0">
                <a:solidFill>
                  <a:srgbClr val="000000"/>
                </a:solidFill>
                <a:latin typeface="Calibri" panose="020F0502020204030204" pitchFamily="34" charset="0"/>
              </a:rPr>
              <a:t>A avaliação o quanto ao </a:t>
            </a:r>
            <a:r>
              <a:rPr lang="pt-BR" b="1" dirty="0">
                <a:solidFill>
                  <a:srgbClr val="000000"/>
                </a:solidFill>
                <a:latin typeface="Calibri" panose="020F0502020204030204" pitchFamily="34" charset="0"/>
              </a:rPr>
              <a:t>“Conforto nas Recepções” </a:t>
            </a:r>
            <a:r>
              <a:rPr lang="pt-BR" dirty="0">
                <a:solidFill>
                  <a:srgbClr val="000000"/>
                </a:solidFill>
                <a:latin typeface="Calibri" panose="020F0502020204030204" pitchFamily="34" charset="0"/>
              </a:rPr>
              <a:t>teve sua pior avaliação no 2º ciclo de 2017, com 72,06% de satisfação, e a melhor avaliação no 1º ciclo de 2018 com 76,76% de satisfação.</a:t>
            </a:r>
          </a:p>
          <a:p>
            <a:pPr algn="just">
              <a:lnSpc>
                <a:spcPct val="150000"/>
              </a:lnSpc>
            </a:pPr>
            <a:r>
              <a:rPr lang="pt-BR" dirty="0">
                <a:solidFill>
                  <a:srgbClr val="000000"/>
                </a:solidFill>
                <a:latin typeface="Calibri" panose="020F0502020204030204" pitchFamily="34" charset="0"/>
              </a:rPr>
              <a:t>Já a avaliação da </a:t>
            </a:r>
            <a:r>
              <a:rPr lang="pt-BR" b="1" dirty="0">
                <a:solidFill>
                  <a:srgbClr val="000000"/>
                </a:solidFill>
                <a:latin typeface="Calibri" panose="020F0502020204030204" pitchFamily="34" charset="0"/>
              </a:rPr>
              <a:t>“Higiene, Limpeza e Organização do Hospital” </a:t>
            </a:r>
            <a:r>
              <a:rPr lang="pt-BR" dirty="0">
                <a:solidFill>
                  <a:srgbClr val="000000"/>
                </a:solidFill>
                <a:latin typeface="Calibri" panose="020F0502020204030204" pitchFamily="34" charset="0"/>
              </a:rPr>
              <a:t>apresentou estabilidade no seu percentual entre 2017 e 2018, com a média de 79,45% no 2º ciclo de 2018.</a:t>
            </a:r>
          </a:p>
        </p:txBody>
      </p:sp>
    </p:spTree>
    <p:extLst>
      <p:ext uri="{BB962C8B-B14F-4D97-AF65-F5344CB8AC3E}">
        <p14:creationId xmlns:p14="http://schemas.microsoft.com/office/powerpoint/2010/main" val="389482432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</p:spPr>
      </p:pic>
      <p:sp>
        <p:nvSpPr>
          <p:cNvPr id="5" name="Retângulo 4"/>
          <p:cNvSpPr/>
          <p:nvPr/>
        </p:nvSpPr>
        <p:spPr>
          <a:xfrm>
            <a:off x="251520" y="1844824"/>
            <a:ext cx="7920880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pt-BR" b="1" dirty="0">
                <a:solidFill>
                  <a:srgbClr val="000000"/>
                </a:solidFill>
                <a:latin typeface="Calibri" panose="020F0502020204030204" pitchFamily="34" charset="0"/>
              </a:rPr>
              <a:t>No período de janeiro de 2017 a julho de 2018 a Pesquisa de Satisfação dos Usuários do HUCAM-UFES apresentou os seguintes resultados:</a:t>
            </a:r>
          </a:p>
          <a:p>
            <a:pPr algn="just">
              <a:lnSpc>
                <a:spcPct val="150000"/>
              </a:lnSpc>
            </a:pPr>
            <a:endParaRPr lang="pt-BR" b="1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pt-BR" dirty="0">
                <a:solidFill>
                  <a:srgbClr val="000000"/>
                </a:solidFill>
                <a:latin typeface="Calibri" panose="020F0502020204030204" pitchFamily="34" charset="0"/>
              </a:rPr>
              <a:t>A avaliação do </a:t>
            </a:r>
            <a:r>
              <a:rPr lang="pt-BR" b="1" dirty="0">
                <a:solidFill>
                  <a:srgbClr val="000000"/>
                </a:solidFill>
                <a:latin typeface="Calibri" panose="020F0502020204030204" pitchFamily="34" charset="0"/>
              </a:rPr>
              <a:t>“Conforto das Instalações dos Consultórios”</a:t>
            </a:r>
            <a:r>
              <a:rPr lang="pt-BR" dirty="0">
                <a:solidFill>
                  <a:srgbClr val="000000"/>
                </a:solidFill>
                <a:latin typeface="Calibri" panose="020F0502020204030204" pitchFamily="34" charset="0"/>
              </a:rPr>
              <a:t> manteve-se estável até 2018, cerca de 80,66%.</a:t>
            </a:r>
          </a:p>
          <a:p>
            <a:pPr algn="just">
              <a:lnSpc>
                <a:spcPct val="150000"/>
              </a:lnSpc>
            </a:pPr>
            <a:r>
              <a:rPr lang="pt-BR" dirty="0">
                <a:solidFill>
                  <a:srgbClr val="000000"/>
                </a:solidFill>
                <a:latin typeface="Calibri" panose="020F0502020204030204" pitchFamily="34" charset="0"/>
              </a:rPr>
              <a:t>A avaliação do </a:t>
            </a:r>
            <a:r>
              <a:rPr lang="pt-BR" b="1" dirty="0">
                <a:solidFill>
                  <a:srgbClr val="000000"/>
                </a:solidFill>
                <a:latin typeface="Calibri" panose="020F0502020204030204" pitchFamily="34" charset="0"/>
              </a:rPr>
              <a:t>“Atendimento da Recepção: Gentileza, Atenção e Informações Recebidas”</a:t>
            </a:r>
            <a:r>
              <a:rPr lang="pt-BR" dirty="0">
                <a:solidFill>
                  <a:srgbClr val="000000"/>
                </a:solidFill>
                <a:latin typeface="Calibri" panose="020F0502020204030204" pitchFamily="34" charset="0"/>
              </a:rPr>
              <a:t> apresentou considerável decadência desde o 1º ciclo de 2017 até o 1º ciclo de 2018 e um leve aumento no 2º ciclo de 2018.</a:t>
            </a:r>
          </a:p>
        </p:txBody>
      </p:sp>
    </p:spTree>
    <p:extLst>
      <p:ext uri="{BB962C8B-B14F-4D97-AF65-F5344CB8AC3E}">
        <p14:creationId xmlns:p14="http://schemas.microsoft.com/office/powerpoint/2010/main" val="60189692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</p:spPr>
      </p:pic>
      <p:sp>
        <p:nvSpPr>
          <p:cNvPr id="5" name="Retângulo 4"/>
          <p:cNvSpPr/>
          <p:nvPr/>
        </p:nvSpPr>
        <p:spPr>
          <a:xfrm>
            <a:off x="539552" y="1916832"/>
            <a:ext cx="7918648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pt-BR" b="1" dirty="0">
                <a:solidFill>
                  <a:srgbClr val="000000"/>
                </a:solidFill>
                <a:latin typeface="Calibri" panose="020F0502020204030204" pitchFamily="34" charset="0"/>
              </a:rPr>
              <a:t>No período de janeiro de 2017 a julho de 2018 a Pesquisa de Satisfação dos Usuários do HUCAM-UFES apresentou os seguintes resultados:</a:t>
            </a:r>
          </a:p>
          <a:p>
            <a:pPr algn="just">
              <a:lnSpc>
                <a:spcPct val="150000"/>
              </a:lnSpc>
            </a:pPr>
            <a:endParaRPr lang="pt-BR" b="1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pt-BR" dirty="0">
                <a:solidFill>
                  <a:srgbClr val="000000"/>
                </a:solidFill>
                <a:latin typeface="Calibri" panose="020F0502020204030204" pitchFamily="34" charset="0"/>
              </a:rPr>
              <a:t>Desde o 1º ciclo de 2017 o </a:t>
            </a:r>
            <a:r>
              <a:rPr lang="pt-BR" b="1" dirty="0">
                <a:solidFill>
                  <a:srgbClr val="000000"/>
                </a:solidFill>
                <a:latin typeface="Calibri" panose="020F0502020204030204" pitchFamily="34" charset="0"/>
              </a:rPr>
              <a:t>“Atendimento da Equipe de Saúde: Gentileza e Tratamento Recebido”</a:t>
            </a:r>
            <a:r>
              <a:rPr lang="pt-BR" dirty="0">
                <a:solidFill>
                  <a:srgbClr val="000000"/>
                </a:solidFill>
                <a:latin typeface="Calibri" panose="020F0502020204030204" pitchFamily="34" charset="0"/>
              </a:rPr>
              <a:t> vem registrando somente decadência de 95,53% para 92,35% até chegar a 88,52% no 1º ciclo de 2018 e subir para 89,75% no 2º ciclo.</a:t>
            </a:r>
          </a:p>
          <a:p>
            <a:pPr algn="just">
              <a:lnSpc>
                <a:spcPct val="150000"/>
              </a:lnSpc>
            </a:pPr>
            <a:r>
              <a:rPr lang="pt-BR" dirty="0">
                <a:solidFill>
                  <a:srgbClr val="000000"/>
                </a:solidFill>
                <a:latin typeface="Calibri" panose="020F0502020204030204" pitchFamily="34" charset="0"/>
              </a:rPr>
              <a:t>O </a:t>
            </a:r>
            <a:r>
              <a:rPr lang="pt-BR" b="1" dirty="0">
                <a:solidFill>
                  <a:srgbClr val="000000"/>
                </a:solidFill>
                <a:latin typeface="Calibri" panose="020F0502020204030204" pitchFamily="34" charset="0"/>
              </a:rPr>
              <a:t>“Tempo de Espera pelo Atendimento / Internação”</a:t>
            </a:r>
            <a:r>
              <a:rPr lang="pt-BR" dirty="0">
                <a:solidFill>
                  <a:srgbClr val="000000"/>
                </a:solidFill>
                <a:latin typeface="Calibri" panose="020F0502020204030204" pitchFamily="34" charset="0"/>
              </a:rPr>
              <a:t> vem apresentando gradativa melhora na satisfação do usuário. No fim de 2017, apenas 62,24% estavam satisfeitos, enquanto no 2º ciclo de 2018 o índice atingiu a marca de 64,49% de satisfação.</a:t>
            </a:r>
          </a:p>
        </p:txBody>
      </p:sp>
    </p:spTree>
    <p:extLst>
      <p:ext uri="{BB962C8B-B14F-4D97-AF65-F5344CB8AC3E}">
        <p14:creationId xmlns:p14="http://schemas.microsoft.com/office/powerpoint/2010/main" val="287083833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</p:spPr>
      </p:pic>
      <p:sp>
        <p:nvSpPr>
          <p:cNvPr id="5" name="Retângulo 4"/>
          <p:cNvSpPr/>
          <p:nvPr/>
        </p:nvSpPr>
        <p:spPr>
          <a:xfrm>
            <a:off x="251520" y="1762541"/>
            <a:ext cx="7887556" cy="46198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pt-BR" b="1" dirty="0">
                <a:solidFill>
                  <a:srgbClr val="000000"/>
                </a:solidFill>
                <a:latin typeface="Calibri" panose="020F0502020204030204" pitchFamily="34" charset="0"/>
              </a:rPr>
              <a:t>No período de janeiro de 2017 a julho de 2018 a Pesquisa de Satisfação dos Usuários do HUCAM-UFES apresentou os seguintes resultados:</a:t>
            </a:r>
          </a:p>
          <a:p>
            <a:pPr algn="just">
              <a:lnSpc>
                <a:spcPct val="150000"/>
              </a:lnSpc>
            </a:pPr>
            <a:r>
              <a:rPr lang="pt-BR" dirty="0">
                <a:solidFill>
                  <a:srgbClr val="000000"/>
                </a:solidFill>
                <a:latin typeface="Calibri" panose="020F0502020204030204" pitchFamily="34" charset="0"/>
              </a:rPr>
              <a:t>A satisfação quanto ao </a:t>
            </a:r>
            <a:r>
              <a:rPr lang="pt-BR" b="1" dirty="0">
                <a:solidFill>
                  <a:srgbClr val="000000"/>
                </a:solidFill>
                <a:latin typeface="Calibri" panose="020F0502020204030204" pitchFamily="34" charset="0"/>
              </a:rPr>
              <a:t>“Atendimento Geral”</a:t>
            </a:r>
            <a:r>
              <a:rPr lang="pt-BR" dirty="0">
                <a:solidFill>
                  <a:srgbClr val="000000"/>
                </a:solidFill>
                <a:latin typeface="Calibri" panose="020F0502020204030204" pitchFamily="34" charset="0"/>
              </a:rPr>
              <a:t> apresenta oscilações de 85,02% caindo para 70,02%, e por fim aumentando para 75,33%.</a:t>
            </a:r>
          </a:p>
          <a:p>
            <a:pPr algn="just">
              <a:lnSpc>
                <a:spcPct val="150000"/>
              </a:lnSpc>
            </a:pPr>
            <a:r>
              <a:rPr lang="pt-BR" dirty="0">
                <a:solidFill>
                  <a:srgbClr val="000000"/>
                </a:solidFill>
                <a:latin typeface="Calibri" panose="020F0502020204030204" pitchFamily="34" charset="0"/>
              </a:rPr>
              <a:t>O item </a:t>
            </a:r>
            <a:r>
              <a:rPr lang="pt-BR" b="1" dirty="0">
                <a:solidFill>
                  <a:srgbClr val="000000"/>
                </a:solidFill>
                <a:latin typeface="Calibri" panose="020F0502020204030204" pitchFamily="34" charset="0"/>
              </a:rPr>
              <a:t>“Indicaria o HUCAM-UFES a um Familiar”</a:t>
            </a:r>
            <a:r>
              <a:rPr lang="pt-BR" dirty="0">
                <a:solidFill>
                  <a:srgbClr val="000000"/>
                </a:solidFill>
                <a:latin typeface="Calibri" panose="020F0502020204030204" pitchFamily="34" charset="0"/>
              </a:rPr>
              <a:t> foi o que apresentou os maiores índices em todos os ciclos da pesquisa de satisfação, com picos de 99% em 2017 e um índice de 97% no segundo ciclo de 2018, porém identifica uma decadência de 2%.</a:t>
            </a:r>
          </a:p>
          <a:p>
            <a:pPr algn="just">
              <a:lnSpc>
                <a:spcPct val="150000"/>
              </a:lnSpc>
            </a:pPr>
            <a:r>
              <a:rPr lang="pt-BR" dirty="0">
                <a:solidFill>
                  <a:srgbClr val="000000"/>
                </a:solidFill>
                <a:latin typeface="Calibri" panose="020F0502020204030204" pitchFamily="34" charset="0"/>
              </a:rPr>
              <a:t>Na média geral, entre 2017 e 2018, a satisfação do usuário quanto ao </a:t>
            </a:r>
            <a:r>
              <a:rPr lang="pt-BR" b="1" dirty="0">
                <a:solidFill>
                  <a:srgbClr val="000000"/>
                </a:solidFill>
                <a:latin typeface="Calibri" panose="020F0502020204030204" pitchFamily="34" charset="0"/>
              </a:rPr>
              <a:t>“Atendimento e a Estrutura” </a:t>
            </a:r>
            <a:r>
              <a:rPr lang="pt-BR" dirty="0">
                <a:solidFill>
                  <a:srgbClr val="000000"/>
                </a:solidFill>
                <a:latin typeface="Calibri" panose="020F0502020204030204" pitchFamily="34" charset="0"/>
              </a:rPr>
              <a:t>do HUCAM-UFES atingiu 80,64% cerca de 6% a mais que o ultimo período do </a:t>
            </a:r>
            <a:r>
              <a:rPr lang="pt-BR">
                <a:solidFill>
                  <a:srgbClr val="000000"/>
                </a:solidFill>
                <a:latin typeface="Calibri" panose="020F0502020204030204" pitchFamily="34" charset="0"/>
              </a:rPr>
              <a:t>ano anterior</a:t>
            </a:r>
            <a:r>
              <a:rPr lang="pt-BR" dirty="0">
                <a:solidFill>
                  <a:srgbClr val="000000"/>
                </a:solidFill>
                <a:latin typeface="Calibri" panose="020F050202020403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66272067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827584" y="620688"/>
            <a:ext cx="7272808" cy="1152128"/>
          </a:xfrm>
        </p:spPr>
        <p:txBody>
          <a:bodyPr>
            <a:normAutofit/>
          </a:bodyPr>
          <a:lstStyle/>
          <a:p>
            <a:r>
              <a:rPr lang="pt-BR" sz="3200" dirty="0">
                <a:solidFill>
                  <a:schemeClr val="bg1"/>
                </a:solidFill>
              </a:rPr>
              <a:t>PESQUISA DE SATISFAÇÃO DOS USUÁRIOS</a:t>
            </a:r>
          </a:p>
        </p:txBody>
      </p:sp>
      <p:sp>
        <p:nvSpPr>
          <p:cNvPr id="5" name="Subtítulo 4"/>
          <p:cNvSpPr>
            <a:spLocks noGrp="1"/>
          </p:cNvSpPr>
          <p:nvPr>
            <p:ph type="subTitle" idx="1"/>
          </p:nvPr>
        </p:nvSpPr>
        <p:spPr>
          <a:xfrm>
            <a:off x="827584" y="3573016"/>
            <a:ext cx="6336704" cy="648072"/>
          </a:xfrm>
        </p:spPr>
        <p:txBody>
          <a:bodyPr/>
          <a:lstStyle/>
          <a:p>
            <a:r>
              <a:rPr lang="pt-BR" dirty="0">
                <a:solidFill>
                  <a:schemeClr val="bg1"/>
                </a:solidFill>
              </a:rPr>
              <a:t>COMPARATIVO 2017 – 2018</a:t>
            </a:r>
          </a:p>
        </p:txBody>
      </p:sp>
    </p:spTree>
    <p:extLst>
      <p:ext uri="{BB962C8B-B14F-4D97-AF65-F5344CB8AC3E}">
        <p14:creationId xmlns:p14="http://schemas.microsoft.com/office/powerpoint/2010/main" val="238640506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</p:spPr>
      </p:pic>
      <p:sp>
        <p:nvSpPr>
          <p:cNvPr id="6" name="Retângulo 5"/>
          <p:cNvSpPr/>
          <p:nvPr/>
        </p:nvSpPr>
        <p:spPr>
          <a:xfrm>
            <a:off x="323528" y="2276872"/>
            <a:ext cx="7992888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b="1" dirty="0">
                <a:solidFill>
                  <a:srgbClr val="000000"/>
                </a:solidFill>
                <a:latin typeface="Calibri" panose="020F0502020204030204" pitchFamily="34" charset="0"/>
              </a:rPr>
              <a:t>PARTICIPANTES</a:t>
            </a:r>
            <a:endParaRPr lang="pt-BR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r>
              <a:rPr lang="pt-BR" dirty="0">
                <a:latin typeface="Calibri" panose="020F0502020204030204" pitchFamily="34" charset="0"/>
              </a:rPr>
              <a:t>2.669</a:t>
            </a:r>
          </a:p>
          <a:p>
            <a:endParaRPr lang="pt-BR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endParaRPr lang="pt-BR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r>
              <a:rPr lang="pt-BR" b="1" dirty="0">
                <a:solidFill>
                  <a:srgbClr val="000000"/>
                </a:solidFill>
                <a:latin typeface="Calibri" panose="020F0502020204030204" pitchFamily="34" charset="0"/>
              </a:rPr>
              <a:t>LOCAIS DE APLICAÇÃO</a:t>
            </a:r>
          </a:p>
          <a:p>
            <a:endParaRPr lang="pt-BR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algn="just"/>
            <a:r>
              <a:rPr lang="pt-BR" dirty="0">
                <a:solidFill>
                  <a:srgbClr val="000000"/>
                </a:solidFill>
                <a:latin typeface="Calibri" panose="020F0502020204030204" pitchFamily="34" charset="0"/>
              </a:rPr>
              <a:t>Ambulatórios 1, 2,3, 4,5,6,7, Programa de Tuberculose, DIP e Saúde Mental.</a:t>
            </a:r>
          </a:p>
          <a:p>
            <a:pPr algn="just"/>
            <a:endParaRPr lang="pt-BR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algn="just"/>
            <a:r>
              <a:rPr lang="pt-BR" dirty="0">
                <a:solidFill>
                  <a:srgbClr val="000000"/>
                </a:solidFill>
                <a:latin typeface="Calibri" panose="020F0502020204030204" pitchFamily="34" charset="0"/>
              </a:rPr>
              <a:t>Internação: Clínica Cirúrgica, Clínica Médica 2º e 4° andar, Maternidade, Ginecologia, Pediatria, Urologia, Nefrologia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88131437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</p:spPr>
      </p:pic>
      <p:sp>
        <p:nvSpPr>
          <p:cNvPr id="5" name="Retângulo 4"/>
          <p:cNvSpPr/>
          <p:nvPr/>
        </p:nvSpPr>
        <p:spPr>
          <a:xfrm>
            <a:off x="2286000" y="1694730"/>
            <a:ext cx="4572000" cy="58477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pt-BR" sz="3200" b="1" dirty="0">
                <a:solidFill>
                  <a:srgbClr val="000000"/>
                </a:solidFill>
                <a:latin typeface="Calibri" panose="020F0502020204030204" pitchFamily="34" charset="0"/>
              </a:rPr>
              <a:t>Histórico</a:t>
            </a:r>
            <a:endParaRPr lang="pt-BR" dirty="0"/>
          </a:p>
        </p:txBody>
      </p:sp>
      <p:sp>
        <p:nvSpPr>
          <p:cNvPr id="7" name="Retângulo 6"/>
          <p:cNvSpPr/>
          <p:nvPr/>
        </p:nvSpPr>
        <p:spPr>
          <a:xfrm>
            <a:off x="668876" y="2773478"/>
            <a:ext cx="7416824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pt-BR" dirty="0">
                <a:solidFill>
                  <a:srgbClr val="000000"/>
                </a:solidFill>
                <a:latin typeface="Calibri" panose="020F0502020204030204" pitchFamily="34" charset="0"/>
              </a:rPr>
              <a:t>Iniciada em setembro de 2013,  com composição de Grupo Técnico designado </a:t>
            </a:r>
            <a:r>
              <a:rPr lang="pt-BR" dirty="0"/>
              <a:t>pela Presidência </a:t>
            </a:r>
            <a:r>
              <a:rPr lang="pt-BR" dirty="0" err="1"/>
              <a:t>Ebserh</a:t>
            </a:r>
            <a:r>
              <a:rPr lang="pt-BR" dirty="0"/>
              <a:t>, no qual contribuiu profissionais de diferentes áreas da Sede, professor da UNB representantes do Hospital Universitário de Brasília.</a:t>
            </a:r>
          </a:p>
          <a:p>
            <a:pPr algn="just">
              <a:lnSpc>
                <a:spcPct val="150000"/>
              </a:lnSpc>
            </a:pPr>
            <a:r>
              <a:rPr lang="pt-BR" dirty="0"/>
              <a:t>No HUCAM a ouvidoria realizou a aplicação da pesquisa no decorrer destes anos para apurar o índice de satisfação do usuário.</a:t>
            </a:r>
          </a:p>
        </p:txBody>
      </p:sp>
    </p:spTree>
    <p:extLst>
      <p:ext uri="{BB962C8B-B14F-4D97-AF65-F5344CB8AC3E}">
        <p14:creationId xmlns:p14="http://schemas.microsoft.com/office/powerpoint/2010/main" val="251736825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</p:spPr>
      </p:pic>
      <p:sp>
        <p:nvSpPr>
          <p:cNvPr id="5" name="Retângulo 4"/>
          <p:cNvSpPr/>
          <p:nvPr/>
        </p:nvSpPr>
        <p:spPr>
          <a:xfrm>
            <a:off x="3387144" y="1796101"/>
            <a:ext cx="164480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pt-BR" sz="3200" b="1" dirty="0">
                <a:solidFill>
                  <a:srgbClr val="000000"/>
                </a:solidFill>
                <a:latin typeface="Calibri" panose="020F0502020204030204" pitchFamily="34" charset="0"/>
              </a:rPr>
              <a:t>Objetivo</a:t>
            </a:r>
          </a:p>
        </p:txBody>
      </p:sp>
      <p:sp>
        <p:nvSpPr>
          <p:cNvPr id="7" name="Retângulo 6"/>
          <p:cNvSpPr/>
          <p:nvPr/>
        </p:nvSpPr>
        <p:spPr>
          <a:xfrm>
            <a:off x="576568" y="3244333"/>
            <a:ext cx="7595832" cy="13388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pt-BR" dirty="0">
                <a:solidFill>
                  <a:srgbClr val="000000"/>
                </a:solidFill>
                <a:latin typeface="Calibri" panose="020F0502020204030204" pitchFamily="34" charset="0"/>
              </a:rPr>
              <a:t>Avaliar a  </a:t>
            </a:r>
            <a:r>
              <a:rPr lang="pt-BR" dirty="0"/>
              <a:t>satisfação e a percepção dos usuários dos hospitais sob gestão administrativa da Empresa Brasileira de Serviços Hospitalares (</a:t>
            </a:r>
            <a:r>
              <a:rPr lang="pt-BR" dirty="0" err="1"/>
              <a:t>Ebserh</a:t>
            </a:r>
            <a:r>
              <a:rPr lang="pt-BR" dirty="0"/>
              <a:t>) , com vistas ao aprimoramento da qualidade do atendimento.</a:t>
            </a:r>
          </a:p>
        </p:txBody>
      </p:sp>
    </p:spTree>
    <p:extLst>
      <p:ext uri="{BB962C8B-B14F-4D97-AF65-F5344CB8AC3E}">
        <p14:creationId xmlns:p14="http://schemas.microsoft.com/office/powerpoint/2010/main" val="247843460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</p:spPr>
      </p:pic>
      <p:sp>
        <p:nvSpPr>
          <p:cNvPr id="5" name="Retângulo 4"/>
          <p:cNvSpPr/>
          <p:nvPr/>
        </p:nvSpPr>
        <p:spPr>
          <a:xfrm>
            <a:off x="2803483" y="1945759"/>
            <a:ext cx="233826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pt-BR" sz="3200" b="1" dirty="0">
                <a:solidFill>
                  <a:srgbClr val="000000"/>
                </a:solidFill>
                <a:latin typeface="Calibri" panose="020F0502020204030204" pitchFamily="34" charset="0"/>
              </a:rPr>
              <a:t>Justificativas</a:t>
            </a:r>
          </a:p>
        </p:txBody>
      </p:sp>
      <p:sp>
        <p:nvSpPr>
          <p:cNvPr id="7" name="Retângulo 6"/>
          <p:cNvSpPr/>
          <p:nvPr/>
        </p:nvSpPr>
        <p:spPr>
          <a:xfrm>
            <a:off x="539552" y="2696550"/>
            <a:ext cx="7632848" cy="32778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BR" dirty="0">
                <a:solidFill>
                  <a:srgbClr val="000000"/>
                </a:solidFill>
                <a:latin typeface="Calibri" panose="020F0502020204030204" pitchFamily="34" charset="0"/>
              </a:rPr>
              <a:t>Decreto nº 6.932/2009;</a:t>
            </a:r>
            <a:endParaRPr lang="pt-BR" dirty="0"/>
          </a:p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BR" dirty="0"/>
              <a:t>Acórdão nº 2.813/2009 do Tribunal de Contas da União (prevê mecanismos de avaliação periódica, inclusive pesquisas de satisfação, e de divulgação de resultados;</a:t>
            </a:r>
          </a:p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BR" dirty="0"/>
              <a:t>Espera-se que a pesquisa de satisfação seja um referencial para a formulação e execução de propostas de melhoria na prestação de serviços à comunidade.</a:t>
            </a:r>
          </a:p>
          <a:p>
            <a:pPr algn="just"/>
            <a:endParaRPr lang="pt-BR" dirty="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5604078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2" y="171878"/>
            <a:ext cx="9142858" cy="6857143"/>
          </a:xfrm>
          <a:prstGeom prst="rect">
            <a:avLst/>
          </a:prstGeom>
        </p:spPr>
      </p:pic>
      <p:sp>
        <p:nvSpPr>
          <p:cNvPr id="5" name="Retângulo 4"/>
          <p:cNvSpPr/>
          <p:nvPr/>
        </p:nvSpPr>
        <p:spPr>
          <a:xfrm>
            <a:off x="3083692" y="1945759"/>
            <a:ext cx="236750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pt-BR" sz="3200" b="1" dirty="0">
                <a:solidFill>
                  <a:srgbClr val="000000"/>
                </a:solidFill>
                <a:latin typeface="Calibri" panose="020F0502020204030204" pitchFamily="34" charset="0"/>
              </a:rPr>
              <a:t>Metodologia</a:t>
            </a:r>
          </a:p>
        </p:txBody>
      </p:sp>
      <p:sp>
        <p:nvSpPr>
          <p:cNvPr id="6" name="Retângulo 5"/>
          <p:cNvSpPr/>
          <p:nvPr/>
        </p:nvSpPr>
        <p:spPr>
          <a:xfrm>
            <a:off x="539552" y="2614590"/>
            <a:ext cx="7232848" cy="23692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endParaRPr lang="pt-BR" sz="105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BR" dirty="0">
                <a:solidFill>
                  <a:srgbClr val="000000"/>
                </a:solidFill>
                <a:latin typeface="Calibri" panose="020F0502020204030204" pitchFamily="34" charset="0"/>
              </a:rPr>
              <a:t>Questionário sintético, com 7 itens claros e relevantes para a gestão;</a:t>
            </a:r>
          </a:p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BR" dirty="0">
                <a:solidFill>
                  <a:srgbClr val="000000"/>
                </a:solidFill>
                <a:latin typeface="Calibri" panose="020F0502020204030204" pitchFamily="34" charset="0"/>
              </a:rPr>
              <a:t>Questões aplicáveis a todos os grupos de usuários, de forma que todas as perguntas sejam respondidas por qualquer entrevistado;</a:t>
            </a:r>
          </a:p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BR" dirty="0">
                <a:solidFill>
                  <a:srgbClr val="000000"/>
                </a:solidFill>
                <a:latin typeface="Calibri" panose="020F0502020204030204" pitchFamily="34" charset="0"/>
              </a:rPr>
              <a:t>Questionário avalia aspectos relacionados à estrutura, atendimento e avaliação geral do hospital;</a:t>
            </a:r>
          </a:p>
        </p:txBody>
      </p:sp>
    </p:spTree>
    <p:extLst>
      <p:ext uri="{BB962C8B-B14F-4D97-AF65-F5344CB8AC3E}">
        <p14:creationId xmlns:p14="http://schemas.microsoft.com/office/powerpoint/2010/main" val="189789562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</p:spPr>
      </p:pic>
      <p:sp>
        <p:nvSpPr>
          <p:cNvPr id="5" name="Retângulo 4"/>
          <p:cNvSpPr/>
          <p:nvPr/>
        </p:nvSpPr>
        <p:spPr>
          <a:xfrm>
            <a:off x="3563888" y="1844675"/>
            <a:ext cx="235789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pt-BR" sz="3200" b="1" dirty="0">
                <a:solidFill>
                  <a:srgbClr val="000000"/>
                </a:solidFill>
                <a:latin typeface="Calibri" panose="020F0502020204030204" pitchFamily="34" charset="0"/>
              </a:rPr>
              <a:t>Amostragem</a:t>
            </a:r>
          </a:p>
        </p:txBody>
      </p:sp>
      <p:sp>
        <p:nvSpPr>
          <p:cNvPr id="7" name="Retângulo 6"/>
          <p:cNvSpPr/>
          <p:nvPr/>
        </p:nvSpPr>
        <p:spPr>
          <a:xfrm>
            <a:off x="685800" y="2528754"/>
            <a:ext cx="7486600" cy="40164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pt-BR" dirty="0">
                <a:solidFill>
                  <a:srgbClr val="000000"/>
                </a:solidFill>
                <a:latin typeface="Calibri" panose="020F0502020204030204" pitchFamily="34" charset="0"/>
              </a:rPr>
              <a:t>No âmbito ambulatorial e nas unidades de internação foram  utilizadas a amostragem abaixo com base na média de atendimento do ano anterior à aplicação. </a:t>
            </a:r>
          </a:p>
          <a:p>
            <a:pPr algn="just">
              <a:lnSpc>
                <a:spcPct val="150000"/>
              </a:lnSpc>
            </a:pPr>
            <a:endParaRPr lang="pt-BR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marL="171450" indent="-1714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BR" dirty="0">
                <a:solidFill>
                  <a:srgbClr val="000000"/>
                </a:solidFill>
                <a:latin typeface="Calibri" panose="020F0502020204030204" pitchFamily="34" charset="0"/>
              </a:rPr>
              <a:t>2017 foram 1.291</a:t>
            </a:r>
            <a:r>
              <a:rPr lang="pt-BR" dirty="0">
                <a:solidFill>
                  <a:srgbClr val="FF0000"/>
                </a:solidFill>
                <a:latin typeface="Calibri" panose="020F0502020204030204" pitchFamily="34" charset="0"/>
              </a:rPr>
              <a:t> </a:t>
            </a:r>
            <a:r>
              <a:rPr lang="pt-BR" dirty="0">
                <a:latin typeface="Calibri" panose="020F0502020204030204" pitchFamily="34" charset="0"/>
              </a:rPr>
              <a:t>entrevistados.</a:t>
            </a:r>
          </a:p>
          <a:p>
            <a:pPr marL="171450" indent="-1714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BR" dirty="0">
                <a:solidFill>
                  <a:srgbClr val="000000"/>
                </a:solidFill>
                <a:latin typeface="Calibri" panose="020F0502020204030204" pitchFamily="34" charset="0"/>
              </a:rPr>
              <a:t>2018 foram </a:t>
            </a:r>
            <a:r>
              <a:rPr lang="pt-BR" dirty="0">
                <a:latin typeface="Calibri" panose="020F0502020204030204" pitchFamily="34" charset="0"/>
              </a:rPr>
              <a:t>1.378</a:t>
            </a:r>
            <a:r>
              <a:rPr lang="pt-BR" dirty="0">
                <a:solidFill>
                  <a:srgbClr val="FF0000"/>
                </a:solidFill>
                <a:latin typeface="Calibri" panose="020F0502020204030204" pitchFamily="34" charset="0"/>
              </a:rPr>
              <a:t> </a:t>
            </a:r>
            <a:r>
              <a:rPr lang="pt-BR" dirty="0">
                <a:latin typeface="Calibri" panose="020F0502020204030204" pitchFamily="34" charset="0"/>
              </a:rPr>
              <a:t>entrevistados.</a:t>
            </a:r>
          </a:p>
          <a:p>
            <a:pPr marL="171450" indent="-1714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pt-BR" dirty="0">
              <a:latin typeface="Calibri" panose="020F0502020204030204" pitchFamily="34" charset="0"/>
            </a:endParaRPr>
          </a:p>
          <a:p>
            <a:pPr marL="171450" indent="-1714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pt-BR" dirty="0">
              <a:solidFill>
                <a:srgbClr val="FF0000"/>
              </a:solidFill>
              <a:latin typeface="Calibri" panose="020F0502020204030204" pitchFamily="34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endParaRPr lang="pt-BR" sz="105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endParaRPr lang="pt-BR" sz="105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endParaRPr lang="pt-BR" dirty="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3731463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</p:spPr>
      </p:pic>
      <p:sp>
        <p:nvSpPr>
          <p:cNvPr id="5" name="Retângulo 4"/>
          <p:cNvSpPr/>
          <p:nvPr/>
        </p:nvSpPr>
        <p:spPr>
          <a:xfrm>
            <a:off x="1876329" y="3215729"/>
            <a:ext cx="4686924" cy="11079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pt-BR" sz="6600" b="1" dirty="0">
                <a:solidFill>
                  <a:srgbClr val="000000"/>
                </a:solidFill>
                <a:latin typeface="Calibri" panose="020F0502020204030204" pitchFamily="34" charset="0"/>
              </a:rPr>
              <a:t>RESULTADOS</a:t>
            </a:r>
            <a:endParaRPr lang="pt-BR" sz="6600" dirty="0"/>
          </a:p>
        </p:txBody>
      </p:sp>
    </p:spTree>
    <p:extLst>
      <p:ext uri="{BB962C8B-B14F-4D97-AF65-F5344CB8AC3E}">
        <p14:creationId xmlns:p14="http://schemas.microsoft.com/office/powerpoint/2010/main" val="4284342277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Escritório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1317</TotalTime>
  <Words>748</Words>
  <Application>Microsoft Office PowerPoint</Application>
  <PresentationFormat>Apresentação na tela (4:3)</PresentationFormat>
  <Paragraphs>64</Paragraphs>
  <Slides>24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2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24</vt:i4>
      </vt:variant>
    </vt:vector>
  </HeadingPairs>
  <TitlesOfParts>
    <vt:vector size="27" baseType="lpstr">
      <vt:lpstr>Arial</vt:lpstr>
      <vt:lpstr>Calibri</vt:lpstr>
      <vt:lpstr>Tema do Office</vt:lpstr>
      <vt:lpstr>PESQUISA DE SATISFAÇÃO DOS USUÁRIOS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PESQUISA DE SATISFAÇÃO DOS USUÁRIOS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Georgea Detone Barroca</dc:creator>
  <cp:lastModifiedBy>Luiz Felipe Oliveira Caoduro</cp:lastModifiedBy>
  <cp:revision>56</cp:revision>
  <cp:lastPrinted>2018-09-18T18:13:17Z</cp:lastPrinted>
  <dcterms:created xsi:type="dcterms:W3CDTF">2017-03-31T12:12:14Z</dcterms:created>
  <dcterms:modified xsi:type="dcterms:W3CDTF">2019-01-14T11:17:15Z</dcterms:modified>
</cp:coreProperties>
</file>