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1" r:id="rId19"/>
    <p:sldId id="285" r:id="rId20"/>
    <p:sldId id="272" r:id="rId21"/>
    <p:sldId id="273" r:id="rId22"/>
    <p:sldId id="291" r:id="rId23"/>
    <p:sldId id="274" r:id="rId24"/>
    <p:sldId id="277" r:id="rId25"/>
    <p:sldId id="278" r:id="rId26"/>
    <p:sldId id="279" r:id="rId27"/>
    <p:sldId id="281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2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7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8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5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ebserh.gov.br/surveys/?s=F4FWRHWM9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de-DE" b="1"/>
              <a:t>Relatório Semestral 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922674" cy="505400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de-DE" b="1"/>
          </a:p>
          <a:p>
            <a:endParaRPr lang="de-DE" b="1"/>
          </a:p>
          <a:p>
            <a:endParaRPr lang="de-DE" b="1"/>
          </a:p>
          <a:p>
            <a:r>
              <a:rPr lang="de-DE" b="1"/>
              <a:t>Ouvidoria  Huap-UFF</a:t>
            </a:r>
            <a:r>
              <a:rPr lang="de-DE"/>
              <a:t> </a:t>
            </a:r>
            <a:endParaRPr lang="de-DE">
              <a:ea typeface="Calibri Light"/>
              <a:cs typeface="Calibri Light"/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F099-4518-CDC5-5E3B-060A00AE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pt-BR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Transparência ativa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5E8097-4A31-D1E0-3DAE-D61EF23A5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369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Transparência Passiva </a:t>
            </a:r>
          </a:p>
        </p:txBody>
      </p:sp>
      <p:pic>
        <p:nvPicPr>
          <p:cNvPr id="4" name="Imagem 3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D62BAA8E-43DB-E171-FCB3-AE4C14F7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848"/>
          <a:stretch>
            <a:fillRect/>
          </a:stretch>
        </p:blipFill>
        <p:spPr>
          <a:xfrm>
            <a:off x="623087" y="805711"/>
            <a:ext cx="10945825" cy="37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AA1C50D-CA45-F9D3-8AFC-10649A8A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Word&#10;&#10;O conteúdo gerado por IA pode estar incorreto.">
            <a:extLst>
              <a:ext uri="{FF2B5EF4-FFF2-40B4-BE49-F238E27FC236}">
                <a16:creationId xmlns:a16="http://schemas.microsoft.com/office/drawing/2014/main" id="{890A9E74-BB75-87AA-B68D-A88B7804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21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E3C9525-F032-EFCB-7D96-FBE46C4D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2" y="890265"/>
            <a:ext cx="10769707" cy="25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90868388-8983-A798-E6D0-4CA71B92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43406"/>
            <a:ext cx="10905066" cy="41711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30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8B774B55-DEEF-410A-9F9B-E3F6C9F7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B96704-931B-E193-0EB8-F8E7C0C5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Plano de dados Abertos- </a:t>
            </a:r>
          </a:p>
        </p:txBody>
      </p:sp>
      <p:pic>
        <p:nvPicPr>
          <p:cNvPr id="4" name="Espaço Reservado para Conteúdo 3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39B6A9EB-A8BE-28B6-6166-F2CA19383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9011"/>
          <a:stretch>
            <a:fillRect/>
          </a:stretch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E86F63E5-80CB-48C0-8847-43E22C537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8">
            <a:extLst>
              <a:ext uri="{FF2B5EF4-FFF2-40B4-BE49-F238E27FC236}">
                <a16:creationId xmlns:a16="http://schemas.microsoft.com/office/drawing/2014/main" id="{B7318D88-D9BB-4846-BF7B-49CBE4094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78E6CEE-A5A7-4FF2-A9BA-8E59C72B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0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189FEC4F-D993-04A6-A991-9B13EFC8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" y="1164514"/>
            <a:ext cx="10337292" cy="45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C43DDB90-ACF7-F601-67BD-3692498B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42840"/>
            <a:ext cx="11987784" cy="62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nterface gráfica do usuário, Aplicativo, Excel&#10;&#10;O conteúdo gerado por IA pode estar incorreto.">
            <a:extLst>
              <a:ext uri="{FF2B5EF4-FFF2-40B4-BE49-F238E27FC236}">
                <a16:creationId xmlns:a16="http://schemas.microsoft.com/office/drawing/2014/main" id="{0B3006B6-6B86-3ABA-34B3-EFF2D084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" y="1983850"/>
            <a:ext cx="4983480" cy="34934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6DA698-722F-2710-7C37-38029598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72" y="1983851"/>
            <a:ext cx="5042916" cy="33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918ACC-A003-B01A-EE3F-2CEAE63C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t-BR" dirty="0">
                <a:ea typeface="Calibri"/>
                <a:cs typeface="Calibri"/>
              </a:rPr>
              <a:t>Na análise da Pesquisa de Satisfação do Usuário, os resultados foram organizados por áreas temáticas.</a:t>
            </a:r>
            <a:endParaRPr lang="pt-BR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Cada área incluiu subitens avaliados individualmente dentro de seus respectivos temas. No total das avaliações, o Hospital Universitário Antônio Pedro (HUAP) obteve uma nota média de 9,12, nesse primeiro semestre de 2025 com 100% dos participantes recomendando o hospital.</a:t>
            </a:r>
          </a:p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452DD9-4542-DAB8-CF2D-0F2DFCBBA41E}"/>
              </a:ext>
            </a:extLst>
          </p:cNvPr>
          <p:cNvSpPr txBox="1"/>
          <p:nvPr/>
        </p:nvSpPr>
        <p:spPr>
          <a:xfrm>
            <a:off x="1097280" y="3547872"/>
            <a:ext cx="923116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Calibri Light"/>
              </a:rPr>
              <a:t>O HUAP foi bem avaliado pelos participantes da pesquisa, apresentando resultados satisfatórios na maioria dos aspectos analisados. No entanto, foram identificados pontos de melhoria relacionados à climatização/refrigeração das instalações do ambulatórios.</a:t>
            </a:r>
          </a:p>
          <a:p>
            <a:endParaRPr lang="pt-BR" sz="2000" dirty="0">
              <a:solidFill>
                <a:srgbClr val="404040"/>
              </a:solidFill>
              <a:latin typeface="Calibri Light"/>
            </a:endParaRPr>
          </a:p>
          <a:p>
            <a:r>
              <a:rPr lang="pt-BR" sz="2000" dirty="0">
                <a:hlinkClick r:id="rId2" tooltip="https://redcap.ebserh.gov.br/surveys/?s=f4fwrhwm9e"/>
              </a:rPr>
              <a:t>https://redcap.ebserh.gov.br/surveys/?s=F4FWRHWM9E</a:t>
            </a:r>
            <a:r>
              <a:rPr lang="pt-BR" sz="2000" dirty="0"/>
              <a:t>    </a:t>
            </a:r>
            <a:endParaRPr lang="pt-BR" sz="2000" dirty="0">
              <a:solidFill>
                <a:srgbClr val="404040"/>
              </a:solidFill>
              <a:latin typeface="Calibri Light"/>
            </a:endParaRPr>
          </a:p>
          <a:p>
            <a:endParaRPr lang="pt-BR" sz="2000" dirty="0">
              <a:solidFill>
                <a:srgbClr val="404040"/>
              </a:solidFill>
              <a:latin typeface="Calibri Light"/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https://app.powerbi.com/view?r=eyJrIjoiOTY1NTE1ZTEtZTE4MS00YmM5LTllYTMtNGE2ODlkMjRjZjM0IiwidCI6IjY0ZDM0ZGRkLWFmZjAtNGQ5NS1iN2YxLTA3MzRhNWM4NDVlNSJ9</a:t>
            </a:r>
          </a:p>
        </p:txBody>
      </p:sp>
    </p:spTree>
    <p:extLst>
      <p:ext uri="{BB962C8B-B14F-4D97-AF65-F5344CB8AC3E}">
        <p14:creationId xmlns:p14="http://schemas.microsoft.com/office/powerpoint/2010/main" val="208759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10780-474F-F228-D249-9D80EFE3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400" i="1">
                <a:solidFill>
                  <a:srgbClr val="70AD47"/>
                </a:solidFill>
                <a:latin typeface="Arial Black"/>
              </a:rPr>
              <a:t>NOSSA EQUIPE</a:t>
            </a:r>
            <a:r>
              <a:rPr lang="pt-BR" sz="1400">
                <a:solidFill>
                  <a:srgbClr val="70AD47"/>
                </a:solidFill>
                <a:latin typeface="Arial Black"/>
              </a:rPr>
              <a:t> </a:t>
            </a:r>
            <a:endParaRPr lang="pt-BR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1F5FB2E-7477-BF23-356A-14AE513C1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401091"/>
              </p:ext>
            </p:extLst>
          </p:nvPr>
        </p:nvGraphicFramePr>
        <p:xfrm>
          <a:off x="1096963" y="1846263"/>
          <a:ext cx="10058399" cy="23815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49981">
                  <a:extLst>
                    <a:ext uri="{9D8B030D-6E8A-4147-A177-3AD203B41FA5}">
                      <a16:colId xmlns:a16="http://schemas.microsoft.com/office/drawing/2014/main" val="2715587292"/>
                    </a:ext>
                  </a:extLst>
                </a:gridCol>
                <a:gridCol w="4708418">
                  <a:extLst>
                    <a:ext uri="{9D8B030D-6E8A-4147-A177-3AD203B41FA5}">
                      <a16:colId xmlns:a16="http://schemas.microsoft.com/office/drawing/2014/main" val="1952118609"/>
                    </a:ext>
                  </a:extLst>
                </a:gridCol>
              </a:tblGrid>
              <a:tr h="238151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DIEGO HENRIQUE DE SOUZA RESENDE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OUVIDOR GERAL E AUTORIDADE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NO MONITORAMENTO DA LAI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endParaRPr lang="pt-BR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ANA MARIA LIMA RODRIGUES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ASSISTENTE ADMINISTRATIVO </a:t>
                      </a:r>
                    </a:p>
                    <a:p>
                      <a:pPr lvl="0" algn="ctr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Chefe substituto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ELIANA GUIMARÃES P. DA FONSECA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OUVIDOR(A) E AUTORIDADE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NO MONITORAMENTO DA LAI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endParaRPr lang="pt-BR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376"/>
                        </a:lnSpc>
                        <a:buNone/>
                      </a:pPr>
                      <a:r>
                        <a:rPr lang="pt-BR" sz="1100" b="0" i="0">
                          <a:effectLst/>
                          <a:latin typeface="Times New Roman"/>
                        </a:rPr>
                        <a:t>THIAGO DA SILVA FIGUEIREDO </a:t>
                      </a:r>
                      <a:endParaRPr lang="pt-BR" b="0" i="0"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ASSISTENTE ADMINISTRATIVO </a:t>
                      </a:r>
                    </a:p>
                    <a:p>
                      <a:pPr lvl="0" algn="ctr">
                        <a:lnSpc>
                          <a:spcPts val="1376"/>
                        </a:lnSpc>
                        <a:buNone/>
                      </a:pPr>
                      <a:endParaRPr lang="pt-BR" b="0" i="0"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847475"/>
                  </a:ext>
                </a:extLst>
              </a:tr>
            </a:tbl>
          </a:graphicData>
        </a:graphic>
      </p:graphicFrame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B9844DEE-0D8C-41CD-58D5-C3A2067D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35" y="4971595"/>
            <a:ext cx="762000" cy="62865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72B5AA83-CEFE-149F-FB7D-C2DEE7E3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403" y="4752843"/>
            <a:ext cx="5524500" cy="857250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F94C4BC9-9EB1-1601-0343-E5CC5E9A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583" y="4960294"/>
            <a:ext cx="666750" cy="6477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DAA1BF2-BC58-3A0E-CAF3-5569910DE611}"/>
              </a:ext>
            </a:extLst>
          </p:cNvPr>
          <p:cNvSpPr txBox="1"/>
          <p:nvPr/>
        </p:nvSpPr>
        <p:spPr>
          <a:xfrm>
            <a:off x="1690901" y="3211730"/>
            <a:ext cx="8490488" cy="8368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185"/>
              </a:lnSpc>
            </a:pPr>
            <a:r>
              <a:rPr lang="pt-BR" sz="1400">
                <a:latin typeface="Arial Black"/>
                <a:cs typeface="Segoe UI"/>
              </a:rPr>
              <a:t>Maneiras de registrar as Manifestações.</a:t>
            </a:r>
            <a:r>
              <a:rPr lang="pt-BR" sz="1400">
                <a:latin typeface="Arial Black"/>
              </a:rPr>
              <a:t> </a:t>
            </a:r>
          </a:p>
          <a:p>
            <a:pPr>
              <a:lnSpc>
                <a:spcPts val="2185"/>
              </a:lnSpc>
            </a:pPr>
            <a:endParaRPr lang="pt-BR" sz="1400">
              <a:latin typeface="Arial Black"/>
            </a:endParaRPr>
          </a:p>
          <a:p>
            <a:pPr algn="ctr">
              <a:lnSpc>
                <a:spcPts val="1457"/>
              </a:lnSpc>
            </a:pPr>
            <a:endParaRPr lang="pt-BR"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36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5FA8FC-F1D7-3920-E2E8-6D9F13B8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6" y="1414142"/>
            <a:ext cx="5401524" cy="3005588"/>
          </a:xfrm>
          <a:prstGeom prst="rect">
            <a:avLst/>
          </a:prstGeom>
        </p:spPr>
      </p:pic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431969A-6DA8-9814-6D73-07B57591A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84" y="1414142"/>
            <a:ext cx="5400040" cy="30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7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BC9556BB-E1D8-B4BA-7AFA-3D92A44B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2" y="1442466"/>
            <a:ext cx="5400040" cy="3040380"/>
          </a:xfrm>
          <a:prstGeom prst="rect">
            <a:avLst/>
          </a:prstGeom>
        </p:spPr>
      </p:pic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3846C162-D38B-8597-D0DA-FBB2350F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52" y="1441980"/>
            <a:ext cx="5400040" cy="30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B5519-9F9C-2887-E6B9-0DD2ACBE0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AC1BC28-89A5-A114-7A83-13B8FF1BA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2FD454DA-24FB-1645-5339-DD4FEBE8E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B0364DDA-A351-F2E3-2155-78A2B64A6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2" name="Imagem 1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21D363E-5F41-49AD-2D20-6B1F9E1D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4" y="1684053"/>
            <a:ext cx="5400040" cy="3075940"/>
          </a:xfrm>
          <a:prstGeom prst="rect">
            <a:avLst/>
          </a:prstGeom>
        </p:spPr>
      </p:pic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C38BF1F-E9A6-7CFE-958D-FA6A23AD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36" y="1720629"/>
            <a:ext cx="5400040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670E06BE-4EA9-85BF-5071-C3F4250A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8" y="1614266"/>
            <a:ext cx="5400040" cy="3105785"/>
          </a:xfrm>
          <a:prstGeom prst="rect">
            <a:avLst/>
          </a:prstGeom>
        </p:spPr>
      </p:pic>
      <p:pic>
        <p:nvPicPr>
          <p:cNvPr id="3" name="Imagem 2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BE4ABBE-2274-6DEE-0315-E1BCC671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08" y="1649064"/>
            <a:ext cx="5400040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0C361-2469-5DD4-7022-21644A20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O Ouvidor como Encarregado de Dados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BE1D94-1AAE-34DE-9352-A6622FB8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pt-BR" dirty="0">
                <a:ea typeface="+mn-lt"/>
                <a:cs typeface="+mn-lt"/>
              </a:rPr>
              <a:t>Com a previsão de abertura do módulo público do Sistema SEI, as ouvidorias locais foram incumbidas, por determinação da Sede da Ebserh, de realizar o levantamento de processos públicos que possam estar em desacordo com a Lei Geral de Proteção de Dados (LGPD).</a:t>
            </a:r>
            <a:endParaRPr lang="pt-BR" dirty="0">
              <a:ea typeface="Calibri"/>
              <a:cs typeface="Calibri"/>
            </a:endParaRPr>
          </a:p>
          <a:p>
            <a:r>
              <a:rPr lang="pt-BR" dirty="0">
                <a:ea typeface="+mn-lt"/>
                <a:cs typeface="+mn-lt"/>
              </a:rPr>
              <a:t>Nesse contexto, foram analisados mais de </a:t>
            </a:r>
            <a:r>
              <a:rPr lang="pt-BR" b="1" dirty="0">
                <a:ea typeface="+mn-lt"/>
                <a:cs typeface="+mn-lt"/>
              </a:rPr>
              <a:t>300 processos públicos</a:t>
            </a:r>
            <a:r>
              <a:rPr lang="pt-BR" dirty="0">
                <a:ea typeface="+mn-lt"/>
                <a:cs typeface="+mn-lt"/>
              </a:rPr>
              <a:t> que apresentavam indícios de exposição de </a:t>
            </a:r>
            <a:r>
              <a:rPr lang="pt-BR" b="1" dirty="0">
                <a:ea typeface="+mn-lt"/>
                <a:cs typeface="+mn-lt"/>
              </a:rPr>
              <a:t>dados pessoais e sensíveis</a:t>
            </a:r>
            <a:r>
              <a:rPr lang="pt-BR" dirty="0">
                <a:ea typeface="+mn-lt"/>
                <a:cs typeface="+mn-lt"/>
              </a:rPr>
              <a:t>, com o objetivo de subsidiar análises posteriores e recomendar medidas corretivas.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A partir do segundo semestre, a Sede da Ebserh, em conjunto com as ouvidorias locais, iniciará </a:t>
            </a:r>
            <a:r>
              <a:rPr lang="pt-BR" b="1" dirty="0">
                <a:ea typeface="+mn-lt"/>
                <a:cs typeface="+mn-lt"/>
              </a:rPr>
              <a:t>campanhas de conscientização</a:t>
            </a:r>
            <a:r>
              <a:rPr lang="pt-BR" dirty="0">
                <a:ea typeface="+mn-lt"/>
                <a:cs typeface="+mn-lt"/>
              </a:rPr>
              <a:t> sobre proteção de dados nos Hospitais Universitários.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O trabalho de identificação e orientação seguirá de forma contínua, com foco no apoio às áreas para </a:t>
            </a:r>
            <a:r>
              <a:rPr lang="pt-BR" b="1" dirty="0">
                <a:ea typeface="+mn-lt"/>
                <a:cs typeface="+mn-lt"/>
              </a:rPr>
              <a:t>adequações nos processos eletrônicos</a:t>
            </a:r>
            <a:r>
              <a:rPr lang="pt-BR" dirty="0">
                <a:ea typeface="+mn-lt"/>
                <a:cs typeface="+mn-lt"/>
              </a:rPr>
              <a:t> e conformidade com a LGPD.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A Ouvidoria conta com a colaboração da gestão para a </a:t>
            </a:r>
            <a:r>
              <a:rPr lang="pt-BR" b="1" dirty="0">
                <a:ea typeface="+mn-lt"/>
                <a:cs typeface="+mn-lt"/>
              </a:rPr>
              <a:t>adequação do número de profissionais</a:t>
            </a:r>
            <a:r>
              <a:rPr lang="pt-BR" dirty="0">
                <a:ea typeface="+mn-lt"/>
                <a:cs typeface="+mn-lt"/>
              </a:rPr>
              <a:t> envolvidos nessas atividades e em outras ações institucionais de relevância.</a:t>
            </a:r>
            <a:endParaRPr lang="pt-BR" dirty="0"/>
          </a:p>
          <a:p>
            <a:r>
              <a:rPr lang="pt-BR" dirty="0">
                <a:solidFill>
                  <a:srgbClr val="0070C0"/>
                </a:solidFill>
                <a:ea typeface="+mn-lt"/>
                <a:cs typeface="+mn-lt"/>
              </a:rPr>
              <a:t>https://sei.ebserh.gov.br/sei/modulos/pesquisa/md_pesq_processo_pesquisar.php?acao_externa=protocolo_pesquisar&amp;acao_origem_externa=protocolo_pesquisar&amp;id_orgao_acesso_externo=0</a:t>
            </a:r>
            <a:endParaRPr lang="pt-BR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15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9727A-E7A4-4E85-DA17-939B61F6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A Ouvidoria no HU: um canal de participação e melhoria contínua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327C9-5534-D5CD-82DB-6FB7B358F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t-BR">
                <a:ea typeface="+mn-lt"/>
                <a:cs typeface="+mn-lt"/>
              </a:rPr>
              <a:t>A Ouvidoria do Hospital Universitário desempenha um papel estratégico como canal de comunicação entre o cidadão e a gestão institucional, promovendo a </a:t>
            </a:r>
            <a:r>
              <a:rPr lang="pt-BR" b="1">
                <a:ea typeface="+mn-lt"/>
                <a:cs typeface="+mn-lt"/>
              </a:rPr>
              <a:t>participação social</a:t>
            </a:r>
            <a:r>
              <a:rPr lang="pt-BR">
                <a:ea typeface="+mn-lt"/>
                <a:cs typeface="+mn-lt"/>
              </a:rPr>
              <a:t> e contribuindo ativamente para o </a:t>
            </a:r>
            <a:r>
              <a:rPr lang="pt-BR" b="1">
                <a:ea typeface="+mn-lt"/>
                <a:cs typeface="+mn-lt"/>
              </a:rPr>
              <a:t>aprimoramento contínuo dos serviços de saúde</a:t>
            </a:r>
            <a:r>
              <a:rPr lang="pt-BR">
                <a:ea typeface="+mn-lt"/>
                <a:cs typeface="+mn-lt"/>
              </a:rPr>
              <a:t>.</a:t>
            </a:r>
            <a:endParaRPr lang="pt-BR">
              <a:ea typeface="Calibri"/>
              <a:cs typeface="Calibri"/>
            </a:endParaRPr>
          </a:p>
          <a:p>
            <a:r>
              <a:rPr lang="pt-BR">
                <a:ea typeface="+mn-lt"/>
                <a:cs typeface="+mn-lt"/>
              </a:rPr>
              <a:t>O crescimento no número de manifestações recebidas demonstra o </a:t>
            </a:r>
            <a:r>
              <a:rPr lang="pt-BR" b="1">
                <a:ea typeface="+mn-lt"/>
                <a:cs typeface="+mn-lt"/>
              </a:rPr>
              <a:t>aumento da confiança do usuário na gestão do hospital</a:t>
            </a:r>
            <a:r>
              <a:rPr lang="pt-BR">
                <a:ea typeface="+mn-lt"/>
                <a:cs typeface="+mn-lt"/>
              </a:rPr>
              <a:t>. Os cidadãos têm percebido que suas demandas, críticas, sugestões e elogios estão sendo ouvidos e respondidos de forma efetiva, </a:t>
            </a:r>
            <a:r>
              <a:rPr lang="pt-BR" b="1">
                <a:ea typeface="+mn-lt"/>
                <a:cs typeface="+mn-lt"/>
              </a:rPr>
              <a:t>influenciando diretamente na melhoria do atendimento, na resolução de problemas e no esclarecimento de dúvidas</a:t>
            </a:r>
            <a:r>
              <a:rPr lang="pt-BR">
                <a:ea typeface="+mn-lt"/>
                <a:cs typeface="+mn-lt"/>
              </a:rPr>
              <a:t>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Além de sua função tradicional como elo entre sociedade e instituição, a Ouvidoria atua como uma </a:t>
            </a:r>
            <a:r>
              <a:rPr lang="pt-BR" b="1">
                <a:ea typeface="+mn-lt"/>
                <a:cs typeface="+mn-lt"/>
              </a:rPr>
              <a:t>ferramenta de escuta qualificada</a:t>
            </a:r>
            <a:r>
              <a:rPr lang="pt-BR">
                <a:ea typeface="+mn-lt"/>
                <a:cs typeface="+mn-lt"/>
              </a:rPr>
              <a:t>, trazendo à gestão aquilo que muitas vezes </a:t>
            </a:r>
            <a:r>
              <a:rPr lang="pt-BR" b="1">
                <a:ea typeface="+mn-lt"/>
                <a:cs typeface="+mn-lt"/>
              </a:rPr>
              <a:t>não é visível nas rotinas administrativas</a:t>
            </a:r>
            <a:r>
              <a:rPr lang="pt-BR">
                <a:ea typeface="+mn-lt"/>
                <a:cs typeface="+mn-lt"/>
              </a:rPr>
              <a:t>, revelando as necessidades e percepções dos usuários sob a ótica de quem vivencia o serviço — o cidadão.</a:t>
            </a:r>
            <a:endParaRPr lang="pt-BR"/>
          </a:p>
          <a:p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1C8B9-6557-F175-13CF-C24340C1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3200">
                <a:ea typeface="Calibri Light"/>
                <a:cs typeface="Calibri Light"/>
              </a:rPr>
            </a:br>
            <a:br>
              <a:rPr lang="pt-BR" sz="3200">
                <a:ea typeface="Calibri Light"/>
                <a:cs typeface="Calibri Light"/>
              </a:rPr>
            </a:br>
            <a:r>
              <a:rPr lang="pt-BR" sz="3200">
                <a:ea typeface="Calibri Light"/>
                <a:cs typeface="Calibri Light"/>
              </a:rPr>
              <a:t>A Ouvidoria no HU: um canal de participação e melhoria contínua</a:t>
            </a:r>
            <a:endParaRPr lang="pt-BR" sz="3200">
              <a:solidFill>
                <a:srgbClr val="000000"/>
              </a:solidFill>
              <a:ea typeface="Calibri Light"/>
              <a:cs typeface="Calibri Light"/>
            </a:endParaRPr>
          </a:p>
          <a:p>
            <a:endParaRPr lang="pt-BR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5B9976-A611-252C-E655-749F9D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t-BR">
                <a:ea typeface="+mn-lt"/>
                <a:cs typeface="+mn-lt"/>
              </a:rPr>
              <a:t>Ouvidoria também tem ampliado seu papel institucional por meio de ações educativas e preventivas, como a realização de </a:t>
            </a:r>
            <a:r>
              <a:rPr lang="pt-BR" b="1">
                <a:ea typeface="+mn-lt"/>
                <a:cs typeface="+mn-lt"/>
              </a:rPr>
              <a:t>palestras e campanhas sobre a Lei Geral de Proteção de Dados (LGPD), assédio moral e sexual, e o papel da ouvidoria nas organizações públicas</a:t>
            </a:r>
            <a:r>
              <a:rPr lang="pt-BR">
                <a:ea typeface="+mn-lt"/>
                <a:cs typeface="+mn-lt"/>
              </a:rPr>
              <a:t>. Além disso, </a:t>
            </a:r>
            <a:r>
              <a:rPr lang="pt-BR" b="1">
                <a:ea typeface="+mn-lt"/>
                <a:cs typeface="+mn-lt"/>
              </a:rPr>
              <a:t>integra o Grupo de Humanização</a:t>
            </a:r>
            <a:r>
              <a:rPr lang="pt-BR">
                <a:ea typeface="+mn-lt"/>
                <a:cs typeface="+mn-lt"/>
              </a:rPr>
              <a:t> do hospital, contribuindo para a construção de um ambiente mais acolhedor, ético e respeitoso para pacientes e profissionais.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r>
              <a:rPr lang="pt-BR">
                <a:ea typeface="+mn-lt"/>
                <a:cs typeface="+mn-lt"/>
              </a:rPr>
              <a:t>A equipe da Ouvidoria participa regularmente de </a:t>
            </a:r>
            <a:r>
              <a:rPr lang="pt-BR" b="1">
                <a:ea typeface="+mn-lt"/>
                <a:cs typeface="+mn-lt"/>
              </a:rPr>
              <a:t>capacitações promovidas pela CGU (Controladoria-Geral da União), ANPD (Autoridade Nacional de Proteção de Dados), Ouvidora-geral da União e outras instâncias de controle e governança pública</a:t>
            </a:r>
            <a:r>
              <a:rPr lang="pt-BR">
                <a:ea typeface="+mn-lt"/>
                <a:cs typeface="+mn-lt"/>
              </a:rPr>
              <a:t>, fortalecendo sua atuação técnica e ética.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Por fim, a Ouvidoria opera em diversos sistemas institucionais e governamentais, o que reforça sua capacidade de </a:t>
            </a:r>
            <a:r>
              <a:rPr lang="pt-BR" b="1">
                <a:ea typeface="+mn-lt"/>
                <a:cs typeface="+mn-lt"/>
              </a:rPr>
              <a:t>interagir com diferentes áreas, registrar e acompanhar manifestações com transparência e eficiência</a:t>
            </a:r>
            <a:r>
              <a:rPr lang="pt-BR">
                <a:ea typeface="+mn-lt"/>
                <a:cs typeface="+mn-lt"/>
              </a:rPr>
              <a:t>, e propor melhorias com base em dados concretos.</a:t>
            </a:r>
            <a:endParaRPr lang="pt-BR"/>
          </a:p>
          <a:p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3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0BF40-D248-5014-35F8-E86E392A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Arial"/>
                <a:cs typeface="Arial"/>
              </a:rPr>
              <a:t>CONSIDERAÇÕES FINAIS</a:t>
            </a:r>
            <a:endParaRPr lang="pt-BR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FB9A7-4049-24D7-9F07-12EB5A3F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pt-BR">
                <a:ea typeface="+mn-lt"/>
                <a:cs typeface="+mn-lt"/>
              </a:rPr>
              <a:t>A Ouvidoria do HUAP-UFF atua de forma integrada e colaborativa com todas as áreas da instituição, promovendo o diálogo contínuo como ferramenta para a construção de soluções eficazes às demandas recebidas. Por meio da participação em reuniões com gerentes, chefias de divisão, setores e unidades, contribui para o cumprimento dos prazos, a qualidade das respostas e a elevação dos indicadores de satisfação — como demonstrado neste relatório.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r>
              <a:rPr lang="pt-BR">
                <a:ea typeface="+mn-lt"/>
                <a:cs typeface="+mn-lt"/>
              </a:rPr>
              <a:t>O cumprimento da </a:t>
            </a:r>
            <a:r>
              <a:rPr lang="pt-BR" b="1">
                <a:ea typeface="+mn-lt"/>
                <a:cs typeface="+mn-lt"/>
              </a:rPr>
              <a:t>Lei Geral de Proteção de Dados Pessoais (LGPD)</a:t>
            </a:r>
            <a:r>
              <a:rPr lang="pt-BR">
                <a:ea typeface="+mn-lt"/>
                <a:cs typeface="+mn-lt"/>
              </a:rPr>
              <a:t> é um compromisso permanente da Ouvidoria. Atuamos como </a:t>
            </a:r>
            <a:r>
              <a:rPr lang="pt-BR" b="1">
                <a:ea typeface="+mn-lt"/>
                <a:cs typeface="+mn-lt"/>
              </a:rPr>
              <a:t>Encarregados de Dados da instituição</a:t>
            </a:r>
            <a:r>
              <a:rPr lang="pt-BR">
                <a:ea typeface="+mn-lt"/>
                <a:cs typeface="+mn-lt"/>
              </a:rPr>
              <a:t>, oferecendo suporte técnico às áreas em casos de dúvidas, na orientação sobre boas práticas e na elaboração de respostas sempre que necessário, além de auxiliar o usuário no correto registro de suas manifestações.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 Ouvidoria do HUAP-UFF está presente tanto na </a:t>
            </a:r>
            <a:r>
              <a:rPr lang="pt-BR" b="1">
                <a:ea typeface="+mn-lt"/>
                <a:cs typeface="+mn-lt"/>
              </a:rPr>
              <a:t>transparência ativa quanto na passiva</a:t>
            </a:r>
            <a:r>
              <a:rPr lang="pt-BR">
                <a:ea typeface="+mn-lt"/>
                <a:cs typeface="+mn-lt"/>
              </a:rPr>
              <a:t>, consolidando-se como um canal essencial para a promoção da ética, da escuta qualificada e da responsabilidade institucional.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Nosso trabalho reafirma o compromisso com a melhoria contínua, a proteção dos direitos do cidadão e o fortalecimento da cultura de participação e governança pública.</a:t>
            </a:r>
            <a:endParaRPr lang="pt-BR"/>
          </a:p>
          <a:p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26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9412C-38CF-A9E2-2175-75DC7466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7693"/>
          </a:xfrm>
        </p:spPr>
        <p:txBody>
          <a:bodyPr>
            <a:normAutofit/>
          </a:bodyPr>
          <a:lstStyle/>
          <a:p>
            <a:r>
              <a:rPr lang="pt-BR" sz="2400" b="1" u="sng">
                <a:latin typeface="Arial"/>
                <a:cs typeface="Arial"/>
              </a:rPr>
              <a:t>Enfatizando a Importância da Ouvidoria</a:t>
            </a:r>
            <a:endParaRPr lang="pt-BR" sz="2400" b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5F599-D10B-32FE-553F-BD481CB6D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29542"/>
            <a:ext cx="10058400" cy="4859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sz="1400" u="sng" dirty="0">
              <a:latin typeface="Arial"/>
              <a:cs typeface="Arial"/>
            </a:endParaRPr>
          </a:p>
          <a:p>
            <a:pPr algn="just"/>
            <a:endParaRPr lang="pt-BR" sz="1400" dirty="0">
              <a:latin typeface="Arial"/>
              <a:cs typeface="Arial"/>
            </a:endParaRPr>
          </a:p>
          <a:p>
            <a:pPr algn="just"/>
            <a:r>
              <a:rPr lang="pt-BR" sz="1400" dirty="0">
                <a:latin typeface="Arial"/>
                <a:cs typeface="Arial"/>
              </a:rPr>
              <a:t>Através da Ouvidoria, os cidadãos podem manifestar suas sugestões,</a:t>
            </a:r>
            <a:r>
              <a:rPr lang="pt-BR" sz="1400" b="1" dirty="0">
                <a:latin typeface="Arial"/>
                <a:cs typeface="Arial"/>
              </a:rPr>
              <a:t> </a:t>
            </a:r>
            <a:r>
              <a:rPr lang="pt-BR" sz="1400" dirty="0">
                <a:latin typeface="Arial"/>
                <a:cs typeface="Arial"/>
              </a:rPr>
              <a:t>elogios,</a:t>
            </a:r>
            <a:r>
              <a:rPr lang="pt-BR" sz="1400" b="1" dirty="0">
                <a:latin typeface="Arial"/>
                <a:cs typeface="Arial"/>
              </a:rPr>
              <a:t> reclamações e denúncias</a:t>
            </a:r>
            <a:r>
              <a:rPr lang="pt-BR" sz="1400" dirty="0">
                <a:latin typeface="Arial"/>
                <a:cs typeface="Arial"/>
              </a:rPr>
              <a:t>, contribuindo ativamente para a melhoria contínua dos serviços prestados.</a:t>
            </a:r>
          </a:p>
          <a:p>
            <a:pPr algn="just"/>
            <a:endParaRPr lang="pt-BR" sz="1400" dirty="0">
              <a:latin typeface="Arial"/>
              <a:cs typeface="Arial"/>
            </a:endParaRPr>
          </a:p>
          <a:p>
            <a:pPr algn="just"/>
            <a:r>
              <a:rPr lang="pt-BR" sz="1400" dirty="0">
                <a:latin typeface="Arial"/>
                <a:cs typeface="Arial"/>
              </a:rPr>
              <a:t>Através da análise das manifestações recebidas, a Ouvidoria </a:t>
            </a:r>
            <a:r>
              <a:rPr lang="pt-BR" sz="1400" b="1" dirty="0">
                <a:latin typeface="Arial"/>
                <a:cs typeface="Arial"/>
              </a:rPr>
              <a:t>identifica falhas e oportunidades de aprimora</a:t>
            </a:r>
            <a:r>
              <a:rPr lang="pt-BR" sz="1400" dirty="0">
                <a:latin typeface="Arial"/>
                <a:cs typeface="Arial"/>
              </a:rPr>
              <a:t>mento, auxiliando </a:t>
            </a:r>
            <a:r>
              <a:rPr lang="pt-BR" sz="1400" b="1" dirty="0">
                <a:latin typeface="Arial"/>
                <a:cs typeface="Arial"/>
              </a:rPr>
              <a:t>na </a:t>
            </a:r>
            <a:r>
              <a:rPr lang="pt-BR" sz="1400" dirty="0">
                <a:latin typeface="Arial"/>
                <a:cs typeface="Arial"/>
              </a:rPr>
              <a:t>gestão eficiente e transparente do hospital.</a:t>
            </a:r>
          </a:p>
          <a:p>
            <a:pPr algn="just"/>
            <a:r>
              <a:rPr lang="pt-BR" sz="1400" dirty="0">
                <a:latin typeface="Arial"/>
                <a:cs typeface="Arial"/>
              </a:rPr>
              <a:t>Essa atuação contribui para a </a:t>
            </a:r>
            <a:r>
              <a:rPr lang="pt-BR" sz="1400" b="1" dirty="0">
                <a:latin typeface="Arial"/>
                <a:cs typeface="Arial"/>
              </a:rPr>
              <a:t>construção de </a:t>
            </a:r>
            <a:r>
              <a:rPr lang="pt-BR" sz="1400" dirty="0">
                <a:latin typeface="Arial"/>
                <a:cs typeface="Arial"/>
              </a:rPr>
              <a:t>uma gestão transformadora, focada nas </a:t>
            </a:r>
            <a:r>
              <a:rPr lang="pt-BR" sz="1400" b="1" dirty="0">
                <a:latin typeface="Arial"/>
                <a:cs typeface="Arial"/>
              </a:rPr>
              <a:t>expectativas e </a:t>
            </a:r>
            <a:r>
              <a:rPr lang="pt-BR" sz="1400" dirty="0">
                <a:latin typeface="Arial"/>
                <a:cs typeface="Arial"/>
              </a:rPr>
              <a:t>necessidades da comunidade.</a:t>
            </a:r>
          </a:p>
          <a:p>
            <a:pPr algn="just"/>
            <a:r>
              <a:rPr lang="pt-BR" sz="1400" dirty="0">
                <a:latin typeface="Arial"/>
                <a:cs typeface="Arial"/>
              </a:rPr>
              <a:t>Além disso a ouvidoria do HUAP- UFF, atua na gestão do serviço de informação ao Cidadão, previsto na Lei de acesso à informação, sendo responsáveis pelas temáticas relacionadas a transparência ativa, que, cujo dados constam nesse relatório. </a:t>
            </a:r>
          </a:p>
          <a:p>
            <a:pPr algn="just"/>
            <a:r>
              <a:rPr lang="pt-BR" sz="1400" b="1" dirty="0">
                <a:latin typeface="Arial"/>
                <a:cs typeface="Arial"/>
              </a:rPr>
              <a:t>Além das 916 demandas tratadas via SEI e Fala.br, foram tratadas manifestações por e-mail, solicitações sem necessidades de registro no fala.br, atendimentos presenciais que foram resolvidos diretamente na ouvidoria.</a:t>
            </a:r>
          </a:p>
          <a:p>
            <a:endParaRPr lang="pt-BR" sz="1200" b="1" dirty="0">
              <a:latin typeface="Arial"/>
              <a:cs typeface="Arial"/>
            </a:endParaRPr>
          </a:p>
          <a:p>
            <a:endParaRPr lang="pt-BR" sz="1200" dirty="0">
              <a:latin typeface="Arial"/>
              <a:cs typeface="Arial"/>
            </a:endParaRPr>
          </a:p>
          <a:p>
            <a:endParaRPr lang="pt-BR" sz="1200" dirty="0">
              <a:latin typeface="Arial"/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627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O conteúdo gerado por IA pode estar incorreto.">
            <a:extLst>
              <a:ext uri="{FF2B5EF4-FFF2-40B4-BE49-F238E27FC236}">
                <a16:creationId xmlns:a16="http://schemas.microsoft.com/office/drawing/2014/main" id="{E352CB5C-6F1D-81DA-888E-3710E698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5" y="323416"/>
            <a:ext cx="11574490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664E8-7C29-E793-6ED8-0D7D85D4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Manifestações- Assuntos mais demandados.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7A063F-D8CD-68A0-FC3A-A297EB626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70823"/>
              </p:ext>
            </p:extLst>
          </p:nvPr>
        </p:nvGraphicFramePr>
        <p:xfrm>
          <a:off x="712838" y="1880419"/>
          <a:ext cx="10894343" cy="42302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99273">
                  <a:extLst>
                    <a:ext uri="{9D8B030D-6E8A-4147-A177-3AD203B41FA5}">
                      <a16:colId xmlns:a16="http://schemas.microsoft.com/office/drawing/2014/main" val="4107779710"/>
                    </a:ext>
                  </a:extLst>
                </a:gridCol>
                <a:gridCol w="4395070">
                  <a:extLst>
                    <a:ext uri="{9D8B030D-6E8A-4147-A177-3AD203B41FA5}">
                      <a16:colId xmlns:a16="http://schemas.microsoft.com/office/drawing/2014/main" val="728050216"/>
                    </a:ext>
                  </a:extLst>
                </a:gridCol>
              </a:tblGrid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Assunto</a:t>
                      </a:r>
                      <a:r>
                        <a:rPr lang="pt-BR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Ranking Assuntos</a:t>
                      </a:r>
                      <a:r>
                        <a:rPr lang="pt-BR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19073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Assistência Hospitalar e Ambulatorial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368 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93042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Agradecimento aos profissionais da Saúde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218 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82747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Atendimento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71 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61476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Ouvidoria Interna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56 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413627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Infraestrutura e Fomento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54 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05744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Concurso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33 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711150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Serviços e Sistemas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16 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3221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Medicamentos e Aparelhos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14 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043039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Normas e Fiscalização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13 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63381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Assédio moral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9 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296720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Dados Pessoais - LGPD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70992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Outros em Educação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855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Licitações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24674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Outros em Saúde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222869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Planejamento e Gestão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68476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Outros em Administração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818284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Outros em Segurança e Ordem Pública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457"/>
                        </a:lnSpc>
                        <a:buNone/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BR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5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82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3BD7E-715D-0F6D-7900-BAFE7917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Sub assuntos – </a:t>
            </a:r>
            <a:r>
              <a:rPr lang="pt-BR">
                <a:latin typeface="Aptos Display"/>
                <a:cs typeface="Segoe UI"/>
              </a:rPr>
              <a:t>mais demandados</a:t>
            </a:r>
            <a:endParaRPr lang="pt-BR" sz="1400" b="1">
              <a:latin typeface="Segoe UI"/>
              <a:cs typeface="Segoe U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974ECE-9515-E19C-3EB8-786EA3866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pt-BR" sz="1400" b="1">
              <a:latin typeface="Segoe UI"/>
              <a:cs typeface="Segoe UI"/>
            </a:endParaRPr>
          </a:p>
          <a:p>
            <a:r>
              <a:rPr lang="pt-BR" sz="1400">
                <a:latin typeface="Verdana"/>
                <a:ea typeface="Verdana"/>
              </a:rPr>
              <a:t>Atendimento: inclui-se atendimento por profissionais de saúde e recepção. </a:t>
            </a:r>
          </a:p>
          <a:p>
            <a:r>
              <a:rPr lang="pt-BR" sz="1400">
                <a:latin typeface="Verdana"/>
                <a:ea typeface="Verdana"/>
              </a:rPr>
              <a:t>Agendamento errado, não comunicação de cancelamento de consultas, </a:t>
            </a:r>
          </a:p>
          <a:p>
            <a:pPr algn="just"/>
            <a:r>
              <a:rPr lang="pt-BR" sz="1400">
                <a:latin typeface="Segoe UI"/>
                <a:ea typeface="Verdana"/>
                <a:cs typeface="Segoe UI"/>
              </a:rPr>
              <a:t>Interconsultas </a:t>
            </a:r>
          </a:p>
          <a:p>
            <a:pPr algn="just"/>
            <a:r>
              <a:rPr lang="pt-BR" sz="1400">
                <a:latin typeface="Segoe UI"/>
                <a:ea typeface="Verdana"/>
                <a:cs typeface="Segoe UI"/>
              </a:rPr>
              <a:t>Fila cirúrgica  </a:t>
            </a:r>
          </a:p>
          <a:p>
            <a:r>
              <a:rPr lang="pt-BR" sz="1400">
                <a:latin typeface="Verdana"/>
                <a:ea typeface="Verdana"/>
              </a:rPr>
              <a:t>Medicamentos e aparelhos: foram registradas solicitações de material para realização de cirurgias e medicações. </a:t>
            </a:r>
          </a:p>
          <a:p>
            <a:r>
              <a:rPr lang="pt-BR" sz="1400">
                <a:latin typeface="Verdana"/>
                <a:ea typeface="Verdana"/>
                <a:cs typeface="Segoe UI"/>
              </a:rPr>
              <a:t>Telefonia</a:t>
            </a:r>
          </a:p>
          <a:p>
            <a:r>
              <a:rPr lang="pt-BR" sz="1400">
                <a:latin typeface="Verdana"/>
                <a:ea typeface="Verdana"/>
                <a:cs typeface="Segoe UI"/>
              </a:rPr>
              <a:t>Ar condicionado</a:t>
            </a:r>
          </a:p>
          <a:p>
            <a:r>
              <a:rPr lang="pt-BR" sz="1400">
                <a:latin typeface="Verdana"/>
                <a:ea typeface="Verdana"/>
                <a:cs typeface="Segoe UI"/>
              </a:rPr>
              <a:t>Agradecimento aos profissionais do HUAP</a:t>
            </a:r>
          </a:p>
          <a:p>
            <a:pPr algn="just"/>
            <a:r>
              <a:rPr lang="pt-BR" sz="1400">
                <a:latin typeface="Segoe UI"/>
                <a:cs typeface="Segoe UI"/>
              </a:rPr>
              <a:t>Assédio moral  </a:t>
            </a:r>
          </a:p>
          <a:p>
            <a:pPr algn="just"/>
            <a:r>
              <a:rPr lang="pt-BR" sz="1400">
                <a:latin typeface="Segoe UI"/>
                <a:cs typeface="Segoe UI"/>
              </a:rPr>
              <a:t>   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68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DC82C41-85C4-D726-084C-A76AB052B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23111"/>
            <a:ext cx="5291666" cy="3690936"/>
          </a:xfrm>
          <a:prstGeom prst="rect">
            <a:avLst/>
          </a:prstGeom>
        </p:spPr>
      </p:pic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2107AB7-F1BF-5C73-CF8D-F6D3CEF30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54622"/>
            <a:ext cx="5291666" cy="3227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45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66EB97-D3D2-EBDD-D111-88E7F8AF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Grau de satisfação do usuário.  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0185B9EF-F670-6A39-A520-4B613BCF7D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25" b="10625"/>
          <a:stretch>
            <a:fillRect/>
          </a:stretch>
        </p:blipFill>
        <p:spPr>
          <a:xfrm>
            <a:off x="643192" y="2168858"/>
            <a:ext cx="5451627" cy="2200242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883137-2863-F108-3099-80105793D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garantir a qualidade do atendimento, as Ouvidorias acompanham a resolução de problemas  e a satisfação dos usuários.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4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F8FADD5-1403-B23A-717B-849F2021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" y="1374464"/>
            <a:ext cx="10337292" cy="41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58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1267</Words>
  <Application>Microsoft Office PowerPoint</Application>
  <PresentationFormat>Widescreen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Aptos Display</vt:lpstr>
      <vt:lpstr>Arial</vt:lpstr>
      <vt:lpstr>Arial Black</vt:lpstr>
      <vt:lpstr>Calibri</vt:lpstr>
      <vt:lpstr>Calibri Light</vt:lpstr>
      <vt:lpstr>Segoe UI</vt:lpstr>
      <vt:lpstr>Times New Roman</vt:lpstr>
      <vt:lpstr>Verdana</vt:lpstr>
      <vt:lpstr>Retrospect</vt:lpstr>
      <vt:lpstr>Relatório Semestral 2025</vt:lpstr>
      <vt:lpstr>NOSSA EQUIPE </vt:lpstr>
      <vt:lpstr>Enfatizando a Importância da Ouvidoria</vt:lpstr>
      <vt:lpstr>Apresentação do PowerPoint</vt:lpstr>
      <vt:lpstr>Manifestações- Assuntos mais demandados. </vt:lpstr>
      <vt:lpstr>Sub assuntos – mais demandados</vt:lpstr>
      <vt:lpstr>Apresentação do PowerPoint</vt:lpstr>
      <vt:lpstr>Grau de satisfação do usuário.  </vt:lpstr>
      <vt:lpstr>Apresentação do PowerPoint</vt:lpstr>
      <vt:lpstr>Transparência ativa </vt:lpstr>
      <vt:lpstr>Apresentação do PowerPoint</vt:lpstr>
      <vt:lpstr>Apresentação do PowerPoint</vt:lpstr>
      <vt:lpstr>Apresentação do PowerPoint</vt:lpstr>
      <vt:lpstr>Apresentação do PowerPoint</vt:lpstr>
      <vt:lpstr>Plano de dados Abertos-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Ouvidor como Encarregado de Dados</vt:lpstr>
      <vt:lpstr>A Ouvidoria no HU: um canal de participação e melhoria contínua</vt:lpstr>
      <vt:lpstr>  A Ouvidoria no HU: um canal de participação e melhoria contínua </vt:lpstr>
      <vt:lpstr>CONSIDERAÇÕES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Eliana Cristina Guimaraes Pereira Da Fonseca</cp:lastModifiedBy>
  <cp:revision>10</cp:revision>
  <dcterms:created xsi:type="dcterms:W3CDTF">2025-08-06T12:33:45Z</dcterms:created>
  <dcterms:modified xsi:type="dcterms:W3CDTF">2025-09-24T17:34:01Z</dcterms:modified>
</cp:coreProperties>
</file>