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3"/>
  </p:notesMasterIdLst>
  <p:sldIdLst>
    <p:sldId id="286" r:id="rId2"/>
    <p:sldId id="258" r:id="rId3"/>
    <p:sldId id="261" r:id="rId4"/>
    <p:sldId id="288" r:id="rId5"/>
    <p:sldId id="289" r:id="rId6"/>
    <p:sldId id="290" r:id="rId7"/>
    <p:sldId id="291" r:id="rId8"/>
    <p:sldId id="287" r:id="rId9"/>
    <p:sldId id="293" r:id="rId10"/>
    <p:sldId id="296" r:id="rId11"/>
    <p:sldId id="299" r:id="rId12"/>
    <p:sldId id="295" r:id="rId13"/>
    <p:sldId id="298" r:id="rId14"/>
    <p:sldId id="297" r:id="rId15"/>
    <p:sldId id="294" r:id="rId16"/>
    <p:sldId id="304" r:id="rId17"/>
    <p:sldId id="305" r:id="rId18"/>
    <p:sldId id="302" r:id="rId19"/>
    <p:sldId id="292" r:id="rId20"/>
    <p:sldId id="300" r:id="rId21"/>
    <p:sldId id="301" r:id="rId22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24"/>
      <p:bold r:id="rId25"/>
      <p:italic r:id="rId26"/>
      <p:boldItalic r:id="rId27"/>
    </p:embeddedFont>
    <p:embeddedFont>
      <p:font typeface="Dosis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39506E-5DB6-408E-8DAF-941162997DF7}">
  <a:tblStyle styleId="{CC39506E-5DB6-408E-8DAF-941162997D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6064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4231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7428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1673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283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7404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016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362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740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876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166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432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072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490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4149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9461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9346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26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412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3000"/>
              <a:buFont typeface="Source Sans Pro"/>
              <a:buChar char="▹"/>
              <a:defRPr sz="30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⬞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●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SARAMPO</a:t>
            </a: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48" y="0"/>
            <a:ext cx="2562552" cy="414611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510866" y="4146115"/>
            <a:ext cx="2633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http://www.crechesegura.com.br/wp-content/uploads/2019/06/SARAMPO-NO-BEBE-183x300.jpg</a:t>
            </a:r>
          </a:p>
        </p:txBody>
      </p:sp>
      <p:pic>
        <p:nvPicPr>
          <p:cNvPr id="5" name="Picture 10" descr="http://i0.wp.com/www.blogdogusmao.com.br/v1/wp-content/uploads/2015/01/EBSER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9667" y="4453892"/>
            <a:ext cx="1983532" cy="527992"/>
          </a:xfrm>
          <a:prstGeom prst="rect">
            <a:avLst/>
          </a:prstGeom>
          <a:noFill/>
        </p:spPr>
      </p:pic>
      <p:pic>
        <p:nvPicPr>
          <p:cNvPr id="6" name="Picture 8" descr="http://www.uftm.edu.br/joeel/images/Logo_UFTMol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084" y="4146115"/>
            <a:ext cx="1037432" cy="850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65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52891" y="93133"/>
            <a:ext cx="7613776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 smtClean="0"/>
              <a:t>BLOQUEIO VACINAL SELETIVO COM TRÍPLICE VIRAL</a:t>
            </a:r>
            <a:endParaRPr sz="2800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8" name="Google Shape;112;p17"/>
          <p:cNvSpPr txBox="1">
            <a:spLocks/>
          </p:cNvSpPr>
          <p:nvPr/>
        </p:nvSpPr>
        <p:spPr>
          <a:xfrm>
            <a:off x="550334" y="1233133"/>
            <a:ext cx="8373533" cy="3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pt-BR" sz="2200" dirty="0" smtClean="0"/>
              <a:t>Profissionais de Saúde em qualquer faixa etária devem comprovar no Serviço de Saúde do Trabalhador  duas doses de </a:t>
            </a:r>
            <a:r>
              <a:rPr lang="pt-BR" sz="2200" dirty="0" err="1" smtClean="0"/>
              <a:t>triviral</a:t>
            </a:r>
            <a:r>
              <a:rPr lang="pt-BR" sz="2200" dirty="0" smtClean="0"/>
              <a:t>.</a:t>
            </a:r>
          </a:p>
          <a:p>
            <a:r>
              <a:rPr lang="pt-BR" sz="2200" dirty="0" smtClean="0"/>
              <a:t>Identificar contatos dos últimos 4 dias ao aparecimento do exantema</a:t>
            </a:r>
          </a:p>
          <a:p>
            <a:r>
              <a:rPr lang="pt-BR" sz="2200" dirty="0" smtClean="0"/>
              <a:t>Verificar cartão vacinal de todos os contatos ou orientar procurar UBS, </a:t>
            </a:r>
          </a:p>
          <a:p>
            <a:r>
              <a:rPr lang="pt-BR" sz="2200" dirty="0" smtClean="0"/>
              <a:t>Se </a:t>
            </a:r>
            <a:r>
              <a:rPr lang="pt-BR" sz="2200" dirty="0"/>
              <a:t>houver entre os </a:t>
            </a:r>
            <a:r>
              <a:rPr lang="pt-BR" sz="2200" dirty="0" err="1"/>
              <a:t>contactantes</a:t>
            </a:r>
            <a:r>
              <a:rPr lang="pt-BR" sz="2200" dirty="0"/>
              <a:t> outros pacientes internados no HC a enfermeira deverá </a:t>
            </a:r>
            <a:r>
              <a:rPr lang="pt-BR" sz="2200" dirty="0" smtClean="0"/>
              <a:t>verificar o cartão de vacinas e articular vacinação com sala de vacinas do Ambulatório de Pediatria se necessário</a:t>
            </a:r>
            <a:endParaRPr lang="pt-BR" sz="2200" dirty="0"/>
          </a:p>
          <a:p>
            <a:endParaRPr lang="pt-BR" sz="2200" dirty="0" smtClean="0"/>
          </a:p>
          <a:p>
            <a:pPr>
              <a:lnSpc>
                <a:spcPct val="150000"/>
              </a:lnSpc>
            </a:pPr>
            <a:endParaRPr lang="pt-BR" sz="2200" dirty="0" smtClean="0"/>
          </a:p>
          <a:p>
            <a:pPr>
              <a:lnSpc>
                <a:spcPct val="150000"/>
              </a:lnSpc>
            </a:pPr>
            <a:endParaRPr lang="pt-BR" sz="2200" dirty="0" smtClean="0"/>
          </a:p>
          <a:p>
            <a:pPr>
              <a:lnSpc>
                <a:spcPct val="150000"/>
              </a:lnSpc>
            </a:pPr>
            <a:endParaRPr lang="pt-BR" sz="2200" dirty="0" smtClean="0"/>
          </a:p>
          <a:p>
            <a:pPr>
              <a:lnSpc>
                <a:spcPct val="150000"/>
              </a:lnSpc>
            </a:pPr>
            <a:endParaRPr lang="pt-BR" sz="2200" dirty="0" smtClean="0"/>
          </a:p>
          <a:p>
            <a:pPr marL="76200" indent="0">
              <a:lnSpc>
                <a:spcPct val="150000"/>
              </a:lnSpc>
              <a:buFont typeface="Source Sans Pro"/>
              <a:buNone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4964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52891" y="93133"/>
            <a:ext cx="7613776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 smtClean="0"/>
              <a:t>BLOQUEIO VACINAL SELETIVO COM TRÍPLICE VIRAL</a:t>
            </a:r>
            <a:endParaRPr sz="2800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8" name="Google Shape;112;p17"/>
          <p:cNvSpPr txBox="1">
            <a:spLocks/>
          </p:cNvSpPr>
          <p:nvPr/>
        </p:nvSpPr>
        <p:spPr>
          <a:xfrm>
            <a:off x="584202" y="1334733"/>
            <a:ext cx="8356598" cy="3199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pt-BR" sz="2200" dirty="0" smtClean="0"/>
              <a:t>Recomendação do Calendário Nacional de Vacinação:</a:t>
            </a:r>
          </a:p>
          <a:p>
            <a:r>
              <a:rPr lang="pt-BR" sz="2200" dirty="0" smtClean="0"/>
              <a:t>6 </a:t>
            </a:r>
            <a:r>
              <a:rPr lang="pt-BR" sz="2200" dirty="0"/>
              <a:t>meses até 11 meses e 29 dias deve receber uma dose da vacina tríplice viral. </a:t>
            </a:r>
            <a:endParaRPr lang="pt-BR" sz="2200" dirty="0" smtClean="0"/>
          </a:p>
          <a:p>
            <a:pPr lvl="1"/>
            <a:r>
              <a:rPr lang="pt-BR" sz="2200" dirty="0" smtClean="0"/>
              <a:t>Esta </a:t>
            </a:r>
            <a:r>
              <a:rPr lang="pt-BR" sz="2200" dirty="0"/>
              <a:t>dose não será válida para rotina da vacinação</a:t>
            </a:r>
          </a:p>
          <a:p>
            <a:r>
              <a:rPr lang="pt-BR" sz="2200" dirty="0" smtClean="0"/>
              <a:t>12 </a:t>
            </a:r>
            <a:r>
              <a:rPr lang="pt-BR" sz="2200" dirty="0"/>
              <a:t>meses até 29 anos: 2 doses</a:t>
            </a:r>
          </a:p>
          <a:p>
            <a:pPr lvl="0"/>
            <a:r>
              <a:rPr lang="pt-BR" sz="2200" dirty="0" smtClean="0"/>
              <a:t>Acima </a:t>
            </a:r>
            <a:r>
              <a:rPr lang="pt-BR" sz="2200" dirty="0"/>
              <a:t>de 30 anos: 1 </a:t>
            </a:r>
            <a:r>
              <a:rPr lang="pt-BR" sz="2200" dirty="0" smtClean="0"/>
              <a:t>dose</a:t>
            </a:r>
          </a:p>
          <a:p>
            <a:pPr lvl="0"/>
            <a:r>
              <a:rPr lang="pt-BR" sz="2200" dirty="0" smtClean="0"/>
              <a:t>Pessoas acima de 50 anos devem informar na UBS que são </a:t>
            </a:r>
            <a:r>
              <a:rPr lang="pt-BR" sz="2200" dirty="0" err="1" smtClean="0"/>
              <a:t>contactantes</a:t>
            </a:r>
            <a:r>
              <a:rPr lang="pt-BR" sz="2200" dirty="0" smtClean="0"/>
              <a:t> para receber uma dose de </a:t>
            </a:r>
            <a:r>
              <a:rPr lang="pt-BR" sz="2200" dirty="0" err="1" smtClean="0"/>
              <a:t>triviral</a:t>
            </a:r>
            <a:endParaRPr lang="pt-BR" sz="2200" dirty="0" smtClean="0"/>
          </a:p>
          <a:p>
            <a:pPr marL="76200" lvl="0" indent="0">
              <a:buNone/>
            </a:pPr>
            <a:endParaRPr lang="pt-BR" sz="2200" dirty="0"/>
          </a:p>
          <a:p>
            <a:endParaRPr lang="pt-BR" sz="2200" dirty="0" smtClean="0"/>
          </a:p>
          <a:p>
            <a:endParaRPr lang="pt-BR" sz="2200" dirty="0" smtClean="0"/>
          </a:p>
          <a:p>
            <a:endParaRPr lang="pt-BR" sz="2200" dirty="0" smtClean="0"/>
          </a:p>
          <a:p>
            <a:endParaRPr lang="pt-BR" sz="2200" dirty="0" smtClean="0"/>
          </a:p>
          <a:p>
            <a:pPr marL="76200" indent="0">
              <a:buFont typeface="Source Sans Pro"/>
              <a:buNone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1677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52891" y="93133"/>
            <a:ext cx="5954309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 smtClean="0"/>
              <a:t>EXAMES</a:t>
            </a:r>
            <a:endParaRPr sz="2800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8" name="Google Shape;112;p17"/>
          <p:cNvSpPr txBox="1">
            <a:spLocks/>
          </p:cNvSpPr>
          <p:nvPr/>
        </p:nvSpPr>
        <p:spPr>
          <a:xfrm>
            <a:off x="466324" y="1233133"/>
            <a:ext cx="8331200" cy="382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pt-BR" dirty="0" smtClean="0"/>
              <a:t>Realizar dois pedidos manuais: </a:t>
            </a:r>
          </a:p>
          <a:p>
            <a:pPr lvl="4"/>
            <a:r>
              <a:rPr lang="pt-BR" b="1" dirty="0" smtClean="0"/>
              <a:t>PCR para sarampo</a:t>
            </a:r>
          </a:p>
          <a:p>
            <a:pPr lvl="4"/>
            <a:r>
              <a:rPr lang="pt-BR" b="1" dirty="0" smtClean="0"/>
              <a:t>Sorologia para sarampo</a:t>
            </a:r>
          </a:p>
          <a:p>
            <a:r>
              <a:rPr lang="pt-BR" dirty="0" smtClean="0"/>
              <a:t>Preencher a ficha de notificação de doenças exantemáticas e tirar cópia,</a:t>
            </a:r>
          </a:p>
          <a:p>
            <a:r>
              <a:rPr lang="pt-BR" dirty="0" smtClean="0"/>
              <a:t>Entregar original na farmácia do PSA para retirar o meio de transporte,</a:t>
            </a:r>
          </a:p>
          <a:p>
            <a:r>
              <a:rPr lang="pt-BR" dirty="0" smtClean="0"/>
              <a:t>Entregar no laboratório a cópia da notificação junto com pedido de sorologia.</a:t>
            </a:r>
          </a:p>
          <a:p>
            <a:endParaRPr lang="pt-BR" b="1" dirty="0" smtClean="0"/>
          </a:p>
          <a:p>
            <a:pPr marL="533400" lvl="1" indent="0">
              <a:buNone/>
            </a:pPr>
            <a:endParaRPr lang="pt-BR" dirty="0" smtClean="0"/>
          </a:p>
          <a:p>
            <a:endParaRPr lang="pt-BR" dirty="0" smtClean="0"/>
          </a:p>
          <a:p>
            <a:pPr marL="76200" indent="0">
              <a:buFont typeface="Source Sans Pro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280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52891" y="93133"/>
            <a:ext cx="5954309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 smtClean="0"/>
              <a:t>EXAMES</a:t>
            </a:r>
            <a:endParaRPr sz="2800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8" name="Google Shape;112;p17"/>
          <p:cNvSpPr txBox="1">
            <a:spLocks/>
          </p:cNvSpPr>
          <p:nvPr/>
        </p:nvSpPr>
        <p:spPr>
          <a:xfrm>
            <a:off x="550991" y="1943533"/>
            <a:ext cx="8331200" cy="3199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pt-BR" sz="2800" b="1" dirty="0" smtClean="0"/>
              <a:t>PCR para sarampo</a:t>
            </a:r>
          </a:p>
          <a:p>
            <a:pPr lvl="1"/>
            <a:r>
              <a:rPr lang="pt-BR" sz="2800" dirty="0" smtClean="0"/>
              <a:t>Período de coleta: até 7° dia após exantema, preferencialmente até </a:t>
            </a:r>
            <a:r>
              <a:rPr lang="pt-BR" sz="2800" dirty="0"/>
              <a:t>o </a:t>
            </a:r>
            <a:r>
              <a:rPr lang="pt-BR" sz="2800" dirty="0" smtClean="0"/>
              <a:t>5° dia</a:t>
            </a:r>
          </a:p>
          <a:p>
            <a:pPr lvl="1"/>
            <a:r>
              <a:rPr lang="pt-BR" sz="2800" dirty="0" smtClean="0"/>
              <a:t>Amostra: </a:t>
            </a:r>
            <a:r>
              <a:rPr lang="pt-BR" sz="2800" dirty="0" err="1" smtClean="0"/>
              <a:t>swab</a:t>
            </a:r>
            <a:r>
              <a:rPr lang="pt-BR" sz="2800" dirty="0" smtClean="0"/>
              <a:t> </a:t>
            </a:r>
            <a:r>
              <a:rPr lang="pt-BR" sz="2800" dirty="0" err="1" smtClean="0"/>
              <a:t>naso</a:t>
            </a:r>
            <a:r>
              <a:rPr lang="pt-BR" sz="2800" dirty="0" smtClean="0"/>
              <a:t> e orofaríngeo</a:t>
            </a:r>
          </a:p>
          <a:p>
            <a:pPr lvl="1"/>
            <a:r>
              <a:rPr lang="pt-BR" sz="2800" dirty="0"/>
              <a:t>Material: </a:t>
            </a:r>
            <a:r>
              <a:rPr lang="pt-BR" sz="2800" dirty="0" err="1"/>
              <a:t>swab</a:t>
            </a:r>
            <a:r>
              <a:rPr lang="pt-BR" sz="2800" dirty="0"/>
              <a:t> </a:t>
            </a:r>
            <a:r>
              <a:rPr lang="pt-BR" sz="2800" dirty="0" err="1"/>
              <a:t>ryon</a:t>
            </a:r>
            <a:r>
              <a:rPr lang="pt-BR" sz="2800" dirty="0"/>
              <a:t> e meio de transporte</a:t>
            </a:r>
          </a:p>
          <a:p>
            <a:pPr marL="1905000" lvl="4" indent="0">
              <a:buNone/>
            </a:pPr>
            <a:r>
              <a:rPr lang="pt-BR" sz="2800" dirty="0"/>
              <a:t>    (retirar na farmácia do PSA)</a:t>
            </a:r>
          </a:p>
          <a:p>
            <a:pPr lvl="1"/>
            <a:r>
              <a:rPr lang="pt-BR" sz="2800" dirty="0" smtClean="0"/>
              <a:t>EPI</a:t>
            </a:r>
          </a:p>
          <a:p>
            <a:pPr marL="1905000" lvl="4" indent="0">
              <a:buNone/>
            </a:pPr>
            <a:endParaRPr lang="pt-BR" sz="2800" dirty="0" smtClean="0"/>
          </a:p>
          <a:p>
            <a:pPr lvl="1"/>
            <a:endParaRPr lang="pt-BR" sz="2800" dirty="0" smtClean="0"/>
          </a:p>
          <a:p>
            <a:pPr lvl="1"/>
            <a:endParaRPr lang="pt-BR" sz="2800" dirty="0" smtClean="0"/>
          </a:p>
          <a:p>
            <a:pPr lvl="1"/>
            <a:endParaRPr lang="pt-BR" sz="2800" dirty="0" smtClean="0"/>
          </a:p>
          <a:p>
            <a:endParaRPr lang="pt-BR" sz="2800" dirty="0" smtClean="0"/>
          </a:p>
          <a:p>
            <a:pPr marL="76200" indent="0">
              <a:buFont typeface="Source Sans Pro"/>
              <a:buNone/>
            </a:pPr>
            <a:endParaRPr lang="pt-BR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25" t="1027"/>
          <a:stretch>
            <a:fillRect/>
          </a:stretch>
        </p:blipFill>
        <p:spPr bwMode="auto">
          <a:xfrm>
            <a:off x="4954984" y="9699"/>
            <a:ext cx="3393149" cy="244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2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52891" y="93133"/>
            <a:ext cx="5954309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 smtClean="0"/>
              <a:t>EXAMES</a:t>
            </a:r>
            <a:endParaRPr sz="2800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6" name="Picture 7" descr="D:\usuario\Pictures\images\download.png"/>
          <p:cNvPicPr>
            <a:picLocks noChangeAspect="1" noChangeArrowheads="1"/>
          </p:cNvPicPr>
          <p:nvPr/>
        </p:nvPicPr>
        <p:blipFill>
          <a:blip r:embed="rId3" cstate="print"/>
          <a:srcRect l="3073" t="6096" r="55310" b="27432"/>
          <a:stretch>
            <a:fillRect/>
          </a:stretch>
        </p:blipFill>
        <p:spPr bwMode="auto">
          <a:xfrm>
            <a:off x="6451837" y="16934"/>
            <a:ext cx="2596789" cy="2090834"/>
          </a:xfrm>
          <a:prstGeom prst="rect">
            <a:avLst/>
          </a:prstGeom>
          <a:noFill/>
          <a:effectLst>
            <a:softEdge rad="25400"/>
          </a:effectLst>
        </p:spPr>
      </p:pic>
      <p:pic>
        <p:nvPicPr>
          <p:cNvPr id="7" name="Picture 7" descr="D:\usuario\Pictures\images\download.png"/>
          <p:cNvPicPr>
            <a:picLocks noChangeAspect="1" noChangeArrowheads="1"/>
          </p:cNvPicPr>
          <p:nvPr/>
        </p:nvPicPr>
        <p:blipFill>
          <a:blip r:embed="rId3" cstate="print"/>
          <a:srcRect l="52237" t="6096" r="3073" b="30480"/>
          <a:stretch>
            <a:fillRect/>
          </a:stretch>
        </p:blipFill>
        <p:spPr bwMode="auto">
          <a:xfrm>
            <a:off x="6461281" y="2073346"/>
            <a:ext cx="2581117" cy="1846529"/>
          </a:xfrm>
          <a:prstGeom prst="rect">
            <a:avLst/>
          </a:prstGeom>
          <a:noFill/>
        </p:spPr>
      </p:pic>
      <p:sp>
        <p:nvSpPr>
          <p:cNvPr id="9" name="Google Shape;112;p17"/>
          <p:cNvSpPr txBox="1">
            <a:spLocks/>
          </p:cNvSpPr>
          <p:nvPr/>
        </p:nvSpPr>
        <p:spPr>
          <a:xfrm>
            <a:off x="474791" y="1140000"/>
            <a:ext cx="8331200" cy="338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pt-BR" sz="20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Realizar procedimento em </a:t>
            </a:r>
            <a:r>
              <a:rPr lang="pt-BR" sz="20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dupla.</a:t>
            </a:r>
          </a:p>
          <a:p>
            <a:r>
              <a:rPr lang="pt-BR" sz="20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Realizar </a:t>
            </a:r>
            <a:r>
              <a:rPr lang="pt-BR" sz="20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movimentos circulares com objetivo </a:t>
            </a:r>
            <a:r>
              <a:rPr lang="pt-BR" sz="20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 </a:t>
            </a:r>
          </a:p>
          <a:p>
            <a:pPr marL="76200" indent="0">
              <a:buNone/>
            </a:pPr>
            <a:r>
              <a:rPr lang="pt-BR" sz="20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      colher </a:t>
            </a:r>
            <a:r>
              <a:rPr lang="pt-BR" sz="20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esfregaço de </a:t>
            </a:r>
            <a:r>
              <a:rPr lang="pt-BR" sz="20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células.</a:t>
            </a:r>
          </a:p>
          <a:p>
            <a:r>
              <a:rPr lang="pt-BR" sz="20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Identificação</a:t>
            </a:r>
            <a:r>
              <a:rPr lang="pt-B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  <a:r>
              <a:rPr lang="pt-BR" sz="20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  </a:t>
            </a:r>
            <a:r>
              <a:rPr lang="pt-BR" sz="20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Nome </a:t>
            </a:r>
            <a:r>
              <a:rPr lang="pt-BR" sz="20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completo </a:t>
            </a:r>
            <a:r>
              <a:rPr lang="pt-BR" sz="20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do paciente</a:t>
            </a:r>
            <a:endParaRPr lang="pt-BR" sz="2000" dirty="0" smtClean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lvl="0" indent="0"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r>
              <a:rPr lang="pt-BR" sz="20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		      Data de nascimento</a:t>
            </a:r>
          </a:p>
          <a:p>
            <a:pPr marL="0" lvl="0" indent="0">
              <a:spcBef>
                <a:spcPts val="25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pt-BR" sz="20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	                   </a:t>
            </a:r>
            <a:r>
              <a:rPr lang="pt-BR" sz="20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    Data </a:t>
            </a:r>
            <a:r>
              <a:rPr lang="pt-BR" sz="20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 hora da coleta</a:t>
            </a:r>
          </a:p>
          <a:p>
            <a:pPr marL="0" lvl="0" indent="0">
              <a:spcBef>
                <a:spcPts val="25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pt-BR" sz="20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		      </a:t>
            </a:r>
            <a:r>
              <a:rPr lang="pt-BR" sz="20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Responsável</a:t>
            </a:r>
            <a:endParaRPr lang="pt-BR" sz="20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5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pt-BR" sz="20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		</a:t>
            </a:r>
            <a:r>
              <a:rPr lang="pt-BR" sz="20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     Material (</a:t>
            </a:r>
            <a:r>
              <a:rPr lang="pt-BR" sz="2000" dirty="0" err="1" smtClean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swab</a:t>
            </a:r>
            <a:r>
              <a:rPr lang="pt-BR" sz="20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 smtClean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naso</a:t>
            </a:r>
            <a:r>
              <a:rPr lang="pt-BR" sz="20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e orofaríngeo)</a:t>
            </a:r>
          </a:p>
          <a:p>
            <a:r>
              <a:rPr lang="pt-BR" sz="20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Transportar ao laboratório em caixa de térmica com </a:t>
            </a:r>
            <a:r>
              <a:rPr lang="pt-BR" sz="2000" dirty="0" err="1" smtClean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gelox</a:t>
            </a:r>
            <a:r>
              <a:rPr lang="pt-BR" sz="20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IMEDIATAMENTE </a:t>
            </a:r>
            <a:r>
              <a:rPr lang="pt-BR" sz="20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após a coleta, junto com pedido manual do exame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pt-BR" dirty="0" smtClean="0"/>
          </a:p>
          <a:p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endParaRPr lang="pt-BR" dirty="0" smtClean="0"/>
          </a:p>
          <a:p>
            <a:pPr marL="76200" indent="0">
              <a:buFont typeface="Source Sans Pro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54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52891" y="93133"/>
            <a:ext cx="5954309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 smtClean="0"/>
              <a:t>EXAMES</a:t>
            </a:r>
            <a:endParaRPr sz="2800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8" name="Google Shape;112;p17"/>
          <p:cNvSpPr txBox="1">
            <a:spLocks/>
          </p:cNvSpPr>
          <p:nvPr/>
        </p:nvSpPr>
        <p:spPr>
          <a:xfrm>
            <a:off x="669525" y="1626032"/>
            <a:ext cx="8331200" cy="3199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lvl="0"/>
            <a:r>
              <a:rPr lang="pt-BR" b="1" dirty="0" smtClean="0"/>
              <a:t>SOROLOGIA PARA SARAMPO</a:t>
            </a:r>
          </a:p>
          <a:p>
            <a:pPr lvl="0"/>
            <a:r>
              <a:rPr lang="pt-BR" dirty="0" smtClean="0"/>
              <a:t>Entregar no laboratório o pedido manual junto com a cópia da notificação de doenças exantemáticas</a:t>
            </a:r>
          </a:p>
          <a:p>
            <a:pPr lvl="0"/>
            <a:r>
              <a:rPr lang="pt-BR" dirty="0" smtClean="0"/>
              <a:t>Coletar em tubo seco (sem anticoagulante – amarelo)</a:t>
            </a:r>
          </a:p>
          <a:p>
            <a:pPr lvl="0"/>
            <a:r>
              <a:rPr lang="pt-BR" dirty="0" smtClean="0"/>
              <a:t>Identificar amostra</a:t>
            </a:r>
          </a:p>
          <a:p>
            <a:pPr marL="76200" indent="0">
              <a:buNone/>
            </a:pPr>
            <a:endParaRPr lang="pt-BR" sz="2800" dirty="0" smtClean="0"/>
          </a:p>
          <a:p>
            <a:endParaRPr lang="pt-BR" sz="2800" dirty="0" smtClean="0"/>
          </a:p>
          <a:p>
            <a:pPr marL="76200" indent="0">
              <a:buFont typeface="Source Sans Pro"/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303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/>
          <p:nvPr/>
        </p:nvPicPr>
        <p:blipFill rotWithShape="1">
          <a:blip r:embed="rId3"/>
          <a:srcRect l="30162" t="17559" r="30680" b="6563"/>
          <a:stretch/>
        </p:blipFill>
        <p:spPr bwMode="auto">
          <a:xfrm>
            <a:off x="2257425" y="48895"/>
            <a:ext cx="4629150" cy="5045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390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/>
          <p:nvPr/>
        </p:nvPicPr>
        <p:blipFill rotWithShape="1">
          <a:blip r:embed="rId3"/>
          <a:srcRect l="20461" t="16649" r="19920" b="5310"/>
          <a:stretch/>
        </p:blipFill>
        <p:spPr bwMode="auto">
          <a:xfrm>
            <a:off x="1109134" y="160866"/>
            <a:ext cx="7120466" cy="4817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365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/>
          <p:nvPr/>
        </p:nvPicPr>
        <p:blipFill rotWithShape="1">
          <a:blip r:embed="rId3"/>
          <a:srcRect l="20637" t="36371" r="19919" b="11267"/>
          <a:stretch/>
        </p:blipFill>
        <p:spPr bwMode="auto">
          <a:xfrm>
            <a:off x="533400" y="245533"/>
            <a:ext cx="7975600" cy="4724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98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52892" y="93133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71125" y="2105633"/>
            <a:ext cx="7860701" cy="2753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endParaRPr lang="pt-BR" sz="3200" dirty="0" smtClean="0"/>
          </a:p>
          <a:p>
            <a:pPr marL="76200" indent="0">
              <a:buNone/>
            </a:pPr>
            <a:endParaRPr lang="pt-BR" sz="3200" dirty="0"/>
          </a:p>
          <a:p>
            <a:pPr marL="76200" indent="0">
              <a:buNone/>
            </a:pPr>
            <a:endParaRPr lang="pt-BR" sz="3200" dirty="0" smtClean="0"/>
          </a:p>
          <a:p>
            <a:pPr marL="76200" indent="0">
              <a:buNone/>
            </a:pPr>
            <a:r>
              <a:rPr lang="pt-BR" sz="3200" dirty="0" smtClean="0"/>
              <a:t> </a:t>
            </a:r>
            <a:endParaRPr sz="3200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7" name="Imagem 6"/>
          <p:cNvPicPr/>
          <p:nvPr/>
        </p:nvPicPr>
        <p:blipFill rotWithShape="1">
          <a:blip r:embed="rId3"/>
          <a:srcRect l="19755" t="14423" r="23977" b="5936"/>
          <a:stretch/>
        </p:blipFill>
        <p:spPr bwMode="auto">
          <a:xfrm>
            <a:off x="1058333" y="93133"/>
            <a:ext cx="7573493" cy="4902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15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5003801" y="950234"/>
            <a:ext cx="31950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/>
              <a:t>NUVE</a:t>
            </a:r>
            <a:br>
              <a:rPr lang="en" sz="6600" dirty="0" smtClean="0"/>
            </a:br>
            <a:endParaRPr sz="6600"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5029202" y="2120495"/>
            <a:ext cx="3979332" cy="21285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3000" b="1" dirty="0" smtClean="0"/>
              <a:t>Sara Gomes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3000" b="1" dirty="0" smtClean="0"/>
              <a:t>Luciana Bessa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3000" b="1" dirty="0" smtClean="0"/>
              <a:t>Rosana </a:t>
            </a:r>
            <a:r>
              <a:rPr lang="pt-BR" sz="3000" b="1" dirty="0" err="1" smtClean="0"/>
              <a:t>Huppes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Engel</a:t>
            </a:r>
            <a:endParaRPr lang="pt-BR" sz="3000" b="1" dirty="0" smtClean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pt-BR" sz="2200" b="1" dirty="0" smtClean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200" b="1" dirty="0" smtClean="0"/>
              <a:t>Parceria com o Serviço de Educação de Enfermagem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9" r="-5612" b="-5612"/>
          <a:stretch/>
        </p:blipFill>
        <p:spPr>
          <a:xfrm>
            <a:off x="625066" y="1140000"/>
            <a:ext cx="4505606" cy="3810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25066" y="473941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pt-BR" sz="800" dirty="0" smtClean="0">
                <a:solidFill>
                  <a:schemeClr val="bg1">
                    <a:lumMod val="50000"/>
                  </a:schemeClr>
                </a:solidFill>
              </a:rPr>
              <a:t>www.gazetadopovo.com.br/viver-bem/wp-content/uploads/2018/02/sarampo-600x400.jpg</a:t>
            </a:r>
            <a:endParaRPr lang="pt-BR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52892" y="93133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71125" y="2105633"/>
            <a:ext cx="7860701" cy="2753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endParaRPr lang="pt-BR" sz="3200" dirty="0" smtClean="0"/>
          </a:p>
          <a:p>
            <a:pPr marL="76200" indent="0">
              <a:buNone/>
            </a:pPr>
            <a:endParaRPr lang="pt-BR" sz="3200" dirty="0"/>
          </a:p>
          <a:p>
            <a:pPr marL="76200" indent="0">
              <a:buNone/>
            </a:pPr>
            <a:endParaRPr lang="pt-BR" sz="3200" dirty="0" smtClean="0"/>
          </a:p>
          <a:p>
            <a:pPr marL="76200" indent="0">
              <a:buNone/>
            </a:pPr>
            <a:r>
              <a:rPr lang="pt-BR" sz="3200" dirty="0" smtClean="0"/>
              <a:t> </a:t>
            </a:r>
            <a:endParaRPr sz="3200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6" name="Imagem 5"/>
          <p:cNvPicPr/>
          <p:nvPr/>
        </p:nvPicPr>
        <p:blipFill rotWithShape="1">
          <a:blip r:embed="rId3"/>
          <a:srcRect l="25047" t="36154" r="25035" b="8758"/>
          <a:stretch/>
        </p:blipFill>
        <p:spPr bwMode="auto">
          <a:xfrm>
            <a:off x="852892" y="339634"/>
            <a:ext cx="7689975" cy="4587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03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52892" y="93133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 smtClean="0"/>
              <a:t>REFERÊNCIAS</a:t>
            </a:r>
            <a:endParaRPr sz="2800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71125" y="2105633"/>
            <a:ext cx="7860701" cy="2753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endParaRPr lang="pt-BR" sz="3200" dirty="0" smtClean="0"/>
          </a:p>
          <a:p>
            <a:pPr marL="76200" indent="0">
              <a:buNone/>
            </a:pPr>
            <a:endParaRPr lang="pt-BR" sz="3200" dirty="0"/>
          </a:p>
          <a:p>
            <a:pPr marL="76200" indent="0">
              <a:buNone/>
            </a:pPr>
            <a:endParaRPr lang="pt-BR" sz="3200" dirty="0" smtClean="0"/>
          </a:p>
          <a:p>
            <a:pPr marL="76200" indent="0">
              <a:buNone/>
            </a:pPr>
            <a:r>
              <a:rPr lang="pt-BR" sz="3200" dirty="0" smtClean="0"/>
              <a:t> </a:t>
            </a:r>
            <a:endParaRPr sz="3200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" name="Retângulo 2"/>
          <p:cNvSpPr/>
          <p:nvPr/>
        </p:nvSpPr>
        <p:spPr>
          <a:xfrm>
            <a:off x="931333" y="1732132"/>
            <a:ext cx="7865534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t-BR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BRASIL. Ministério da Saúde. </a:t>
            </a:r>
            <a:r>
              <a:rPr lang="pt-BR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Calendário Nacional de Vacinação</a:t>
            </a:r>
            <a:r>
              <a:rPr lang="pt-BR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. 2019. Disponível em: http://www.saude.gov.br/saude-de-a-z/vacinacao/calendario-vacinacao. Acesso em 04 out. 2019. </a:t>
            </a:r>
          </a:p>
          <a:p>
            <a:pPr algn="just">
              <a:lnSpc>
                <a:spcPct val="107000"/>
              </a:lnSpc>
            </a:pPr>
            <a:r>
              <a:rPr lang="pt-BR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</a:pPr>
            <a:r>
              <a:rPr lang="pt-BR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MINAS GERAIS. Secretaria de Estado de Saúde. </a:t>
            </a:r>
            <a:r>
              <a:rPr lang="pt-BR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Nota Técnica Conjunta SES-MG 01/2019</a:t>
            </a:r>
            <a:r>
              <a:rPr lang="pt-BR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: Ações de enfretamento ao sarampo no estado de Minas Gerais. 2ª edição. Belo Horizonte. Set. 2019. Disponível em: http://www.saude.mg.gov.br/images/documentos/NOTA%20T%C3%89CNICA%20CONJUNTA%20SES%2001_2019%202a%20atualiza%C3%A7%C3%A3o.pdf. Acesso em 04 out. 2019. </a:t>
            </a:r>
          </a:p>
          <a:p>
            <a:pPr algn="just">
              <a:lnSpc>
                <a:spcPct val="107000"/>
              </a:lnSpc>
            </a:pPr>
            <a:r>
              <a:rPr lang="pt-BR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</a:pPr>
            <a:r>
              <a:rPr lang="pt-BR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MINISTÉRIO DA SAÚDE. </a:t>
            </a:r>
            <a:r>
              <a:rPr lang="pt-BR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Guia de Vigilância em Saúde</a:t>
            </a:r>
            <a:r>
              <a:rPr lang="pt-BR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. 3ª edição, </a:t>
            </a:r>
            <a:r>
              <a:rPr lang="pt-BR" dirty="0" err="1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vol</a:t>
            </a:r>
            <a:r>
              <a:rPr lang="pt-BR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1. Brasília: Editora MS, </a:t>
            </a:r>
            <a:r>
              <a:rPr lang="pt-BR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2019</a:t>
            </a:r>
          </a:p>
          <a:p>
            <a:pPr algn="just">
              <a:lnSpc>
                <a:spcPct val="107000"/>
              </a:lnSpc>
            </a:pPr>
            <a:endParaRPr lang="pt-BR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pt-BR" b="1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ROP Enfermagem</a:t>
            </a:r>
            <a:endParaRPr lang="pt-BR" b="1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5" y="55702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SARAMPO</a:t>
            </a:r>
            <a:endParaRPr sz="3600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531737" y="1667933"/>
            <a:ext cx="5959461" cy="30826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endParaRPr lang="pt-BR" dirty="0" smtClean="0"/>
          </a:p>
          <a:p>
            <a:endParaRPr lang="pt-BR" dirty="0"/>
          </a:p>
          <a:p>
            <a:r>
              <a:rPr lang="pt-BR" dirty="0"/>
              <a:t> </a:t>
            </a:r>
            <a:r>
              <a:rPr lang="pt-BR" dirty="0" smtClean="0"/>
              <a:t>É uma </a:t>
            </a:r>
            <a:r>
              <a:rPr lang="pt-BR" dirty="0"/>
              <a:t>doença viral aguda, altamente contagiosa, </a:t>
            </a:r>
            <a:r>
              <a:rPr lang="pt-BR" dirty="0" smtClean="0"/>
              <a:t>potencialmente grave, que </a:t>
            </a:r>
            <a:r>
              <a:rPr lang="pt-BR" dirty="0"/>
              <a:t>cursa com febre, tosse, coriza, </a:t>
            </a:r>
            <a:r>
              <a:rPr lang="pt-BR" dirty="0" smtClean="0"/>
              <a:t>conjuntivite, cefaleia </a:t>
            </a:r>
            <a:r>
              <a:rPr lang="pt-BR" dirty="0"/>
              <a:t>e exantema </a:t>
            </a:r>
            <a:r>
              <a:rPr lang="pt-BR" dirty="0" err="1" smtClean="0"/>
              <a:t>maculopapular</a:t>
            </a:r>
            <a:r>
              <a:rPr lang="pt-BR" dirty="0" smtClean="0"/>
              <a:t>. </a:t>
            </a:r>
            <a:endParaRPr lang="pt-BR" dirty="0"/>
          </a:p>
          <a:p>
            <a:pPr marL="76200" indent="0">
              <a:buNone/>
            </a:pPr>
            <a:endParaRPr lang="pt-BR" dirty="0" smtClean="0"/>
          </a:p>
          <a:p>
            <a:pPr marL="76200" indent="0">
              <a:buNone/>
            </a:pPr>
            <a:r>
              <a:rPr lang="pt-BR" dirty="0" smtClean="0"/>
              <a:t> </a:t>
            </a: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314" y="0"/>
            <a:ext cx="3320884" cy="217593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053" y="0"/>
            <a:ext cx="2638988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5" y="55702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SARAMPO</a:t>
            </a:r>
            <a:endParaRPr sz="3600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559456" y="1433866"/>
            <a:ext cx="7860701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pt-BR" sz="2800" dirty="0"/>
              <a:t> </a:t>
            </a:r>
            <a:r>
              <a:rPr lang="pt-BR" sz="2800" dirty="0" smtClean="0"/>
              <a:t>     Apresenta 3 fases:</a:t>
            </a:r>
          </a:p>
          <a:p>
            <a:pPr marL="76200" indent="0">
              <a:buNone/>
            </a:pPr>
            <a:endParaRPr lang="pt-BR" sz="1600" dirty="0" smtClean="0"/>
          </a:p>
          <a:p>
            <a:r>
              <a:rPr lang="pt-BR" b="1" dirty="0" smtClean="0"/>
              <a:t>1- Período </a:t>
            </a:r>
            <a:r>
              <a:rPr lang="pt-BR" b="1" dirty="0" err="1"/>
              <a:t>P</a:t>
            </a:r>
            <a:r>
              <a:rPr lang="pt-BR" b="1" dirty="0" err="1" smtClean="0"/>
              <a:t>rodrômico</a:t>
            </a:r>
            <a:r>
              <a:rPr lang="pt-BR" b="1" dirty="0" smtClean="0"/>
              <a:t> </a:t>
            </a:r>
            <a:r>
              <a:rPr lang="pt-BR" dirty="0"/>
              <a:t>(duração de 6 dias</a:t>
            </a:r>
            <a:r>
              <a:rPr lang="pt-BR" dirty="0" smtClean="0"/>
              <a:t>):</a:t>
            </a:r>
          </a:p>
          <a:p>
            <a:pPr lvl="1"/>
            <a:r>
              <a:rPr lang="pt-BR" dirty="0" smtClean="0"/>
              <a:t>febre </a:t>
            </a:r>
            <a:r>
              <a:rPr lang="pt-BR" dirty="0"/>
              <a:t>alta (acima de 38ºC</a:t>
            </a:r>
            <a:r>
              <a:rPr lang="pt-BR" dirty="0" smtClean="0"/>
              <a:t>),</a:t>
            </a:r>
          </a:p>
          <a:p>
            <a:pPr lvl="1"/>
            <a:r>
              <a:rPr lang="pt-BR" dirty="0" smtClean="0"/>
              <a:t>Tosse e/ou </a:t>
            </a:r>
            <a:r>
              <a:rPr lang="pt-BR" dirty="0"/>
              <a:t>coriza e/ou </a:t>
            </a:r>
            <a:r>
              <a:rPr lang="pt-BR" dirty="0" smtClean="0"/>
              <a:t>conjuntivite,</a:t>
            </a:r>
          </a:p>
          <a:p>
            <a:pPr lvl="1"/>
            <a:r>
              <a:rPr lang="pt-BR" dirty="0"/>
              <a:t>cefaleia ou </a:t>
            </a:r>
            <a:r>
              <a:rPr lang="pt-BR" dirty="0" smtClean="0"/>
              <a:t>fotofobia,</a:t>
            </a:r>
          </a:p>
          <a:p>
            <a:pPr lvl="1"/>
            <a:r>
              <a:rPr lang="pt-BR" dirty="0"/>
              <a:t>Manchas de </a:t>
            </a:r>
            <a:r>
              <a:rPr lang="pt-BR" dirty="0" err="1"/>
              <a:t>Koplick</a:t>
            </a:r>
            <a:r>
              <a:rPr lang="pt-BR" dirty="0"/>
              <a:t> </a:t>
            </a:r>
            <a:endParaRPr lang="pt-BR" dirty="0" smtClean="0"/>
          </a:p>
          <a:p>
            <a:pPr marL="533400" lvl="1" indent="0">
              <a:buNone/>
            </a:pPr>
            <a:r>
              <a:rPr lang="pt-BR" dirty="0"/>
              <a:t>	</a:t>
            </a:r>
            <a:r>
              <a:rPr lang="pt-BR" dirty="0" smtClean="0"/>
              <a:t>lesões </a:t>
            </a:r>
            <a:r>
              <a:rPr lang="pt-BR" dirty="0"/>
              <a:t>puntiformes </a:t>
            </a:r>
            <a:r>
              <a:rPr lang="pt-BR" dirty="0" smtClean="0"/>
              <a:t>esbranquiçadas </a:t>
            </a:r>
            <a:r>
              <a:rPr lang="pt-BR" dirty="0"/>
              <a:t>nas </a:t>
            </a:r>
            <a:r>
              <a:rPr lang="pt-BR" dirty="0" err="1"/>
              <a:t>musosas</a:t>
            </a:r>
            <a:r>
              <a:rPr lang="pt-BR" dirty="0"/>
              <a:t> </a:t>
            </a:r>
            <a:r>
              <a:rPr lang="pt-BR" dirty="0" smtClean="0"/>
              <a:t>	oral </a:t>
            </a:r>
            <a:r>
              <a:rPr lang="pt-BR" dirty="0"/>
              <a:t>e faríngea</a:t>
            </a:r>
            <a:endParaRPr lang="pt-BR" dirty="0" smtClean="0"/>
          </a:p>
          <a:p>
            <a:pPr marL="76200" indent="0">
              <a:buNone/>
            </a:pPr>
            <a:r>
              <a:rPr lang="pt-BR" dirty="0" smtClean="0"/>
              <a:t> </a:t>
            </a:r>
            <a:r>
              <a:rPr lang="pt-BR" dirty="0"/>
              <a:t>	</a:t>
            </a:r>
            <a:endParaRPr lang="pt-BR" dirty="0" smtClean="0"/>
          </a:p>
          <a:p>
            <a:pPr marL="76200" indent="0">
              <a:buNone/>
            </a:pPr>
            <a:r>
              <a:rPr lang="pt-BR" dirty="0"/>
              <a:t>		</a:t>
            </a:r>
            <a:endParaRPr lang="pt-BR" sz="2800" dirty="0"/>
          </a:p>
          <a:p>
            <a:pPr marL="76200" indent="0">
              <a:buNone/>
            </a:pPr>
            <a:endParaRPr lang="pt-BR" sz="2800" dirty="0" smtClean="0"/>
          </a:p>
          <a:p>
            <a:pPr marL="76200" indent="0">
              <a:buNone/>
            </a:pPr>
            <a:r>
              <a:rPr lang="pt-BR" sz="2800" dirty="0" smtClean="0"/>
              <a:t> </a:t>
            </a:r>
            <a:endParaRPr sz="2800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6024"/>
          <a:stretch/>
        </p:blipFill>
        <p:spPr>
          <a:xfrm>
            <a:off x="5858933" y="0"/>
            <a:ext cx="3285067" cy="231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0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5" y="55702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SARAMPO</a:t>
            </a:r>
            <a:endParaRPr sz="3600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466674" y="1806404"/>
            <a:ext cx="7839126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b="1" dirty="0" smtClean="0"/>
              <a:t>2- Período </a:t>
            </a:r>
            <a:r>
              <a:rPr lang="pt-BR" b="1" dirty="0" err="1"/>
              <a:t>T</a:t>
            </a:r>
            <a:r>
              <a:rPr lang="pt-BR" b="1" dirty="0" err="1" smtClean="0"/>
              <a:t>oxêmico</a:t>
            </a:r>
            <a:r>
              <a:rPr lang="pt-BR" b="1" dirty="0" smtClean="0"/>
              <a:t> </a:t>
            </a:r>
            <a:r>
              <a:rPr lang="pt-BR" dirty="0"/>
              <a:t>(4 a 6 dias): </a:t>
            </a:r>
            <a:endParaRPr lang="pt-BR" dirty="0" smtClean="0"/>
          </a:p>
          <a:p>
            <a:pPr lvl="1"/>
            <a:r>
              <a:rPr lang="pt-BR" dirty="0" smtClean="0"/>
              <a:t>piora dos </a:t>
            </a:r>
            <a:r>
              <a:rPr lang="pt-BR" dirty="0"/>
              <a:t>sintomas </a:t>
            </a:r>
            <a:r>
              <a:rPr lang="pt-BR" dirty="0" smtClean="0"/>
              <a:t>anteriores</a:t>
            </a:r>
          </a:p>
          <a:p>
            <a:pPr lvl="1"/>
            <a:r>
              <a:rPr lang="pt-BR" dirty="0" smtClean="0"/>
              <a:t>Prostração</a:t>
            </a:r>
          </a:p>
          <a:p>
            <a:pPr lvl="1"/>
            <a:r>
              <a:rPr lang="pt-BR" dirty="0" smtClean="0"/>
              <a:t>Erupções </a:t>
            </a:r>
            <a:r>
              <a:rPr lang="pt-BR" dirty="0"/>
              <a:t>cutâneas </a:t>
            </a:r>
            <a:r>
              <a:rPr lang="pt-BR" dirty="0" err="1"/>
              <a:t>maculopapulares</a:t>
            </a:r>
            <a:r>
              <a:rPr lang="pt-BR" dirty="0"/>
              <a:t> </a:t>
            </a:r>
            <a:endParaRPr lang="pt-BR" dirty="0" smtClean="0"/>
          </a:p>
          <a:p>
            <a:pPr marL="533400" lvl="1" indent="0">
              <a:buNone/>
            </a:pPr>
            <a:r>
              <a:rPr lang="pt-BR" dirty="0" smtClean="0"/>
              <a:t>sobrelevadas, </a:t>
            </a:r>
            <a:r>
              <a:rPr lang="pt-BR" dirty="0"/>
              <a:t>não pruriginosas, com </a:t>
            </a:r>
            <a:endParaRPr lang="pt-BR" dirty="0" smtClean="0"/>
          </a:p>
          <a:p>
            <a:pPr marL="533400" lvl="1" indent="0">
              <a:buNone/>
            </a:pPr>
            <a:r>
              <a:rPr lang="pt-BR" dirty="0" smtClean="0"/>
              <a:t>progressão craniocaudal (</a:t>
            </a:r>
            <a:r>
              <a:rPr lang="pt-BR" dirty="0"/>
              <a:t>iniciando na </a:t>
            </a:r>
            <a:endParaRPr lang="pt-BR" dirty="0" smtClean="0"/>
          </a:p>
          <a:p>
            <a:pPr marL="533400" lvl="1" indent="0">
              <a:buNone/>
            </a:pPr>
            <a:r>
              <a:rPr lang="pt-BR" dirty="0" smtClean="0"/>
              <a:t>região </a:t>
            </a:r>
            <a:r>
              <a:rPr lang="pt-BR" dirty="0"/>
              <a:t>cervical e face </a:t>
            </a:r>
            <a:r>
              <a:rPr lang="pt-BR" dirty="0" smtClean="0"/>
              <a:t>seguido </a:t>
            </a:r>
            <a:r>
              <a:rPr lang="pt-BR" dirty="0"/>
              <a:t>de tronco e extremidades</a:t>
            </a:r>
            <a:r>
              <a:rPr lang="pt-BR" dirty="0" smtClean="0"/>
              <a:t>) </a:t>
            </a:r>
            <a:endParaRPr lang="pt-BR" dirty="0"/>
          </a:p>
          <a:p>
            <a:pPr marL="76200" indent="0">
              <a:buNone/>
            </a:pPr>
            <a:r>
              <a:rPr lang="pt-BR" dirty="0" smtClean="0"/>
              <a:t> </a:t>
            </a:r>
            <a:endParaRPr lang="pt-BR" dirty="0"/>
          </a:p>
          <a:p>
            <a:endParaRPr lang="pt-BR" sz="2800" dirty="0"/>
          </a:p>
          <a:p>
            <a:pPr marL="76200" indent="0">
              <a:buNone/>
            </a:pPr>
            <a:endParaRPr lang="pt-BR" sz="2800" dirty="0" smtClean="0"/>
          </a:p>
          <a:p>
            <a:pPr marL="76200" indent="0">
              <a:buNone/>
            </a:pPr>
            <a:r>
              <a:rPr lang="pt-BR" sz="2800" dirty="0" smtClean="0"/>
              <a:t> </a:t>
            </a:r>
            <a:endParaRPr sz="2800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6"/>
          <a:stretch/>
        </p:blipFill>
        <p:spPr>
          <a:xfrm>
            <a:off x="6581448" y="1"/>
            <a:ext cx="2562552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5" y="55702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SARAMPO</a:t>
            </a:r>
            <a:endParaRPr sz="3600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593674" y="1755600"/>
            <a:ext cx="7762926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800" b="1" dirty="0"/>
              <a:t>3</a:t>
            </a:r>
            <a:r>
              <a:rPr lang="pt-BR" sz="2800" b="1" dirty="0" smtClean="0"/>
              <a:t>- Convalescença </a:t>
            </a:r>
            <a:r>
              <a:rPr lang="pt-BR" sz="2800" dirty="0" smtClean="0"/>
              <a:t>(10 dias): </a:t>
            </a:r>
          </a:p>
          <a:p>
            <a:pPr lvl="1"/>
            <a:r>
              <a:rPr lang="pt-BR" sz="2800" dirty="0" smtClean="0"/>
              <a:t>diminuição </a:t>
            </a:r>
            <a:r>
              <a:rPr lang="pt-BR" sz="2800" dirty="0"/>
              <a:t>dos sintomas</a:t>
            </a:r>
            <a:r>
              <a:rPr lang="pt-BR" sz="2800" dirty="0" smtClean="0"/>
              <a:t>,</a:t>
            </a:r>
          </a:p>
          <a:p>
            <a:pPr lvl="1"/>
            <a:r>
              <a:rPr lang="pt-BR" sz="2800" dirty="0" smtClean="0"/>
              <a:t>declínio </a:t>
            </a:r>
            <a:r>
              <a:rPr lang="pt-BR" sz="2800" dirty="0"/>
              <a:t>da </a:t>
            </a:r>
            <a:r>
              <a:rPr lang="pt-BR" sz="2800" dirty="0" smtClean="0"/>
              <a:t>febre,</a:t>
            </a:r>
          </a:p>
          <a:p>
            <a:pPr lvl="1"/>
            <a:r>
              <a:rPr lang="pt-BR" sz="2800" dirty="0" smtClean="0"/>
              <a:t>as </a:t>
            </a:r>
            <a:r>
              <a:rPr lang="pt-BR" sz="2800" dirty="0"/>
              <a:t>manchas tornam-se escurecidas e surge descamação fina (</a:t>
            </a:r>
            <a:r>
              <a:rPr lang="pt-BR" sz="2800" dirty="0" err="1"/>
              <a:t>furfurácea</a:t>
            </a:r>
            <a:r>
              <a:rPr lang="pt-BR" sz="2800" dirty="0"/>
              <a:t>) </a:t>
            </a:r>
          </a:p>
          <a:p>
            <a:pPr marL="76200" indent="0">
              <a:buNone/>
            </a:pPr>
            <a:r>
              <a:rPr lang="pt-BR" sz="2800" dirty="0" smtClean="0"/>
              <a:t> </a:t>
            </a:r>
            <a:endParaRPr lang="pt-BR" sz="2800" dirty="0"/>
          </a:p>
          <a:p>
            <a:endParaRPr lang="pt-BR" sz="2800" dirty="0"/>
          </a:p>
          <a:p>
            <a:pPr marL="76200" indent="0">
              <a:buNone/>
            </a:pPr>
            <a:endParaRPr lang="pt-BR" sz="2800" dirty="0" smtClean="0"/>
          </a:p>
          <a:p>
            <a:pPr marL="76200" indent="0">
              <a:buNone/>
            </a:pPr>
            <a:r>
              <a:rPr lang="pt-BR" sz="2800" dirty="0" smtClean="0"/>
              <a:t> </a:t>
            </a:r>
            <a:endParaRPr sz="2800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25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5" y="55702"/>
            <a:ext cx="4531908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 smtClean="0"/>
              <a:t>P</a:t>
            </a:r>
            <a:r>
              <a:rPr lang="en" sz="3600" dirty="0" smtClean="0"/>
              <a:t>eríodo de Transmissão</a:t>
            </a:r>
            <a:endParaRPr sz="3600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593674" y="1755600"/>
            <a:ext cx="7762926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pt-BR" sz="2800" dirty="0" smtClean="0"/>
              <a:t> </a:t>
            </a:r>
            <a:endParaRPr lang="pt-BR" sz="2800" dirty="0"/>
          </a:p>
          <a:p>
            <a:endParaRPr lang="pt-BR" sz="2800" dirty="0"/>
          </a:p>
          <a:p>
            <a:pPr marL="76200" indent="0">
              <a:buNone/>
            </a:pPr>
            <a:endParaRPr lang="pt-BR" sz="2800" dirty="0" smtClean="0"/>
          </a:p>
          <a:p>
            <a:pPr marL="76200" indent="0">
              <a:buNone/>
            </a:pPr>
            <a:r>
              <a:rPr lang="pt-BR" sz="2800" dirty="0" smtClean="0"/>
              <a:t> </a:t>
            </a:r>
            <a:endParaRPr sz="2800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Google Shape;112;p17"/>
          <p:cNvSpPr txBox="1">
            <a:spLocks/>
          </p:cNvSpPr>
          <p:nvPr/>
        </p:nvSpPr>
        <p:spPr>
          <a:xfrm>
            <a:off x="746074" y="1908000"/>
            <a:ext cx="7762926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76200" indent="0">
              <a:buFont typeface="Source Sans Pro"/>
              <a:buNone/>
            </a:pPr>
            <a:r>
              <a:rPr lang="pt-BR" sz="2800" dirty="0" smtClean="0"/>
              <a:t> </a:t>
            </a:r>
          </a:p>
          <a:p>
            <a:endParaRPr lang="pt-BR" sz="2800" dirty="0" smtClean="0"/>
          </a:p>
          <a:p>
            <a:pPr marL="76200" indent="0">
              <a:buFont typeface="Source Sans Pro"/>
              <a:buNone/>
            </a:pPr>
            <a:endParaRPr lang="pt-BR" sz="2800" dirty="0" smtClean="0"/>
          </a:p>
          <a:p>
            <a:pPr marL="76200" indent="0">
              <a:buFont typeface="Source Sans Pro"/>
              <a:buNone/>
            </a:pPr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7" name="Google Shape;112;p17"/>
          <p:cNvSpPr txBox="1">
            <a:spLocks/>
          </p:cNvSpPr>
          <p:nvPr/>
        </p:nvSpPr>
        <p:spPr>
          <a:xfrm>
            <a:off x="844425" y="1527000"/>
            <a:ext cx="7910108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pt-BR" sz="2800" dirty="0" smtClean="0"/>
              <a:t>Período de incubação: </a:t>
            </a:r>
          </a:p>
          <a:p>
            <a:pPr lvl="4"/>
            <a:r>
              <a:rPr lang="pt-BR" sz="2800" dirty="0" smtClean="0"/>
              <a:t>7 </a:t>
            </a:r>
            <a:r>
              <a:rPr lang="pt-BR" sz="2800" dirty="0"/>
              <a:t>a 18 dias antes dos </a:t>
            </a:r>
            <a:r>
              <a:rPr lang="pt-BR" sz="2800" dirty="0" smtClean="0"/>
              <a:t>sintomas</a:t>
            </a:r>
          </a:p>
          <a:p>
            <a:pPr marL="1905000" lvl="4" indent="0">
              <a:buNone/>
            </a:pPr>
            <a:endParaRPr lang="pt-BR" sz="2800" dirty="0"/>
          </a:p>
          <a:p>
            <a:r>
              <a:rPr lang="pt-BR" sz="2800" dirty="0"/>
              <a:t>Período de transmissão:</a:t>
            </a:r>
          </a:p>
          <a:p>
            <a:pPr lvl="4"/>
            <a:r>
              <a:rPr lang="pt-BR" sz="2800" dirty="0"/>
              <a:t>6 dias antes e 4 dias após </a:t>
            </a:r>
            <a:r>
              <a:rPr lang="pt-BR" sz="2800" dirty="0" smtClean="0"/>
              <a:t>aparecimento do exantema</a:t>
            </a:r>
            <a:endParaRPr lang="pt-BR" sz="2800" dirty="0"/>
          </a:p>
          <a:p>
            <a:pPr marL="1905000" lvl="4" indent="0">
              <a:buNone/>
            </a:pPr>
            <a:endParaRPr lang="pt-BR" sz="2800" dirty="0" smtClean="0"/>
          </a:p>
          <a:p>
            <a:pPr marL="76200" indent="0">
              <a:buFont typeface="Source Sans Pro"/>
              <a:buNone/>
            </a:pPr>
            <a:endParaRPr lang="pt-BR" sz="2800" dirty="0" smtClean="0"/>
          </a:p>
          <a:p>
            <a:endParaRPr lang="pt-BR" sz="2800" dirty="0" smtClean="0"/>
          </a:p>
          <a:p>
            <a:pPr marL="76200" indent="0">
              <a:buFont typeface="Source Sans Pro"/>
              <a:buNone/>
            </a:pPr>
            <a:endParaRPr lang="pt-BR" sz="2800" dirty="0" smtClean="0"/>
          </a:p>
          <a:p>
            <a:pPr marL="76200" indent="0">
              <a:buFont typeface="Source Sans Pro"/>
              <a:buNone/>
            </a:pPr>
            <a:r>
              <a:rPr lang="pt-BR" sz="2800" dirty="0" smtClean="0"/>
              <a:t>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9547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10556" y="93133"/>
            <a:ext cx="4726641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CASO SUSPEITO DE SARAMPO</a:t>
            </a:r>
            <a:endParaRPr sz="2800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669525" y="1251867"/>
            <a:ext cx="7860701" cy="17890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ctr">
              <a:buNone/>
            </a:pPr>
            <a:r>
              <a:rPr lang="pt-BR" sz="2800" dirty="0" smtClean="0"/>
              <a:t>Paciente </a:t>
            </a:r>
            <a:r>
              <a:rPr lang="pt-BR" sz="2800" dirty="0"/>
              <a:t>com febre e exantema, com um ou mais dos seguintes </a:t>
            </a:r>
            <a:r>
              <a:rPr lang="pt-BR" sz="2800" dirty="0" smtClean="0"/>
              <a:t>sintomas:</a:t>
            </a:r>
          </a:p>
          <a:p>
            <a:pPr marL="76200" indent="0" algn="ctr">
              <a:buNone/>
            </a:pPr>
            <a:r>
              <a:rPr lang="pt-BR" sz="2800" b="1" dirty="0"/>
              <a:t>t</a:t>
            </a:r>
            <a:r>
              <a:rPr lang="pt-BR" sz="2800" b="1" dirty="0" smtClean="0"/>
              <a:t>osse</a:t>
            </a:r>
            <a:r>
              <a:rPr lang="pt-BR" sz="2800" b="1" dirty="0"/>
              <a:t>, coriza e </a:t>
            </a:r>
            <a:r>
              <a:rPr lang="pt-BR" sz="2800" b="1" dirty="0" smtClean="0"/>
              <a:t>conjuntivite</a:t>
            </a:r>
            <a:endParaRPr lang="pt-BR" sz="2800" dirty="0"/>
          </a:p>
          <a:p>
            <a:pPr marL="76200" indent="0">
              <a:buNone/>
            </a:pPr>
            <a:endParaRPr lang="pt-BR" sz="2800" dirty="0" smtClean="0"/>
          </a:p>
          <a:p>
            <a:pPr marL="76200" indent="0">
              <a:buNone/>
            </a:pPr>
            <a:endParaRPr lang="pt-BR" sz="2800" dirty="0"/>
          </a:p>
          <a:p>
            <a:pPr marL="76200" indent="0">
              <a:buNone/>
            </a:pPr>
            <a:endParaRPr lang="pt-BR" sz="2800" dirty="0" smtClean="0"/>
          </a:p>
          <a:p>
            <a:pPr marL="76200" indent="0">
              <a:buNone/>
            </a:pPr>
            <a:r>
              <a:rPr lang="pt-BR" sz="2800" dirty="0" smtClean="0"/>
              <a:t> </a:t>
            </a:r>
            <a:endParaRPr sz="2800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5" name="Google Shape;111;p17"/>
          <p:cNvSpPr txBox="1">
            <a:spLocks/>
          </p:cNvSpPr>
          <p:nvPr/>
        </p:nvSpPr>
        <p:spPr>
          <a:xfrm>
            <a:off x="810556" y="2537782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pt-BR" sz="2800" dirty="0" smtClean="0"/>
              <a:t>CONDUTAS</a:t>
            </a:r>
            <a:endParaRPr lang="pt-BR" sz="2800" dirty="0"/>
          </a:p>
        </p:txBody>
      </p:sp>
      <p:sp>
        <p:nvSpPr>
          <p:cNvPr id="8" name="Google Shape;112;p17"/>
          <p:cNvSpPr txBox="1">
            <a:spLocks/>
          </p:cNvSpPr>
          <p:nvPr/>
        </p:nvSpPr>
        <p:spPr>
          <a:xfrm>
            <a:off x="2683934" y="2971548"/>
            <a:ext cx="6460066" cy="272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pt-BR" sz="2800" dirty="0" smtClean="0"/>
              <a:t>Precaução por aerossóis e contato,</a:t>
            </a:r>
          </a:p>
          <a:p>
            <a:r>
              <a:rPr lang="pt-BR" sz="2800" dirty="0" smtClean="0"/>
              <a:t>Notificação </a:t>
            </a:r>
            <a:r>
              <a:rPr lang="pt-BR" sz="2800" dirty="0"/>
              <a:t>I</a:t>
            </a:r>
            <a:r>
              <a:rPr lang="pt-BR" sz="2800" dirty="0" smtClean="0"/>
              <a:t>mediata,</a:t>
            </a:r>
          </a:p>
          <a:p>
            <a:r>
              <a:rPr lang="pt-BR" sz="2800" dirty="0" smtClean="0"/>
              <a:t>Bloqueio vacinal em até 72h,</a:t>
            </a:r>
          </a:p>
          <a:p>
            <a:r>
              <a:rPr lang="pt-BR" sz="2800" dirty="0" smtClean="0"/>
              <a:t>Pedido/coleta de exames</a:t>
            </a:r>
            <a:endParaRPr lang="pt-BR" sz="2800" dirty="0"/>
          </a:p>
          <a:p>
            <a:pPr marL="76200" indent="0">
              <a:buFont typeface="Source Sans Pro"/>
              <a:buNone/>
            </a:pPr>
            <a:endParaRPr lang="pt-BR" sz="2800" dirty="0" smtClean="0"/>
          </a:p>
          <a:p>
            <a:endParaRPr lang="pt-BR" sz="2800" dirty="0" smtClean="0"/>
          </a:p>
          <a:p>
            <a:pPr marL="76200" indent="0">
              <a:buFont typeface="Source Sans Pro"/>
              <a:buNone/>
            </a:pPr>
            <a:endParaRPr lang="pt-BR" sz="2800" dirty="0" smtClean="0"/>
          </a:p>
          <a:p>
            <a:pPr marL="76200" indent="0">
              <a:buFont typeface="Source Sans Pro"/>
              <a:buNone/>
            </a:pPr>
            <a:r>
              <a:rPr lang="pt-BR" sz="2800" dirty="0" smtClean="0"/>
              <a:t>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964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52891" y="93133"/>
            <a:ext cx="4193241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 smtClean="0"/>
              <a:t>PRECAUÇÃO de ISOLAMENTO</a:t>
            </a:r>
            <a:endParaRPr sz="2800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8" name="Google Shape;112;p17"/>
          <p:cNvSpPr txBox="1">
            <a:spLocks/>
          </p:cNvSpPr>
          <p:nvPr/>
        </p:nvSpPr>
        <p:spPr>
          <a:xfrm>
            <a:off x="474133" y="1320928"/>
            <a:ext cx="8331200" cy="357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lnSpc>
                <a:spcPct val="150000"/>
              </a:lnSpc>
            </a:pPr>
            <a:r>
              <a:rPr lang="pt-BR" dirty="0" smtClean="0"/>
              <a:t>Orientar “etiqueta </a:t>
            </a:r>
            <a:r>
              <a:rPr lang="pt-BR" dirty="0"/>
              <a:t>da </a:t>
            </a:r>
            <a:r>
              <a:rPr lang="pt-BR" dirty="0" smtClean="0"/>
              <a:t>respiratória”.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Manter isolamento </a:t>
            </a:r>
            <a:r>
              <a:rPr lang="pt-BR" b="1" dirty="0" smtClean="0"/>
              <a:t>até 4 dias 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pt-BR" b="1" dirty="0" smtClean="0"/>
              <a:t>       após aparecimento do exantema</a:t>
            </a:r>
            <a:r>
              <a:rPr lang="pt-BR" dirty="0"/>
              <a:t>.</a:t>
            </a: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/>
              <a:t>M</a:t>
            </a:r>
            <a:r>
              <a:rPr lang="pt-BR" dirty="0" smtClean="0"/>
              <a:t>áscara PFF2, descarte após plantão em lixeira infectante.</a:t>
            </a: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dirty="0" smtClean="0"/>
              <a:t>Após liberação do quarto/consultório aguardar 2 horas para realizar limpeza terminal e admissão de outro paciente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Oferecer toda </a:t>
            </a:r>
            <a:r>
              <a:rPr lang="pt-BR" dirty="0" err="1" smtClean="0"/>
              <a:t>paramentação</a:t>
            </a:r>
            <a:r>
              <a:rPr lang="pt-BR" dirty="0" smtClean="0"/>
              <a:t> à visita</a:t>
            </a:r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 marL="76200" indent="0">
              <a:lnSpc>
                <a:spcPct val="150000"/>
              </a:lnSpc>
              <a:buFont typeface="Source Sans Pro"/>
              <a:buNone/>
            </a:pP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23043" t="27013" r="23958" b="15199"/>
          <a:stretch/>
        </p:blipFill>
        <p:spPr>
          <a:xfrm>
            <a:off x="5418666" y="512876"/>
            <a:ext cx="3725334" cy="228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638</Words>
  <Application>Microsoft Office PowerPoint</Application>
  <PresentationFormat>Apresentação na tela (16:9)</PresentationFormat>
  <Paragraphs>195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Source Sans Pro</vt:lpstr>
      <vt:lpstr>Dosis</vt:lpstr>
      <vt:lpstr>Times New Roman</vt:lpstr>
      <vt:lpstr>Cerimon template</vt:lpstr>
      <vt:lpstr>SARAMPO</vt:lpstr>
      <vt:lpstr>NUVE </vt:lpstr>
      <vt:lpstr>SARAMPO</vt:lpstr>
      <vt:lpstr>SARAMPO</vt:lpstr>
      <vt:lpstr>SARAMPO</vt:lpstr>
      <vt:lpstr>SARAMPO</vt:lpstr>
      <vt:lpstr>Período de Transmissão</vt:lpstr>
      <vt:lpstr>CASO SUSPEITO DE SARAMPO</vt:lpstr>
      <vt:lpstr>PRECAUÇÃO de ISOLAMENTO</vt:lpstr>
      <vt:lpstr>BLOQUEIO VACINAL SELETIVO COM TRÍPLICE VIRAL</vt:lpstr>
      <vt:lpstr>BLOQUEIO VACINAL SELETIVO COM TRÍPLICE VIRAL</vt:lpstr>
      <vt:lpstr>EXAMES</vt:lpstr>
      <vt:lpstr>EXAMES</vt:lpstr>
      <vt:lpstr>EXAMES</vt:lpstr>
      <vt:lpstr>EXAMES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Sara Borges Ferreira Gomes</dc:creator>
  <cp:lastModifiedBy>usuario</cp:lastModifiedBy>
  <cp:revision>71</cp:revision>
  <dcterms:modified xsi:type="dcterms:W3CDTF">2019-10-29T14:12:12Z</dcterms:modified>
</cp:coreProperties>
</file>