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67" r:id="rId5"/>
    <p:sldId id="257" r:id="rId6"/>
    <p:sldId id="269" r:id="rId7"/>
    <p:sldId id="259" r:id="rId8"/>
    <p:sldId id="272" r:id="rId9"/>
    <p:sldId id="268" r:id="rId10"/>
    <p:sldId id="282" r:id="rId11"/>
    <p:sldId id="260" r:id="rId12"/>
    <p:sldId id="261" r:id="rId13"/>
    <p:sldId id="284" r:id="rId14"/>
    <p:sldId id="262" r:id="rId15"/>
    <p:sldId id="264" r:id="rId16"/>
    <p:sldId id="277" r:id="rId17"/>
    <p:sldId id="278" r:id="rId18"/>
    <p:sldId id="279" r:id="rId19"/>
    <p:sldId id="280" r:id="rId20"/>
    <p:sldId id="276" r:id="rId21"/>
    <p:sldId id="28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2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3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7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33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44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3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72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4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3478-5F78-4E07-8CE9-CC55C191ADA0}" type="datetimeFigureOut">
              <a:rPr lang="pt-BR" smtClean="0"/>
              <a:t>13/12/2019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9D8D-A6F9-4668-A988-E6C6EF83B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78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5709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Pressão Arterial </a:t>
            </a:r>
            <a:r>
              <a:rPr lang="pt-BR" b="1" dirty="0"/>
              <a:t>I</a:t>
            </a:r>
            <a:r>
              <a:rPr lang="pt-BR" b="1" dirty="0" smtClean="0"/>
              <a:t>nvasiva:</a:t>
            </a:r>
            <a:br>
              <a:rPr lang="pt-BR" b="1" dirty="0" smtClean="0"/>
            </a:br>
            <a:r>
              <a:rPr lang="pt-BR" b="1" dirty="0" smtClean="0"/>
              <a:t>O que é importante saber?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49520" y="4786069"/>
            <a:ext cx="9144000" cy="1655762"/>
          </a:xfrm>
        </p:spPr>
        <p:txBody>
          <a:bodyPr/>
          <a:lstStyle/>
          <a:p>
            <a:pPr algn="r"/>
            <a:r>
              <a:rPr lang="pt-BR" dirty="0"/>
              <a:t>Enfª Daniela Tostes </a:t>
            </a:r>
            <a:r>
              <a:rPr lang="pt-BR" dirty="0" smtClean="0"/>
              <a:t>(UTI Coronariana)</a:t>
            </a:r>
          </a:p>
          <a:p>
            <a:pPr algn="r"/>
            <a:r>
              <a:rPr lang="pt-BR" dirty="0" smtClean="0"/>
              <a:t>Enf</a:t>
            </a:r>
            <a:r>
              <a:rPr lang="pt-BR" dirty="0"/>
              <a:t>. Lucas </a:t>
            </a:r>
            <a:r>
              <a:rPr lang="pt-BR" dirty="0" smtClean="0"/>
              <a:t>Santana (Bloco </a:t>
            </a:r>
            <a:r>
              <a:rPr lang="pt-BR" dirty="0"/>
              <a:t>Cirúrgico)</a:t>
            </a:r>
          </a:p>
          <a:p>
            <a:pPr algn="r"/>
            <a:r>
              <a:rPr lang="pt-BR" dirty="0"/>
              <a:t>Enfª Simone Sabino (UTI Adulto)</a:t>
            </a:r>
          </a:p>
          <a:p>
            <a:pPr algn="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16" y="133122"/>
            <a:ext cx="2387618" cy="17943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8" y="511606"/>
            <a:ext cx="2469942" cy="8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2400"/>
            <a:ext cx="12192000" cy="131298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Como puncionar PAI?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363"/>
            <a:ext cx="6884000" cy="38826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57" y="2011679"/>
            <a:ext cx="4869443" cy="40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Por quanto tempo manter a PAI?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8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400" dirty="0"/>
              <a:t>Avaliar diariamente a necessidade de manter o cateter </a:t>
            </a:r>
            <a:r>
              <a:rPr lang="pt-BR" sz="3400" dirty="0" smtClean="0"/>
              <a:t>arterial (discutir caso com equipe médica);</a:t>
            </a:r>
          </a:p>
          <a:p>
            <a:pPr algn="just"/>
            <a:endParaRPr lang="pt-BR" sz="3400" dirty="0" smtClean="0"/>
          </a:p>
          <a:p>
            <a:pPr algn="just"/>
            <a:r>
              <a:rPr lang="pt-BR" sz="3400" dirty="0"/>
              <a:t>Trocar </a:t>
            </a:r>
            <a:r>
              <a:rPr lang="pt-BR" sz="3400" dirty="0" smtClean="0"/>
              <a:t>os </a:t>
            </a:r>
            <a:r>
              <a:rPr lang="pt-BR" sz="3400" dirty="0"/>
              <a:t>transdutores a cada 96 horas, juntamente com os seus acessórios e soluções para </a:t>
            </a:r>
            <a:r>
              <a:rPr lang="pt-BR" sz="3400" dirty="0" smtClean="0"/>
              <a:t>flush</a:t>
            </a:r>
            <a:r>
              <a:rPr lang="pt-BR" sz="3400" dirty="0"/>
              <a:t>;</a:t>
            </a:r>
            <a:endParaRPr lang="pt-BR" sz="3400" dirty="0" smtClean="0"/>
          </a:p>
          <a:p>
            <a:pPr marL="0" indent="0" algn="just">
              <a:buNone/>
            </a:pPr>
            <a:endParaRPr lang="pt-BR" sz="3400" dirty="0" smtClean="0"/>
          </a:p>
          <a:p>
            <a:pPr algn="just"/>
            <a:r>
              <a:rPr lang="pt-BR" sz="3400" dirty="0"/>
              <a:t>O cateter </a:t>
            </a:r>
            <a:r>
              <a:rPr lang="pt-BR" sz="3400"/>
              <a:t>de </a:t>
            </a:r>
            <a:r>
              <a:rPr lang="pt-BR" sz="3400" smtClean="0"/>
              <a:t>PAI </a:t>
            </a:r>
            <a:r>
              <a:rPr lang="pt-BR" sz="3400" dirty="0"/>
              <a:t>deve ser retirado o mais </a:t>
            </a:r>
            <a:r>
              <a:rPr lang="pt-BR" sz="3400" dirty="0" smtClean="0"/>
              <a:t>precocemente </a:t>
            </a:r>
            <a:r>
              <a:rPr lang="pt-BR" sz="3400" dirty="0"/>
              <a:t>possível, desde que o paciente não mais </a:t>
            </a:r>
            <a:r>
              <a:rPr lang="pt-BR" sz="3400" dirty="0" smtClean="0"/>
              <a:t>necessite </a:t>
            </a:r>
            <a:r>
              <a:rPr lang="pt-BR" sz="3400" dirty="0"/>
              <a:t>da punção </a:t>
            </a:r>
            <a:r>
              <a:rPr lang="pt-BR" sz="3400" dirty="0" smtClean="0"/>
              <a:t>arterial;</a:t>
            </a:r>
          </a:p>
          <a:p>
            <a:pPr algn="just"/>
            <a:endParaRPr lang="pt-BR" sz="3400" dirty="0"/>
          </a:p>
          <a:p>
            <a:pPr algn="just"/>
            <a:r>
              <a:rPr lang="pt-BR" sz="3400" dirty="0" smtClean="0"/>
              <a:t>Deve </a:t>
            </a:r>
            <a:r>
              <a:rPr lang="pt-BR" sz="3400" dirty="0"/>
              <a:t>ser retirado ou trocado quando ocorrerem complicações decorrentes de seu </a:t>
            </a:r>
            <a:r>
              <a:rPr lang="pt-BR" sz="3400" dirty="0" smtClean="0"/>
              <a:t>uso.</a:t>
            </a:r>
          </a:p>
          <a:p>
            <a:pPr marL="0" indent="0" algn="just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263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Riscos e complicações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Comprometimento vascular (trombose);</a:t>
            </a:r>
          </a:p>
          <a:p>
            <a:endParaRPr lang="pt-BR" dirty="0" smtClean="0"/>
          </a:p>
          <a:p>
            <a:r>
              <a:rPr lang="pt-BR" dirty="0" smtClean="0"/>
              <a:t>Desconexão;</a:t>
            </a:r>
          </a:p>
          <a:p>
            <a:endParaRPr lang="pt-BR" dirty="0" smtClean="0"/>
          </a:p>
          <a:p>
            <a:r>
              <a:rPr lang="pt-BR" dirty="0" smtClean="0"/>
              <a:t>Infusão de medicações;</a:t>
            </a:r>
          </a:p>
          <a:p>
            <a:endParaRPr lang="pt-BR" dirty="0" smtClean="0"/>
          </a:p>
          <a:p>
            <a:r>
              <a:rPr lang="pt-BR" dirty="0" smtClean="0"/>
              <a:t>Infecção;</a:t>
            </a:r>
          </a:p>
          <a:p>
            <a:endParaRPr lang="pt-BR" dirty="0" smtClean="0"/>
          </a:p>
          <a:p>
            <a:r>
              <a:rPr lang="pt-BR" dirty="0" smtClean="0"/>
              <a:t>Necrose;</a:t>
            </a:r>
          </a:p>
          <a:p>
            <a:endParaRPr lang="pt-BR" dirty="0" smtClean="0"/>
          </a:p>
          <a:p>
            <a:r>
              <a:rPr lang="pt-BR" dirty="0" smtClean="0"/>
              <a:t>Embolias.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637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dirty="0"/>
              <a:t>Manter o frasco de SF 0,9% na bolsa com pressurização de 300 mmHg (adulto e pediátrico</a:t>
            </a:r>
            <a:r>
              <a:rPr lang="pt-BR" dirty="0" smtClean="0"/>
              <a:t>);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/>
              <a:t>Realizar a calibragem do sistema sempre após transportes ou dúvidas quanto ao valor </a:t>
            </a:r>
            <a:r>
              <a:rPr lang="pt-BR" dirty="0" smtClean="0"/>
              <a:t>fidedigno da PAI;</a:t>
            </a:r>
          </a:p>
          <a:p>
            <a:pPr lvl="0" algn="just"/>
            <a:endParaRPr lang="pt-BR" dirty="0"/>
          </a:p>
          <a:p>
            <a:pPr algn="just"/>
            <a:r>
              <a:rPr lang="pt-BR" dirty="0"/>
              <a:t>Manter nivelado o diafragma do transdutor na altura do 5º espaço intercostal e linha axilar </a:t>
            </a:r>
            <a:r>
              <a:rPr lang="pt-BR" dirty="0" smtClean="0"/>
              <a:t>média;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Trocar e rotular o frasco de SF 0,9% (250 </a:t>
            </a:r>
            <a:r>
              <a:rPr lang="pt-BR" dirty="0" err="1"/>
              <a:t>mL</a:t>
            </a:r>
            <a:r>
              <a:rPr lang="pt-BR" dirty="0"/>
              <a:t>) a cada 24 horas, ou antes, se </a:t>
            </a:r>
            <a:r>
              <a:rPr lang="pt-BR" dirty="0" smtClean="0"/>
              <a:t>necessário;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Realizar o curativo do sítio de inserção do </a:t>
            </a:r>
            <a:r>
              <a:rPr lang="pt-BR" dirty="0" smtClean="0"/>
              <a:t>cateter diariamente, após </a:t>
            </a:r>
            <a:r>
              <a:rPr lang="pt-BR" dirty="0"/>
              <a:t>o </a:t>
            </a:r>
            <a:r>
              <a:rPr lang="pt-BR" dirty="0" smtClean="0"/>
              <a:t>banho (utilizar </a:t>
            </a:r>
            <a:r>
              <a:rPr lang="pt-BR" dirty="0" err="1" smtClean="0"/>
              <a:t>clorexidina</a:t>
            </a:r>
            <a:r>
              <a:rPr lang="pt-BR" dirty="0" smtClean="0"/>
              <a:t> alcoólica 0,5%);</a:t>
            </a:r>
            <a:endParaRPr lang="pt-BR" dirty="0"/>
          </a:p>
          <a:p>
            <a:pPr lvl="0"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82062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Principais cuidados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743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2062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Coleta de amostra de sangue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589" y="1664678"/>
            <a:ext cx="8755935" cy="513846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55324" y="2835307"/>
            <a:ext cx="3915507" cy="161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evar uma nova tampinha para fechar após o procedimento</a:t>
            </a:r>
            <a:endParaRPr lang="pt-BR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Onde devolver o material após retirada da PAI?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Retirar </a:t>
            </a:r>
            <a:r>
              <a:rPr lang="pt-BR" dirty="0"/>
              <a:t>o cateter arterial (artéria radial), juntamente com o kit do transdutor, até o 5° dia após a punção, desde de que não seja identificado sinais </a:t>
            </a:r>
            <a:r>
              <a:rPr lang="pt-BR" dirty="0" err="1"/>
              <a:t>flogísticos</a:t>
            </a:r>
            <a:r>
              <a:rPr lang="pt-BR" dirty="0"/>
              <a:t> no sítio de inserção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lvl="0" algn="just"/>
            <a:r>
              <a:rPr lang="pt-BR" dirty="0"/>
              <a:t>Desprezar o kit do transdutor (material de uso único e o cateter intravascular periférico no recipiente de descarte de material </a:t>
            </a:r>
            <a:r>
              <a:rPr lang="pt-BR" dirty="0" smtClean="0"/>
              <a:t>infectante;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Encaminhar a placa/suporte do domo, cabos e a bolsa pressórica à Central de Equipamentos, para limpeza, desinfecção e armazenamento.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45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Principais problemas com monitorização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Curvas;</a:t>
            </a:r>
          </a:p>
          <a:p>
            <a:endParaRPr lang="pt-BR" dirty="0"/>
          </a:p>
          <a:p>
            <a:r>
              <a:rPr lang="pt-BR" dirty="0" smtClean="0"/>
              <a:t>Monitor;</a:t>
            </a:r>
          </a:p>
          <a:p>
            <a:endParaRPr lang="pt-BR" dirty="0"/>
          </a:p>
          <a:p>
            <a:r>
              <a:rPr lang="pt-BR" dirty="0" smtClean="0"/>
              <a:t>Transdutor.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245" y="1227748"/>
            <a:ext cx="10515600" cy="4351338"/>
          </a:xfrm>
        </p:spPr>
        <p:txBody>
          <a:bodyPr/>
          <a:lstStyle/>
          <a:p>
            <a:r>
              <a:rPr lang="pt-BR" dirty="0"/>
              <a:t>Curva </a:t>
            </a:r>
            <a:r>
              <a:rPr lang="pt-BR" dirty="0" smtClean="0"/>
              <a:t>amortecida:</a:t>
            </a:r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dirty="0"/>
              <a:t>P</a:t>
            </a:r>
            <a:r>
              <a:rPr lang="pt-BR" dirty="0" smtClean="0"/>
              <a:t>unção </a:t>
            </a:r>
            <a:r>
              <a:rPr lang="pt-BR" dirty="0"/>
              <a:t>ruim, paciente </a:t>
            </a:r>
            <a:r>
              <a:rPr lang="pt-BR" dirty="0" smtClean="0"/>
              <a:t>hipotenso, bolsa pressórica não insuflada até 300 mmHg, SF0,9% da bolsa acabado;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Coágulo na punção: nunca lavar o cateter, sempre aspirar. Caso esteja obstruído, realizar troca da punção.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1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861" y="1063625"/>
            <a:ext cx="10515600" cy="4351338"/>
          </a:xfrm>
        </p:spPr>
        <p:txBody>
          <a:bodyPr/>
          <a:lstStyle/>
          <a:p>
            <a:r>
              <a:rPr lang="pt-BR" dirty="0"/>
              <a:t>PAI </a:t>
            </a:r>
            <a:r>
              <a:rPr lang="pt-BR" dirty="0" smtClean="0"/>
              <a:t>puncionado, </a:t>
            </a:r>
            <a:r>
              <a:rPr lang="pt-BR" dirty="0"/>
              <a:t>mas sem curva no </a:t>
            </a:r>
            <a:r>
              <a:rPr lang="pt-BR" dirty="0" smtClean="0"/>
              <a:t>monitor:</a:t>
            </a:r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Checar </a:t>
            </a:r>
            <a:r>
              <a:rPr lang="pt-BR" dirty="0"/>
              <a:t>torneirinhas se não estão </a:t>
            </a:r>
            <a:r>
              <a:rPr lang="pt-BR" dirty="0" err="1" smtClean="0"/>
              <a:t>clampadas</a:t>
            </a:r>
            <a:r>
              <a:rPr lang="pt-BR" dirty="0" smtClean="0"/>
              <a:t>;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Checar </a:t>
            </a:r>
            <a:r>
              <a:rPr lang="pt-BR" dirty="0"/>
              <a:t>punção para avaliar se cateter não está tracionado e </a:t>
            </a:r>
            <a:r>
              <a:rPr lang="pt-BR" dirty="0" smtClean="0"/>
              <a:t>dobrado;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Checar ligação do cabo ao monitor (pode estar no canal errado).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</a:t>
            </a:r>
            <a:r>
              <a:rPr lang="pt-BR" dirty="0" smtClean="0"/>
              <a:t>ransdutor </a:t>
            </a:r>
            <a:r>
              <a:rPr lang="pt-BR" dirty="0"/>
              <a:t>com dificuldade de </a:t>
            </a:r>
            <a:r>
              <a:rPr lang="pt-BR" dirty="0" smtClean="0"/>
              <a:t>zeragem:</a:t>
            </a:r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Realizar </a:t>
            </a:r>
            <a:r>
              <a:rPr lang="pt-BR" dirty="0"/>
              <a:t>zeragem através dos comandos do </a:t>
            </a:r>
            <a:r>
              <a:rPr lang="pt-BR" dirty="0" smtClean="0"/>
              <a:t>monitor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err="1" smtClean="0"/>
              <a:t>Dixtal</a:t>
            </a:r>
            <a:r>
              <a:rPr lang="pt-BR" dirty="0" smtClean="0"/>
              <a:t>: Menu – IBP – Auto zero</a:t>
            </a:r>
          </a:p>
          <a:p>
            <a:pPr marL="0" indent="0">
              <a:buNone/>
            </a:pPr>
            <a:r>
              <a:rPr lang="pt-BR" dirty="0" err="1" smtClean="0"/>
              <a:t>Omni</a:t>
            </a:r>
            <a:r>
              <a:rPr lang="pt-BR" dirty="0" smtClean="0"/>
              <a:t>: Menu – Zerar comandos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5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Conceituar PAI;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o fluxo de retirada/devolução do material;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Descrever os principais cuidados relacionados à PAI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Definir competências quanto aos cuidados com a PAI;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Esclarecer dúvidas sobre a monitorização (punção, tipo de curva, problemas com transdutor ou com monitor) .</a:t>
            </a:r>
          </a:p>
        </p:txBody>
      </p:sp>
    </p:spTree>
    <p:extLst>
      <p:ext uri="{BB962C8B-B14F-4D97-AF65-F5344CB8AC3E}">
        <p14:creationId xmlns:p14="http://schemas.microsoft.com/office/powerpoint/2010/main" val="2339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91173" y="1193922"/>
            <a:ext cx="10515600" cy="2852737"/>
          </a:xfrm>
        </p:spPr>
        <p:txBody>
          <a:bodyPr/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Dúvidas?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2108" cy="476274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COREN-MG. Conselho Regional de Enfermagem de Minas Gerais. </a:t>
            </a:r>
            <a:r>
              <a:rPr lang="pt-BR" b="1" dirty="0"/>
              <a:t>Parecer CT.GA.08, de 19 de novembro de 2019</a:t>
            </a:r>
            <a:r>
              <a:rPr lang="pt-BR" dirty="0"/>
              <a:t>. Competência técnico-científica, ética e legal da equipe de enfermagem na assistência ao paciente em uso de Pressão Intra-Arterial (PIA). 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UNIVERSIDADE FEDERAL DO TRIÂNGULO MINEIRO. Hospital de Clínicas. Divisão de Enfermagem. </a:t>
            </a:r>
            <a:r>
              <a:rPr lang="pt-BR" dirty="0" smtClean="0"/>
              <a:t>Procedimento Operacional </a:t>
            </a:r>
            <a:r>
              <a:rPr lang="pt-BR" dirty="0"/>
              <a:t>Padrão: Punção Percutânea em Artéria para Aferição Invasiva da Pressão Arterial Sistêmica. Uberaba, MG: HC – UFTM, </a:t>
            </a:r>
            <a:r>
              <a:rPr lang="pt-BR" dirty="0" smtClean="0"/>
              <a:t>2019. 7 p.</a:t>
            </a:r>
          </a:p>
          <a:p>
            <a:endParaRPr lang="pt-BR" dirty="0"/>
          </a:p>
          <a:p>
            <a:r>
              <a:rPr lang="pt-BR" dirty="0"/>
              <a:t>UNIVERSIDADE FEDERAL DO TRIÂNGULO MINEIRO. Hospital de Clínicas. Divisão de Enfermagem. </a:t>
            </a:r>
            <a:r>
              <a:rPr lang="pt-BR" dirty="0" smtClean="0"/>
              <a:t>Procedimento Operacional </a:t>
            </a:r>
            <a:r>
              <a:rPr lang="pt-BR" dirty="0"/>
              <a:t>Padrão: </a:t>
            </a:r>
            <a:r>
              <a:rPr lang="pt-BR" dirty="0" smtClean="0"/>
              <a:t>Teste de Allen. </a:t>
            </a:r>
            <a:r>
              <a:rPr lang="pt-BR" dirty="0"/>
              <a:t>Uberaba, MG: HC – UFTM, </a:t>
            </a:r>
            <a:r>
              <a:rPr lang="pt-BR" dirty="0" smtClean="0"/>
              <a:t>2019. 3 p.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8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Conceito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/>
              <a:t>Pressão Arterial Invasiva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Inserção de um cateter em artéria periférica</a:t>
            </a:r>
            <a:r>
              <a:rPr lang="pt-BR" dirty="0"/>
              <a:t>, por meio de punção percutânea, conectado a um transdutor de pressão, para obter </a:t>
            </a:r>
            <a:r>
              <a:rPr lang="pt-BR" dirty="0" smtClean="0"/>
              <a:t>a monitorização </a:t>
            </a:r>
            <a:r>
              <a:rPr lang="pt-BR" dirty="0"/>
              <a:t>da pressão arterial </a:t>
            </a:r>
            <a:r>
              <a:rPr lang="pt-BR" dirty="0" smtClean="0"/>
              <a:t>sistêmica (</a:t>
            </a:r>
            <a:r>
              <a:rPr lang="pt-BR" dirty="0"/>
              <a:t>sistólica, diastólica e média</a:t>
            </a:r>
            <a:r>
              <a:rPr lang="pt-BR" dirty="0" smtClean="0"/>
              <a:t>)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Finalidades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Monitorização </a:t>
            </a:r>
            <a:r>
              <a:rPr lang="pt-BR" dirty="0"/>
              <a:t>acurada e contínua da pressão </a:t>
            </a:r>
            <a:r>
              <a:rPr lang="pt-BR" dirty="0" smtClean="0"/>
              <a:t>arterial;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Análise frequente do </a:t>
            </a:r>
            <a:r>
              <a:rPr lang="pt-BR" dirty="0"/>
              <a:t>equilíbrio ácido-base, por meio de coleta de amostra de sangue </a:t>
            </a:r>
            <a:r>
              <a:rPr lang="pt-BR" dirty="0" smtClean="0"/>
              <a:t>arterial.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8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Indicações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err="1" smtClean="0"/>
              <a:t>Intra</a:t>
            </a:r>
            <a:r>
              <a:rPr lang="pt-BR" dirty="0" smtClean="0"/>
              <a:t> </a:t>
            </a:r>
            <a:r>
              <a:rPr lang="pt-BR" dirty="0"/>
              <a:t>e Pós-operatório de </a:t>
            </a:r>
            <a:r>
              <a:rPr lang="pt-BR" dirty="0" smtClean="0"/>
              <a:t>cirurgias de grande porte;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Clientes graves com </a:t>
            </a:r>
            <a:r>
              <a:rPr lang="pt-BR" dirty="0"/>
              <a:t>instabilidade </a:t>
            </a:r>
            <a:r>
              <a:rPr lang="pt-BR" dirty="0" smtClean="0"/>
              <a:t>hemodinâmica (em choque</a:t>
            </a:r>
            <a:r>
              <a:rPr lang="pt-BR" dirty="0"/>
              <a:t>; em uso de drogas </a:t>
            </a:r>
            <a:r>
              <a:rPr lang="pt-BR" dirty="0" smtClean="0"/>
              <a:t>vasoativas e outros);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Clientes com </a:t>
            </a:r>
            <a:r>
              <a:rPr lang="pt-BR" dirty="0"/>
              <a:t>complicações </a:t>
            </a:r>
            <a:r>
              <a:rPr lang="pt-BR" dirty="0" smtClean="0"/>
              <a:t>ventilatórias;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Clientes </a:t>
            </a:r>
            <a:r>
              <a:rPr lang="pt-BR" dirty="0"/>
              <a:t>com rigoroso controle da pressão arterial </a:t>
            </a:r>
            <a:r>
              <a:rPr lang="pt-BR" dirty="0" smtClean="0"/>
              <a:t>sistêmica.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Contraindicações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603523" cy="492686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Teste </a:t>
            </a:r>
            <a:r>
              <a:rPr lang="pt-BR" dirty="0"/>
              <a:t>de Allen </a:t>
            </a:r>
            <a:r>
              <a:rPr lang="pt-BR" dirty="0" smtClean="0"/>
              <a:t>insatisfatório (punção </a:t>
            </a:r>
            <a:r>
              <a:rPr lang="pt-BR" dirty="0"/>
              <a:t>em artéria </a:t>
            </a:r>
            <a:r>
              <a:rPr lang="pt-BR" dirty="0" smtClean="0"/>
              <a:t>radial);</a:t>
            </a:r>
          </a:p>
          <a:p>
            <a:pPr algn="just"/>
            <a:r>
              <a:rPr lang="pt-BR" dirty="0" smtClean="0"/>
              <a:t>Ausência </a:t>
            </a:r>
            <a:r>
              <a:rPr lang="pt-BR" dirty="0"/>
              <a:t>de </a:t>
            </a:r>
            <a:r>
              <a:rPr lang="pt-BR" dirty="0" smtClean="0"/>
              <a:t>pulsos;</a:t>
            </a:r>
          </a:p>
          <a:p>
            <a:pPr algn="just"/>
            <a:r>
              <a:rPr lang="pt-BR" dirty="0" smtClean="0"/>
              <a:t>Após </a:t>
            </a:r>
            <a:r>
              <a:rPr lang="pt-BR" dirty="0"/>
              <a:t>três </a:t>
            </a:r>
            <a:r>
              <a:rPr lang="pt-BR" dirty="0" smtClean="0"/>
              <a:t>tentativas </a:t>
            </a:r>
            <a:r>
              <a:rPr lang="pt-BR" dirty="0"/>
              <a:t>de punção percutânea sem </a:t>
            </a:r>
            <a:r>
              <a:rPr lang="pt-BR" dirty="0" smtClean="0"/>
              <a:t>sucesso;</a:t>
            </a:r>
          </a:p>
          <a:p>
            <a:pPr algn="just"/>
            <a:r>
              <a:rPr lang="pt-BR" dirty="0" err="1" smtClean="0"/>
              <a:t>Coagulopatias</a:t>
            </a:r>
            <a:r>
              <a:rPr lang="pt-BR" dirty="0" smtClean="0"/>
              <a:t>;</a:t>
            </a:r>
          </a:p>
          <a:p>
            <a:pPr algn="just"/>
            <a:r>
              <a:rPr lang="pt-BR" dirty="0" err="1" smtClean="0"/>
              <a:t>Arterosclerose</a:t>
            </a:r>
            <a:r>
              <a:rPr lang="pt-BR" dirty="0" smtClean="0"/>
              <a:t> avançada;</a:t>
            </a:r>
          </a:p>
          <a:p>
            <a:pPr algn="just"/>
            <a:r>
              <a:rPr lang="pt-BR" dirty="0" smtClean="0"/>
              <a:t>Presença </a:t>
            </a:r>
            <a:r>
              <a:rPr lang="pt-BR" dirty="0"/>
              <a:t>de Fenômeno de </a:t>
            </a:r>
            <a:r>
              <a:rPr lang="pt-BR" dirty="0" err="1" smtClean="0"/>
              <a:t>Raynaud</a:t>
            </a:r>
            <a:r>
              <a:rPr lang="pt-BR" dirty="0" smtClean="0"/>
              <a:t>;</a:t>
            </a:r>
          </a:p>
          <a:p>
            <a:pPr algn="just"/>
            <a:r>
              <a:rPr lang="pt-BR" dirty="0" err="1" smtClean="0"/>
              <a:t>Tromboangeíte</a:t>
            </a:r>
            <a:r>
              <a:rPr lang="pt-BR" dirty="0" smtClean="0"/>
              <a:t> obliterante/ Doença </a:t>
            </a:r>
            <a:r>
              <a:rPr lang="pt-BR" dirty="0"/>
              <a:t>de </a:t>
            </a:r>
            <a:r>
              <a:rPr lang="pt-BR" dirty="0" err="1" smtClean="0"/>
              <a:t>Buerger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Membro </a:t>
            </a:r>
            <a:r>
              <a:rPr lang="pt-BR" dirty="0"/>
              <a:t>lateral a </a:t>
            </a:r>
            <a:r>
              <a:rPr lang="pt-BR" dirty="0" err="1"/>
              <a:t>mastectomia</a:t>
            </a:r>
            <a:r>
              <a:rPr lang="pt-BR" dirty="0"/>
              <a:t>, ou com paresia/</a:t>
            </a:r>
            <a:r>
              <a:rPr lang="pt-BR" dirty="0" err="1"/>
              <a:t>plegia</a:t>
            </a:r>
            <a:r>
              <a:rPr lang="pt-BR" dirty="0"/>
              <a:t> </a:t>
            </a:r>
            <a:r>
              <a:rPr lang="pt-BR" dirty="0" smtClean="0"/>
              <a:t>e/ou com </a:t>
            </a:r>
            <a:r>
              <a:rPr lang="pt-BR" dirty="0"/>
              <a:t>fístula arteriovenosa 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9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Onde buscar o material para PAI?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Transdutor</a:t>
            </a:r>
            <a:r>
              <a:rPr lang="pt-BR" dirty="0" smtClean="0"/>
              <a:t>: enfermeiro solicitar junto ao </a:t>
            </a:r>
            <a:r>
              <a:rPr lang="pt-BR" b="1" dirty="0" smtClean="0"/>
              <a:t>almoxarifado 05 </a:t>
            </a:r>
            <a:r>
              <a:rPr lang="pt-BR" dirty="0" smtClean="0"/>
              <a:t>através do sistema AGHU;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Kit PAI (bolsa pressórica, </a:t>
            </a:r>
            <a:r>
              <a:rPr lang="pt-BR" dirty="0" err="1" smtClean="0"/>
              <a:t>domus</a:t>
            </a:r>
            <a:r>
              <a:rPr lang="pt-BR" dirty="0" smtClean="0"/>
              <a:t> e cabo): retirar na Central de equipamentos</a:t>
            </a:r>
            <a:r>
              <a:rPr lang="pt-BR" dirty="0"/>
              <a:t> </a:t>
            </a:r>
            <a:r>
              <a:rPr lang="pt-BR" dirty="0" smtClean="0"/>
              <a:t>(Obs.: levar o transdutor ao buscar o </a:t>
            </a:r>
            <a:r>
              <a:rPr lang="pt-BR" dirty="0"/>
              <a:t>kit de </a:t>
            </a:r>
            <a:r>
              <a:rPr lang="pt-BR" dirty="0" smtClean="0"/>
              <a:t>PAI, pois </a:t>
            </a:r>
            <a:r>
              <a:rPr lang="pt-BR" dirty="0"/>
              <a:t>há vários tipos de </a:t>
            </a:r>
            <a:r>
              <a:rPr lang="pt-BR" dirty="0" smtClean="0"/>
              <a:t>cabos);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Cateter de punção: posto de enfermagem do setor (material de consumo da unidade);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Soro fisiológico: posto de enfermagem do setor.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1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789" y="92763"/>
            <a:ext cx="8796068" cy="62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2400"/>
            <a:ext cx="12192000" cy="150055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quem compete?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46474" r="25757" b="38462"/>
          <a:stretch/>
        </p:blipFill>
        <p:spPr bwMode="auto">
          <a:xfrm>
            <a:off x="937847" y="2719753"/>
            <a:ext cx="9708958" cy="17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867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Tema do Office</vt:lpstr>
      <vt:lpstr> Pressão Arterial Invasiva: O que é importante saber?</vt:lpstr>
      <vt:lpstr>Objetivos</vt:lpstr>
      <vt:lpstr>Conceito</vt:lpstr>
      <vt:lpstr>Finalidades</vt:lpstr>
      <vt:lpstr>Indicações</vt:lpstr>
      <vt:lpstr>Contraindicações</vt:lpstr>
      <vt:lpstr>Onde buscar o material para PAI?</vt:lpstr>
      <vt:lpstr>Apresentação do PowerPoint</vt:lpstr>
      <vt:lpstr>A quem compete?</vt:lpstr>
      <vt:lpstr>Como puncionar PAI?</vt:lpstr>
      <vt:lpstr>Por quanto tempo manter a PAI?</vt:lpstr>
      <vt:lpstr>Riscos e complicações</vt:lpstr>
      <vt:lpstr>Principais cuidados</vt:lpstr>
      <vt:lpstr>Coleta de amostra de sangue</vt:lpstr>
      <vt:lpstr>Onde devolver o material após retirada da PAI?</vt:lpstr>
      <vt:lpstr>Principais problemas com monitorização</vt:lpstr>
      <vt:lpstr>Apresentação do PowerPoint</vt:lpstr>
      <vt:lpstr>Apresentação do PowerPoint</vt:lpstr>
      <vt:lpstr>Apresentação do PowerPoint</vt:lpstr>
      <vt:lpstr>Dúvidas?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usuario</cp:lastModifiedBy>
  <cp:revision>55</cp:revision>
  <dcterms:created xsi:type="dcterms:W3CDTF">2019-10-29T21:15:26Z</dcterms:created>
  <dcterms:modified xsi:type="dcterms:W3CDTF">2019-12-13T17:47:39Z</dcterms:modified>
</cp:coreProperties>
</file>