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81"/>
  </p:notesMasterIdLst>
  <p:sldIdLst>
    <p:sldId id="345" r:id="rId2"/>
    <p:sldId id="256" r:id="rId3"/>
    <p:sldId id="346" r:id="rId4"/>
    <p:sldId id="347" r:id="rId5"/>
    <p:sldId id="361" r:id="rId6"/>
    <p:sldId id="362" r:id="rId7"/>
    <p:sldId id="370" r:id="rId8"/>
    <p:sldId id="371" r:id="rId9"/>
    <p:sldId id="372" r:id="rId10"/>
    <p:sldId id="373" r:id="rId11"/>
    <p:sldId id="374" r:id="rId12"/>
    <p:sldId id="363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276" r:id="rId27"/>
    <p:sldId id="288" r:id="rId28"/>
    <p:sldId id="257" r:id="rId29"/>
    <p:sldId id="313" r:id="rId30"/>
    <p:sldId id="259" r:id="rId31"/>
    <p:sldId id="258" r:id="rId32"/>
    <p:sldId id="286" r:id="rId33"/>
    <p:sldId id="318" r:id="rId34"/>
    <p:sldId id="296" r:id="rId35"/>
    <p:sldId id="364" r:id="rId36"/>
    <p:sldId id="365" r:id="rId37"/>
    <p:sldId id="366" r:id="rId38"/>
    <p:sldId id="367" r:id="rId39"/>
    <p:sldId id="368" r:id="rId40"/>
    <p:sldId id="369" r:id="rId41"/>
    <p:sldId id="268" r:id="rId42"/>
    <p:sldId id="305" r:id="rId43"/>
    <p:sldId id="283" r:id="rId44"/>
    <p:sldId id="284" r:id="rId45"/>
    <p:sldId id="278" r:id="rId46"/>
    <p:sldId id="309" r:id="rId47"/>
    <p:sldId id="343" r:id="rId48"/>
    <p:sldId id="280" r:id="rId49"/>
    <p:sldId id="300" r:id="rId50"/>
    <p:sldId id="301" r:id="rId51"/>
    <p:sldId id="290" r:id="rId52"/>
    <p:sldId id="382" r:id="rId53"/>
    <p:sldId id="375" r:id="rId54"/>
    <p:sldId id="376" r:id="rId55"/>
    <p:sldId id="377" r:id="rId56"/>
    <p:sldId id="378" r:id="rId57"/>
    <p:sldId id="379" r:id="rId58"/>
    <p:sldId id="380" r:id="rId59"/>
    <p:sldId id="381" r:id="rId60"/>
    <p:sldId id="281" r:id="rId61"/>
    <p:sldId id="319" r:id="rId62"/>
    <p:sldId id="298" r:id="rId63"/>
    <p:sldId id="320" r:id="rId64"/>
    <p:sldId id="321" r:id="rId65"/>
    <p:sldId id="282" r:id="rId66"/>
    <p:sldId id="270" r:id="rId67"/>
    <p:sldId id="341" r:id="rId68"/>
    <p:sldId id="342" r:id="rId69"/>
    <p:sldId id="334" r:id="rId70"/>
    <p:sldId id="335" r:id="rId71"/>
    <p:sldId id="336" r:id="rId72"/>
    <p:sldId id="337" r:id="rId73"/>
    <p:sldId id="338" r:id="rId74"/>
    <p:sldId id="339" r:id="rId75"/>
    <p:sldId id="340" r:id="rId76"/>
    <p:sldId id="311" r:id="rId77"/>
    <p:sldId id="384" r:id="rId78"/>
    <p:sldId id="385" r:id="rId79"/>
    <p:sldId id="383" r:id="rId8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A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280" autoAdjust="0"/>
  </p:normalViewPr>
  <p:slideViewPr>
    <p:cSldViewPr snapToGrid="0">
      <p:cViewPr varScale="1">
        <p:scale>
          <a:sx n="64" d="100"/>
          <a:sy n="64" d="100"/>
        </p:scale>
        <p:origin x="90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226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hctm-wk-101409\NUVEADM\ESTAT&#205;STICAS\Estat&#237;stica%20Mensal\Planilha%20Geral%20Mensal\Planilha%20Geral%20Mensal%20NUVE%202017\PLANILHA%20GERAL%20-%2020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hctm-wk-101409\NUVEADM\ESTAT&#205;STICAS\Estat&#237;stica%20Mensal\Planilha%20Geral%20Mensal\Planilha%20Geral%20Mensal%20NUVE%202018\ESTAT&#205;STICA%20GERAL%20MENS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NOTIFICAÇÕES NUVE 2017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2D9-47BB-8800-B717AB9EC368}"/>
              </c:ext>
            </c:extLst>
          </c:dPt>
          <c:dPt>
            <c:idx val="3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2D9-47BB-8800-B717AB9EC368}"/>
              </c:ext>
            </c:extLst>
          </c:dPt>
          <c:dPt>
            <c:idx val="3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2D9-47BB-8800-B717AB9EC368}"/>
              </c:ext>
            </c:extLst>
          </c:dPt>
          <c:dPt>
            <c:idx val="3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2D9-47BB-8800-B717AB9EC3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Planilha1!$A$2:$A$36</c:f>
              <c:strCache>
                <c:ptCount val="35"/>
                <c:pt idx="0">
                  <c:v>Atend. Antirrabico</c:v>
                </c:pt>
                <c:pt idx="1">
                  <c:v>Esquistossomose</c:v>
                </c:pt>
                <c:pt idx="2">
                  <c:v>Febre Chikungunya</c:v>
                </c:pt>
                <c:pt idx="3">
                  <c:v>Óbito Materno</c:v>
                </c:pt>
                <c:pt idx="4">
                  <c:v>Zika Vírus</c:v>
                </c:pt>
                <c:pt idx="5">
                  <c:v>Zika Vírus (Gestante)</c:v>
                </c:pt>
                <c:pt idx="6">
                  <c:v>Hantavirose</c:v>
                </c:pt>
                <c:pt idx="7">
                  <c:v>Influenza A (H1N1)</c:v>
                </c:pt>
                <c:pt idx="8">
                  <c:v>Leishmaniose Tegumentar</c:v>
                </c:pt>
                <c:pt idx="9">
                  <c:v>AIDS  em criança</c:v>
                </c:pt>
                <c:pt idx="10">
                  <c:v>Síndrome Guillain-Barre</c:v>
                </c:pt>
                <c:pt idx="11">
                  <c:v>SRAG </c:v>
                </c:pt>
                <c:pt idx="12">
                  <c:v>Hanseniase</c:v>
                </c:pt>
                <c:pt idx="13">
                  <c:v>Leishmaniose Visceral</c:v>
                </c:pt>
                <c:pt idx="14">
                  <c:v>Varicela</c:v>
                </c:pt>
                <c:pt idx="15">
                  <c:v>Leptospirose</c:v>
                </c:pt>
                <c:pt idx="16">
                  <c:v>Paracocci.</c:v>
                </c:pt>
                <c:pt idx="17">
                  <c:v>Toxoplasmose Gongênita</c:v>
                </c:pt>
                <c:pt idx="18">
                  <c:v>Gestante HIV</c:v>
                </c:pt>
                <c:pt idx="19">
                  <c:v>Toxoplasmose em Gestante</c:v>
                </c:pt>
                <c:pt idx="20">
                  <c:v>Criança exposta HIV</c:v>
                </c:pt>
                <c:pt idx="21">
                  <c:v>Tuberculose</c:v>
                </c:pt>
                <c:pt idx="22">
                  <c:v>Dengue</c:v>
                </c:pt>
                <c:pt idx="23">
                  <c:v>Óbito Infantil</c:v>
                </c:pt>
                <c:pt idx="24">
                  <c:v>Meningites</c:v>
                </c:pt>
                <c:pt idx="25">
                  <c:v>Gestante c/ Sífilis</c:v>
                </c:pt>
                <c:pt idx="26">
                  <c:v>Sífilis Congênita</c:v>
                </c:pt>
                <c:pt idx="27">
                  <c:v>Hepatites Virais</c:v>
                </c:pt>
                <c:pt idx="28">
                  <c:v>Acid. Trab. Mat. biológico</c:v>
                </c:pt>
                <c:pt idx="29">
                  <c:v>Sífilis Adquirida</c:v>
                </c:pt>
                <c:pt idx="30">
                  <c:v>Intoxicação Exógena</c:v>
                </c:pt>
                <c:pt idx="31">
                  <c:v>Acid. Trab. Grave </c:v>
                </c:pt>
                <c:pt idx="32">
                  <c:v>AIDS  em Adulto</c:v>
                </c:pt>
                <c:pt idx="33">
                  <c:v>Acid. Anim. peçonhentos</c:v>
                </c:pt>
                <c:pt idx="34">
                  <c:v>Violências</c:v>
                </c:pt>
              </c:strCache>
            </c:strRef>
          </c:cat>
          <c:val>
            <c:numRef>
              <c:f>Planilha1!$B$2:$B$36</c:f>
              <c:numCache>
                <c:formatCode>0</c:formatCode>
                <c:ptCount val="3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4</c:v>
                </c:pt>
                <c:pt idx="11">
                  <c:v>7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10</c:v>
                </c:pt>
                <c:pt idx="16">
                  <c:v>11</c:v>
                </c:pt>
                <c:pt idx="17">
                  <c:v>12</c:v>
                </c:pt>
                <c:pt idx="18">
                  <c:v>24</c:v>
                </c:pt>
                <c:pt idx="19">
                  <c:v>27</c:v>
                </c:pt>
                <c:pt idx="20">
                  <c:v>32</c:v>
                </c:pt>
                <c:pt idx="21">
                  <c:v>34</c:v>
                </c:pt>
                <c:pt idx="22">
                  <c:v>38</c:v>
                </c:pt>
                <c:pt idx="23">
                  <c:v>42</c:v>
                </c:pt>
                <c:pt idx="24">
                  <c:v>54</c:v>
                </c:pt>
                <c:pt idx="25">
                  <c:v>67</c:v>
                </c:pt>
                <c:pt idx="26">
                  <c:v>74</c:v>
                </c:pt>
                <c:pt idx="27">
                  <c:v>107</c:v>
                </c:pt>
                <c:pt idx="28">
                  <c:v>131</c:v>
                </c:pt>
                <c:pt idx="29">
                  <c:v>155</c:v>
                </c:pt>
                <c:pt idx="30">
                  <c:v>159</c:v>
                </c:pt>
                <c:pt idx="31">
                  <c:v>190</c:v>
                </c:pt>
                <c:pt idx="32">
                  <c:v>263</c:v>
                </c:pt>
                <c:pt idx="33">
                  <c:v>385</c:v>
                </c:pt>
                <c:pt idx="34">
                  <c:v>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2D9-47BB-8800-B717AB9EC3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0560768"/>
        <c:axId val="70616576"/>
      </c:barChart>
      <c:catAx>
        <c:axId val="70560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0616576"/>
        <c:crosses val="autoZero"/>
        <c:auto val="1"/>
        <c:lblAlgn val="ctr"/>
        <c:lblOffset val="100"/>
        <c:noMultiLvlLbl val="0"/>
      </c:catAx>
      <c:valAx>
        <c:axId val="70616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0560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400" b="1" i="0" u="none" strike="noStrike" baseline="0" dirty="0">
                <a:effectLst/>
              </a:rPr>
              <a:t>DOENÇAS E AGRAVOS NOTIFICADOS PELO NUVE E NOTIFICAÇÕES DE FORA COM ATENDIMENTO NO </a:t>
            </a:r>
            <a:r>
              <a:rPr lang="pt-BR" sz="1400" b="1" i="0" u="none" strike="noStrike" baseline="0" dirty="0" smtClean="0">
                <a:effectLst/>
              </a:rPr>
              <a:t>HC-UFTM PRIMEIRO SEMESTRE 2018</a:t>
            </a:r>
            <a:r>
              <a:rPr lang="pt-BR" sz="1400" b="0" i="0" u="none" strike="noStrike" baseline="0" dirty="0" smtClean="0"/>
              <a:t> </a:t>
            </a:r>
            <a:endParaRPr lang="pt-BR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2B-4910-8438-F199DBB38AED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52B-4910-8438-F199DBB38AED}"/>
              </c:ext>
            </c:extLst>
          </c:dPt>
          <c:dPt>
            <c:idx val="2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52B-4910-8438-F199DBB38AED}"/>
              </c:ext>
            </c:extLst>
          </c:dPt>
          <c:dPt>
            <c:idx val="2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52B-4910-8438-F199DBB38A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Planilha1!$A$2:$A$26</c:f>
              <c:strCache>
                <c:ptCount val="25"/>
                <c:pt idx="0">
                  <c:v>EVENTOS ADVERSOS GRAVES OU ÓBITOS PÓS VACINAÇÃO</c:v>
                </c:pt>
                <c:pt idx="1">
                  <c:v>FEBRE AMARELA</c:v>
                </c:pt>
                <c:pt idx="2">
                  <c:v>SÍNDROME GUILLAIN BARRÉ</c:v>
                </c:pt>
                <c:pt idx="3">
                  <c:v>TOXOPLASMOSE GESTACIONAL</c:v>
                </c:pt>
                <c:pt idx="4">
                  <c:v>LEISHMANIOSE TEGUMENTAR AMERICANA</c:v>
                </c:pt>
                <c:pt idx="5">
                  <c:v>LEISHMANIOSE VICERAL</c:v>
                </c:pt>
                <c:pt idx="6">
                  <c:v>PARACOCCIDIOIDOMICOSE</c:v>
                </c:pt>
                <c:pt idx="7">
                  <c:v>CRIANÇAS EXPOSTAS AO RISCO DE TRANSMISSÃO VERTICAL PELO HIV</c:v>
                </c:pt>
                <c:pt idx="8">
                  <c:v>TUBERCULOSE</c:v>
                </c:pt>
                <c:pt idx="9">
                  <c:v>DENGUE CASOS</c:v>
                </c:pt>
                <c:pt idx="10">
                  <c:v>GESTANTE HIV</c:v>
                </c:pt>
                <c:pt idx="11">
                  <c:v>ATENDIMENTO ANTIRRÁBICO</c:v>
                </c:pt>
                <c:pt idx="12">
                  <c:v>DOENÇA MENINGOCÓCICA OU OUTRAS MENINGITES</c:v>
                </c:pt>
                <c:pt idx="13">
                  <c:v>SÍFILIS CONGÊNITA</c:v>
                </c:pt>
                <c:pt idx="14">
                  <c:v>ÓBITO: INFANTIL</c:v>
                </c:pt>
                <c:pt idx="15">
                  <c:v>VIOLÊNCIA DOMÉSTICA E OU OUTRAS VIOLÊNCIAS</c:v>
                </c:pt>
                <c:pt idx="16">
                  <c:v>ACIDENTE DE TRABALHO COM EXPOSIÇÃO A MATERIAL BIOLÓGICO</c:v>
                </c:pt>
                <c:pt idx="17">
                  <c:v>HEPATITES VIRAIS</c:v>
                </c:pt>
                <c:pt idx="18">
                  <c:v>SÍFILIS EM GESTANTE</c:v>
                </c:pt>
                <c:pt idx="19">
                  <c:v>SÍFILIS ADQUIRIDA</c:v>
                </c:pt>
                <c:pt idx="20">
                  <c:v>INTOXICAÇÃO EXÓGENA</c:v>
                </c:pt>
                <c:pt idx="21">
                  <c:v>VIOLÊNCIA SEXUAL E AUTOPROVOCADA</c:v>
                </c:pt>
                <c:pt idx="22">
                  <c:v>ACIDENTE DE TRABALHO GRAVE</c:v>
                </c:pt>
                <c:pt idx="23">
                  <c:v>AIDS</c:v>
                </c:pt>
                <c:pt idx="24">
                  <c:v>ACIDENTES POR ANIMAIS PEÇONHENTOS</c:v>
                </c:pt>
              </c:strCache>
            </c:strRef>
          </c:cat>
          <c:val>
            <c:numRef>
              <c:f>Planilha1!$B$2:$B$26</c:f>
              <c:numCache>
                <c:formatCode>General</c:formatCode>
                <c:ptCount val="2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6</c:v>
                </c:pt>
                <c:pt idx="7">
                  <c:v>7</c:v>
                </c:pt>
                <c:pt idx="8">
                  <c:v>7</c:v>
                </c:pt>
                <c:pt idx="9">
                  <c:v>10</c:v>
                </c:pt>
                <c:pt idx="10">
                  <c:v>10</c:v>
                </c:pt>
                <c:pt idx="11">
                  <c:v>14</c:v>
                </c:pt>
                <c:pt idx="12">
                  <c:v>18</c:v>
                </c:pt>
                <c:pt idx="13">
                  <c:v>18</c:v>
                </c:pt>
                <c:pt idx="14">
                  <c:v>19</c:v>
                </c:pt>
                <c:pt idx="15">
                  <c:v>28</c:v>
                </c:pt>
                <c:pt idx="16">
                  <c:v>33</c:v>
                </c:pt>
                <c:pt idx="17">
                  <c:v>33</c:v>
                </c:pt>
                <c:pt idx="18">
                  <c:v>33</c:v>
                </c:pt>
                <c:pt idx="19">
                  <c:v>46</c:v>
                </c:pt>
                <c:pt idx="20">
                  <c:v>47</c:v>
                </c:pt>
                <c:pt idx="21">
                  <c:v>53</c:v>
                </c:pt>
                <c:pt idx="22">
                  <c:v>58</c:v>
                </c:pt>
                <c:pt idx="23">
                  <c:v>88</c:v>
                </c:pt>
                <c:pt idx="24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52B-4910-8438-F199DBB38A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5573120"/>
        <c:axId val="220080000"/>
      </c:barChart>
      <c:catAx>
        <c:axId val="205573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0080000"/>
        <c:crosses val="autoZero"/>
        <c:auto val="1"/>
        <c:lblAlgn val="ctr"/>
        <c:lblOffset val="100"/>
        <c:noMultiLvlLbl val="0"/>
      </c:catAx>
      <c:valAx>
        <c:axId val="220080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5573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0B92C6-E9D7-4E6F-9997-64D009038779}" type="doc">
      <dgm:prSet loTypeId="urn:microsoft.com/office/officeart/2005/8/layout/chart3" loCatId="cycle" qsTypeId="urn:microsoft.com/office/officeart/2005/8/quickstyle/simple1" qsCatId="simple" csTypeId="urn:microsoft.com/office/officeart/2005/8/colors/colorful4" csCatId="colorful" phldr="0"/>
      <dgm:spPr/>
    </dgm:pt>
    <dgm:pt modelId="{BABC91D2-E383-4B8E-98B0-3279A323FDCC}">
      <dgm:prSet phldrT="[Texto]" phldr="1"/>
      <dgm:spPr/>
      <dgm:t>
        <a:bodyPr/>
        <a:lstStyle/>
        <a:p>
          <a:endParaRPr lang="pt-BR" dirty="0"/>
        </a:p>
      </dgm:t>
    </dgm:pt>
    <dgm:pt modelId="{206724AB-6CA8-4C41-8565-4C1B138CFB14}" type="parTrans" cxnId="{8D2A81BE-5CF3-4CCE-A5D0-C40C8F5E12C2}">
      <dgm:prSet/>
      <dgm:spPr/>
      <dgm:t>
        <a:bodyPr/>
        <a:lstStyle/>
        <a:p>
          <a:endParaRPr lang="pt-BR"/>
        </a:p>
      </dgm:t>
    </dgm:pt>
    <dgm:pt modelId="{25A5FA72-8D9D-487B-803D-595E51D10126}" type="sibTrans" cxnId="{8D2A81BE-5CF3-4CCE-A5D0-C40C8F5E12C2}">
      <dgm:prSet/>
      <dgm:spPr/>
      <dgm:t>
        <a:bodyPr/>
        <a:lstStyle/>
        <a:p>
          <a:endParaRPr lang="pt-BR"/>
        </a:p>
      </dgm:t>
    </dgm:pt>
    <dgm:pt modelId="{C508E5D8-284C-419E-880B-FF957D8A257C}">
      <dgm:prSet phldrT="[Texto]" phldr="1"/>
      <dgm:spPr/>
      <dgm:t>
        <a:bodyPr/>
        <a:lstStyle/>
        <a:p>
          <a:endParaRPr lang="pt-BR" dirty="0"/>
        </a:p>
      </dgm:t>
    </dgm:pt>
    <dgm:pt modelId="{034857A7-86EC-4803-828A-8E9782B32077}" type="parTrans" cxnId="{93DCFEB9-A32D-4699-9009-2D8119C23B03}">
      <dgm:prSet/>
      <dgm:spPr/>
      <dgm:t>
        <a:bodyPr/>
        <a:lstStyle/>
        <a:p>
          <a:endParaRPr lang="pt-BR"/>
        </a:p>
      </dgm:t>
    </dgm:pt>
    <dgm:pt modelId="{099B9960-BE6C-4D6B-B121-017C2D342479}" type="sibTrans" cxnId="{93DCFEB9-A32D-4699-9009-2D8119C23B03}">
      <dgm:prSet/>
      <dgm:spPr/>
      <dgm:t>
        <a:bodyPr/>
        <a:lstStyle/>
        <a:p>
          <a:endParaRPr lang="pt-BR"/>
        </a:p>
      </dgm:t>
    </dgm:pt>
    <dgm:pt modelId="{FEA16018-5AAA-4EBC-BF1C-BA4CC2D522A2}">
      <dgm:prSet phldrT="[Texto]" phldr="1"/>
      <dgm:spPr/>
      <dgm:t>
        <a:bodyPr/>
        <a:lstStyle/>
        <a:p>
          <a:endParaRPr lang="pt-BR" dirty="0"/>
        </a:p>
      </dgm:t>
    </dgm:pt>
    <dgm:pt modelId="{D0058BD4-D51A-49A1-83B3-85747A3FEE12}" type="parTrans" cxnId="{7C5B1A77-61D0-46DA-8D10-2C400850AEFF}">
      <dgm:prSet/>
      <dgm:spPr/>
      <dgm:t>
        <a:bodyPr/>
        <a:lstStyle/>
        <a:p>
          <a:endParaRPr lang="pt-BR"/>
        </a:p>
      </dgm:t>
    </dgm:pt>
    <dgm:pt modelId="{5AE1FDA6-8358-4DE1-9987-4CF86E1AA96B}" type="sibTrans" cxnId="{7C5B1A77-61D0-46DA-8D10-2C400850AEFF}">
      <dgm:prSet/>
      <dgm:spPr/>
      <dgm:t>
        <a:bodyPr/>
        <a:lstStyle/>
        <a:p>
          <a:endParaRPr lang="pt-BR"/>
        </a:p>
      </dgm:t>
    </dgm:pt>
    <dgm:pt modelId="{9E382A08-7357-4B26-A699-7FB7FED7D0A3}" type="pres">
      <dgm:prSet presAssocID="{F40B92C6-E9D7-4E6F-9997-64D009038779}" presName="compositeShape" presStyleCnt="0">
        <dgm:presLayoutVars>
          <dgm:chMax val="7"/>
          <dgm:dir/>
          <dgm:resizeHandles val="exact"/>
        </dgm:presLayoutVars>
      </dgm:prSet>
      <dgm:spPr/>
    </dgm:pt>
    <dgm:pt modelId="{1A3F66F1-14F6-4AB3-9096-EBB12F6D6D1A}" type="pres">
      <dgm:prSet presAssocID="{F40B92C6-E9D7-4E6F-9997-64D009038779}" presName="wedge1" presStyleLbl="node1" presStyleIdx="0" presStyleCnt="3" custLinFactNeighborX="-3224" custLinFactNeighborY="-1209"/>
      <dgm:spPr/>
      <dgm:t>
        <a:bodyPr/>
        <a:lstStyle/>
        <a:p>
          <a:endParaRPr lang="pt-BR"/>
        </a:p>
      </dgm:t>
    </dgm:pt>
    <dgm:pt modelId="{DAEBB888-5D56-4A2C-9805-80541C8EC94E}" type="pres">
      <dgm:prSet presAssocID="{F40B92C6-E9D7-4E6F-9997-64D00903877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1E9182-03C1-411F-8C35-51E6F49F1E39}" type="pres">
      <dgm:prSet presAssocID="{F40B92C6-E9D7-4E6F-9997-64D009038779}" presName="wedge2" presStyleLbl="node1" presStyleIdx="1" presStyleCnt="3" custLinFactNeighborY="-1209"/>
      <dgm:spPr/>
      <dgm:t>
        <a:bodyPr/>
        <a:lstStyle/>
        <a:p>
          <a:endParaRPr lang="pt-BR"/>
        </a:p>
      </dgm:t>
    </dgm:pt>
    <dgm:pt modelId="{0018BB45-64EC-4170-B85F-63480CFF07AE}" type="pres">
      <dgm:prSet presAssocID="{F40B92C6-E9D7-4E6F-9997-64D00903877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C2EC645-9478-4BA3-AB19-4D12D721DD8F}" type="pres">
      <dgm:prSet presAssocID="{F40B92C6-E9D7-4E6F-9997-64D009038779}" presName="wedge3" presStyleLbl="node1" presStyleIdx="2" presStyleCnt="3" custLinFactNeighborX="-403" custLinFactNeighborY="-4030"/>
      <dgm:spPr/>
      <dgm:t>
        <a:bodyPr/>
        <a:lstStyle/>
        <a:p>
          <a:endParaRPr lang="pt-BR"/>
        </a:p>
      </dgm:t>
    </dgm:pt>
    <dgm:pt modelId="{4236C79A-5E15-42C4-B1CB-F63DFD43B221}" type="pres">
      <dgm:prSet presAssocID="{F40B92C6-E9D7-4E6F-9997-64D00903877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6AEB3B8-17A4-4921-8C0C-CC25E43D9F82}" type="presOf" srcId="{FEA16018-5AAA-4EBC-BF1C-BA4CC2D522A2}" destId="{8C2EC645-9478-4BA3-AB19-4D12D721DD8F}" srcOrd="0" destOrd="0" presId="urn:microsoft.com/office/officeart/2005/8/layout/chart3"/>
    <dgm:cxn modelId="{8D2A81BE-5CF3-4CCE-A5D0-C40C8F5E12C2}" srcId="{F40B92C6-E9D7-4E6F-9997-64D009038779}" destId="{BABC91D2-E383-4B8E-98B0-3279A323FDCC}" srcOrd="0" destOrd="0" parTransId="{206724AB-6CA8-4C41-8565-4C1B138CFB14}" sibTransId="{25A5FA72-8D9D-487B-803D-595E51D10126}"/>
    <dgm:cxn modelId="{3536ED57-D75E-49BB-9AA4-47B8D64FA2E1}" type="presOf" srcId="{BABC91D2-E383-4B8E-98B0-3279A323FDCC}" destId="{DAEBB888-5D56-4A2C-9805-80541C8EC94E}" srcOrd="1" destOrd="0" presId="urn:microsoft.com/office/officeart/2005/8/layout/chart3"/>
    <dgm:cxn modelId="{43855CC3-14E3-4601-B607-4133C5E60107}" type="presOf" srcId="{BABC91D2-E383-4B8E-98B0-3279A323FDCC}" destId="{1A3F66F1-14F6-4AB3-9096-EBB12F6D6D1A}" srcOrd="0" destOrd="0" presId="urn:microsoft.com/office/officeart/2005/8/layout/chart3"/>
    <dgm:cxn modelId="{7C493BC6-6E9F-46F1-AB45-C22FCD6BFD12}" type="presOf" srcId="{FEA16018-5AAA-4EBC-BF1C-BA4CC2D522A2}" destId="{4236C79A-5E15-42C4-B1CB-F63DFD43B221}" srcOrd="1" destOrd="0" presId="urn:microsoft.com/office/officeart/2005/8/layout/chart3"/>
    <dgm:cxn modelId="{93DCFEB9-A32D-4699-9009-2D8119C23B03}" srcId="{F40B92C6-E9D7-4E6F-9997-64D009038779}" destId="{C508E5D8-284C-419E-880B-FF957D8A257C}" srcOrd="1" destOrd="0" parTransId="{034857A7-86EC-4803-828A-8E9782B32077}" sibTransId="{099B9960-BE6C-4D6B-B121-017C2D342479}"/>
    <dgm:cxn modelId="{73528AD0-C054-41D6-9110-52645AA116FF}" type="presOf" srcId="{C508E5D8-284C-419E-880B-FF957D8A257C}" destId="{0018BB45-64EC-4170-B85F-63480CFF07AE}" srcOrd="1" destOrd="0" presId="urn:microsoft.com/office/officeart/2005/8/layout/chart3"/>
    <dgm:cxn modelId="{7C5B1A77-61D0-46DA-8D10-2C400850AEFF}" srcId="{F40B92C6-E9D7-4E6F-9997-64D009038779}" destId="{FEA16018-5AAA-4EBC-BF1C-BA4CC2D522A2}" srcOrd="2" destOrd="0" parTransId="{D0058BD4-D51A-49A1-83B3-85747A3FEE12}" sibTransId="{5AE1FDA6-8358-4DE1-9987-4CF86E1AA96B}"/>
    <dgm:cxn modelId="{CB61AECE-B788-4620-AC93-350F1FB1044A}" type="presOf" srcId="{C508E5D8-284C-419E-880B-FF957D8A257C}" destId="{FB1E9182-03C1-411F-8C35-51E6F49F1E39}" srcOrd="0" destOrd="0" presId="urn:microsoft.com/office/officeart/2005/8/layout/chart3"/>
    <dgm:cxn modelId="{15EBA218-5E3A-4870-9E19-5B609F4BC47C}" type="presOf" srcId="{F40B92C6-E9D7-4E6F-9997-64D009038779}" destId="{9E382A08-7357-4B26-A699-7FB7FED7D0A3}" srcOrd="0" destOrd="0" presId="urn:microsoft.com/office/officeart/2005/8/layout/chart3"/>
    <dgm:cxn modelId="{98716FD9-3B3F-4477-AADE-C0EBB6DDB063}" type="presParOf" srcId="{9E382A08-7357-4B26-A699-7FB7FED7D0A3}" destId="{1A3F66F1-14F6-4AB3-9096-EBB12F6D6D1A}" srcOrd="0" destOrd="0" presId="urn:microsoft.com/office/officeart/2005/8/layout/chart3"/>
    <dgm:cxn modelId="{9D95BEB7-2358-40D2-9712-B918AB3B3065}" type="presParOf" srcId="{9E382A08-7357-4B26-A699-7FB7FED7D0A3}" destId="{DAEBB888-5D56-4A2C-9805-80541C8EC94E}" srcOrd="1" destOrd="0" presId="urn:microsoft.com/office/officeart/2005/8/layout/chart3"/>
    <dgm:cxn modelId="{A0244C50-C45D-4649-974F-612B67112136}" type="presParOf" srcId="{9E382A08-7357-4B26-A699-7FB7FED7D0A3}" destId="{FB1E9182-03C1-411F-8C35-51E6F49F1E39}" srcOrd="2" destOrd="0" presId="urn:microsoft.com/office/officeart/2005/8/layout/chart3"/>
    <dgm:cxn modelId="{3FA207F6-3026-4C7F-9B19-3AF7E4154A4F}" type="presParOf" srcId="{9E382A08-7357-4B26-A699-7FB7FED7D0A3}" destId="{0018BB45-64EC-4170-B85F-63480CFF07AE}" srcOrd="3" destOrd="0" presId="urn:microsoft.com/office/officeart/2005/8/layout/chart3"/>
    <dgm:cxn modelId="{5819CE53-BA3A-4902-AF77-9CE50861FF30}" type="presParOf" srcId="{9E382A08-7357-4B26-A699-7FB7FED7D0A3}" destId="{8C2EC645-9478-4BA3-AB19-4D12D721DD8F}" srcOrd="4" destOrd="0" presId="urn:microsoft.com/office/officeart/2005/8/layout/chart3"/>
    <dgm:cxn modelId="{00562FF5-D01D-42DE-8DF0-0A1ED09D28F6}" type="presParOf" srcId="{9E382A08-7357-4B26-A699-7FB7FED7D0A3}" destId="{4236C79A-5E15-42C4-B1CB-F63DFD43B221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3F66F1-14F6-4AB3-9096-EBB12F6D6D1A}">
      <dsp:nvSpPr>
        <dsp:cNvPr id="0" name=""/>
        <dsp:cNvSpPr/>
      </dsp:nvSpPr>
      <dsp:spPr>
        <a:xfrm>
          <a:off x="3406603" y="249524"/>
          <a:ext cx="3655123" cy="3655123"/>
        </a:xfrm>
        <a:prstGeom prst="pie">
          <a:avLst>
            <a:gd name="adj1" fmla="val 16200000"/>
            <a:gd name="adj2" fmla="val 1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200" kern="1200" dirty="0"/>
        </a:p>
      </dsp:txBody>
      <dsp:txXfrm>
        <a:off x="5393859" y="923982"/>
        <a:ext cx="1240131" cy="1218374"/>
      </dsp:txXfrm>
    </dsp:sp>
    <dsp:sp modelId="{FB1E9182-03C1-411F-8C35-51E6F49F1E39}">
      <dsp:nvSpPr>
        <dsp:cNvPr id="0" name=""/>
        <dsp:cNvSpPr/>
      </dsp:nvSpPr>
      <dsp:spPr>
        <a:xfrm>
          <a:off x="3336031" y="358308"/>
          <a:ext cx="3655123" cy="3655123"/>
        </a:xfrm>
        <a:prstGeom prst="pie">
          <a:avLst>
            <a:gd name="adj1" fmla="val 1800000"/>
            <a:gd name="adj2" fmla="val 900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4300" kern="1200" dirty="0"/>
        </a:p>
      </dsp:txBody>
      <dsp:txXfrm>
        <a:off x="4336839" y="2664517"/>
        <a:ext cx="1653508" cy="1131347"/>
      </dsp:txXfrm>
    </dsp:sp>
    <dsp:sp modelId="{8C2EC645-9478-4BA3-AB19-4D12D721DD8F}">
      <dsp:nvSpPr>
        <dsp:cNvPr id="0" name=""/>
        <dsp:cNvSpPr/>
      </dsp:nvSpPr>
      <dsp:spPr>
        <a:xfrm>
          <a:off x="3321301" y="255197"/>
          <a:ext cx="3655123" cy="3655123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200" kern="1200" dirty="0"/>
        </a:p>
      </dsp:txBody>
      <dsp:txXfrm>
        <a:off x="3712921" y="973168"/>
        <a:ext cx="1240131" cy="1218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2018B-4EF6-45E2-8A4E-559473F6C2AD}" type="datetimeFigureOut">
              <a:rPr lang="pt-BR" smtClean="0"/>
              <a:pPr/>
              <a:t>30/11/2018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B6E24-8FF5-4B5A-B47B-45279EDD64F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611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9B5811-5846-4D75-B0D3-D204102351E3}" type="slidenum">
              <a:rPr lang="pt-BR" altLang="pt-BR" smtClean="0"/>
              <a:pPr>
                <a:spcBef>
                  <a:spcPct val="0"/>
                </a:spcBef>
              </a:pPr>
              <a:t>3</a:t>
            </a:fld>
            <a:endParaRPr lang="pt-BR" altLang="pt-BR" smtClean="0"/>
          </a:p>
        </p:txBody>
      </p:sp>
      <p:sp>
        <p:nvSpPr>
          <p:cNvPr id="12902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F01D8823-C541-47CE-B4BA-076F549FC624}" type="slidenum">
              <a:rPr lang="pt-BR" altLang="pt-BR" b="0">
                <a:latin typeface="Times New Roman" panose="02020603050405020304" pitchFamily="18" charset="0"/>
              </a:rPr>
              <a:pPr algn="r">
                <a:spcBef>
                  <a:spcPct val="0"/>
                </a:spcBef>
              </a:pPr>
              <a:t>3</a:t>
            </a:fld>
            <a:endParaRPr lang="pt-BR" altLang="pt-BR" b="0">
              <a:latin typeface="Times New Roman" panose="02020603050405020304" pitchFamily="18" charset="0"/>
            </a:endParaRPr>
          </a:p>
        </p:txBody>
      </p:sp>
      <p:sp>
        <p:nvSpPr>
          <p:cNvPr id="12902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EA6F846-4892-4D6F-AEE5-6F52CEF56326}" type="slidenum">
              <a:rPr lang="pt-BR" altLang="pt-BR" b="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pt-BR" altLang="pt-BR" b="0">
              <a:latin typeface="Times New Roman" panose="02020603050405020304" pitchFamily="18" charset="0"/>
            </a:endParaRPr>
          </a:p>
        </p:txBody>
      </p:sp>
      <p:sp>
        <p:nvSpPr>
          <p:cNvPr id="1290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1464242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769A-B0F5-454C-918D-33BD6679CD61}" type="datetimeFigureOut">
              <a:rPr lang="pt-BR" smtClean="0"/>
              <a:pPr/>
              <a:t>30/11/2018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27B7-D9E3-4CB5-95DE-08BFD9F8A0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1504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769A-B0F5-454C-918D-33BD6679CD61}" type="datetimeFigureOut">
              <a:rPr lang="pt-BR" smtClean="0"/>
              <a:pPr/>
              <a:t>30/11/2018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27B7-D9E3-4CB5-95DE-08BFD9F8A0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5288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769A-B0F5-454C-918D-33BD6679CD61}" type="datetimeFigureOut">
              <a:rPr lang="pt-BR" smtClean="0"/>
              <a:pPr/>
              <a:t>30/11/2018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27B7-D9E3-4CB5-95DE-08BFD9F8A0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176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769A-B0F5-454C-918D-33BD6679CD61}" type="datetimeFigureOut">
              <a:rPr lang="pt-BR" smtClean="0"/>
              <a:pPr/>
              <a:t>30/11/2018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27B7-D9E3-4CB5-95DE-08BFD9F8A0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8775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769A-B0F5-454C-918D-33BD6679CD61}" type="datetimeFigureOut">
              <a:rPr lang="pt-BR" smtClean="0"/>
              <a:pPr/>
              <a:t>30/11/2018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27B7-D9E3-4CB5-95DE-08BFD9F8A0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971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769A-B0F5-454C-918D-33BD6679CD61}" type="datetimeFigureOut">
              <a:rPr lang="pt-BR" smtClean="0"/>
              <a:pPr/>
              <a:t>30/11/2018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27B7-D9E3-4CB5-95DE-08BFD9F8A0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2705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769A-B0F5-454C-918D-33BD6679CD61}" type="datetimeFigureOut">
              <a:rPr lang="pt-BR" smtClean="0"/>
              <a:pPr/>
              <a:t>30/11/2018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27B7-D9E3-4CB5-95DE-08BFD9F8A0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003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769A-B0F5-454C-918D-33BD6679CD61}" type="datetimeFigureOut">
              <a:rPr lang="pt-BR" smtClean="0"/>
              <a:pPr/>
              <a:t>30/11/2018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27B7-D9E3-4CB5-95DE-08BFD9F8A0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749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769A-B0F5-454C-918D-33BD6679CD61}" type="datetimeFigureOut">
              <a:rPr lang="pt-BR" smtClean="0"/>
              <a:pPr/>
              <a:t>30/11/2018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27B7-D9E3-4CB5-95DE-08BFD9F8A0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5931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769A-B0F5-454C-918D-33BD6679CD61}" type="datetimeFigureOut">
              <a:rPr lang="pt-BR" smtClean="0"/>
              <a:pPr/>
              <a:t>30/11/2018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27B7-D9E3-4CB5-95DE-08BFD9F8A0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6221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769A-B0F5-454C-918D-33BD6679CD61}" type="datetimeFigureOut">
              <a:rPr lang="pt-BR" smtClean="0"/>
              <a:pPr/>
              <a:t>30/11/2018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27B7-D9E3-4CB5-95DE-08BFD9F8A0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878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1769A-B0F5-454C-918D-33BD6679CD61}" type="datetimeFigureOut">
              <a:rPr lang="pt-BR" smtClean="0"/>
              <a:pPr/>
              <a:t>30/11/2018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A27B7-D9E3-4CB5-95DE-08BFD9F8A0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9401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caiohostilio.com/wp-content/uploads/limpel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15.sv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13.sv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://bvsms.saude.gov.br/bvs/saudelegis/gm/2016/prt0204_17_02_2016.html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69458" y="365125"/>
            <a:ext cx="9291484" cy="1325563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rgbClr val="FF0000"/>
                </a:solidFill>
              </a:rPr>
              <a:t>QUANTO TEMPO VOCÊ UTILIZA DO SEU DIA PARA:</a:t>
            </a:r>
            <a:endParaRPr lang="pt-BR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C968358D-1048-43F3-95EC-691DC5E53C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20269" cy="1495039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8096864" y="2005782"/>
            <a:ext cx="38788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3600" b="1" dirty="0" smtClean="0"/>
              <a:t>TRABALHO</a:t>
            </a:r>
          </a:p>
          <a:p>
            <a:pPr>
              <a:buFont typeface="Arial" pitchFamily="34" charset="0"/>
              <a:buChar char="•"/>
            </a:pPr>
            <a:r>
              <a:rPr lang="pt-BR" sz="3600" b="1" dirty="0" smtClean="0"/>
              <a:t>LAZER</a:t>
            </a:r>
          </a:p>
          <a:p>
            <a:pPr>
              <a:buFont typeface="Arial" pitchFamily="34" charset="0"/>
              <a:buChar char="•"/>
            </a:pPr>
            <a:r>
              <a:rPr lang="pt-BR" sz="3600" b="1" dirty="0" smtClean="0"/>
              <a:t>ESPIRITUALIDADE</a:t>
            </a:r>
          </a:p>
          <a:p>
            <a:pPr>
              <a:buFont typeface="Arial" pitchFamily="34" charset="0"/>
              <a:buChar char="•"/>
            </a:pPr>
            <a:r>
              <a:rPr lang="pt-BR" sz="3600" b="1" dirty="0" smtClean="0"/>
              <a:t>VIDA AMOROSA</a:t>
            </a:r>
          </a:p>
          <a:p>
            <a:pPr>
              <a:buFont typeface="Arial" pitchFamily="34" charset="0"/>
              <a:buChar char="•"/>
            </a:pPr>
            <a:r>
              <a:rPr lang="pt-BR" sz="3600" b="1" dirty="0" smtClean="0"/>
              <a:t>FAMÍLIA</a:t>
            </a:r>
          </a:p>
          <a:p>
            <a:pPr>
              <a:buFont typeface="Arial" pitchFamily="34" charset="0"/>
              <a:buChar char="•"/>
            </a:pPr>
            <a:r>
              <a:rPr lang="pt-BR" sz="3600" b="1" dirty="0" smtClean="0"/>
              <a:t>ATIVIDADE FÍSICA</a:t>
            </a:r>
          </a:p>
          <a:p>
            <a:pPr>
              <a:buFont typeface="Arial" pitchFamily="34" charset="0"/>
              <a:buChar char="•"/>
            </a:pPr>
            <a:r>
              <a:rPr lang="pt-BR" sz="3600" b="1" dirty="0" smtClean="0"/>
              <a:t>SONO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>
                <a:solidFill>
                  <a:srgbClr val="FF0000"/>
                </a:solidFill>
              </a:rPr>
              <a:t>ERGONÔMICOS E PSICOSSOCIAIS</a:t>
            </a:r>
            <a:endParaRPr lang="pt-BR" altLang="pt-BR" smtClean="0"/>
          </a:p>
        </p:txBody>
      </p:sp>
      <p:sp>
        <p:nvSpPr>
          <p:cNvPr id="18435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4038600" cy="4525963"/>
          </a:xfrm>
        </p:spPr>
        <p:txBody>
          <a:bodyPr/>
          <a:lstStyle/>
          <a:p>
            <a:r>
              <a:rPr lang="pt-BR" altLang="pt-BR" sz="1800"/>
              <a:t>Decorrem da organização e gestão do trabalho, como, por exemplo: da utilização de equipamentos, máquinas e mobiliário inadequados, levando a posturas e posições incorretas; locais adaptados com más condições de iluminação, ventilação e de conforto para os trabalhadores; trabalho em turnos noturnos; monotonia ou ritmo de trabalho excessivo, exigências de produtividade, relações de trabalho autoritárias, falhas no treinamento e supervisão dos trabalhadores, entre outros</a:t>
            </a:r>
            <a:r>
              <a:rPr lang="pt-BR" altLang="pt-BR" sz="1100"/>
              <a:t>. (MINISTÉRIO DA SAÚDE, 2001).</a:t>
            </a:r>
          </a:p>
          <a:p>
            <a:endParaRPr lang="pt-BR" altLang="pt-BR" sz="1800"/>
          </a:p>
        </p:txBody>
      </p:sp>
      <p:pic>
        <p:nvPicPr>
          <p:cNvPr id="1843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8938" y="1714501"/>
            <a:ext cx="2286000" cy="166687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4143376"/>
            <a:ext cx="1752600" cy="1666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58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>
                <a:solidFill>
                  <a:srgbClr val="FF0000"/>
                </a:solidFill>
              </a:rPr>
              <a:t>RISCOS MECÂNICOS E DE ACIDENTES</a:t>
            </a:r>
            <a:endParaRPr lang="pt-BR" altLang="pt-BR" sz="4000"/>
          </a:p>
        </p:txBody>
      </p:sp>
      <p:sp>
        <p:nvSpPr>
          <p:cNvPr id="19459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4038600" cy="4525963"/>
          </a:xfrm>
        </p:spPr>
        <p:txBody>
          <a:bodyPr/>
          <a:lstStyle/>
          <a:p>
            <a:endParaRPr lang="pt-BR" altLang="pt-BR" sz="2400"/>
          </a:p>
          <a:p>
            <a:endParaRPr lang="pt-BR" altLang="pt-BR" sz="2400"/>
          </a:p>
          <a:p>
            <a:r>
              <a:rPr lang="pt-BR" altLang="pt-BR" sz="2400"/>
              <a:t>Ligados à proteção das máquinas, arranjo físico, ordem e limpeza do ambiente de trabalho, sinalização, rotulagem de produtos e outros que podem levar á acidentes do trabalho</a:t>
            </a:r>
            <a:r>
              <a:rPr lang="pt-BR" altLang="pt-BR" smtClean="0"/>
              <a:t>. </a:t>
            </a:r>
            <a:r>
              <a:rPr lang="pt-BR" altLang="pt-BR" sz="1400"/>
              <a:t>(MINISTÉRIO DA SAÚDE, 2001).</a:t>
            </a:r>
          </a:p>
          <a:p>
            <a:endParaRPr lang="pt-BR" altLang="pt-BR" smtClean="0"/>
          </a:p>
        </p:txBody>
      </p:sp>
      <p:pic>
        <p:nvPicPr>
          <p:cNvPr id="1946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4626" y="2214563"/>
            <a:ext cx="2428875" cy="188595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4500564"/>
            <a:ext cx="2628900" cy="1743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13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35903" y="551350"/>
            <a:ext cx="6538871" cy="1356360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Quais são os adoecimentos causados pelo trabalho?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96" y="2570644"/>
            <a:ext cx="3453284" cy="2202428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66" y="2559390"/>
            <a:ext cx="3458597" cy="220581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594" y="4286375"/>
            <a:ext cx="3561058" cy="220242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DB62AC5-0C4E-4956-AABA-3056A99E1E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5" y="319246"/>
            <a:ext cx="2420269" cy="149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96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b="1" dirty="0" smtClean="0">
                <a:solidFill>
                  <a:srgbClr val="FF0000"/>
                </a:solidFill>
              </a:rPr>
              <a:t>¨SAÚDE DO TRABALHADOR¨: ALGUNS DADOS...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04864"/>
            <a:ext cx="7746759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920203" y="2348880"/>
            <a:ext cx="38404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accent6">
                    <a:lumMod val="50000"/>
                  </a:schemeClr>
                </a:solidFill>
              </a:rPr>
              <a:t>QUANDO TRABALHAR ADOECE...</a:t>
            </a:r>
            <a:endParaRPr lang="pt-BR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6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9"/>
            <a:ext cx="8339664" cy="6298033"/>
          </a:xfrm>
          <a:prstGeom prst="rect">
            <a:avLst/>
          </a:prstGeom>
        </p:spPr>
      </p:pic>
      <p:pic>
        <p:nvPicPr>
          <p:cNvPr id="3" name="Espaço Reservado para Conteúd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665" y="1556793"/>
            <a:ext cx="3837295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4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53" y="1"/>
            <a:ext cx="5949980" cy="335036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016" y="29708"/>
            <a:ext cx="5903979" cy="332445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445" y="3397786"/>
            <a:ext cx="5973551" cy="346021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63577"/>
            <a:ext cx="6200353" cy="266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8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7927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7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b="1" dirty="0" smtClean="0">
                <a:solidFill>
                  <a:srgbClr val="FF0000"/>
                </a:solidFill>
              </a:rPr>
              <a:t>¨SAÚDE DO TRABALHADOR¨: ALGUNS DADOS...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39349" y="1628800"/>
            <a:ext cx="1161729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 smtClean="0"/>
              <a:t>Agentes </a:t>
            </a:r>
            <a:r>
              <a:rPr lang="pt-BR" sz="3000" dirty="0"/>
              <a:t>químicos, máquinas e equipamentos são os principais motivadores dos 700 mil acidentes de trabalho que ocorrem por ano em todo </a:t>
            </a:r>
            <a:r>
              <a:rPr lang="pt-BR" sz="3000" dirty="0" smtClean="0"/>
              <a:t>Brasil, </a:t>
            </a:r>
          </a:p>
          <a:p>
            <a:pPr algn="just"/>
            <a:endParaRPr lang="pt-BR" sz="3000" dirty="0"/>
          </a:p>
          <a:p>
            <a:pPr algn="just"/>
            <a:r>
              <a:rPr lang="pt-BR" sz="3000" dirty="0" smtClean="0"/>
              <a:t>2012 </a:t>
            </a:r>
            <a:r>
              <a:rPr lang="pt-BR" sz="3000" dirty="0"/>
              <a:t>a 2017 - foram registrados mais de 4 milhões de </a:t>
            </a:r>
            <a:r>
              <a:rPr lang="pt-BR" sz="3000" dirty="0" smtClean="0"/>
              <a:t>acidentes,</a:t>
            </a:r>
          </a:p>
          <a:p>
            <a:pPr algn="just"/>
            <a:endParaRPr lang="pt-BR" sz="3000" dirty="0" smtClean="0"/>
          </a:p>
          <a:p>
            <a:pPr algn="just"/>
            <a:r>
              <a:rPr lang="pt-BR" sz="3000" dirty="0" smtClean="0"/>
              <a:t>a </a:t>
            </a:r>
            <a:r>
              <a:rPr lang="pt-BR" sz="3000" dirty="0"/>
              <a:t>cada 48 segundos ocorre um acidente no </a:t>
            </a:r>
            <a:r>
              <a:rPr lang="pt-BR" sz="3000" dirty="0" smtClean="0"/>
              <a:t>país, </a:t>
            </a:r>
          </a:p>
          <a:p>
            <a:pPr algn="just"/>
            <a:endParaRPr lang="pt-BR" sz="3000" dirty="0" smtClean="0"/>
          </a:p>
          <a:p>
            <a:pPr algn="just"/>
            <a:r>
              <a:rPr lang="pt-BR" sz="3000" dirty="0" smtClean="0"/>
              <a:t>esses </a:t>
            </a:r>
            <a:r>
              <a:rPr lang="pt-BR" sz="3000" dirty="0"/>
              <a:t>casos resultaram na morte de quase 16 mil pessoas</a:t>
            </a:r>
            <a:r>
              <a:rPr lang="pt-BR" sz="3000" dirty="0" smtClean="0"/>
              <a:t>. 		     </a:t>
            </a:r>
            <a:r>
              <a:rPr lang="pt-BR" sz="1600" dirty="0" smtClean="0"/>
              <a:t>Observatório </a:t>
            </a:r>
            <a:r>
              <a:rPr lang="pt-BR" sz="1600" dirty="0"/>
              <a:t>Digital de Saúde e Segurança do Trabalho do </a:t>
            </a:r>
            <a:r>
              <a:rPr lang="pt-BR" sz="1600" dirty="0" smtClean="0"/>
              <a:t>MPT 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27890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376589" y="908720"/>
            <a:ext cx="815412" cy="5143500"/>
          </a:xfrm>
          <a:prstGeom prst="rect">
            <a:avLst/>
          </a:prstGeom>
          <a:solidFill>
            <a:srgbClr val="D3372B"/>
          </a:solidFill>
          <a:ln>
            <a:solidFill>
              <a:srgbClr val="D337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pt-BR" sz="3000" dirty="0">
                <a:latin typeface="Cambria" panose="02040503050406030204" pitchFamily="18" charset="0"/>
              </a:rPr>
              <a:t>SAÚDE DO TRABALHADOR</a:t>
            </a:r>
          </a:p>
        </p:txBody>
      </p:sp>
      <p:sp>
        <p:nvSpPr>
          <p:cNvPr id="3" name="Retângulo 2"/>
          <p:cNvSpPr/>
          <p:nvPr/>
        </p:nvSpPr>
        <p:spPr>
          <a:xfrm>
            <a:off x="6096001" y="1301751"/>
            <a:ext cx="5281084" cy="150813"/>
          </a:xfrm>
          <a:prstGeom prst="rect">
            <a:avLst/>
          </a:prstGeom>
          <a:solidFill>
            <a:srgbClr val="D3372B"/>
          </a:solidFill>
          <a:ln>
            <a:solidFill>
              <a:srgbClr val="D337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3000">
              <a:solidFill>
                <a:srgbClr val="D3372B"/>
              </a:solidFill>
            </a:endParaRPr>
          </a:p>
        </p:txBody>
      </p:sp>
      <p:sp>
        <p:nvSpPr>
          <p:cNvPr id="22532" name="Retângulo 3"/>
          <p:cNvSpPr>
            <a:spLocks noChangeArrowheads="1"/>
          </p:cNvSpPr>
          <p:nvPr/>
        </p:nvSpPr>
        <p:spPr bwMode="auto">
          <a:xfrm>
            <a:off x="6288617" y="736601"/>
            <a:ext cx="508846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pt-BR" altLang="pt-BR" sz="2700">
                <a:latin typeface="Cambria" panose="02040503050406030204" pitchFamily="18" charset="0"/>
              </a:rPr>
              <a:t>Saúde do Trabalhador</a:t>
            </a:r>
          </a:p>
        </p:txBody>
      </p:sp>
      <p:sp>
        <p:nvSpPr>
          <p:cNvPr id="22534" name="CaixaDeTexto 6"/>
          <p:cNvSpPr txBox="1">
            <a:spLocks noChangeArrowheads="1"/>
          </p:cNvSpPr>
          <p:nvPr/>
        </p:nvSpPr>
        <p:spPr bwMode="auto">
          <a:xfrm>
            <a:off x="815413" y="3875564"/>
            <a:ext cx="1008112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pt-BR" altLang="pt-BR" sz="3200" b="1" dirty="0">
                <a:latin typeface="+mn-lt"/>
              </a:rPr>
              <a:t>4º Lugar no ranking mundial </a:t>
            </a:r>
          </a:p>
          <a:p>
            <a:pPr algn="ctr"/>
            <a:r>
              <a:rPr lang="pt-BR" altLang="pt-BR" sz="3200" b="1" dirty="0">
                <a:latin typeface="+mn-lt"/>
              </a:rPr>
              <a:t>de acidentes </a:t>
            </a:r>
            <a:r>
              <a:rPr lang="pt-BR" altLang="pt-BR" sz="3200" b="1" dirty="0" smtClean="0">
                <a:latin typeface="+mn-lt"/>
              </a:rPr>
              <a:t>fatais</a:t>
            </a:r>
          </a:p>
          <a:p>
            <a:pPr algn="ctr"/>
            <a:r>
              <a:rPr lang="pt-BR" sz="3200" b="1" dirty="0">
                <a:latin typeface="+mn-lt"/>
              </a:rPr>
              <a:t>atrás somente de China, Índia e </a:t>
            </a:r>
            <a:r>
              <a:rPr lang="pt-BR" sz="3200" b="1" dirty="0" smtClean="0">
                <a:latin typeface="+mn-lt"/>
              </a:rPr>
              <a:t>Indonésia</a:t>
            </a:r>
            <a:endParaRPr lang="pt-BR" altLang="pt-BR" sz="3200" b="1" dirty="0">
              <a:latin typeface="+mn-lt"/>
            </a:endParaRPr>
          </a:p>
        </p:txBody>
      </p:sp>
      <p:pic>
        <p:nvPicPr>
          <p:cNvPr id="9" name="Picture 6" descr="https://encrypted-tbn3.gstatic.com/images?q=tbn:ANd9GcQZ1HS-GvXznXdk6Cd5AWHhOcUtenGxWNpfbII7tShbrCmCfdb1doUj6F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5970416" cy="335699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16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12048661" cy="6741368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pt-BR" sz="4800" b="1" dirty="0" smtClean="0">
                <a:solidFill>
                  <a:srgbClr val="FF0000"/>
                </a:solidFill>
              </a:rPr>
              <a:t>Os </a:t>
            </a:r>
            <a:r>
              <a:rPr lang="pt-BR" sz="4800" b="1" dirty="0">
                <a:solidFill>
                  <a:srgbClr val="FF0000"/>
                </a:solidFill>
              </a:rPr>
              <a:t>principais números…</a:t>
            </a:r>
            <a:r>
              <a:rPr lang="pt-BR" sz="4800" dirty="0">
                <a:solidFill>
                  <a:srgbClr val="FF0000"/>
                </a:solidFill>
              </a:rPr>
              <a:t/>
            </a:r>
            <a:br>
              <a:rPr lang="pt-BR" sz="4800" dirty="0">
                <a:solidFill>
                  <a:srgbClr val="FF0000"/>
                </a:solidFill>
              </a:rPr>
            </a:br>
            <a:endParaRPr lang="pt-BR" dirty="0" smtClean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endParaRPr lang="pt-BR" sz="2800" dirty="0" smtClean="0"/>
          </a:p>
          <a:p>
            <a:pPr marL="0" indent="0" fontAlgn="base">
              <a:buNone/>
            </a:pPr>
            <a:r>
              <a:rPr lang="pt-BR" sz="2800" dirty="0" smtClean="0"/>
              <a:t>Área </a:t>
            </a:r>
            <a:r>
              <a:rPr lang="pt-BR" sz="2800" dirty="0"/>
              <a:t>de </a:t>
            </a:r>
            <a:r>
              <a:rPr lang="pt-BR" sz="2800" dirty="0" smtClean="0"/>
              <a:t>serviços:  55,69</a:t>
            </a:r>
            <a:r>
              <a:rPr lang="pt-BR" sz="2800" dirty="0"/>
              <a:t>% e a indústria com 41,09%, excluídos os dados de atividade </a:t>
            </a:r>
            <a:r>
              <a:rPr lang="pt-BR" sz="2800" dirty="0" smtClean="0"/>
              <a:t>ignorada,</a:t>
            </a:r>
          </a:p>
          <a:p>
            <a:pPr marL="0" indent="0" fontAlgn="base">
              <a:buNone/>
            </a:pPr>
            <a:endParaRPr lang="pt-BR" sz="2800" dirty="0"/>
          </a:p>
          <a:p>
            <a:pPr marL="0" indent="0" fontAlgn="base">
              <a:buNone/>
            </a:pPr>
            <a:r>
              <a:rPr lang="pt-BR" sz="2800" dirty="0" smtClean="0"/>
              <a:t>Considerado </a:t>
            </a:r>
            <a:r>
              <a:rPr lang="pt-BR" sz="2800" dirty="0"/>
              <a:t>o fato de que a Indústria representa apenas 25% dos trabalhadores registrados no país, significa que proporcionalmente este setor é onde se dá a maior incidência de acidentes de trabalho</a:t>
            </a:r>
            <a:r>
              <a:rPr lang="pt-BR" sz="2800" dirty="0" smtClean="0"/>
              <a:t>.</a:t>
            </a:r>
          </a:p>
          <a:p>
            <a:pPr marL="0" indent="0" algn="just" fontAlgn="base">
              <a:buNone/>
            </a:pPr>
            <a:endParaRPr lang="pt-BR" sz="2800" dirty="0" smtClean="0"/>
          </a:p>
          <a:p>
            <a:pPr marL="0" indent="0" algn="just" fontAlgn="base">
              <a:buNone/>
            </a:pPr>
            <a:r>
              <a:rPr lang="pt-BR" sz="2800" dirty="0" smtClean="0"/>
              <a:t>Entre </a:t>
            </a:r>
            <a:r>
              <a:rPr lang="pt-BR" sz="2800" dirty="0"/>
              <a:t>2007 e </a:t>
            </a:r>
            <a:r>
              <a:rPr lang="pt-BR" sz="2800" dirty="0" smtClean="0"/>
              <a:t>2013: mais </a:t>
            </a:r>
            <a:r>
              <a:rPr lang="pt-BR" sz="2800" dirty="0"/>
              <a:t>de 5 milhões de casos de acidentes de trabalho no Brasil, sendo 19,4 mil mortes</a:t>
            </a:r>
            <a:r>
              <a:rPr lang="pt-BR" sz="2800" dirty="0" smtClean="0"/>
              <a:t>.</a:t>
            </a:r>
            <a:endParaRPr lang="pt-BR" sz="2800" dirty="0"/>
          </a:p>
        </p:txBody>
      </p:sp>
      <p:pic>
        <p:nvPicPr>
          <p:cNvPr id="5" name="Picture 6" descr="https://encrypted-tbn3.gstatic.com/images?q=tbn:ANd9GcQZ1HS-GvXznXdk6Cd5AWHhOcUtenGxWNpfbII7tShbrCmCfdb1doUj6F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522" y="33443"/>
            <a:ext cx="3093479" cy="173937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85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D9847C5-1FA3-4D5F-8C53-08E1228F9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635" y="4967066"/>
            <a:ext cx="11776365" cy="1356314"/>
          </a:xfrm>
        </p:spPr>
        <p:txBody>
          <a:bodyPr>
            <a:normAutofit/>
          </a:bodyPr>
          <a:lstStyle/>
          <a:p>
            <a:pPr algn="l"/>
            <a:r>
              <a:rPr lang="pt-BR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Acadêmicas: Carol, </a:t>
            </a:r>
            <a:r>
              <a:rPr lang="pt-BR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Thainá</a:t>
            </a:r>
            <a:r>
              <a:rPr lang="pt-BR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Gabriela</a:t>
            </a:r>
            <a:endParaRPr lang="pt-BR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A0D47A3-1A3D-4EC5-AB94-B023B8427ABD}"/>
              </a:ext>
            </a:extLst>
          </p:cNvPr>
          <p:cNvSpPr txBox="1"/>
          <p:nvPr/>
        </p:nvSpPr>
        <p:spPr>
          <a:xfrm>
            <a:off x="415635" y="1980013"/>
            <a:ext cx="11294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Agravos de Notificação </a:t>
            </a:r>
            <a:r>
              <a:rPr lang="pt-BR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Compulsória relacionados ao Trabalho</a:t>
            </a:r>
            <a:endParaRPr lang="pt-BR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968358D-1048-43F3-95EC-691DC5E53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5" y="319246"/>
            <a:ext cx="2420269" cy="149503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0EDC9EB-4167-4CBB-89C9-6FBF7FE3EA74}"/>
              </a:ext>
            </a:extLst>
          </p:cNvPr>
          <p:cNvSpPr txBox="1"/>
          <p:nvPr/>
        </p:nvSpPr>
        <p:spPr>
          <a:xfrm>
            <a:off x="5170928" y="5892422"/>
            <a:ext cx="2020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UBERABA</a:t>
            </a:r>
          </a:p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1D89B16-7B72-4BEE-A81A-BAFA1D5DD525}"/>
              </a:ext>
            </a:extLst>
          </p:cNvPr>
          <p:cNvSpPr txBox="1"/>
          <p:nvPr/>
        </p:nvSpPr>
        <p:spPr>
          <a:xfrm>
            <a:off x="415635" y="4136069"/>
            <a:ext cx="8075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Profª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Drª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Isabel Ap.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Porcatti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Walsh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53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8111613" cy="3861048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pt-BR" sz="4800" b="1" dirty="0" smtClean="0">
                <a:solidFill>
                  <a:srgbClr val="FF0000"/>
                </a:solidFill>
              </a:rPr>
              <a:t>… </a:t>
            </a:r>
            <a:r>
              <a:rPr lang="pt-BR" sz="4800" b="1" dirty="0">
                <a:solidFill>
                  <a:srgbClr val="FF0000"/>
                </a:solidFill>
              </a:rPr>
              <a:t>e o que os números não contam</a:t>
            </a:r>
            <a:r>
              <a:rPr lang="pt-BR" sz="2000" dirty="0">
                <a:solidFill>
                  <a:srgbClr val="FF0000"/>
                </a:solidFill>
              </a:rPr>
              <a:t/>
            </a:r>
            <a:br>
              <a:rPr lang="pt-BR" sz="2000" dirty="0">
                <a:solidFill>
                  <a:srgbClr val="FF0000"/>
                </a:solidFill>
              </a:rPr>
            </a:br>
            <a:endParaRPr lang="pt-BR" sz="2000" dirty="0" smtClean="0">
              <a:solidFill>
                <a:srgbClr val="FF0000"/>
              </a:solidFill>
            </a:endParaRPr>
          </a:p>
          <a:p>
            <a:pPr fontAlgn="base"/>
            <a:r>
              <a:rPr lang="pt-BR" sz="2000" dirty="0" smtClean="0"/>
              <a:t>Apesar dos índices alarmantes há um elevado grau de subnotificação das informações,</a:t>
            </a:r>
          </a:p>
          <a:p>
            <a:pPr fontAlgn="base"/>
            <a:endParaRPr lang="pt-BR" sz="1000" dirty="0" smtClean="0"/>
          </a:p>
          <a:p>
            <a:pPr fontAlgn="base"/>
            <a:r>
              <a:rPr lang="pt-BR" sz="2000" dirty="0" smtClean="0"/>
              <a:t>Grande </a:t>
            </a:r>
            <a:r>
              <a:rPr lang="pt-BR" sz="2000" dirty="0"/>
              <a:t>parte dos acidentes não é registrada através </a:t>
            </a:r>
            <a:r>
              <a:rPr lang="pt-BR" sz="2000" dirty="0" smtClean="0"/>
              <a:t>Comunicação </a:t>
            </a:r>
            <a:r>
              <a:rPr lang="pt-BR" sz="2000" dirty="0"/>
              <a:t>de Acidente de </a:t>
            </a:r>
            <a:r>
              <a:rPr lang="pt-BR" sz="2000" dirty="0" smtClean="0"/>
              <a:t>Trabalho </a:t>
            </a:r>
            <a:r>
              <a:rPr lang="pt-BR" sz="2000" dirty="0"/>
              <a:t>e permanece invisível às </a:t>
            </a:r>
            <a:r>
              <a:rPr lang="pt-BR" sz="2000" dirty="0" smtClean="0"/>
              <a:t>estatísticas</a:t>
            </a:r>
            <a:endParaRPr lang="pt-BR" sz="2000" dirty="0"/>
          </a:p>
        </p:txBody>
      </p:sp>
      <p:pic>
        <p:nvPicPr>
          <p:cNvPr id="4" name="Picture 3" descr="icebe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6"/>
          <a:stretch>
            <a:fillRect/>
          </a:stretch>
        </p:blipFill>
        <p:spPr bwMode="auto">
          <a:xfrm>
            <a:off x="8208235" y="0"/>
            <a:ext cx="3983765" cy="327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0" y="3807038"/>
            <a:ext cx="120486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t-BR" sz="2000" dirty="0" smtClean="0"/>
              <a:t>No </a:t>
            </a:r>
            <a:r>
              <a:rPr lang="pt-BR" sz="2000" dirty="0"/>
              <a:t>caso de pequenas e médias empresas estima-se que menos de 20% dos acidentes são notificados.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pt-BR" sz="10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t-BR" sz="2000" dirty="0"/>
              <a:t>Os números oficiais não abrangem os trabalhadores informais (cerca de 50% dos ocupados no Brasil), os trabalhadores públicos de regime estatutário e os autônomos.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pt-BR" sz="10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t-BR" sz="2000" dirty="0"/>
              <a:t>A Pesquisa Nacional de Saúde (IBGE, 2013), mostrou que para cada acidente de trabalho registrado pela Previdência Social, há quase sete acidentes não declarados oficialmente</a:t>
            </a:r>
          </a:p>
        </p:txBody>
      </p:sp>
    </p:spTree>
    <p:extLst>
      <p:ext uri="{BB962C8B-B14F-4D97-AF65-F5344CB8AC3E}">
        <p14:creationId xmlns:p14="http://schemas.microsoft.com/office/powerpoint/2010/main" val="397271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124744"/>
            <a:ext cx="1194938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3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669360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pt-BR" sz="4800" b="1" dirty="0" smtClean="0">
                <a:solidFill>
                  <a:srgbClr val="FF0000"/>
                </a:solidFill>
              </a:rPr>
              <a:t>Os </a:t>
            </a:r>
            <a:r>
              <a:rPr lang="pt-BR" sz="4800" b="1" dirty="0">
                <a:solidFill>
                  <a:srgbClr val="FF0000"/>
                </a:solidFill>
              </a:rPr>
              <a:t>acidentes e a terceirização</a:t>
            </a:r>
            <a:r>
              <a:rPr lang="pt-BR" sz="3600" dirty="0">
                <a:solidFill>
                  <a:srgbClr val="FF0000"/>
                </a:solidFill>
              </a:rPr>
              <a:t/>
            </a:r>
            <a:br>
              <a:rPr lang="pt-BR" sz="3600" dirty="0">
                <a:solidFill>
                  <a:srgbClr val="FF0000"/>
                </a:solidFill>
              </a:rPr>
            </a:br>
            <a:endParaRPr lang="pt-BR" sz="3600" dirty="0" smtClean="0">
              <a:solidFill>
                <a:srgbClr val="FF0000"/>
              </a:solidFill>
            </a:endParaRPr>
          </a:p>
          <a:p>
            <a:pPr fontAlgn="base"/>
            <a:r>
              <a:rPr lang="pt-BR" sz="2000" dirty="0" smtClean="0"/>
              <a:t>A terceirização das </a:t>
            </a:r>
            <a:r>
              <a:rPr lang="pt-BR" sz="2000" dirty="0"/>
              <a:t>chamadas atividades-fim, </a:t>
            </a:r>
            <a:r>
              <a:rPr lang="pt-BR" sz="2000" dirty="0" smtClean="0"/>
              <a:t>agrava </a:t>
            </a:r>
            <a:r>
              <a:rPr lang="pt-BR" sz="2000" dirty="0"/>
              <a:t>ainda mais o cenário dos acidentes de trabalho no país.</a:t>
            </a:r>
          </a:p>
          <a:p>
            <a:pPr fontAlgn="base"/>
            <a:endParaRPr lang="pt-BR" sz="2000" dirty="0" smtClean="0"/>
          </a:p>
          <a:p>
            <a:pPr fontAlgn="base"/>
            <a:r>
              <a:rPr lang="pt-BR" sz="2000" dirty="0" smtClean="0"/>
              <a:t>Atualmente</a:t>
            </a:r>
            <a:r>
              <a:rPr lang="pt-BR" sz="2000" dirty="0"/>
              <a:t>, oito em cada dez acidentes de trabalho acontecem com terceirizados, que respondem ainda por quatro de cada cinco mortes nessas circunstâncias.</a:t>
            </a:r>
          </a:p>
          <a:p>
            <a:pPr fontAlgn="base"/>
            <a:endParaRPr lang="pt-BR" sz="2000" dirty="0" smtClean="0"/>
          </a:p>
          <a:p>
            <a:pPr fontAlgn="base"/>
            <a:r>
              <a:rPr lang="pt-BR" sz="2000" dirty="0" smtClean="0"/>
              <a:t>Os </a:t>
            </a:r>
            <a:r>
              <a:rPr lang="pt-BR" sz="2000" dirty="0"/>
              <a:t>terceirizados possuem os salários mais baixos, no entanto trabalham em média 3 horas a mais por semana comparados aos demais trabalhadores. Jornadas maiores são mais cansativas e provocam maiores incidências de acidentes.</a:t>
            </a:r>
          </a:p>
          <a:p>
            <a:pPr fontAlgn="base"/>
            <a:endParaRPr lang="pt-BR" sz="2000" dirty="0" smtClean="0"/>
          </a:p>
          <a:p>
            <a:pPr fontAlgn="base"/>
            <a:r>
              <a:rPr lang="pt-BR" sz="2000" dirty="0" smtClean="0"/>
              <a:t>Além </a:t>
            </a:r>
            <a:r>
              <a:rPr lang="pt-BR" sz="2000" dirty="0"/>
              <a:t>disso, esses trabalhadores ocupam as vagas mais </a:t>
            </a:r>
            <a:r>
              <a:rPr lang="pt-BR" sz="2000" dirty="0" err="1"/>
              <a:t>precarizadas</a:t>
            </a:r>
            <a:r>
              <a:rPr lang="pt-BR" sz="2000" dirty="0"/>
              <a:t>, que envolvem os maiores riscos de acidentes e doenças ocupacionais, </a:t>
            </a:r>
            <a:endParaRPr lang="pt-BR" sz="2000" dirty="0" smtClean="0"/>
          </a:p>
          <a:p>
            <a:pPr fontAlgn="base"/>
            <a:endParaRPr lang="pt-BR" sz="2000" dirty="0" smtClean="0"/>
          </a:p>
          <a:p>
            <a:pPr fontAlgn="base"/>
            <a:r>
              <a:rPr lang="pt-BR" sz="2000" dirty="0" smtClean="0"/>
              <a:t>A </a:t>
            </a:r>
            <a:r>
              <a:rPr lang="pt-BR" sz="2000" dirty="0"/>
              <a:t>subcontratação de mão de obra já atinge um em cada quatro trabalhadores no Brasil. </a:t>
            </a:r>
            <a:endParaRPr lang="pt-BR" sz="2000" dirty="0" smtClean="0"/>
          </a:p>
          <a:p>
            <a:endParaRPr lang="pt-BR" sz="2000" dirty="0"/>
          </a:p>
        </p:txBody>
      </p:sp>
      <p:pic>
        <p:nvPicPr>
          <p:cNvPr id="5" name="Picture 6" descr="https://encrypted-tbn3.gstatic.com/images?q=tbn:ANd9GcQZ1HS-GvXznXdk6Cd5AWHhOcUtenGxWNpfbII7tShbrCmCfdb1doUj6F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7356"/>
            <a:ext cx="2063552" cy="11602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6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5615947" cy="280997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96" y="373820"/>
            <a:ext cx="4525621" cy="232961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345" y="2809980"/>
            <a:ext cx="8345948" cy="407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7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1" y="-3028"/>
            <a:ext cx="5572607" cy="417945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94" y="0"/>
            <a:ext cx="6240007" cy="414908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4748" y="4176428"/>
            <a:ext cx="5392453" cy="268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1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713" y="476673"/>
            <a:ext cx="11280575" cy="6330693"/>
          </a:xfrm>
          <a:prstGeom prst="rect">
            <a:avLst/>
          </a:prstGeom>
        </p:spPr>
      </p:pic>
      <p:sp>
        <p:nvSpPr>
          <p:cNvPr id="6" name="Seta para a Esquerda 5"/>
          <p:cNvSpPr/>
          <p:nvPr/>
        </p:nvSpPr>
        <p:spPr>
          <a:xfrm>
            <a:off x="2737886" y="2225121"/>
            <a:ext cx="1344149" cy="216024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Esquerda 6"/>
          <p:cNvSpPr/>
          <p:nvPr/>
        </p:nvSpPr>
        <p:spPr>
          <a:xfrm>
            <a:off x="3559223" y="2455521"/>
            <a:ext cx="1344149" cy="216024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Esquerda 7"/>
          <p:cNvSpPr/>
          <p:nvPr/>
        </p:nvSpPr>
        <p:spPr>
          <a:xfrm>
            <a:off x="4367808" y="4077072"/>
            <a:ext cx="1344149" cy="216024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Esquerda 8"/>
          <p:cNvSpPr/>
          <p:nvPr/>
        </p:nvSpPr>
        <p:spPr>
          <a:xfrm>
            <a:off x="6288022" y="4581128"/>
            <a:ext cx="1344149" cy="216024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Esquerda 9"/>
          <p:cNvSpPr/>
          <p:nvPr/>
        </p:nvSpPr>
        <p:spPr>
          <a:xfrm>
            <a:off x="5694604" y="1404454"/>
            <a:ext cx="1344149" cy="216024"/>
          </a:xfrm>
          <a:prstGeom prst="lef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Esquerda 10"/>
          <p:cNvSpPr/>
          <p:nvPr/>
        </p:nvSpPr>
        <p:spPr>
          <a:xfrm>
            <a:off x="5522246" y="1115451"/>
            <a:ext cx="1344149" cy="216024"/>
          </a:xfrm>
          <a:prstGeom prst="lef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Esquerda 11"/>
          <p:cNvSpPr/>
          <p:nvPr/>
        </p:nvSpPr>
        <p:spPr>
          <a:xfrm>
            <a:off x="5423926" y="1685504"/>
            <a:ext cx="1344149" cy="216024"/>
          </a:xfrm>
          <a:prstGeom prst="lef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Esquerda 12"/>
          <p:cNvSpPr/>
          <p:nvPr/>
        </p:nvSpPr>
        <p:spPr>
          <a:xfrm>
            <a:off x="3983766" y="1946086"/>
            <a:ext cx="1344149" cy="216024"/>
          </a:xfrm>
          <a:prstGeom prst="lef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Esquerda 13"/>
          <p:cNvSpPr/>
          <p:nvPr/>
        </p:nvSpPr>
        <p:spPr>
          <a:xfrm>
            <a:off x="4799259" y="2765624"/>
            <a:ext cx="1344149" cy="216024"/>
          </a:xfrm>
          <a:prstGeom prst="lef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Esquerda 14"/>
          <p:cNvSpPr/>
          <p:nvPr/>
        </p:nvSpPr>
        <p:spPr>
          <a:xfrm>
            <a:off x="3695734" y="3219798"/>
            <a:ext cx="1344149" cy="216024"/>
          </a:xfrm>
          <a:prstGeom prst="lef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Esquerda 15"/>
          <p:cNvSpPr/>
          <p:nvPr/>
        </p:nvSpPr>
        <p:spPr>
          <a:xfrm>
            <a:off x="4903372" y="3514972"/>
            <a:ext cx="1344149" cy="216024"/>
          </a:xfrm>
          <a:prstGeom prst="lef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Esquerda 16"/>
          <p:cNvSpPr/>
          <p:nvPr/>
        </p:nvSpPr>
        <p:spPr>
          <a:xfrm>
            <a:off x="7066471" y="3787156"/>
            <a:ext cx="1344149" cy="216024"/>
          </a:xfrm>
          <a:prstGeom prst="lef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a Esquerda 17"/>
          <p:cNvSpPr/>
          <p:nvPr/>
        </p:nvSpPr>
        <p:spPr>
          <a:xfrm>
            <a:off x="9360363" y="4293096"/>
            <a:ext cx="1344149" cy="216024"/>
          </a:xfrm>
          <a:prstGeom prst="lef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a Esquerda 18"/>
          <p:cNvSpPr/>
          <p:nvPr/>
        </p:nvSpPr>
        <p:spPr>
          <a:xfrm>
            <a:off x="3599723" y="5445224"/>
            <a:ext cx="1344149" cy="216024"/>
          </a:xfrm>
          <a:prstGeom prst="lef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a Esquerda 19"/>
          <p:cNvSpPr/>
          <p:nvPr/>
        </p:nvSpPr>
        <p:spPr>
          <a:xfrm>
            <a:off x="10512492" y="5661248"/>
            <a:ext cx="528737" cy="216024"/>
          </a:xfrm>
          <a:prstGeom prst="lef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a Esquerda 20"/>
          <p:cNvSpPr/>
          <p:nvPr/>
        </p:nvSpPr>
        <p:spPr>
          <a:xfrm>
            <a:off x="5524560" y="5951164"/>
            <a:ext cx="1344149" cy="216024"/>
          </a:xfrm>
          <a:prstGeom prst="lef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 para a Esquerda 21"/>
          <p:cNvSpPr/>
          <p:nvPr/>
        </p:nvSpPr>
        <p:spPr>
          <a:xfrm>
            <a:off x="5083836" y="6237312"/>
            <a:ext cx="1344149" cy="216024"/>
          </a:xfrm>
          <a:prstGeom prst="lef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 para a Esquerda 22"/>
          <p:cNvSpPr/>
          <p:nvPr/>
        </p:nvSpPr>
        <p:spPr>
          <a:xfrm>
            <a:off x="6394396" y="4869160"/>
            <a:ext cx="1344149" cy="216024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 para a Esquerda 23"/>
          <p:cNvSpPr/>
          <p:nvPr/>
        </p:nvSpPr>
        <p:spPr>
          <a:xfrm>
            <a:off x="7440149" y="5157192"/>
            <a:ext cx="1344149" cy="216024"/>
          </a:xfrm>
          <a:prstGeom prst="leftArrow">
            <a:avLst/>
          </a:prstGeom>
          <a:solidFill>
            <a:srgbClr val="BE0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 para a Esquerda 24"/>
          <p:cNvSpPr/>
          <p:nvPr/>
        </p:nvSpPr>
        <p:spPr>
          <a:xfrm>
            <a:off x="4751850" y="6541231"/>
            <a:ext cx="1344149" cy="216024"/>
          </a:xfrm>
          <a:prstGeom prst="leftArrow">
            <a:avLst/>
          </a:prstGeom>
          <a:solidFill>
            <a:srgbClr val="BE0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527382" y="179148"/>
            <a:ext cx="480053" cy="26064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1007435" y="179348"/>
            <a:ext cx="3552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ACIDENTES DE TRABALHO</a:t>
            </a:r>
            <a:endParaRPr lang="pt-BR" b="1" dirty="0"/>
          </a:p>
        </p:txBody>
      </p:sp>
      <p:sp>
        <p:nvSpPr>
          <p:cNvPr id="28" name="Retângulo 27"/>
          <p:cNvSpPr/>
          <p:nvPr/>
        </p:nvSpPr>
        <p:spPr>
          <a:xfrm>
            <a:off x="4872204" y="173310"/>
            <a:ext cx="480053" cy="2606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/>
          <p:cNvSpPr txBox="1"/>
          <p:nvPr/>
        </p:nvSpPr>
        <p:spPr>
          <a:xfrm>
            <a:off x="5519936" y="116632"/>
            <a:ext cx="1632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LER/DORT</a:t>
            </a:r>
            <a:endParaRPr lang="pt-BR" b="1" dirty="0"/>
          </a:p>
        </p:txBody>
      </p:sp>
      <p:sp>
        <p:nvSpPr>
          <p:cNvPr id="30" name="Retângulo 29"/>
          <p:cNvSpPr/>
          <p:nvPr/>
        </p:nvSpPr>
        <p:spPr>
          <a:xfrm>
            <a:off x="7642562" y="188640"/>
            <a:ext cx="480053" cy="260648"/>
          </a:xfrm>
          <a:prstGeom prst="rect">
            <a:avLst/>
          </a:prstGeom>
          <a:solidFill>
            <a:srgbClr val="BE0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/>
          <p:cNvSpPr txBox="1"/>
          <p:nvPr/>
        </p:nvSpPr>
        <p:spPr>
          <a:xfrm>
            <a:off x="8112226" y="107340"/>
            <a:ext cx="3456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TRANSTORNOS MENTAIS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74485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2228" y="1386214"/>
            <a:ext cx="9875520" cy="135636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Como saber o número de trabalhadores adoecidos </a:t>
            </a:r>
            <a:r>
              <a:rPr lang="pt-B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causa do trabalho?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403" y="2559989"/>
            <a:ext cx="3294345" cy="365260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968358D-1048-43F3-95EC-691DC5E53C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83" y="293489"/>
            <a:ext cx="1515681" cy="112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24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C968358D-1048-43F3-95EC-691DC5E53C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83" y="293489"/>
            <a:ext cx="1515681" cy="1127192"/>
          </a:xfrm>
          <a:prstGeom prst="rect">
            <a:avLst/>
          </a:prstGeom>
        </p:spPr>
      </p:pic>
      <p:pic>
        <p:nvPicPr>
          <p:cNvPr id="8" name="Espaço Reservado para Conteúdo 3">
            <a:extLst>
              <a:ext uri="{FF2B5EF4-FFF2-40B4-BE49-F238E27FC236}">
                <a16:creationId xmlns:a16="http://schemas.microsoft.com/office/drawing/2014/main" id="{F61CFBEA-FDEA-4CD3-98F7-1D75055D58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5" y="2010569"/>
            <a:ext cx="4286250" cy="3981450"/>
          </a:xfr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FE57BBF6-0EF4-489A-A45F-50F8E92012E9}"/>
              </a:ext>
            </a:extLst>
          </p:cNvPr>
          <p:cNvSpPr txBox="1">
            <a:spLocks/>
          </p:cNvSpPr>
          <p:nvPr/>
        </p:nvSpPr>
        <p:spPr>
          <a:xfrm>
            <a:off x="2054875" y="655216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Através da: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347587" y="4100052"/>
            <a:ext cx="32741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que é notificação?</a:t>
            </a:r>
            <a:endParaRPr lang="pt-BR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109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4DBAB4-A3BF-4A6B-AC2E-B647F06EB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9017" y="609600"/>
            <a:ext cx="8007791" cy="1427018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que é </a:t>
            </a:r>
            <a:r>
              <a:rPr lang="pt-B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Compulsória</a:t>
            </a:r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B6607F7-C003-40E4-A01A-74FC631E42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05" y="305391"/>
            <a:ext cx="1761160" cy="1087897"/>
          </a:xfrm>
          <a:prstGeom prst="rect">
            <a:avLst/>
          </a:prstGeom>
        </p:spPr>
      </p:pic>
      <p:pic>
        <p:nvPicPr>
          <p:cNvPr id="12290" name="Picture 2" descr="Resultado de imagem para pergunta">
            <a:extLst>
              <a:ext uri="{FF2B5EF4-FFF2-40B4-BE49-F238E27FC236}">
                <a16:creationId xmlns:a16="http://schemas.microsoft.com/office/drawing/2014/main" id="{C50A3CF6-42AC-441C-BEF5-7807E503B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32" y="2445327"/>
            <a:ext cx="4294909" cy="352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071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4DBAB4-A3BF-4A6B-AC2E-B647F06EB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9017" y="609600"/>
            <a:ext cx="8007791" cy="1427018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que é Notificação Compulsória?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B6607F7-C003-40E4-A01A-74FC631E42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05" y="305391"/>
            <a:ext cx="1761160" cy="1087897"/>
          </a:xfrm>
          <a:prstGeom prst="rect">
            <a:avLst/>
          </a:prstGeom>
        </p:spPr>
      </p:pic>
      <p:pic>
        <p:nvPicPr>
          <p:cNvPr id="12290" name="Picture 2" descr="Resultado de imagem para pergunta">
            <a:extLst>
              <a:ext uri="{FF2B5EF4-FFF2-40B4-BE49-F238E27FC236}">
                <a16:creationId xmlns:a16="http://schemas.microsoft.com/office/drawing/2014/main" id="{C50A3CF6-42AC-441C-BEF5-7807E503B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32" y="2445327"/>
            <a:ext cx="4294909" cy="352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958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-1" y="2075133"/>
            <a:ext cx="12179271" cy="478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chemeClr val="accent1"/>
              </a:buClr>
              <a:buFontTx/>
              <a:buNone/>
            </a:pPr>
            <a:r>
              <a:rPr lang="pt-BR" altLang="pt-BR" dirty="0" smtClean="0">
                <a:latin typeface="Arial" panose="020B0604020202020204" pitchFamily="34" charset="0"/>
              </a:rPr>
              <a:t>§ </a:t>
            </a:r>
            <a:r>
              <a:rPr lang="pt-BR" altLang="pt-BR" dirty="0">
                <a:latin typeface="Arial" panose="020B0604020202020204" pitchFamily="34" charset="0"/>
              </a:rPr>
              <a:t>3º - </a:t>
            </a:r>
            <a:r>
              <a:rPr lang="pt-BR" altLang="pt-BR" b="0" dirty="0">
                <a:latin typeface="Arial" panose="020B0604020202020204" pitchFamily="34" charset="0"/>
                <a:ea typeface="Arial Unicode MS" pitchFamily="34" charset="-128"/>
              </a:rPr>
              <a:t>Conjunto de atividades que se destina, por meio das ações de </a:t>
            </a:r>
            <a:r>
              <a:rPr lang="pt-BR" altLang="pt-BR" dirty="0">
                <a:latin typeface="Arial" panose="020B0604020202020204" pitchFamily="34" charset="0"/>
                <a:ea typeface="Arial Unicode MS" pitchFamily="34" charset="-128"/>
              </a:rPr>
              <a:t>vigilância epidemiológica</a:t>
            </a:r>
            <a:r>
              <a:rPr lang="pt-BR" altLang="pt-BR" b="0" dirty="0">
                <a:latin typeface="Arial" panose="020B0604020202020204" pitchFamily="34" charset="0"/>
                <a:ea typeface="Arial Unicode MS" pitchFamily="34" charset="-128"/>
              </a:rPr>
              <a:t> e </a:t>
            </a:r>
            <a:r>
              <a:rPr lang="pt-BR" altLang="pt-BR" dirty="0">
                <a:latin typeface="Arial" panose="020B0604020202020204" pitchFamily="34" charset="0"/>
                <a:ea typeface="Arial Unicode MS" pitchFamily="34" charset="-128"/>
              </a:rPr>
              <a:t>vigilância sanitária</a:t>
            </a:r>
            <a:r>
              <a:rPr lang="pt-BR" altLang="pt-BR" b="0" dirty="0">
                <a:latin typeface="Arial" panose="020B0604020202020204" pitchFamily="34" charset="0"/>
                <a:ea typeface="Arial Unicode MS" pitchFamily="34" charset="-128"/>
              </a:rPr>
              <a:t>, à </a:t>
            </a:r>
            <a:r>
              <a:rPr lang="pt-BR" altLang="pt-BR" b="1" u="sng" dirty="0">
                <a:latin typeface="Arial" panose="020B0604020202020204" pitchFamily="34" charset="0"/>
                <a:ea typeface="Arial Unicode MS" pitchFamily="34" charset="-128"/>
              </a:rPr>
              <a:t>promoção</a:t>
            </a:r>
            <a:r>
              <a:rPr lang="pt-BR" altLang="pt-BR" dirty="0">
                <a:latin typeface="Arial" panose="020B0604020202020204" pitchFamily="34" charset="0"/>
                <a:ea typeface="Arial Unicode MS" pitchFamily="34" charset="-128"/>
              </a:rPr>
              <a:t> </a:t>
            </a:r>
            <a:r>
              <a:rPr lang="pt-BR" altLang="pt-BR" b="0" dirty="0">
                <a:latin typeface="Arial" panose="020B0604020202020204" pitchFamily="34" charset="0"/>
                <a:ea typeface="Arial Unicode MS" pitchFamily="34" charset="-128"/>
              </a:rPr>
              <a:t>e</a:t>
            </a:r>
            <a:r>
              <a:rPr lang="pt-BR" altLang="pt-BR" dirty="0">
                <a:latin typeface="Arial" panose="020B0604020202020204" pitchFamily="34" charset="0"/>
                <a:ea typeface="Arial Unicode MS" pitchFamily="34" charset="-128"/>
              </a:rPr>
              <a:t> </a:t>
            </a:r>
            <a:r>
              <a:rPr lang="pt-BR" altLang="pt-BR" b="1" u="sng" dirty="0">
                <a:latin typeface="Arial" panose="020B0604020202020204" pitchFamily="34" charset="0"/>
                <a:ea typeface="Arial Unicode MS" pitchFamily="34" charset="-128"/>
              </a:rPr>
              <a:t>proteção</a:t>
            </a:r>
            <a:r>
              <a:rPr lang="pt-BR" altLang="pt-BR" dirty="0">
                <a:latin typeface="Arial" panose="020B0604020202020204" pitchFamily="34" charset="0"/>
                <a:ea typeface="Arial Unicode MS" pitchFamily="34" charset="-128"/>
              </a:rPr>
              <a:t> da saúde</a:t>
            </a:r>
            <a:r>
              <a:rPr lang="pt-BR" altLang="pt-BR" b="0" dirty="0">
                <a:latin typeface="Arial" panose="020B0604020202020204" pitchFamily="34" charset="0"/>
                <a:ea typeface="Arial Unicode MS" pitchFamily="34" charset="-128"/>
              </a:rPr>
              <a:t> dos trabalhadores, assim como visa a </a:t>
            </a:r>
            <a:r>
              <a:rPr lang="pt-BR" altLang="pt-BR" b="1" u="sng" dirty="0">
                <a:latin typeface="Arial" panose="020B0604020202020204" pitchFamily="34" charset="0"/>
                <a:ea typeface="Arial Unicode MS" pitchFamily="34" charset="-128"/>
              </a:rPr>
              <a:t>recuperação</a:t>
            </a:r>
            <a:r>
              <a:rPr lang="pt-BR" altLang="pt-BR" dirty="0">
                <a:latin typeface="Arial" panose="020B0604020202020204" pitchFamily="34" charset="0"/>
                <a:ea typeface="Arial Unicode MS" pitchFamily="34" charset="-128"/>
              </a:rPr>
              <a:t> </a:t>
            </a:r>
            <a:r>
              <a:rPr lang="pt-BR" altLang="pt-BR" b="0" dirty="0">
                <a:latin typeface="Arial" panose="020B0604020202020204" pitchFamily="34" charset="0"/>
                <a:ea typeface="Arial Unicode MS" pitchFamily="34" charset="-128"/>
              </a:rPr>
              <a:t>e</a:t>
            </a:r>
            <a:r>
              <a:rPr lang="pt-BR" altLang="pt-BR" dirty="0">
                <a:latin typeface="Arial" panose="020B0604020202020204" pitchFamily="34" charset="0"/>
                <a:ea typeface="Arial Unicode MS" pitchFamily="34" charset="-128"/>
              </a:rPr>
              <a:t> </a:t>
            </a:r>
            <a:r>
              <a:rPr lang="pt-BR" altLang="pt-BR" b="1" u="sng" dirty="0">
                <a:latin typeface="Arial" panose="020B0604020202020204" pitchFamily="34" charset="0"/>
                <a:ea typeface="Arial Unicode MS" pitchFamily="34" charset="-128"/>
              </a:rPr>
              <a:t>reabilitação</a:t>
            </a:r>
            <a:r>
              <a:rPr lang="pt-BR" altLang="pt-BR" b="0" dirty="0">
                <a:latin typeface="Arial" panose="020B0604020202020204" pitchFamily="34" charset="0"/>
                <a:ea typeface="Arial Unicode MS" pitchFamily="34" charset="-128"/>
              </a:rPr>
              <a:t> da saúde dos trabalhadores submetidos a riscos e agravos advindos das condições de trabalho </a:t>
            </a:r>
          </a:p>
          <a:p>
            <a:pPr algn="r" eaLnBrk="1" hangingPunct="1">
              <a:lnSpc>
                <a:spcPct val="12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</a:pPr>
            <a:endParaRPr lang="pt-BR" altLang="pt-BR" sz="2800" b="0" dirty="0">
              <a:latin typeface="Arial" panose="020B0604020202020204" pitchFamily="34" charset="0"/>
              <a:ea typeface="Arial Unicode MS" pitchFamily="34" charset="-128"/>
            </a:endParaRPr>
          </a:p>
          <a:p>
            <a:pPr algn="r" eaLnBrk="1" hangingPunct="1">
              <a:lnSpc>
                <a:spcPct val="12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</a:pPr>
            <a:endParaRPr lang="pt-BR" altLang="pt-BR" sz="1600" b="0" dirty="0">
              <a:latin typeface="Verdana" panose="020B0604030504040204" pitchFamily="34" charset="0"/>
              <a:ea typeface="Arial Unicode MS" pitchFamily="34" charset="-128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Verdana" panose="020B0604030504040204" pitchFamily="34" charset="0"/>
                <a:ea typeface="Arial Unicode MS" pitchFamily="34" charset="-128"/>
              </a:rPr>
              <a:t>Art.6º </a:t>
            </a:r>
            <a:r>
              <a:rPr lang="pt-PT" altLang="pt-BR" sz="1200" dirty="0">
                <a:solidFill>
                  <a:schemeClr val="tx2"/>
                </a:solidFill>
                <a:latin typeface="Arial" panose="020B0604020202020204" pitchFamily="34" charset="0"/>
              </a:rPr>
              <a:t>Lei Orgânica de Saúde</a:t>
            </a:r>
            <a:r>
              <a:rPr lang="pt-BR" altLang="pt-BR" sz="1200" dirty="0">
                <a:solidFill>
                  <a:schemeClr val="tx2"/>
                </a:solidFill>
                <a:latin typeface="Arial" panose="020B0604020202020204" pitchFamily="34" charset="0"/>
              </a:rPr>
              <a:t> - LEI 8.080/90 - </a:t>
            </a:r>
            <a:r>
              <a:rPr lang="pt-BR" altLang="pt-BR" sz="1200" dirty="0">
                <a:latin typeface="Arial" panose="020B0604020202020204" pitchFamily="34" charset="0"/>
              </a:rPr>
              <a:t>define o modelo operacional do SUS, propondo a sua forma de organização e de </a:t>
            </a:r>
            <a:r>
              <a:rPr lang="pt-BR" altLang="pt-BR" sz="1200" dirty="0" smtClean="0">
                <a:latin typeface="Arial" panose="020B0604020202020204" pitchFamily="34" charset="0"/>
              </a:rPr>
              <a:t>funcionamento</a:t>
            </a:r>
            <a:endParaRPr lang="pt-BR" altLang="pt-BR" sz="1200" dirty="0">
              <a:latin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44624"/>
            <a:ext cx="8112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itchFamily="34" charset="-128"/>
              </a:rPr>
              <a:t>SAÚDE </a:t>
            </a:r>
            <a:r>
              <a:rPr lang="pt-BR" altLang="pt-BR" sz="3600" b="1" dirty="0">
                <a:solidFill>
                  <a:srgbClr val="FF0000"/>
                </a:solidFill>
                <a:latin typeface="Arial" panose="020B0604020202020204" pitchFamily="34" charset="0"/>
                <a:ea typeface="Arial Unicode MS" pitchFamily="34" charset="-128"/>
              </a:rPr>
              <a:t>DO TRABALHADOR </a:t>
            </a:r>
            <a:r>
              <a:rPr lang="pt-BR" altLang="pt-BR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itchFamily="34" charset="-128"/>
              </a:rPr>
              <a:t>NO SUS</a:t>
            </a:r>
            <a:endParaRPr lang="pt-BR" altLang="pt-BR" sz="3600" b="1" dirty="0">
              <a:solidFill>
                <a:srgbClr val="FF0000"/>
              </a:solidFill>
              <a:latin typeface="Arial" panose="020B0604020202020204" pitchFamily="34" charset="0"/>
              <a:ea typeface="Arial Unicode MS" pitchFamily="34" charset="-128"/>
            </a:endParaRP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8623" y="0"/>
            <a:ext cx="3840647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4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4DBAB4-A3BF-4A6B-AC2E-B647F06EB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800" y="609600"/>
            <a:ext cx="6529974" cy="135636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Notificação Compulsória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F60018-E585-4C89-AB29-222238F1E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021" y="2209800"/>
            <a:ext cx="10281580" cy="403860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Comunicação obrigatória à autoridade de saúde, realizada pelos médicos, profissionais de saúde ou responsáveis pelos estabelecimentos de saúde, públicos ou privados, sobre a ocorrência de </a:t>
            </a: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suspeita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 </a:t>
            </a: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confirmação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doença, agravo ou evento de saúde pública, descritos no anexo, podendo ser imediata ou semanal;</a:t>
            </a:r>
          </a:p>
          <a:p>
            <a:pPr>
              <a:lnSpc>
                <a:spcPct val="150000"/>
              </a:lnSpc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Será realizada diante da </a:t>
            </a:r>
            <a:r>
              <a:rPr lang="pt-B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suspeita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 </a:t>
            </a:r>
            <a:r>
              <a:rPr lang="pt-B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confirmaçã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de doença ou agravo;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968358D-1048-43F3-95EC-691DC5E53C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83" y="293489"/>
            <a:ext cx="1515681" cy="112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501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4DBAB4-A3BF-4A6B-AC2E-B647F06EB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6219" y="319248"/>
            <a:ext cx="7167715" cy="173815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Quem </a:t>
            </a:r>
            <a:r>
              <a:rPr lang="pt-B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 quais as doenças ou agravos de Notificação compulsória</a:t>
            </a:r>
            <a:endParaRPr lang="pt-B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F60018-E585-4C89-AB29-222238F1E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56" y="2057400"/>
            <a:ext cx="11111344" cy="4191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Ministério da Saúde- Portaria nº 204, de 17 de fevereiro de 2016;</a:t>
            </a:r>
          </a:p>
          <a:p>
            <a:pPr>
              <a:lnSpc>
                <a:spcPct val="150000"/>
              </a:lnSpc>
            </a:pP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 a </a:t>
            </a: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Lista Nacional de Notificação Compulsória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doenças, agravos e eventos de saúde pública nos serviços de saúde públicos e privados em todo o território nacional, nos termos do anexo, e dá outras providências.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B6607F7-C003-40E4-A01A-74FC631E42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05" y="305391"/>
            <a:ext cx="1761160" cy="108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08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B6607F7-C003-40E4-A01A-74FC631E42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05" y="305391"/>
            <a:ext cx="1761160" cy="1087897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88AA3A56-14AD-4B87-A93E-7CC314337BB8}"/>
              </a:ext>
            </a:extLst>
          </p:cNvPr>
          <p:cNvSpPr txBox="1">
            <a:spLocks/>
          </p:cNvSpPr>
          <p:nvPr/>
        </p:nvSpPr>
        <p:spPr>
          <a:xfrm>
            <a:off x="2844800" y="609600"/>
            <a:ext cx="6529974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Quem faz a Notificação?</a:t>
            </a:r>
          </a:p>
        </p:txBody>
      </p:sp>
      <p:pic>
        <p:nvPicPr>
          <p:cNvPr id="11" name="Picture 2" descr="Resultado de imagem para pergunta">
            <a:extLst>
              <a:ext uri="{FF2B5EF4-FFF2-40B4-BE49-F238E27FC236}">
                <a16:creationId xmlns:a16="http://schemas.microsoft.com/office/drawing/2014/main" id="{99E5B36D-027D-4BBF-9C10-6C272380A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489" y="2269084"/>
            <a:ext cx="5012596" cy="411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6261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4DBAB4-A3BF-4A6B-AC2E-B647F06EB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800" y="609600"/>
            <a:ext cx="6529974" cy="135636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Quem faz a Notificação?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F60018-E585-4C89-AB29-222238F1E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87" y="2166851"/>
            <a:ext cx="11125200" cy="4038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obrigatória para os profissionais de saúde ou responsáveis pelos serviços públicos e privados de saúde, que prestam assistência ao paciente, em conformidade com o art. 8º da Lei nº 6.259, de 30 de outubro de 1975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968358D-1048-43F3-95EC-691DC5E53C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83" y="293489"/>
            <a:ext cx="1515681" cy="112719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268" y="4810814"/>
            <a:ext cx="2320119" cy="15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322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1728" y="1621576"/>
            <a:ext cx="8406644" cy="1451056"/>
          </a:xfrm>
        </p:spPr>
        <p:txBody>
          <a:bodyPr>
            <a:noAutofit/>
          </a:bodyPr>
          <a:lstStyle/>
          <a:p>
            <a:pPr algn="ctr"/>
            <a:r>
              <a:rPr lang="pt-BR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Quais são as </a:t>
            </a:r>
            <a:r>
              <a:rPr lang="pt-BR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doenças de Notificação Compulsórias que você conhece?</a:t>
            </a:r>
            <a:r>
              <a:rPr lang="pt-BR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C968358D-1048-43F3-95EC-691DC5E53C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47" y="293489"/>
            <a:ext cx="1515681" cy="112719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690" y="3072632"/>
            <a:ext cx="2476719" cy="274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773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214489"/>
            <a:ext cx="10885401" cy="1083369"/>
          </a:xfrm>
        </p:spPr>
        <p:txBody>
          <a:bodyPr>
            <a:normAutofit fontScale="90000"/>
          </a:bodyPr>
          <a:lstStyle/>
          <a:p>
            <a:r>
              <a:rPr lang="pt-BR" dirty="0"/>
              <a:t>Quais são os Agravos e </a:t>
            </a:r>
            <a:r>
              <a:rPr lang="pt-BR" dirty="0" smtClean="0"/>
              <a:t>DNC?</a:t>
            </a:r>
            <a:br>
              <a:rPr lang="pt-BR" dirty="0" smtClean="0"/>
            </a:br>
            <a:r>
              <a:rPr lang="pt-BR" b="1" cap="all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b="1" cap="all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PORTARIA Nº - 204, DE 17 DE FEVEREIRO DE 2016 –M</a:t>
            </a:r>
            <a:r>
              <a:rPr lang="pt-BR" sz="22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pt-BR" sz="2200" b="1" cap="all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</a:t>
            </a:r>
            <a:r>
              <a:rPr lang="pt-BR" sz="22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aúde</a:t>
            </a:r>
            <a:endParaRPr lang="pt-BR" sz="2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15557" y="1605517"/>
            <a:ext cx="8596668" cy="4957516"/>
          </a:xfrm>
        </p:spPr>
        <p:txBody>
          <a:bodyPr>
            <a:noAutofit/>
          </a:bodyPr>
          <a:lstStyle/>
          <a:p>
            <a:r>
              <a:rPr lang="pt-BR" sz="1900" dirty="0"/>
              <a:t>1. </a:t>
            </a:r>
            <a:r>
              <a:rPr lang="pt-BR" sz="1900" b="1" dirty="0">
                <a:solidFill>
                  <a:srgbClr val="FF0000"/>
                </a:solidFill>
              </a:rPr>
              <a:t>Acidentes por animais </a:t>
            </a:r>
            <a:r>
              <a:rPr lang="pt-BR" sz="1900" b="1" dirty="0" smtClean="0">
                <a:solidFill>
                  <a:srgbClr val="FF0000"/>
                </a:solidFill>
              </a:rPr>
              <a:t>peçonhentos</a:t>
            </a:r>
            <a:r>
              <a:rPr lang="pt-BR" sz="1900" dirty="0" smtClean="0"/>
              <a:t>;</a:t>
            </a:r>
          </a:p>
          <a:p>
            <a:r>
              <a:rPr lang="pt-BR" sz="1900" dirty="0" smtClean="0"/>
              <a:t>2. </a:t>
            </a:r>
            <a:r>
              <a:rPr lang="pt-BR" sz="1900" b="1" dirty="0" smtClean="0">
                <a:solidFill>
                  <a:srgbClr val="FF0000"/>
                </a:solidFill>
              </a:rPr>
              <a:t>Acidente de Trabalho Grave</a:t>
            </a:r>
            <a:r>
              <a:rPr lang="pt-BR" sz="1900" dirty="0" smtClean="0"/>
              <a:t>;</a:t>
            </a:r>
          </a:p>
          <a:p>
            <a:r>
              <a:rPr lang="pt-BR" sz="1900" dirty="0" smtClean="0"/>
              <a:t>3. Acidente de Trabalho com Exposição a Material Biológico;</a:t>
            </a:r>
          </a:p>
          <a:p>
            <a:r>
              <a:rPr lang="pt-BR" sz="1900" dirty="0" smtClean="0"/>
              <a:t>3. </a:t>
            </a:r>
            <a:r>
              <a:rPr lang="pt-BR" sz="1900" b="1" dirty="0" smtClean="0">
                <a:solidFill>
                  <a:srgbClr val="FF0000"/>
                </a:solidFill>
              </a:rPr>
              <a:t>Aids Adulto</a:t>
            </a:r>
            <a:r>
              <a:rPr lang="pt-BR" sz="1900" dirty="0" smtClean="0"/>
              <a:t>;</a:t>
            </a:r>
            <a:endParaRPr lang="pt-BR" sz="1900" dirty="0"/>
          </a:p>
          <a:p>
            <a:r>
              <a:rPr lang="pt-BR" sz="1900" dirty="0"/>
              <a:t>4</a:t>
            </a:r>
            <a:r>
              <a:rPr lang="pt-BR" sz="1900" dirty="0" smtClean="0"/>
              <a:t>. </a:t>
            </a:r>
            <a:r>
              <a:rPr lang="pt-BR" sz="1900" b="1" dirty="0">
                <a:solidFill>
                  <a:srgbClr val="FF0000"/>
                </a:solidFill>
              </a:rPr>
              <a:t>Atendimento </a:t>
            </a:r>
            <a:r>
              <a:rPr lang="pt-BR" sz="1900" b="1" dirty="0" err="1">
                <a:solidFill>
                  <a:srgbClr val="FF0000"/>
                </a:solidFill>
              </a:rPr>
              <a:t>anti-rábico</a:t>
            </a:r>
            <a:r>
              <a:rPr lang="pt-BR" sz="1900" dirty="0"/>
              <a:t>;</a:t>
            </a:r>
          </a:p>
          <a:p>
            <a:r>
              <a:rPr lang="pt-BR" sz="1900" dirty="0"/>
              <a:t>5</a:t>
            </a:r>
            <a:r>
              <a:rPr lang="pt-BR" sz="1900" dirty="0" smtClean="0"/>
              <a:t>. </a:t>
            </a:r>
            <a:r>
              <a:rPr lang="pt-BR" sz="1900" dirty="0"/>
              <a:t>Botulismo;</a:t>
            </a:r>
          </a:p>
          <a:p>
            <a:r>
              <a:rPr lang="pt-BR" sz="1900" dirty="0"/>
              <a:t>6</a:t>
            </a:r>
            <a:r>
              <a:rPr lang="pt-BR" sz="1900" dirty="0" smtClean="0"/>
              <a:t>. </a:t>
            </a:r>
            <a:r>
              <a:rPr lang="pt-BR" sz="1900" dirty="0"/>
              <a:t>Carbúnculo ou Antraz</a:t>
            </a:r>
            <a:r>
              <a:rPr lang="pt-BR" sz="1900" dirty="0" smtClean="0"/>
              <a:t>;</a:t>
            </a:r>
          </a:p>
          <a:p>
            <a:r>
              <a:rPr lang="pt-BR" sz="1900" dirty="0" smtClean="0"/>
              <a:t>7. </a:t>
            </a:r>
            <a:r>
              <a:rPr lang="pt-BR" sz="1900" dirty="0" err="1" smtClean="0"/>
              <a:t>Chikungunya</a:t>
            </a:r>
            <a:r>
              <a:rPr lang="pt-BR" sz="1900" dirty="0" smtClean="0"/>
              <a:t>;</a:t>
            </a:r>
            <a:endParaRPr lang="pt-BR" sz="1900" dirty="0"/>
          </a:p>
          <a:p>
            <a:r>
              <a:rPr lang="pt-BR" sz="1900" dirty="0"/>
              <a:t>8</a:t>
            </a:r>
            <a:r>
              <a:rPr lang="pt-BR" sz="1900" dirty="0" smtClean="0"/>
              <a:t>. </a:t>
            </a:r>
            <a:r>
              <a:rPr lang="pt-BR" sz="1900" dirty="0"/>
              <a:t>Cólera;</a:t>
            </a:r>
          </a:p>
          <a:p>
            <a:r>
              <a:rPr lang="pt-BR" sz="1900" dirty="0"/>
              <a:t>9</a:t>
            </a:r>
            <a:r>
              <a:rPr lang="pt-BR" sz="1900" dirty="0" smtClean="0"/>
              <a:t>. Coqueluche;</a:t>
            </a:r>
          </a:p>
          <a:p>
            <a:r>
              <a:rPr lang="pt-BR" sz="1900" dirty="0" smtClean="0"/>
              <a:t>11. Crianças Expostas ao </a:t>
            </a:r>
            <a:r>
              <a:rPr lang="pt-BR" sz="1900" dirty="0" err="1" smtClean="0"/>
              <a:t>Virus</a:t>
            </a:r>
            <a:r>
              <a:rPr lang="pt-BR" sz="1900" dirty="0" smtClean="0"/>
              <a:t> HIV;</a:t>
            </a:r>
            <a:endParaRPr lang="pt-BR" sz="1900" dirty="0"/>
          </a:p>
          <a:p>
            <a:r>
              <a:rPr lang="pt-BR" sz="1900" dirty="0" smtClean="0"/>
              <a:t>12. </a:t>
            </a:r>
            <a:r>
              <a:rPr lang="pt-BR" sz="1900" b="1" dirty="0">
                <a:solidFill>
                  <a:srgbClr val="FF0000"/>
                </a:solidFill>
              </a:rPr>
              <a:t>Dengue</a:t>
            </a:r>
            <a:r>
              <a:rPr lang="pt-BR" sz="1900" dirty="0"/>
              <a:t>;</a:t>
            </a:r>
          </a:p>
          <a:p>
            <a:r>
              <a:rPr lang="pt-BR" sz="1900" dirty="0" smtClean="0"/>
              <a:t>13. </a:t>
            </a:r>
            <a:r>
              <a:rPr lang="pt-BR" sz="1900" dirty="0"/>
              <a:t>Difteria;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824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48356"/>
            <a:ext cx="8596668" cy="1682044"/>
          </a:xfrm>
        </p:spPr>
        <p:txBody>
          <a:bodyPr/>
          <a:lstStyle/>
          <a:p>
            <a:r>
              <a:rPr lang="pt-BR" dirty="0"/>
              <a:t>Quais são os Agravos e DNC 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4925" y="1572831"/>
            <a:ext cx="8596668" cy="4136749"/>
          </a:xfrm>
        </p:spPr>
        <p:txBody>
          <a:bodyPr>
            <a:noAutofit/>
          </a:bodyPr>
          <a:lstStyle/>
          <a:p>
            <a:r>
              <a:rPr lang="pt-BR" sz="1900" dirty="0"/>
              <a:t>14. Doença de </a:t>
            </a:r>
            <a:r>
              <a:rPr lang="pt-BR" sz="1900" dirty="0" err="1"/>
              <a:t>Creutzfeldt</a:t>
            </a:r>
            <a:r>
              <a:rPr lang="pt-BR" sz="1900" dirty="0"/>
              <a:t>-Jakob;</a:t>
            </a:r>
          </a:p>
          <a:p>
            <a:r>
              <a:rPr lang="pt-BR" sz="1900" dirty="0"/>
              <a:t>15. </a:t>
            </a:r>
            <a:r>
              <a:rPr lang="pt-BR" sz="1900" b="1" dirty="0">
                <a:solidFill>
                  <a:srgbClr val="FF0000"/>
                </a:solidFill>
              </a:rPr>
              <a:t>Doença Meningocócica e outras Meningites</a:t>
            </a:r>
            <a:r>
              <a:rPr lang="pt-BR" sz="1900" dirty="0"/>
              <a:t>;</a:t>
            </a:r>
          </a:p>
          <a:p>
            <a:r>
              <a:rPr lang="pt-BR" sz="1900" dirty="0"/>
              <a:t>16. Doenças de Chagas </a:t>
            </a:r>
            <a:r>
              <a:rPr lang="pt-BR" sz="1900" dirty="0" smtClean="0"/>
              <a:t>Aguda;</a:t>
            </a:r>
          </a:p>
          <a:p>
            <a:r>
              <a:rPr lang="pt-BR" sz="1900" dirty="0" smtClean="0"/>
              <a:t>17. </a:t>
            </a:r>
            <a:r>
              <a:rPr lang="pt-BR" sz="1900" dirty="0"/>
              <a:t>Esquistossomose;</a:t>
            </a:r>
          </a:p>
          <a:p>
            <a:r>
              <a:rPr lang="pt-BR" sz="1900" dirty="0" smtClean="0"/>
              <a:t>18. </a:t>
            </a:r>
            <a:r>
              <a:rPr lang="pt-BR" sz="1900" dirty="0"/>
              <a:t>Eventos Adversos Pós-Vacinação;</a:t>
            </a:r>
          </a:p>
          <a:p>
            <a:r>
              <a:rPr lang="pt-BR" sz="1900" dirty="0" smtClean="0"/>
              <a:t>19. </a:t>
            </a:r>
            <a:r>
              <a:rPr lang="pt-BR" sz="1900" dirty="0"/>
              <a:t>Febre Amarela;</a:t>
            </a:r>
          </a:p>
          <a:p>
            <a:r>
              <a:rPr lang="pt-BR" sz="1900" dirty="0" smtClean="0"/>
              <a:t>20. </a:t>
            </a:r>
            <a:r>
              <a:rPr lang="pt-BR" sz="1900" dirty="0"/>
              <a:t>Febre do Nilo Ocidental;</a:t>
            </a:r>
          </a:p>
          <a:p>
            <a:r>
              <a:rPr lang="pt-BR" sz="1900" dirty="0" smtClean="0"/>
              <a:t>21. Febre</a:t>
            </a:r>
            <a:r>
              <a:rPr lang="pt-BR" sz="1900" dirty="0"/>
              <a:t> </a:t>
            </a:r>
            <a:r>
              <a:rPr lang="pt-BR" sz="1900" dirty="0" smtClean="0"/>
              <a:t>Maculosa;</a:t>
            </a:r>
            <a:endParaRPr lang="pt-BR" sz="1900" dirty="0"/>
          </a:p>
          <a:p>
            <a:r>
              <a:rPr lang="pt-BR" sz="1900" dirty="0" smtClean="0"/>
              <a:t>22. </a:t>
            </a:r>
            <a:r>
              <a:rPr lang="pt-BR" sz="1900" dirty="0"/>
              <a:t>Febre </a:t>
            </a:r>
            <a:r>
              <a:rPr lang="pt-BR" sz="1900" dirty="0" err="1"/>
              <a:t>Tifóide</a:t>
            </a:r>
            <a:r>
              <a:rPr lang="pt-BR" sz="1900" dirty="0" smtClean="0"/>
              <a:t>;</a:t>
            </a:r>
          </a:p>
          <a:p>
            <a:r>
              <a:rPr lang="pt-BR" sz="1900" dirty="0" smtClean="0"/>
              <a:t>23. Gestante HIV;</a:t>
            </a:r>
            <a:endParaRPr lang="pt-BR" sz="1900" dirty="0"/>
          </a:p>
          <a:p>
            <a:r>
              <a:rPr lang="pt-BR" sz="1900" dirty="0" smtClean="0"/>
              <a:t>24. </a:t>
            </a:r>
            <a:r>
              <a:rPr lang="pt-BR" sz="1900" dirty="0"/>
              <a:t>Hanseníase;</a:t>
            </a:r>
          </a:p>
          <a:p>
            <a:r>
              <a:rPr lang="pt-BR" sz="1900" dirty="0" smtClean="0"/>
              <a:t>25. </a:t>
            </a:r>
            <a:r>
              <a:rPr lang="pt-BR" sz="1900" dirty="0" err="1"/>
              <a:t>Hantavirose</a:t>
            </a:r>
            <a:r>
              <a:rPr lang="pt-BR" sz="1900" dirty="0"/>
              <a:t>;</a:t>
            </a:r>
          </a:p>
          <a:p>
            <a:r>
              <a:rPr lang="pt-BR" sz="1900" dirty="0" smtClean="0"/>
              <a:t>26. </a:t>
            </a:r>
            <a:r>
              <a:rPr lang="pt-BR" sz="1900" dirty="0">
                <a:solidFill>
                  <a:srgbClr val="FF0000"/>
                </a:solidFill>
              </a:rPr>
              <a:t>Hepatites Virais</a:t>
            </a:r>
            <a:r>
              <a:rPr lang="pt-BR" sz="1900" dirty="0"/>
              <a:t>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726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70933"/>
            <a:ext cx="8596668" cy="1659467"/>
          </a:xfrm>
        </p:spPr>
        <p:txBody>
          <a:bodyPr/>
          <a:lstStyle/>
          <a:p>
            <a:r>
              <a:rPr lang="pt-BR" dirty="0"/>
              <a:t>Quais são os Agravos e DNC 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00618" y="1512317"/>
            <a:ext cx="8596668" cy="5021218"/>
          </a:xfrm>
        </p:spPr>
        <p:txBody>
          <a:bodyPr>
            <a:noAutofit/>
          </a:bodyPr>
          <a:lstStyle/>
          <a:p>
            <a:r>
              <a:rPr lang="pt-BR" sz="1900" dirty="0" smtClean="0"/>
              <a:t>27. </a:t>
            </a:r>
            <a:r>
              <a:rPr lang="pt-BR" sz="1900" b="1" dirty="0">
                <a:solidFill>
                  <a:srgbClr val="FF0000"/>
                </a:solidFill>
              </a:rPr>
              <a:t>Intoxicações Exógenas </a:t>
            </a:r>
            <a:r>
              <a:rPr lang="pt-BR" sz="1900" dirty="0"/>
              <a:t>(por substâncias químicas</a:t>
            </a:r>
            <a:r>
              <a:rPr lang="pt-BR" sz="1900" dirty="0" smtClean="0"/>
              <a:t>, incluindo </a:t>
            </a:r>
            <a:r>
              <a:rPr lang="pt-BR" sz="1900" dirty="0"/>
              <a:t>agrotóxicos, gases tóxicos e metais pesados);</a:t>
            </a:r>
          </a:p>
          <a:p>
            <a:r>
              <a:rPr lang="pt-BR" sz="1900" dirty="0" smtClean="0"/>
              <a:t>28. </a:t>
            </a:r>
            <a:r>
              <a:rPr lang="pt-BR" sz="1900" dirty="0"/>
              <a:t>Leishmaniose Tegumentar Americana;</a:t>
            </a:r>
          </a:p>
          <a:p>
            <a:r>
              <a:rPr lang="pt-BR" sz="1900" dirty="0" smtClean="0"/>
              <a:t>29. </a:t>
            </a:r>
            <a:r>
              <a:rPr lang="pt-BR" sz="1900" dirty="0"/>
              <a:t>Leishmaniose Visceral;</a:t>
            </a:r>
          </a:p>
          <a:p>
            <a:r>
              <a:rPr lang="pt-BR" sz="1900" dirty="0" smtClean="0"/>
              <a:t>30. Leptospirose;</a:t>
            </a:r>
            <a:endParaRPr lang="pt-BR" sz="1900" dirty="0"/>
          </a:p>
          <a:p>
            <a:r>
              <a:rPr lang="pt-BR" sz="1900" dirty="0" smtClean="0"/>
              <a:t>31. </a:t>
            </a:r>
            <a:r>
              <a:rPr lang="pt-BR" sz="1900" dirty="0"/>
              <a:t>Malária</a:t>
            </a:r>
            <a:r>
              <a:rPr lang="pt-BR" sz="1900" dirty="0" smtClean="0"/>
              <a:t>;</a:t>
            </a:r>
          </a:p>
          <a:p>
            <a:r>
              <a:rPr lang="pt-BR" sz="1900" dirty="0" smtClean="0"/>
              <a:t>32. Óbito Infantil ( nascidos vivos ate 364 dias de vida)</a:t>
            </a:r>
            <a:endParaRPr lang="pt-BR" sz="1900" dirty="0"/>
          </a:p>
          <a:p>
            <a:r>
              <a:rPr lang="pt-BR" sz="1900" dirty="0" smtClean="0"/>
              <a:t>33. </a:t>
            </a:r>
            <a:r>
              <a:rPr lang="pt-BR" sz="1900" dirty="0"/>
              <a:t>Paralisia Flácida Aguda;</a:t>
            </a:r>
          </a:p>
          <a:p>
            <a:r>
              <a:rPr lang="pt-BR" sz="1900" dirty="0" smtClean="0"/>
              <a:t>34. </a:t>
            </a:r>
            <a:r>
              <a:rPr lang="pt-BR" sz="1900" dirty="0"/>
              <a:t>Peste;</a:t>
            </a:r>
          </a:p>
          <a:p>
            <a:r>
              <a:rPr lang="pt-BR" sz="1900" dirty="0" smtClean="0"/>
              <a:t>35. </a:t>
            </a:r>
            <a:r>
              <a:rPr lang="pt-BR" sz="1900" dirty="0"/>
              <a:t>Poliomielite;</a:t>
            </a:r>
          </a:p>
          <a:p>
            <a:r>
              <a:rPr lang="pt-BR" sz="1900" dirty="0" smtClean="0"/>
              <a:t>36. </a:t>
            </a:r>
            <a:r>
              <a:rPr lang="pt-BR" sz="1900" dirty="0"/>
              <a:t>Raiva Humana;</a:t>
            </a:r>
          </a:p>
          <a:p>
            <a:r>
              <a:rPr lang="pt-BR" sz="1900" dirty="0" smtClean="0"/>
              <a:t>37. </a:t>
            </a:r>
            <a:r>
              <a:rPr lang="pt-BR" sz="1900" dirty="0"/>
              <a:t>Rubéola;</a:t>
            </a:r>
          </a:p>
          <a:p>
            <a:r>
              <a:rPr lang="pt-BR" sz="1900" dirty="0" smtClean="0"/>
              <a:t>38. </a:t>
            </a:r>
            <a:r>
              <a:rPr lang="pt-BR" sz="1900" dirty="0"/>
              <a:t>Sarampo</a:t>
            </a:r>
            <a:r>
              <a:rPr lang="pt-BR" sz="1900" dirty="0" smtClean="0"/>
              <a:t>;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130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110832"/>
            <a:ext cx="8596668" cy="1320800"/>
          </a:xfrm>
        </p:spPr>
        <p:txBody>
          <a:bodyPr/>
          <a:lstStyle/>
          <a:p>
            <a:r>
              <a:rPr lang="pt-BR" dirty="0"/>
              <a:t>Quais são </a:t>
            </a:r>
            <a:r>
              <a:rPr lang="pt-BR" dirty="0" smtClean="0"/>
              <a:t>os Agravos e DNC </a:t>
            </a:r>
            <a:r>
              <a:rPr lang="pt-BR" dirty="0"/>
              <a:t>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39324" y="1345084"/>
            <a:ext cx="8596668" cy="5129458"/>
          </a:xfrm>
        </p:spPr>
        <p:txBody>
          <a:bodyPr>
            <a:noAutofit/>
          </a:bodyPr>
          <a:lstStyle/>
          <a:p>
            <a:r>
              <a:rPr lang="pt-BR" sz="1900" dirty="0"/>
              <a:t>39. Sífilis </a:t>
            </a:r>
            <a:r>
              <a:rPr lang="pt-BR" sz="1900" dirty="0" smtClean="0"/>
              <a:t>Adquirida;</a:t>
            </a:r>
          </a:p>
          <a:p>
            <a:r>
              <a:rPr lang="pt-BR" sz="1900" dirty="0" smtClean="0"/>
              <a:t>40. </a:t>
            </a:r>
            <a:r>
              <a:rPr lang="pt-BR" sz="1900" b="1" dirty="0">
                <a:solidFill>
                  <a:srgbClr val="FF0000"/>
                </a:solidFill>
              </a:rPr>
              <a:t>Sífilis Congênita</a:t>
            </a:r>
            <a:r>
              <a:rPr lang="pt-BR" sz="1900" dirty="0"/>
              <a:t>;</a:t>
            </a:r>
          </a:p>
          <a:p>
            <a:r>
              <a:rPr lang="pt-BR" sz="1900" dirty="0" smtClean="0"/>
              <a:t>41. </a:t>
            </a:r>
            <a:r>
              <a:rPr lang="pt-BR" sz="1900" b="1" dirty="0">
                <a:solidFill>
                  <a:srgbClr val="FF0000"/>
                </a:solidFill>
              </a:rPr>
              <a:t>Sífilis em </a:t>
            </a:r>
            <a:r>
              <a:rPr lang="pt-BR" sz="1900" b="1" dirty="0" smtClean="0">
                <a:solidFill>
                  <a:srgbClr val="FF0000"/>
                </a:solidFill>
              </a:rPr>
              <a:t>Gestante</a:t>
            </a:r>
            <a:r>
              <a:rPr lang="pt-BR" sz="1900" dirty="0" smtClean="0"/>
              <a:t>;</a:t>
            </a:r>
            <a:endParaRPr lang="pt-BR" sz="1900" dirty="0"/>
          </a:p>
          <a:p>
            <a:r>
              <a:rPr lang="pt-BR" sz="1900" dirty="0" smtClean="0"/>
              <a:t>42. </a:t>
            </a:r>
            <a:r>
              <a:rPr lang="pt-BR" sz="1900" b="1" dirty="0">
                <a:solidFill>
                  <a:srgbClr val="FF0000"/>
                </a:solidFill>
              </a:rPr>
              <a:t>Síndrome da Imunodeficiência Adquirida </a:t>
            </a:r>
            <a:r>
              <a:rPr lang="pt-BR" sz="1900" b="1" dirty="0" smtClean="0">
                <a:solidFill>
                  <a:srgbClr val="FF0000"/>
                </a:solidFill>
              </a:rPr>
              <a:t>– AIDS;</a:t>
            </a:r>
            <a:endParaRPr lang="pt-BR" sz="1900" b="1" dirty="0">
              <a:solidFill>
                <a:srgbClr val="FF0000"/>
              </a:solidFill>
            </a:endParaRPr>
          </a:p>
          <a:p>
            <a:r>
              <a:rPr lang="pt-BR" sz="1900" dirty="0" smtClean="0"/>
              <a:t>43. </a:t>
            </a:r>
            <a:r>
              <a:rPr lang="pt-BR" sz="1900" dirty="0"/>
              <a:t>Síndrome da Rubéola Congênita;</a:t>
            </a:r>
          </a:p>
          <a:p>
            <a:r>
              <a:rPr lang="pt-BR" sz="1900" dirty="0" smtClean="0"/>
              <a:t>44. Síndrome</a:t>
            </a:r>
            <a:r>
              <a:rPr lang="pt-BR" sz="1900" dirty="0"/>
              <a:t> </a:t>
            </a:r>
            <a:r>
              <a:rPr lang="pt-BR" sz="1900" dirty="0" smtClean="0"/>
              <a:t>do</a:t>
            </a:r>
            <a:r>
              <a:rPr lang="pt-BR" sz="1900" dirty="0"/>
              <a:t> </a:t>
            </a:r>
            <a:r>
              <a:rPr lang="pt-BR" sz="1900" dirty="0" smtClean="0"/>
              <a:t>Corrimento</a:t>
            </a:r>
            <a:r>
              <a:rPr lang="pt-BR" sz="1900" dirty="0"/>
              <a:t> </a:t>
            </a:r>
            <a:r>
              <a:rPr lang="pt-BR" sz="1900" dirty="0" smtClean="0"/>
              <a:t>Uretral</a:t>
            </a:r>
            <a:r>
              <a:rPr lang="pt-BR" sz="1900" dirty="0"/>
              <a:t> </a:t>
            </a:r>
            <a:r>
              <a:rPr lang="pt-BR" sz="1900" dirty="0" smtClean="0"/>
              <a:t>Masculino;</a:t>
            </a:r>
          </a:p>
          <a:p>
            <a:r>
              <a:rPr lang="pt-BR" sz="1900" dirty="0" smtClean="0"/>
              <a:t>45. </a:t>
            </a:r>
            <a:r>
              <a:rPr lang="pt-BR" sz="1900" dirty="0" err="1" smtClean="0"/>
              <a:t>Sindrome</a:t>
            </a:r>
            <a:r>
              <a:rPr lang="pt-BR" sz="1900" dirty="0" smtClean="0"/>
              <a:t> Respiratória Aguda Grave/ Influenza;</a:t>
            </a:r>
            <a:endParaRPr lang="pt-BR" sz="1900" dirty="0"/>
          </a:p>
          <a:p>
            <a:r>
              <a:rPr lang="pt-BR" sz="1900" dirty="0" smtClean="0"/>
              <a:t>46. </a:t>
            </a:r>
            <a:r>
              <a:rPr lang="pt-BR" sz="1900" dirty="0"/>
              <a:t>Síndrome Respiratória Aguda Grave associada </a:t>
            </a:r>
            <a:r>
              <a:rPr lang="pt-BR" sz="1900" dirty="0" smtClean="0"/>
              <a:t>ao </a:t>
            </a:r>
            <a:r>
              <a:rPr lang="pt-BR" sz="1900" dirty="0" err="1" smtClean="0"/>
              <a:t>Coronavírus</a:t>
            </a:r>
            <a:r>
              <a:rPr lang="pt-BR" sz="1900" dirty="0" smtClean="0"/>
              <a:t> </a:t>
            </a:r>
            <a:r>
              <a:rPr lang="pt-BR" sz="1900" dirty="0"/>
              <a:t>(</a:t>
            </a:r>
            <a:r>
              <a:rPr lang="pt-BR" sz="1900" dirty="0" err="1"/>
              <a:t>SARS-CoV</a:t>
            </a:r>
            <a:r>
              <a:rPr lang="pt-BR" sz="1900" dirty="0"/>
              <a:t>);</a:t>
            </a:r>
          </a:p>
          <a:p>
            <a:r>
              <a:rPr lang="pt-BR" sz="1900" dirty="0" smtClean="0"/>
              <a:t>47. </a:t>
            </a:r>
            <a:r>
              <a:rPr lang="pt-BR" sz="1900" dirty="0"/>
              <a:t>Tétano;</a:t>
            </a:r>
          </a:p>
          <a:p>
            <a:r>
              <a:rPr lang="pt-BR" sz="1900" dirty="0" smtClean="0"/>
              <a:t>48. </a:t>
            </a:r>
            <a:r>
              <a:rPr lang="pt-BR" sz="1900" dirty="0"/>
              <a:t>Tuberculose;</a:t>
            </a:r>
          </a:p>
          <a:p>
            <a:pPr lvl="0">
              <a:buClr>
                <a:srgbClr val="5FCBEF"/>
              </a:buClr>
            </a:pPr>
            <a:r>
              <a:rPr lang="pt-BR" sz="1900" dirty="0" smtClean="0"/>
              <a:t>49. </a:t>
            </a:r>
            <a:r>
              <a:rPr lang="pt-BR" sz="1900" dirty="0" err="1"/>
              <a:t>Tularemia</a:t>
            </a:r>
            <a:r>
              <a:rPr lang="pt-BR" sz="1900" dirty="0" smtClean="0"/>
              <a:t>;</a:t>
            </a:r>
            <a:r>
              <a:rPr lang="pt-BR" sz="1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pt-BR" sz="19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pt-BR" sz="19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50</a:t>
            </a:r>
            <a:r>
              <a:rPr lang="pt-BR" sz="1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 </a:t>
            </a:r>
            <a:r>
              <a:rPr lang="pt-BR" sz="19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Varicela Complicada; </a:t>
            </a:r>
            <a:endParaRPr lang="pt-BR" sz="19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pt-BR" sz="1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51.</a:t>
            </a:r>
            <a:r>
              <a:rPr lang="pt-BR" sz="1900" b="1" dirty="0">
                <a:solidFill>
                  <a:srgbClr val="FF0000"/>
                </a:solidFill>
              </a:rPr>
              <a:t>Violência doméstica, sexual e/ou outras violências</a:t>
            </a:r>
            <a:r>
              <a:rPr lang="pt-BR" sz="1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653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/>
          <p:cNvPicPr/>
          <p:nvPr/>
        </p:nvPicPr>
        <p:blipFill rotWithShape="1">
          <a:blip r:embed="rId2"/>
          <a:srcRect l="17096" t="5810" r="17435" b="5058"/>
          <a:stretch/>
        </p:blipFill>
        <p:spPr bwMode="auto">
          <a:xfrm>
            <a:off x="776177" y="159488"/>
            <a:ext cx="10249786" cy="65390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642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44624"/>
            <a:ext cx="7248128" cy="5455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+mj-lt"/>
              </a:rPr>
              <a:t>DE QUE TRABALHADOR ESTAMOS FALANDO?</a:t>
            </a:r>
          </a:p>
          <a:p>
            <a:pPr algn="just"/>
            <a:r>
              <a:rPr lang="pt-BR" sz="2300" dirty="0" smtClean="0">
                <a:latin typeface="Arial" pitchFamily="34" charset="0"/>
                <a:cs typeface="Arial" pitchFamily="34" charset="0"/>
              </a:rPr>
              <a:t>Homens 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ou mulheres que exercem atividades para sustento próprio e/ou de seus dependentes, seja no mercado de trabalho formal ou informal da economia, 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inclusive 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os que trabalham ou trabalharam como assalariados, domésticos, avulsos, rurais, autônomos, temporários, servidores públicos, cooperativados e empregadores, proprietários de micro e pequenas unidades de produção e serviços, entre 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outros, aqueles 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que estão afastados temporariamente ou definitivamente do mercado de trabalho por doença, aposentadoria ou desemprego</a:t>
            </a:r>
          </a:p>
          <a:p>
            <a:pPr algn="just"/>
            <a:endParaRPr lang="pt-BR" sz="2100" dirty="0"/>
          </a:p>
          <a:p>
            <a:pPr algn="r"/>
            <a:r>
              <a:rPr lang="pt-BR" sz="1050" dirty="0"/>
              <a:t>BRASIL. Portaria Interministerial 153, de 13 de fevereiro de 2004. Brasília, 2004</a:t>
            </a:r>
          </a:p>
        </p:txBody>
      </p:sp>
      <p:pic>
        <p:nvPicPr>
          <p:cNvPr id="3" name="Picture 5" descr="limpe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699" y="44624"/>
            <a:ext cx="3253813" cy="182770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all center big!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936" y="1484785"/>
            <a:ext cx="3570065" cy="176329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Nd9GcQf3lAilZZr_3WG2d9a6yNALHL6fcOJDaPRIx9OcKJEbFRs-lu-8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699" y="3185361"/>
            <a:ext cx="2869771" cy="216471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245" y="5019676"/>
            <a:ext cx="3600449" cy="1838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918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Busca ativa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Agravos agudos: Hospitalar</a:t>
            </a:r>
          </a:p>
          <a:p>
            <a:pPr algn="just"/>
            <a:r>
              <a:rPr lang="pt-BR" dirty="0" smtClean="0"/>
              <a:t>Agravos crônicos: Ambulatorial</a:t>
            </a:r>
          </a:p>
          <a:p>
            <a:pPr algn="just"/>
            <a:r>
              <a:rPr lang="pt-BR" dirty="0" smtClean="0"/>
              <a:t>Atualmente os ambulatórios acompanhados são: Doenças Infecto Contagiosas e Parasitárias, Hepatites Virais, Obstetrícia, </a:t>
            </a:r>
            <a:r>
              <a:rPr lang="pt-BR" dirty="0" err="1" smtClean="0"/>
              <a:t>Infecto-pediatria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Grande desafio: </a:t>
            </a:r>
            <a:r>
              <a:rPr lang="pt-BR" dirty="0" err="1" smtClean="0"/>
              <a:t>Subnotificação</a:t>
            </a:r>
            <a:r>
              <a:rPr lang="pt-BR" dirty="0" smtClean="0"/>
              <a:t> agravos relacionados ao trabalho que cursam com alterações a longo prazo, em especial as </a:t>
            </a:r>
            <a:r>
              <a:rPr lang="pt-BR" dirty="0" err="1" smtClean="0"/>
              <a:t>osteo-musculares</a:t>
            </a:r>
            <a:endParaRPr lang="pt-B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4DBAB4-A3BF-4A6B-AC2E-B647F06EB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8574" y="1420681"/>
            <a:ext cx="8067368" cy="173736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quais as doenças/agravos de Notificação compulsória relacionados ao </a:t>
            </a:r>
            <a:r>
              <a:rPr lang="pt-B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Trabalho</a:t>
            </a:r>
            <a:r>
              <a:rPr lang="pt-B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pt-B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C968358D-1048-43F3-95EC-691DC5E53C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83" y="293489"/>
            <a:ext cx="1515681" cy="112719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835" y="3398293"/>
            <a:ext cx="2242846" cy="248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340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4DBAB4-A3BF-4A6B-AC2E-B647F06EB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6284" y="319248"/>
            <a:ext cx="8067368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que Notificar em Relação ao Trabalho</a:t>
            </a:r>
            <a:r>
              <a:rPr lang="pt-B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pt-B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200" b="1" cap="all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PORTARIA Nº - 204, DE 17 DE FEVEREIRO DE 2016 –M</a:t>
            </a:r>
            <a:r>
              <a:rPr lang="pt-BR" sz="2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pt-BR" sz="2200" b="1" cap="all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</a:t>
            </a:r>
            <a:r>
              <a:rPr lang="pt-BR" sz="2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aúde</a:t>
            </a:r>
            <a:endParaRPr lang="pt-BR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9008D4C2-F1D3-458E-9731-56CE8DFA2CC1}"/>
              </a:ext>
            </a:extLst>
          </p:cNvPr>
          <p:cNvSpPr/>
          <p:nvPr/>
        </p:nvSpPr>
        <p:spPr>
          <a:xfrm>
            <a:off x="598799" y="2389234"/>
            <a:ext cx="2525996" cy="329566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*Acidente </a:t>
            </a:r>
            <a:r>
              <a:rPr lang="pt-B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Trabalho </a:t>
            </a:r>
            <a:r>
              <a:rPr lang="pt-BR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Grave;</a:t>
            </a:r>
          </a:p>
          <a:p>
            <a:endParaRPr lang="pt-BR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*Acidente </a:t>
            </a:r>
            <a:r>
              <a:rPr lang="pt-B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Trabalho </a:t>
            </a:r>
            <a:r>
              <a:rPr lang="pt-BR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Fatal;</a:t>
            </a:r>
          </a:p>
          <a:p>
            <a:endParaRPr lang="pt-BR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*Acidente </a:t>
            </a:r>
            <a:r>
              <a:rPr lang="pt-B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Trabalho em Crianças e Adolescentes</a:t>
            </a:r>
          </a:p>
          <a:p>
            <a:pPr algn="ctr"/>
            <a:endParaRPr lang="pt-B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1DFFF4F1-98F5-4B2D-B3D5-BAB77AF434E7}"/>
              </a:ext>
            </a:extLst>
          </p:cNvPr>
          <p:cNvSpPr/>
          <p:nvPr/>
        </p:nvSpPr>
        <p:spPr>
          <a:xfrm>
            <a:off x="6547925" y="1819320"/>
            <a:ext cx="2081762" cy="13563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Pneumoconiose</a:t>
            </a:r>
            <a:endParaRPr lang="pt-B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669AD72-409E-4920-8D31-385D9247224D}"/>
              </a:ext>
            </a:extLst>
          </p:cNvPr>
          <p:cNvSpPr/>
          <p:nvPr/>
        </p:nvSpPr>
        <p:spPr>
          <a:xfrm>
            <a:off x="8996516" y="2300750"/>
            <a:ext cx="2159165" cy="138968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Intoxicações Exógenas</a:t>
            </a:r>
          </a:p>
          <a:p>
            <a:pPr algn="ctr"/>
            <a:endParaRPr lang="pt-B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A533055A-AA5F-4CA6-916D-454D56FA365B}"/>
              </a:ext>
            </a:extLst>
          </p:cNvPr>
          <p:cNvSpPr/>
          <p:nvPr/>
        </p:nvSpPr>
        <p:spPr>
          <a:xfrm>
            <a:off x="3750392" y="2212252"/>
            <a:ext cx="2081762" cy="13563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Acidente com exposição á Material Biológico</a:t>
            </a:r>
          </a:p>
          <a:p>
            <a:pPr algn="ctr"/>
            <a:r>
              <a:rPr lang="pt-B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051365F7-2884-4754-BF18-51CAB6BE8FC2}"/>
              </a:ext>
            </a:extLst>
          </p:cNvPr>
          <p:cNvSpPr/>
          <p:nvPr/>
        </p:nvSpPr>
        <p:spPr>
          <a:xfrm>
            <a:off x="6547924" y="3507063"/>
            <a:ext cx="2081762" cy="13563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Dermatoses Ocupacionais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3E1A769C-EEFA-47D2-B582-D6F176D1E331}"/>
              </a:ext>
            </a:extLst>
          </p:cNvPr>
          <p:cNvSpPr/>
          <p:nvPr/>
        </p:nvSpPr>
        <p:spPr>
          <a:xfrm>
            <a:off x="9073919" y="4416023"/>
            <a:ext cx="2081762" cy="13563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3FB791E1-590C-455E-B861-6ACEEC475F05}"/>
              </a:ext>
            </a:extLst>
          </p:cNvPr>
          <p:cNvSpPr/>
          <p:nvPr/>
        </p:nvSpPr>
        <p:spPr>
          <a:xfrm>
            <a:off x="3795478" y="4255387"/>
            <a:ext cx="2081762" cy="13563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5A43DB8D-4693-4962-A6D1-616ACD692543}"/>
              </a:ext>
            </a:extLst>
          </p:cNvPr>
          <p:cNvSpPr/>
          <p:nvPr/>
        </p:nvSpPr>
        <p:spPr>
          <a:xfrm>
            <a:off x="6547924" y="5100959"/>
            <a:ext cx="2081762" cy="13563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Câncer relacionado ao trabalho</a:t>
            </a:r>
          </a:p>
          <a:p>
            <a:pPr algn="ctr"/>
            <a:endParaRPr lang="pt-B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242534" y="4989803"/>
            <a:ext cx="1742439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C968358D-1048-43F3-95EC-691DC5E53C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83" y="293489"/>
            <a:ext cx="1515681" cy="112719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EDF8383B-C476-4CC8-B1B8-3068BE78D8A5}"/>
              </a:ext>
            </a:extLst>
          </p:cNvPr>
          <p:cNvSpPr/>
          <p:nvPr/>
        </p:nvSpPr>
        <p:spPr>
          <a:xfrm>
            <a:off x="4096002" y="4785835"/>
            <a:ext cx="13905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LER/DORT</a:t>
            </a:r>
          </a:p>
        </p:txBody>
      </p:sp>
    </p:spTree>
    <p:extLst>
      <p:ext uri="{BB962C8B-B14F-4D97-AF65-F5344CB8AC3E}">
        <p14:creationId xmlns:p14="http://schemas.microsoft.com/office/powerpoint/2010/main" val="42081340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7948" y="427663"/>
            <a:ext cx="8231075" cy="1174955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Critérios de Acidente de Trabalho Grave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4684" y="1784555"/>
            <a:ext cx="11120284" cy="4498258"/>
          </a:xfrm>
        </p:spPr>
        <p:txBody>
          <a:bodyPr>
            <a:normAutofit/>
          </a:bodyPr>
          <a:lstStyle/>
          <a:p>
            <a:pPr marL="560070" indent="-514350" algn="just">
              <a:buFont typeface="+mj-lt"/>
              <a:buAutoNum type="arabicParenR"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Necessidade de tratamento em regime de internação hospitalar;</a:t>
            </a:r>
          </a:p>
          <a:p>
            <a:pPr marL="560070" indent="-514350" algn="just">
              <a:buFont typeface="+mj-lt"/>
              <a:buAutoNum type="arabicParenR"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Incapacidade para as ocupações habituais, por mais de 30 dias; </a:t>
            </a:r>
          </a:p>
          <a:p>
            <a:pPr marL="560070" indent="-514350" algn="just">
              <a:buFont typeface="+mj-lt"/>
              <a:buAutoNum type="arabicParenR"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Incapacidade permanente para o trabalho;</a:t>
            </a:r>
          </a:p>
          <a:p>
            <a:pPr marL="560070" indent="-514350" algn="just">
              <a:buFont typeface="+mj-lt"/>
              <a:buAutoNum type="arabicParenR"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Enfermidade incurável;</a:t>
            </a:r>
          </a:p>
          <a:p>
            <a:pPr marL="560070" indent="-514350" algn="just">
              <a:buFont typeface="+mj-lt"/>
              <a:buAutoNum type="arabicParenR"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Debilidade permanente de membro, sentido ou função;</a:t>
            </a:r>
          </a:p>
          <a:p>
            <a:pPr marL="560070" indent="-514350" algn="just">
              <a:buFont typeface="+mj-lt"/>
              <a:buAutoNum type="arabicParenR"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Perda ou inutilização do membro, sentido ou função;</a:t>
            </a:r>
          </a:p>
          <a:p>
            <a:pPr marL="560070" indent="-514350" algn="just">
              <a:buFont typeface="+mj-lt"/>
              <a:buAutoNum type="arabicParenR"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Deformidade permanente; </a:t>
            </a:r>
          </a:p>
          <a:p>
            <a:pPr marL="560070" indent="-514350" algn="just">
              <a:buFont typeface="+mj-lt"/>
              <a:buAutoNum type="arabicParenR"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Aceleração de parto;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968358D-1048-43F3-95EC-691DC5E53C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83" y="293489"/>
            <a:ext cx="1515681" cy="112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338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Acidente de Trabalho Grave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1520" y="1965960"/>
            <a:ext cx="10993448" cy="4493834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9) Aborto;</a:t>
            </a:r>
          </a:p>
          <a:p>
            <a:pPr marL="45720" indent="0" algn="just">
              <a:buNone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10) Fraturas, amputações de tecido ósseo, luxações ou queimaduras graves;</a:t>
            </a:r>
          </a:p>
          <a:p>
            <a:pPr marL="45720" indent="0" algn="just">
              <a:buNone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11) Desmaio (perda de consciência) provocado por asfixia, choque elétrico ou outra causa externa; </a:t>
            </a:r>
          </a:p>
          <a:p>
            <a:pPr marL="45720" indent="0" algn="just">
              <a:buNone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12) Qualquer outra lesão: levando à hipotermia, doença induzida pelo calor ou inconsciência; requerendo ressuscitação; ou requerendo hospitalização por mais de 24 horas; </a:t>
            </a:r>
          </a:p>
          <a:p>
            <a:pPr marL="45720" indent="0" algn="just">
              <a:buNone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13) Doenças agudas que requeiram tratamento médico em que exista razão para acreditar que resulte de exposição ao agente biológico, suas toxinas ou ao material infectado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968358D-1048-43F3-95EC-691DC5E53C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83" y="293489"/>
            <a:ext cx="1515681" cy="112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013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8057" y="2000197"/>
            <a:ext cx="7808337" cy="1393226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 a importância da Notificação?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968358D-1048-43F3-95EC-691DC5E53C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83" y="293489"/>
            <a:ext cx="1515681" cy="112719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187" y="3576053"/>
            <a:ext cx="1898789" cy="277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269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1831" y="485296"/>
            <a:ext cx="7808337" cy="1393226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 a importância da Notificação?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2997" y="1649507"/>
            <a:ext cx="9872871" cy="4038600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  <a:p>
            <a:pPr marL="45720" indent="0">
              <a:buNone/>
            </a:pPr>
            <a:endParaRPr lang="pt-BR" dirty="0"/>
          </a:p>
          <a:p>
            <a:pPr marL="45720" indent="0" algn="just">
              <a:buClrTx/>
              <a:buSzPct val="90000"/>
              <a:buNone/>
              <a:defRPr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SzPct val="90000"/>
              <a:defRPr/>
            </a:pPr>
            <a:endParaRPr lang="pt-BR" sz="3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SzPct val="90000"/>
              <a:defRPr/>
            </a:pPr>
            <a:endParaRPr lang="pt-BR" sz="3200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ClrTx/>
              <a:buSzPct val="90000"/>
              <a:buNone/>
              <a:defRPr/>
            </a:pPr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968358D-1048-43F3-95EC-691DC5E53C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83" y="293489"/>
            <a:ext cx="1515681" cy="1127192"/>
          </a:xfrm>
          <a:prstGeom prst="rect">
            <a:avLst/>
          </a:prstGeom>
        </p:spPr>
      </p:pic>
      <p:cxnSp>
        <p:nvCxnSpPr>
          <p:cNvPr id="9" name="Conector de seta reta 16">
            <a:extLst>
              <a:ext uri="{FF2B5EF4-FFF2-40B4-BE49-F238E27FC236}">
                <a16:creationId xmlns:a16="http://schemas.microsoft.com/office/drawing/2014/main" id="{5F222EEE-A1EA-413C-B388-C21A8582C244}"/>
              </a:ext>
            </a:extLst>
          </p:cNvPr>
          <p:cNvCxnSpPr>
            <a:cxnSpLocks/>
          </p:cNvCxnSpPr>
          <p:nvPr/>
        </p:nvCxnSpPr>
        <p:spPr>
          <a:xfrm>
            <a:off x="5513393" y="3668807"/>
            <a:ext cx="0" cy="7394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BBF1FBC-24C1-4A20-9A16-F1F312C81974}"/>
              </a:ext>
            </a:extLst>
          </p:cNvPr>
          <p:cNvSpPr txBox="1"/>
          <p:nvPr/>
        </p:nvSpPr>
        <p:spPr>
          <a:xfrm>
            <a:off x="3438146" y="4540238"/>
            <a:ext cx="705916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8620" indent="-342900" algn="just">
              <a:buClrTx/>
              <a:buSzPct val="90000"/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Adoção de medidas de controle</a:t>
            </a:r>
          </a:p>
          <a:p>
            <a:pPr marL="388620" indent="-342900" algn="just">
              <a:buClrTx/>
              <a:buSzPct val="90000"/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Programas de prevenção</a:t>
            </a:r>
          </a:p>
          <a:p>
            <a:pPr marL="388620" indent="-342900" algn="just">
              <a:buClrTx/>
              <a:buSzPct val="90000"/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Preparo da rede para receber/tratar os casos</a:t>
            </a:r>
          </a:p>
          <a:p>
            <a:pPr marL="388620" indent="-342900" algn="just">
              <a:buClrTx/>
              <a:buSzPct val="90000"/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Financiamento</a:t>
            </a:r>
          </a:p>
          <a:p>
            <a:endParaRPr lang="pt-BR" dirty="0"/>
          </a:p>
        </p:txBody>
      </p:sp>
      <p:pic>
        <p:nvPicPr>
          <p:cNvPr id="12" name="Gráfico 11" descr="Tendência para cima">
            <a:extLst>
              <a:ext uri="{FF2B5EF4-FFF2-40B4-BE49-F238E27FC236}">
                <a16:creationId xmlns:a16="http://schemas.microsoft.com/office/drawing/2014/main" id="{C5FB575C-AFCE-41BD-BB51-D46D05637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0168" y="4512330"/>
            <a:ext cx="1874567" cy="1874567"/>
          </a:xfrm>
          <a:prstGeom prst="rect">
            <a:avLst/>
          </a:prstGeom>
        </p:spPr>
      </p:pic>
      <p:pic>
        <p:nvPicPr>
          <p:cNvPr id="14" name="Gráfico 13" descr="Gráfico de pizza">
            <a:extLst>
              <a:ext uri="{FF2B5EF4-FFF2-40B4-BE49-F238E27FC236}">
                <a16:creationId xmlns:a16="http://schemas.microsoft.com/office/drawing/2014/main" id="{25D7CB23-FD23-4233-AAF1-26853C2625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9180" y="1966886"/>
            <a:ext cx="1822651" cy="1822651"/>
          </a:xfrm>
          <a:prstGeom prst="rect">
            <a:avLst/>
          </a:prstGeom>
        </p:spPr>
      </p:pic>
      <p:sp>
        <p:nvSpPr>
          <p:cNvPr id="15" name="Balão de Pensamento: Nuvem 14">
            <a:extLst>
              <a:ext uri="{FF2B5EF4-FFF2-40B4-BE49-F238E27FC236}">
                <a16:creationId xmlns:a16="http://schemas.microsoft.com/office/drawing/2014/main" id="{E5E8E18F-AC4B-4F5E-B72A-D988C44C6D6B}"/>
              </a:ext>
            </a:extLst>
          </p:cNvPr>
          <p:cNvSpPr/>
          <p:nvPr/>
        </p:nvSpPr>
        <p:spPr>
          <a:xfrm>
            <a:off x="2965648" y="1966886"/>
            <a:ext cx="5285229" cy="1543865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DADOS EPIDEMIOLÓGICOS</a:t>
            </a:r>
          </a:p>
        </p:txBody>
      </p:sp>
    </p:spTree>
    <p:extLst>
      <p:ext uri="{BB962C8B-B14F-4D97-AF65-F5344CB8AC3E}">
        <p14:creationId xmlns:p14="http://schemas.microsoft.com/office/powerpoint/2010/main" val="38578269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95601" y="548685"/>
            <a:ext cx="7200800" cy="1940957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b="1" dirty="0">
                <a:ln w="10541" cmpd="sng">
                  <a:solidFill>
                    <a:srgbClr val="00B05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O que fazer com uma suspeita/diagnóstico de agravo relacionado ao trabalho?</a:t>
            </a:r>
          </a:p>
        </p:txBody>
      </p:sp>
      <p:pic>
        <p:nvPicPr>
          <p:cNvPr id="44035" name="Picture 2" descr="http://segdesemprego.com/wp-content/uploads/2014/01/entrevistas-de-emprego-e-suas-pergunt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4" y="2636838"/>
            <a:ext cx="2890837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4896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6"/>
          <p:cNvSpPr>
            <a:spLocks noChangeArrowheads="1"/>
          </p:cNvSpPr>
          <p:nvPr/>
        </p:nvSpPr>
        <p:spPr bwMode="auto">
          <a:xfrm>
            <a:off x="3997415" y="675283"/>
            <a:ext cx="3948851" cy="919401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Caso </a:t>
            </a:r>
          </a:p>
          <a:p>
            <a:pPr algn="ctr" eaLnBrk="1" hangingPunct="1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Suspeito/confirmado</a:t>
            </a:r>
          </a:p>
        </p:txBody>
      </p:sp>
      <p:cxnSp>
        <p:nvCxnSpPr>
          <p:cNvPr id="17" name="Conector de seta reta 16"/>
          <p:cNvCxnSpPr>
            <a:cxnSpLocks/>
          </p:cNvCxnSpPr>
          <p:nvPr/>
        </p:nvCxnSpPr>
        <p:spPr>
          <a:xfrm flipH="1">
            <a:off x="4590288" y="1540089"/>
            <a:ext cx="330656" cy="7467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>
            <a:cxnSpLocks/>
          </p:cNvCxnSpPr>
          <p:nvPr/>
        </p:nvCxnSpPr>
        <p:spPr>
          <a:xfrm>
            <a:off x="6696069" y="1540089"/>
            <a:ext cx="375985" cy="5779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CaixaDeTexto 16"/>
          <p:cNvSpPr>
            <a:spLocks noChangeArrowheads="1"/>
          </p:cNvSpPr>
          <p:nvPr/>
        </p:nvSpPr>
        <p:spPr bwMode="auto">
          <a:xfrm>
            <a:off x="2863531" y="2286853"/>
            <a:ext cx="2208245" cy="510778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Notificado </a:t>
            </a:r>
          </a:p>
        </p:txBody>
      </p:sp>
      <p:sp>
        <p:nvSpPr>
          <p:cNvPr id="20" name="CaixaDeTexto 16"/>
          <p:cNvSpPr>
            <a:spLocks noChangeArrowheads="1"/>
          </p:cNvSpPr>
          <p:nvPr/>
        </p:nvSpPr>
        <p:spPr bwMode="auto">
          <a:xfrm>
            <a:off x="7184868" y="2118015"/>
            <a:ext cx="2688299" cy="510778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Notificado </a:t>
            </a: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855" y="1999711"/>
            <a:ext cx="1040639" cy="797920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6667" y="1940106"/>
            <a:ext cx="1049132" cy="693494"/>
          </a:xfrm>
          <a:prstGeom prst="rect">
            <a:avLst/>
          </a:prstGeom>
        </p:spPr>
      </p:pic>
      <p:cxnSp>
        <p:nvCxnSpPr>
          <p:cNvPr id="23" name="Conector de seta reta 22"/>
          <p:cNvCxnSpPr>
            <a:cxnSpLocks/>
          </p:cNvCxnSpPr>
          <p:nvPr/>
        </p:nvCxnSpPr>
        <p:spPr>
          <a:xfrm>
            <a:off x="3967652" y="2797634"/>
            <a:ext cx="0" cy="5117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>
            <a:cxnSpLocks/>
          </p:cNvCxnSpPr>
          <p:nvPr/>
        </p:nvCxnSpPr>
        <p:spPr>
          <a:xfrm flipH="1">
            <a:off x="8524573" y="2611585"/>
            <a:ext cx="19578" cy="4954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CaixaDeTexto 16"/>
          <p:cNvSpPr>
            <a:spLocks noChangeArrowheads="1"/>
          </p:cNvSpPr>
          <p:nvPr/>
        </p:nvSpPr>
        <p:spPr bwMode="auto">
          <a:xfrm>
            <a:off x="2311468" y="3360449"/>
            <a:ext cx="3312368" cy="919401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Chega a vigilância epidemiológica</a:t>
            </a:r>
          </a:p>
        </p:txBody>
      </p:sp>
      <p:sp>
        <p:nvSpPr>
          <p:cNvPr id="26" name="CaixaDeTexto 16"/>
          <p:cNvSpPr>
            <a:spLocks noChangeArrowheads="1"/>
          </p:cNvSpPr>
          <p:nvPr/>
        </p:nvSpPr>
        <p:spPr bwMode="auto">
          <a:xfrm>
            <a:off x="6690685" y="3309373"/>
            <a:ext cx="4017151" cy="919401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há registro pelos órgãos responsáveis</a:t>
            </a:r>
          </a:p>
        </p:txBody>
      </p:sp>
      <p:cxnSp>
        <p:nvCxnSpPr>
          <p:cNvPr id="27" name="Conector de seta reta 26"/>
          <p:cNvCxnSpPr>
            <a:cxnSpLocks/>
          </p:cNvCxnSpPr>
          <p:nvPr/>
        </p:nvCxnSpPr>
        <p:spPr>
          <a:xfrm flipH="1">
            <a:off x="2818825" y="4279848"/>
            <a:ext cx="384044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CaixaDeTexto 16"/>
          <p:cNvSpPr>
            <a:spLocks noChangeArrowheads="1"/>
          </p:cNvSpPr>
          <p:nvPr/>
        </p:nvSpPr>
        <p:spPr bwMode="auto">
          <a:xfrm>
            <a:off x="864579" y="4874339"/>
            <a:ext cx="4676576" cy="510778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Gera dados epidemiológicos</a:t>
            </a:r>
          </a:p>
        </p:txBody>
      </p:sp>
      <p:cxnSp>
        <p:nvCxnSpPr>
          <p:cNvPr id="29" name="Conector de seta reta 28"/>
          <p:cNvCxnSpPr>
            <a:cxnSpLocks/>
          </p:cNvCxnSpPr>
          <p:nvPr/>
        </p:nvCxnSpPr>
        <p:spPr>
          <a:xfrm>
            <a:off x="3187894" y="5385120"/>
            <a:ext cx="1635" cy="4420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CaixaDeTexto 16"/>
          <p:cNvSpPr>
            <a:spLocks noChangeArrowheads="1"/>
          </p:cNvSpPr>
          <p:nvPr/>
        </p:nvSpPr>
        <p:spPr bwMode="auto">
          <a:xfrm>
            <a:off x="741747" y="5895895"/>
            <a:ext cx="4973308" cy="510778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pt-BR" sz="2400" dirty="0">
                <a:latin typeface="Poor Richard" panose="02080502050505020702" pitchFamily="18" charset="0"/>
              </a:rPr>
              <a:t>Reflete em políticas públicas </a:t>
            </a:r>
          </a:p>
        </p:txBody>
      </p:sp>
      <p:cxnSp>
        <p:nvCxnSpPr>
          <p:cNvPr id="31" name="Conector de seta reta 30"/>
          <p:cNvCxnSpPr>
            <a:cxnSpLocks/>
          </p:cNvCxnSpPr>
          <p:nvPr/>
        </p:nvCxnSpPr>
        <p:spPr>
          <a:xfrm>
            <a:off x="8680089" y="4228774"/>
            <a:ext cx="19168" cy="4963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CaixaDeTexto 16"/>
          <p:cNvSpPr>
            <a:spLocks noChangeArrowheads="1"/>
          </p:cNvSpPr>
          <p:nvPr/>
        </p:nvSpPr>
        <p:spPr bwMode="auto">
          <a:xfrm>
            <a:off x="6979809" y="4749752"/>
            <a:ext cx="3541425" cy="919401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 alteração da realidade em saúde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73722" y="5390092"/>
            <a:ext cx="573521" cy="1032338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88664" y="4646856"/>
            <a:ext cx="610208" cy="1022297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C968358D-1048-43F3-95EC-691DC5E53C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83" y="293489"/>
            <a:ext cx="1515681" cy="112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476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15913" y="452652"/>
            <a:ext cx="8059518" cy="2349579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400" b="1" dirty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Será que os agravos de notificação compulsória relacionados ao trabalho são notificados ?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940" y="3057099"/>
            <a:ext cx="3127679" cy="346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3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35903" y="551350"/>
            <a:ext cx="6538871" cy="1660908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Você acha que os </a:t>
            </a:r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trabalhadores adoecem </a:t>
            </a:r>
            <a:r>
              <a:rPr lang="pt-B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causa do trabalho?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96" y="2570644"/>
            <a:ext cx="3453284" cy="2202428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66" y="2559390"/>
            <a:ext cx="3458597" cy="220581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594" y="4286375"/>
            <a:ext cx="3561058" cy="220242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DB62AC5-0C4E-4956-AABA-3056A99E1E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5" y="319246"/>
            <a:ext cx="2420269" cy="149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536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6" y="2590800"/>
            <a:ext cx="84883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524000" y="781050"/>
            <a:ext cx="9144000" cy="12001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rgbClr val="000066"/>
                </a:solidFill>
              </a:rPr>
              <a:t>Será que o número de notificações  - Refletem a realidade????</a:t>
            </a:r>
          </a:p>
        </p:txBody>
      </p:sp>
    </p:spTree>
    <p:extLst>
      <p:ext uri="{BB962C8B-B14F-4D97-AF65-F5344CB8AC3E}">
        <p14:creationId xmlns:p14="http://schemas.microsoft.com/office/powerpoint/2010/main" val="338076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Resultado de imagem para cerest uberaba">
            <a:extLst>
              <a:ext uri="{FF2B5EF4-FFF2-40B4-BE49-F238E27FC236}">
                <a16:creationId xmlns:a16="http://schemas.microsoft.com/office/drawing/2014/main" id="{63ACCA67-8670-46B7-AD48-658339EA6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808" y="319248"/>
            <a:ext cx="1733587" cy="101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C968358D-1048-43F3-95EC-691DC5E53C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83" y="293489"/>
            <a:ext cx="1515681" cy="1127192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BB2F197B-385A-4E50-9822-F5A69E3D8F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357844"/>
              </p:ext>
            </p:extLst>
          </p:nvPr>
        </p:nvGraphicFramePr>
        <p:xfrm>
          <a:off x="943895" y="1809041"/>
          <a:ext cx="10545095" cy="445348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958645">
                  <a:extLst>
                    <a:ext uri="{9D8B030D-6E8A-4147-A177-3AD203B41FA5}">
                      <a16:colId xmlns:a16="http://schemas.microsoft.com/office/drawing/2014/main" val="2480238850"/>
                    </a:ext>
                  </a:extLst>
                </a:gridCol>
                <a:gridCol w="958645">
                  <a:extLst>
                    <a:ext uri="{9D8B030D-6E8A-4147-A177-3AD203B41FA5}">
                      <a16:colId xmlns:a16="http://schemas.microsoft.com/office/drawing/2014/main" val="2016615971"/>
                    </a:ext>
                  </a:extLst>
                </a:gridCol>
                <a:gridCol w="958645">
                  <a:extLst>
                    <a:ext uri="{9D8B030D-6E8A-4147-A177-3AD203B41FA5}">
                      <a16:colId xmlns:a16="http://schemas.microsoft.com/office/drawing/2014/main" val="3416550808"/>
                    </a:ext>
                  </a:extLst>
                </a:gridCol>
                <a:gridCol w="958645">
                  <a:extLst>
                    <a:ext uri="{9D8B030D-6E8A-4147-A177-3AD203B41FA5}">
                      <a16:colId xmlns:a16="http://schemas.microsoft.com/office/drawing/2014/main" val="1038351071"/>
                    </a:ext>
                  </a:extLst>
                </a:gridCol>
                <a:gridCol w="958645">
                  <a:extLst>
                    <a:ext uri="{9D8B030D-6E8A-4147-A177-3AD203B41FA5}">
                      <a16:colId xmlns:a16="http://schemas.microsoft.com/office/drawing/2014/main" val="4134868039"/>
                    </a:ext>
                  </a:extLst>
                </a:gridCol>
                <a:gridCol w="958645">
                  <a:extLst>
                    <a:ext uri="{9D8B030D-6E8A-4147-A177-3AD203B41FA5}">
                      <a16:colId xmlns:a16="http://schemas.microsoft.com/office/drawing/2014/main" val="54664306"/>
                    </a:ext>
                  </a:extLst>
                </a:gridCol>
                <a:gridCol w="958645">
                  <a:extLst>
                    <a:ext uri="{9D8B030D-6E8A-4147-A177-3AD203B41FA5}">
                      <a16:colId xmlns:a16="http://schemas.microsoft.com/office/drawing/2014/main" val="1260883580"/>
                    </a:ext>
                  </a:extLst>
                </a:gridCol>
                <a:gridCol w="958645">
                  <a:extLst>
                    <a:ext uri="{9D8B030D-6E8A-4147-A177-3AD203B41FA5}">
                      <a16:colId xmlns:a16="http://schemas.microsoft.com/office/drawing/2014/main" val="4140063319"/>
                    </a:ext>
                  </a:extLst>
                </a:gridCol>
                <a:gridCol w="958645">
                  <a:extLst>
                    <a:ext uri="{9D8B030D-6E8A-4147-A177-3AD203B41FA5}">
                      <a16:colId xmlns:a16="http://schemas.microsoft.com/office/drawing/2014/main" val="2778345172"/>
                    </a:ext>
                  </a:extLst>
                </a:gridCol>
                <a:gridCol w="958645">
                  <a:extLst>
                    <a:ext uri="{9D8B030D-6E8A-4147-A177-3AD203B41FA5}">
                      <a16:colId xmlns:a16="http://schemas.microsoft.com/office/drawing/2014/main" val="269912741"/>
                    </a:ext>
                  </a:extLst>
                </a:gridCol>
                <a:gridCol w="958645">
                  <a:extLst>
                    <a:ext uri="{9D8B030D-6E8A-4147-A177-3AD203B41FA5}">
                      <a16:colId xmlns:a16="http://schemas.microsoft.com/office/drawing/2014/main" val="1632354380"/>
                    </a:ext>
                  </a:extLst>
                </a:gridCol>
              </a:tblGrid>
              <a:tr h="934159"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Ano</a:t>
                      </a:r>
                      <a:endParaRPr kumimoji="0" lang="pt-BR" altLang="pt-B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Intoxicação Exógena</a:t>
                      </a:r>
                      <a:endParaRPr kumimoji="0" lang="pt-BR" altLang="pt-B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Acidente Material Biológico</a:t>
                      </a:r>
                      <a:endParaRPr kumimoji="0" lang="pt-BR" altLang="pt-B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Ler/</a:t>
                      </a:r>
                      <a:r>
                        <a:rPr kumimoji="0" lang="pt-BR" altLang="pt-BR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Dort</a:t>
                      </a:r>
                      <a:endParaRPr kumimoji="0" lang="pt-BR" altLang="pt-B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Transtorno Mental</a:t>
                      </a:r>
                      <a:endParaRPr kumimoji="0" lang="pt-BR" altLang="pt-B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Acidente Trabalho Grave</a:t>
                      </a:r>
                      <a:endParaRPr kumimoji="0" lang="pt-BR" altLang="pt-B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Dermatose Ocupacional</a:t>
                      </a:r>
                      <a:endParaRPr kumimoji="0" lang="pt-BR" altLang="pt-B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PAIR</a:t>
                      </a:r>
                      <a:endParaRPr kumimoji="0" lang="pt-BR" altLang="pt-B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Pneumo-coniose</a:t>
                      </a:r>
                      <a:endParaRPr kumimoji="0" lang="pt-BR" altLang="pt-B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Câncer</a:t>
                      </a:r>
                      <a:endParaRPr kumimoji="0" lang="pt-BR" altLang="pt-B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kumimoji="0" lang="pt-BR" altLang="pt-B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2867902315"/>
                  </a:ext>
                </a:extLst>
              </a:tr>
              <a:tr h="391036"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kumimoji="0" lang="pt-BR" altLang="pt-BR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kumimoji="0" lang="pt-BR" altLang="pt-BR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  <a:endParaRPr kumimoji="0" lang="pt-BR" altLang="pt-BR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</a:t>
                      </a:r>
                      <a:endParaRPr kumimoji="0" lang="pt-BR" altLang="pt-BR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2956896931"/>
                  </a:ext>
                </a:extLst>
              </a:tr>
              <a:tr h="391036"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kumimoji="0" lang="pt-BR" altLang="pt-BR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kumimoji="0" lang="pt-BR" altLang="pt-BR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755689945"/>
                  </a:ext>
                </a:extLst>
              </a:tr>
              <a:tr h="391036"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pt-BR" altLang="pt-BR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4077436819"/>
                  </a:ext>
                </a:extLst>
              </a:tr>
              <a:tr h="391036"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kumimoji="0" lang="pt-BR" altLang="pt-BR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</a:t>
                      </a:r>
                      <a:endParaRPr kumimoji="0" lang="pt-BR" altLang="pt-BR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873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2409279336"/>
                  </a:ext>
                </a:extLst>
              </a:tr>
              <a:tr h="391036"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pt-BR" altLang="pt-BR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pt-BR" altLang="pt-BR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596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766289733"/>
                  </a:ext>
                </a:extLst>
              </a:tr>
              <a:tr h="391036"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pt-BR" altLang="pt-BR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364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223460982"/>
                  </a:ext>
                </a:extLst>
              </a:tr>
              <a:tr h="391036"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kumimoji="0" lang="pt-BR" altLang="pt-BR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pt-BR" altLang="pt-BR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3736592108"/>
                  </a:ext>
                </a:extLst>
              </a:tr>
              <a:tr h="391036"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305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158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492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750667097"/>
                  </a:ext>
                </a:extLst>
              </a:tr>
              <a:tr h="391036"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407</a:t>
                      </a:r>
                      <a:endParaRPr kumimoji="0" lang="pt-BR" altLang="pt-BR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282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indent="-2301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30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743</a:t>
                      </a:r>
                      <a:endParaRPr kumimoji="0" lang="pt-BR" altLang="pt-BR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868217256"/>
                  </a:ext>
                </a:extLst>
              </a:tr>
            </a:tbl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72A44CA6-B312-4034-B11A-F10985211FEE}"/>
              </a:ext>
            </a:extLst>
          </p:cNvPr>
          <p:cNvSpPr/>
          <p:nvPr/>
        </p:nvSpPr>
        <p:spPr>
          <a:xfrm>
            <a:off x="943895" y="6292560"/>
            <a:ext cx="5317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Char char="•"/>
              <a:tabLst>
                <a:tab pos="4837113" algn="l"/>
              </a:tabLst>
            </a:pPr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Período de 2009 a 2017 – Local Uberaba/Minas Gerais</a:t>
            </a:r>
          </a:p>
        </p:txBody>
      </p:sp>
      <p:sp>
        <p:nvSpPr>
          <p:cNvPr id="38" name="Título 1">
            <a:extLst>
              <a:ext uri="{FF2B5EF4-FFF2-40B4-BE49-F238E27FC236}">
                <a16:creationId xmlns:a16="http://schemas.microsoft.com/office/drawing/2014/main" id="{47A88550-3737-420D-A7FA-411A2C010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208" y="471861"/>
            <a:ext cx="8229600" cy="1143000"/>
          </a:xfrm>
        </p:spPr>
        <p:txBody>
          <a:bodyPr/>
          <a:lstStyle/>
          <a:p>
            <a:pPr algn="ctr"/>
            <a:r>
              <a:rPr lang="pt-BR" altLang="pt-BR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Notificações Compulsórias Relacionadas ao Trabalho</a:t>
            </a:r>
          </a:p>
        </p:txBody>
      </p:sp>
    </p:spTree>
    <p:extLst>
      <p:ext uri="{BB962C8B-B14F-4D97-AF65-F5344CB8AC3E}">
        <p14:creationId xmlns:p14="http://schemas.microsoft.com/office/powerpoint/2010/main" val="12914614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968358D-1048-43F3-95EC-691DC5E53C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83" y="293489"/>
            <a:ext cx="1515681" cy="1127192"/>
          </a:xfrm>
          <a:prstGeom prst="rect">
            <a:avLst/>
          </a:prstGeom>
        </p:spPr>
      </p:pic>
      <p:pic>
        <p:nvPicPr>
          <p:cNvPr id="5" name="Picture 2" descr="Resultado de imagem para cerest uberaba">
            <a:extLst>
              <a:ext uri="{FF2B5EF4-FFF2-40B4-BE49-F238E27FC236}">
                <a16:creationId xmlns:a16="http://schemas.microsoft.com/office/drawing/2014/main" id="{63ACCA67-8670-46B7-AD48-658339EA6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808" y="319248"/>
            <a:ext cx="1733587" cy="101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86CEA1CC-5D5B-414E-BF7D-05DFF2388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CEREST UBERABA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E1FC9E0-3EE7-4112-8A49-5A4F798040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023" t="44905" r="36771" b="22245"/>
          <a:stretch/>
        </p:blipFill>
        <p:spPr>
          <a:xfrm>
            <a:off x="1006047" y="1772953"/>
            <a:ext cx="4512375" cy="343734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EC890468-78CA-459C-AF4A-C9B9EE01234D}"/>
              </a:ext>
            </a:extLst>
          </p:cNvPr>
          <p:cNvSpPr txBox="1"/>
          <p:nvPr/>
        </p:nvSpPr>
        <p:spPr>
          <a:xfrm>
            <a:off x="274483" y="5263515"/>
            <a:ext cx="1147998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trabalhador pode ser encaminhado para o CEREST por outros serviços de Saúde (</a:t>
            </a:r>
            <a:r>
              <a:rPr lang="pt-BR" alt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UBSs</a:t>
            </a: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pt-BR" alt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UMSs</a:t>
            </a: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alt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UPAs</a:t>
            </a: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Ambulatórios, Hospitais, etc.);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alt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alt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10" name="Imagem 9" descr="DSC00052.JPG">
            <a:extLst>
              <a:ext uri="{FF2B5EF4-FFF2-40B4-BE49-F238E27FC236}">
                <a16:creationId xmlns:a16="http://schemas.microsoft.com/office/drawing/2014/main" id="{F1E3FBD0-1878-48A6-B4EF-266B0F84E77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92181" y="1654802"/>
            <a:ext cx="4629938" cy="3528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94952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 rotWithShape="1">
          <a:blip r:embed="rId2"/>
          <a:srcRect l="17260" t="5501" r="17939" b="5219"/>
          <a:stretch/>
        </p:blipFill>
        <p:spPr bwMode="auto">
          <a:xfrm>
            <a:off x="677333" y="148856"/>
            <a:ext cx="9555238" cy="67091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518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/>
          </p:nvPr>
        </p:nvGraphicFramePr>
        <p:xfrm>
          <a:off x="138222" y="74428"/>
          <a:ext cx="11972262" cy="6783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543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>
            <p:extLst/>
          </p:nvPr>
        </p:nvGraphicFramePr>
        <p:xfrm>
          <a:off x="-1" y="85060"/>
          <a:ext cx="12089219" cy="6772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438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6000" dirty="0" err="1" smtClean="0"/>
              <a:t>VigiHosp</a:t>
            </a:r>
            <a:r>
              <a:rPr lang="pt-BR" sz="6000" dirty="0" smtClean="0"/>
              <a:t>:</a:t>
            </a:r>
          </a:p>
          <a:p>
            <a:pPr algn="just">
              <a:buNone/>
            </a:pPr>
            <a:r>
              <a:rPr lang="pt-BR" dirty="0" smtClean="0"/>
              <a:t>   Sistema Eletrônico de Vigilância: possibilita a informação de  forma</a:t>
            </a:r>
          </a:p>
          <a:p>
            <a:pPr algn="just">
              <a:buNone/>
            </a:pPr>
            <a:r>
              <a:rPr lang="pt-BR" dirty="0" smtClean="0"/>
              <a:t>   Rápida e claro de queixas, eventos e incidentes.</a:t>
            </a:r>
          </a:p>
          <a:p>
            <a:pPr algn="just">
              <a:buNone/>
            </a:pPr>
            <a:r>
              <a:rPr lang="pt-BR" dirty="0" smtClean="0"/>
              <a:t>   As informações são categorizadas e além da informação a nível local,</a:t>
            </a:r>
          </a:p>
          <a:p>
            <a:pPr algn="just">
              <a:buNone/>
            </a:pPr>
            <a:r>
              <a:rPr lang="pt-BR" dirty="0" smtClean="0"/>
              <a:t>   de acordo com a especificidade, ela também e encaminhada para o</a:t>
            </a:r>
          </a:p>
          <a:p>
            <a:pPr algn="just">
              <a:buNone/>
            </a:pPr>
            <a:r>
              <a:rPr lang="pt-BR" dirty="0" smtClean="0"/>
              <a:t>   Nível Central</a:t>
            </a:r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108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/>
          <a:srcRect t="2587" r="20991"/>
          <a:stretch/>
        </p:blipFill>
        <p:spPr bwMode="auto">
          <a:xfrm>
            <a:off x="0" y="0"/>
            <a:ext cx="12192000" cy="835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lipse 6"/>
          <p:cNvSpPr/>
          <p:nvPr/>
        </p:nvSpPr>
        <p:spPr>
          <a:xfrm>
            <a:off x="1698171" y="3341914"/>
            <a:ext cx="3058886" cy="4680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141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267" y="229285"/>
            <a:ext cx="10573650" cy="5947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4487" y="24332"/>
            <a:ext cx="10938010" cy="6152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9058" name="Group 2"/>
          <p:cNvGraphicFramePr>
            <a:graphicFrameLocks noGrp="1"/>
          </p:cNvGraphicFramePr>
          <p:nvPr>
            <p:ph type="body" idx="4294967295"/>
          </p:nvPr>
        </p:nvGraphicFramePr>
        <p:xfrm>
          <a:off x="1524000" y="1027114"/>
          <a:ext cx="8458200" cy="5830887"/>
        </p:xfrm>
        <a:graphic>
          <a:graphicData uri="http://schemas.openxmlformats.org/drawingml/2006/table">
            <a:tbl>
              <a:tblPr/>
              <a:tblGrid>
                <a:gridCol w="1691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43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Grupo 1: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Verde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A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Grupo 2: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Vermelho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2F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Grupo 3: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Marrom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73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Grupo 4: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Amarelo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Grupo 5: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Azul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6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Riscos Físicos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Riscos Químicos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Riscos Biológicos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Riscos Ergonômicos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Riscos de Acidentes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7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Ruídos Vibrações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Radiações ionizantes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Radiações não ionizantes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Frio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Calor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Pressões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Anormais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Umidade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Poeiras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Fumos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Névoas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Neblinas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Gases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Vapores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Substâncias, compostos ou produtos químicos  em geral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Vírus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Bactérias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Protozoários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Fungos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Parasitas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Esforço físico intenso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Levantamento e transporte manual de peso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Exigência de postura inadequada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Controle rígido de produtividade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Imposição de ritmos excessivos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Trabalho em turno e noturno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Monotonia e repetitividade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Arranjo Físico inadequado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Máquinas e equipamentos sem proteção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Ferramentas inadequadas ou defeituosas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Iluminação inadequada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Eletricidade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Probabilidade de incêndio ou explosão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Armazenamento inadequado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Animais peçonhentos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72" name="CaixaDeTexto 1"/>
          <p:cNvSpPr txBox="1">
            <a:spLocks noChangeArrowheads="1"/>
          </p:cNvSpPr>
          <p:nvPr/>
        </p:nvSpPr>
        <p:spPr bwMode="auto">
          <a:xfrm>
            <a:off x="0" y="152401"/>
            <a:ext cx="12192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pt-BR" altLang="pt-BR" sz="2400" b="1" dirty="0">
                <a:solidFill>
                  <a:srgbClr val="FF0000"/>
                </a:solidFill>
              </a:rPr>
              <a:t>CONDIÇÕES RELACIONADAS AO TRABALHO QUE PROPICIAM DOENÇAS OCUPACIONAIS</a:t>
            </a:r>
          </a:p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68965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6774" y="1088967"/>
            <a:ext cx="9875520" cy="1356360"/>
          </a:xfrm>
        </p:spPr>
        <p:txBody>
          <a:bodyPr/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 trabalhador deve ser notificado ?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968358D-1048-43F3-95EC-691DC5E53C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83" y="293489"/>
            <a:ext cx="1515681" cy="112719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599" y="2711637"/>
            <a:ext cx="2321870" cy="339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699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6774" y="1088967"/>
            <a:ext cx="9875520" cy="1356360"/>
          </a:xfrm>
        </p:spPr>
        <p:txBody>
          <a:bodyPr/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 trabalhador deve ser notificado ?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968358D-1048-43F3-95EC-691DC5E53C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83" y="293489"/>
            <a:ext cx="1515681" cy="112719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928" y="2696889"/>
            <a:ext cx="2321870" cy="339573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840361" y="3023419"/>
            <a:ext cx="5058697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</a:rPr>
              <a:t>TODOS OS TRABALHADORES: FORMAIS E INFORMAIS</a:t>
            </a:r>
            <a:endParaRPr lang="pt-B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5281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421"/>
            <a:ext cx="12192000" cy="135636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3600" b="1" dirty="0" smtClean="0"/>
              <a:t>ATENÇÃO: Comunicação de Acidente de Trabalho – CAT - O QUE É? PARA QUE SERVE?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2" r="59981" b="12202"/>
          <a:stretch>
            <a:fillRect/>
          </a:stretch>
        </p:blipFill>
        <p:spPr bwMode="auto">
          <a:xfrm>
            <a:off x="3960644" y="1390781"/>
            <a:ext cx="5049941" cy="536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77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5685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sz="4000" dirty="0" smtClean="0"/>
              <a:t>A </a:t>
            </a:r>
            <a:r>
              <a:rPr lang="pt-BR" sz="4000" b="1" dirty="0"/>
              <a:t>NOTIFICAÇÃO COMPULSÓRIA </a:t>
            </a:r>
            <a:r>
              <a:rPr lang="pt-BR" sz="4000" b="1" dirty="0" smtClean="0"/>
              <a:t>TEM FUNÇÃO </a:t>
            </a:r>
            <a:r>
              <a:rPr lang="pt-BR" sz="4000" dirty="0" smtClean="0"/>
              <a:t>DIFERENTE </a:t>
            </a:r>
            <a:r>
              <a:rPr lang="pt-BR" sz="4000" dirty="0"/>
              <a:t>DA </a:t>
            </a:r>
            <a:r>
              <a:rPr lang="pt-BR" sz="4000" b="1" dirty="0" smtClean="0"/>
              <a:t>CAT????</a:t>
            </a:r>
            <a:endParaRPr lang="pt-BR" sz="4000" b="1" dirty="0">
              <a:solidFill>
                <a:schemeClr val="bg1"/>
              </a:solidFill>
            </a:endParaRP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2" r="59981" b="12202"/>
          <a:stretch>
            <a:fillRect/>
          </a:stretch>
        </p:blipFill>
        <p:spPr bwMode="auto">
          <a:xfrm>
            <a:off x="0" y="1356853"/>
            <a:ext cx="5067998" cy="538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6" t="11836" r="18806" b="13937"/>
          <a:stretch>
            <a:fillRect/>
          </a:stretch>
        </p:blipFill>
        <p:spPr bwMode="auto">
          <a:xfrm>
            <a:off x="5848804" y="1534938"/>
            <a:ext cx="6343195" cy="415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32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5636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sz="4000" dirty="0" smtClean="0"/>
              <a:t>A </a:t>
            </a:r>
            <a:r>
              <a:rPr lang="pt-BR" sz="4000" b="1" dirty="0" smtClean="0"/>
              <a:t>NOTIFICAÇÃO COMPULSÓRIA TEM FUNÇÃO </a:t>
            </a:r>
            <a:r>
              <a:rPr lang="pt-BR" sz="4000" dirty="0" smtClean="0"/>
              <a:t>DIFERENTE DA </a:t>
            </a:r>
            <a:r>
              <a:rPr lang="pt-BR" sz="4000" b="1" dirty="0" smtClean="0"/>
              <a:t>CAT!</a:t>
            </a:r>
            <a:endParaRPr lang="pt-BR" sz="4000" b="1" dirty="0">
              <a:solidFill>
                <a:schemeClr val="bg1"/>
              </a:solidFill>
            </a:endParaRP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2" r="59981" b="12202"/>
          <a:stretch>
            <a:fillRect/>
          </a:stretch>
        </p:blipFill>
        <p:spPr bwMode="auto">
          <a:xfrm>
            <a:off x="0" y="678179"/>
            <a:ext cx="3124340" cy="331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6" t="11836" r="18806" b="13937"/>
          <a:stretch>
            <a:fillRect/>
          </a:stretch>
        </p:blipFill>
        <p:spPr bwMode="auto">
          <a:xfrm>
            <a:off x="7388943" y="1261201"/>
            <a:ext cx="4803058" cy="314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4251" y="4159045"/>
            <a:ext cx="64892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altLang="pt-BR" dirty="0"/>
              <a:t>A CAT é um formulário que a empresa deverá preencher comunicando o </a:t>
            </a:r>
            <a:r>
              <a:rPr lang="pt-BR" altLang="pt-BR" u="sng" dirty="0"/>
              <a:t>ACIDENTE DO TRABALHO, DOENÇA OCUPACIONAL OU DOENÇA DO TRABALHO</a:t>
            </a:r>
            <a:r>
              <a:rPr lang="pt-BR" altLang="pt-BR" dirty="0"/>
              <a:t> ocorrido com seu empregado, </a:t>
            </a:r>
            <a:r>
              <a:rPr lang="pt-BR" altLang="pt-BR" b="1" dirty="0"/>
              <a:t>havendo ou não afastamento</a:t>
            </a:r>
            <a:r>
              <a:rPr lang="pt-BR" altLang="pt-BR" dirty="0"/>
              <a:t>, até o primeiro dia útil seguinte ao da ocorrência e, em caso de morte, de imediato à autoridade competente, sob pena de multa.</a:t>
            </a:r>
          </a:p>
          <a:p>
            <a:pPr algn="just"/>
            <a:endParaRPr lang="pt-BR" altLang="pt-BR" dirty="0"/>
          </a:p>
          <a:p>
            <a:pPr algn="just"/>
            <a:r>
              <a:rPr lang="pt-BR" altLang="pt-BR" dirty="0" smtClean="0"/>
              <a:t>Está </a:t>
            </a:r>
            <a:r>
              <a:rPr lang="pt-BR" altLang="pt-BR" dirty="0"/>
              <a:t>relacionada com benefícios </a:t>
            </a:r>
            <a:r>
              <a:rPr lang="pt-BR" altLang="pt-BR" dirty="0" smtClean="0"/>
              <a:t>previdenciários (TRABALHADORES FORMAIS - CLT</a:t>
            </a:r>
            <a:r>
              <a:rPr lang="pt-BR" altLang="pt-BR" b="1" dirty="0" smtClean="0"/>
              <a:t>.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388942" y="4557252"/>
            <a:ext cx="45130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altLang="pt-BR" dirty="0" smtClean="0"/>
              <a:t>A notificação </a:t>
            </a:r>
            <a:r>
              <a:rPr lang="pt-BR" altLang="pt-BR" dirty="0"/>
              <a:t>compulsória serve para  </a:t>
            </a:r>
            <a:r>
              <a:rPr lang="pt-BR" altLang="pt-BR" b="1" dirty="0"/>
              <a:t>compor bancos de dados (SINAN</a:t>
            </a:r>
            <a:r>
              <a:rPr lang="pt-BR" altLang="pt-BR" b="1" dirty="0" smtClean="0"/>
              <a:t>)</a:t>
            </a:r>
          </a:p>
          <a:p>
            <a:pPr algn="just"/>
            <a:endParaRPr lang="pt-BR" altLang="pt-BR" b="1" dirty="0"/>
          </a:p>
          <a:p>
            <a:pPr algn="just"/>
            <a:r>
              <a:rPr lang="pt-BR" altLang="pt-BR" b="1" dirty="0" smtClean="0"/>
              <a:t>Para qualquer trabalhador – formal ou informal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147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33" y="339188"/>
            <a:ext cx="9875520" cy="135636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FLUXOGRAMA</a:t>
            </a:r>
          </a:p>
        </p:txBody>
      </p:sp>
      <p:sp>
        <p:nvSpPr>
          <p:cNvPr id="4" name="CaixaDeTexto 16"/>
          <p:cNvSpPr>
            <a:spLocks noChangeArrowheads="1"/>
          </p:cNvSpPr>
          <p:nvPr/>
        </p:nvSpPr>
        <p:spPr bwMode="auto">
          <a:xfrm>
            <a:off x="1313899" y="1941266"/>
            <a:ext cx="3810000" cy="511175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40000"/>
                <a:lumOff val="60000"/>
              </a:schemeClr>
            </a:solidFill>
          </a:ln>
          <a:effectLst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História Ocupacional</a:t>
            </a:r>
          </a:p>
        </p:txBody>
      </p:sp>
      <p:sp>
        <p:nvSpPr>
          <p:cNvPr id="5" name="Mais 4"/>
          <p:cNvSpPr/>
          <p:nvPr/>
        </p:nvSpPr>
        <p:spPr>
          <a:xfrm>
            <a:off x="5558572" y="1910431"/>
            <a:ext cx="480053" cy="360041"/>
          </a:xfrm>
          <a:prstGeom prst="mathPlu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16"/>
          <p:cNvSpPr>
            <a:spLocks noChangeArrowheads="1"/>
          </p:cNvSpPr>
          <p:nvPr/>
        </p:nvSpPr>
        <p:spPr bwMode="auto">
          <a:xfrm>
            <a:off x="6473299" y="1941266"/>
            <a:ext cx="4941924" cy="519701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40000"/>
                <a:lumOff val="60000"/>
              </a:schemeClr>
            </a:solidFill>
          </a:ln>
          <a:effectLst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Sinais/Sintomas compatíveis</a:t>
            </a:r>
          </a:p>
        </p:txBody>
      </p:sp>
      <p:sp>
        <p:nvSpPr>
          <p:cNvPr id="7" name="Chave direita 6"/>
          <p:cNvSpPr/>
          <p:nvPr/>
        </p:nvSpPr>
        <p:spPr>
          <a:xfrm rot="5400000">
            <a:off x="5786597" y="1063330"/>
            <a:ext cx="504056" cy="3360373"/>
          </a:xfrm>
          <a:prstGeom prst="rightBrac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870275" y="2878691"/>
            <a:ext cx="667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Suspeita/confirmação diagnóstica</a:t>
            </a:r>
          </a:p>
        </p:txBody>
      </p:sp>
      <p:cxnSp>
        <p:nvCxnSpPr>
          <p:cNvPr id="9" name="Conector de seta reta 8"/>
          <p:cNvCxnSpPr/>
          <p:nvPr/>
        </p:nvCxnSpPr>
        <p:spPr>
          <a:xfrm>
            <a:off x="6038625" y="3340353"/>
            <a:ext cx="0" cy="536188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4522368" y="5139825"/>
            <a:ext cx="5181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Notificação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Compulsória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238093" y="3883314"/>
            <a:ext cx="10177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Trabalhador Formal                          Trabalhador Informal</a:t>
            </a:r>
          </a:p>
        </p:txBody>
      </p:sp>
      <p:cxnSp>
        <p:nvCxnSpPr>
          <p:cNvPr id="13" name="Conector de seta reta 12"/>
          <p:cNvCxnSpPr/>
          <p:nvPr/>
        </p:nvCxnSpPr>
        <p:spPr>
          <a:xfrm>
            <a:off x="4522368" y="4355376"/>
            <a:ext cx="447261" cy="601697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H="1">
            <a:off x="8304244" y="4346969"/>
            <a:ext cx="288032" cy="610102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H="1">
            <a:off x="2676285" y="4351750"/>
            <a:ext cx="387980" cy="628683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7248103" y="5700544"/>
            <a:ext cx="0" cy="561197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>
            <a:off x="2576371" y="5689914"/>
            <a:ext cx="0" cy="472891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2112285" y="6186584"/>
            <a:ext cx="1903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Perícia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6761398" y="6261741"/>
            <a:ext cx="2617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Garamond" pitchFamily="18" charset="0"/>
              </a:rPr>
              <a:t>NUVE/CEREST</a:t>
            </a:r>
            <a:endParaRPr lang="pt-BR" sz="2400" b="1" dirty="0">
              <a:latin typeface="Garamond" pitchFamily="18" charset="0"/>
            </a:endParaRP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C968358D-1048-43F3-95EC-691DC5E53C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83" y="293489"/>
            <a:ext cx="1515681" cy="1127192"/>
          </a:xfrm>
          <a:prstGeom prst="rect">
            <a:avLst/>
          </a:prstGeom>
        </p:spPr>
      </p:pic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4A3C5F8F-A713-4AF0-8A4E-7E6CEADAC678}"/>
              </a:ext>
            </a:extLst>
          </p:cNvPr>
          <p:cNvSpPr/>
          <p:nvPr/>
        </p:nvSpPr>
        <p:spPr>
          <a:xfrm>
            <a:off x="4522368" y="5139825"/>
            <a:ext cx="5303555" cy="477497"/>
          </a:xfrm>
          <a:prstGeom prst="round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072B2A36-D8F9-4141-9557-FEDBA35C9450}"/>
              </a:ext>
            </a:extLst>
          </p:cNvPr>
          <p:cNvSpPr txBox="1"/>
          <p:nvPr/>
        </p:nvSpPr>
        <p:spPr>
          <a:xfrm>
            <a:off x="85371" y="5172021"/>
            <a:ext cx="5181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C50970A2-AE24-44C8-961B-E3479FB01F8F}"/>
              </a:ext>
            </a:extLst>
          </p:cNvPr>
          <p:cNvSpPr/>
          <p:nvPr/>
        </p:nvSpPr>
        <p:spPr>
          <a:xfrm>
            <a:off x="1790164" y="5172021"/>
            <a:ext cx="1665957" cy="472891"/>
          </a:xfrm>
          <a:prstGeom prst="round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1BFDF55D-E83F-437C-B51C-745A19216233}"/>
              </a:ext>
            </a:extLst>
          </p:cNvPr>
          <p:cNvSpPr/>
          <p:nvPr/>
        </p:nvSpPr>
        <p:spPr>
          <a:xfrm>
            <a:off x="7051729" y="3766088"/>
            <a:ext cx="2898180" cy="628683"/>
          </a:xfrm>
          <a:prstGeom prst="round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9549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A8E047-9547-4045-B242-F149BA6FD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485350"/>
            <a:ext cx="9875520" cy="1953915"/>
          </a:xfrm>
        </p:spPr>
        <p:txBody>
          <a:bodyPr>
            <a:noAutofit/>
          </a:bodyPr>
          <a:lstStyle/>
          <a:p>
            <a:pPr algn="ctr"/>
            <a:r>
              <a:rPr lang="pt-BR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Ficha de Notificação Compulsória</a:t>
            </a:r>
          </a:p>
        </p:txBody>
      </p:sp>
    </p:spTree>
    <p:extLst>
      <p:ext uri="{BB962C8B-B14F-4D97-AF65-F5344CB8AC3E}">
        <p14:creationId xmlns:p14="http://schemas.microsoft.com/office/powerpoint/2010/main" val="27226036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943542-E3BE-40F8-866E-C67A468A3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418" y="2452255"/>
            <a:ext cx="9875520" cy="135636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que não pode faltar na Ficha de Notificação Compulsória?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B122477-0357-4A7B-B8AA-66E03D5947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83" y="293489"/>
            <a:ext cx="1515681" cy="1127192"/>
          </a:xfrm>
          <a:prstGeom prst="rect">
            <a:avLst/>
          </a:prstGeom>
        </p:spPr>
      </p:pic>
      <p:pic>
        <p:nvPicPr>
          <p:cNvPr id="5" name="Picture 2" descr="Resultado de imagem para cerest uberaba">
            <a:extLst>
              <a:ext uri="{FF2B5EF4-FFF2-40B4-BE49-F238E27FC236}">
                <a16:creationId xmlns:a16="http://schemas.microsoft.com/office/drawing/2014/main" id="{E32933C9-9EEB-4152-827B-96EE540C7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808" y="319248"/>
            <a:ext cx="1733587" cy="101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910" y="4236795"/>
            <a:ext cx="1474243" cy="168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545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943542-E3BE-40F8-866E-C67A468A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que não pode faltar na Ficha de Notificação Compulsória?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5BDEED-BE61-4C7B-8293-8243972C7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672" y="2403986"/>
            <a:ext cx="10293200" cy="3692013"/>
          </a:xfrm>
        </p:spPr>
        <p:txBody>
          <a:bodyPr/>
          <a:lstStyle/>
          <a:p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Dados pessoais;</a:t>
            </a:r>
          </a:p>
          <a:p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Nome da empresa;</a:t>
            </a:r>
          </a:p>
          <a:p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Função;</a:t>
            </a:r>
          </a:p>
          <a:p>
            <a:r>
              <a:rPr lang="pt-BR" sz="3200">
                <a:latin typeface="Times New Roman" panose="02020603050405020304" pitchFamily="18" charset="0"/>
                <a:cs typeface="Times New Roman" panose="02020603050405020304" pitchFamily="18" charset="0"/>
              </a:rPr>
              <a:t>Sintomas;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História do adoecimento.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B122477-0357-4A7B-B8AA-66E03D5947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83" y="293489"/>
            <a:ext cx="1515681" cy="1127192"/>
          </a:xfrm>
          <a:prstGeom prst="rect">
            <a:avLst/>
          </a:prstGeom>
        </p:spPr>
      </p:pic>
      <p:pic>
        <p:nvPicPr>
          <p:cNvPr id="5" name="Picture 2" descr="Resultado de imagem para cerest uberaba">
            <a:extLst>
              <a:ext uri="{FF2B5EF4-FFF2-40B4-BE49-F238E27FC236}">
                <a16:creationId xmlns:a16="http://schemas.microsoft.com/office/drawing/2014/main" id="{E32933C9-9EEB-4152-827B-96EE540C7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808" y="319248"/>
            <a:ext cx="1733587" cy="101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41209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92"/>
          <a:stretch>
            <a:fillRect/>
          </a:stretch>
        </p:blipFill>
        <p:spPr bwMode="auto">
          <a:xfrm>
            <a:off x="1511300" y="1052514"/>
            <a:ext cx="8542338" cy="405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65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>
                <a:solidFill>
                  <a:srgbClr val="FF0000"/>
                </a:solidFill>
              </a:rPr>
              <a:t>RISCOS FÍSICOS</a:t>
            </a:r>
          </a:p>
        </p:txBody>
      </p:sp>
      <p:sp>
        <p:nvSpPr>
          <p:cNvPr id="1536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4038600" cy="4525963"/>
          </a:xfrm>
        </p:spPr>
        <p:txBody>
          <a:bodyPr/>
          <a:lstStyle/>
          <a:p>
            <a:pPr algn="just"/>
            <a:r>
              <a:rPr lang="pt-BR" altLang="pt-BR" smtClean="0"/>
              <a:t>Ruído, vibração, radiação ionizante e não-ionizante, temperaturas extremas (frio e calor), pressão atmosférica anormal, entre outros. 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pt-BR" altLang="pt-BR" sz="1100"/>
              <a:t>(MINISTÉRIO DA SAÚDE, 2001).</a:t>
            </a:r>
          </a:p>
          <a:p>
            <a:pPr algn="just"/>
            <a:endParaRPr lang="pt-BR" altLang="pt-BR" sz="1100"/>
          </a:p>
          <a:p>
            <a:pPr algn="just"/>
            <a:endParaRPr lang="pt-BR" altLang="pt-BR" smtClean="0"/>
          </a:p>
          <a:p>
            <a:pPr algn="just"/>
            <a:endParaRPr lang="pt-BR" altLang="pt-BR" smtClean="0"/>
          </a:p>
          <a:p>
            <a:pPr algn="just"/>
            <a:endParaRPr lang="pt-BR" altLang="pt-BR" smtClean="0"/>
          </a:p>
        </p:txBody>
      </p:sp>
      <p:pic>
        <p:nvPicPr>
          <p:cNvPr id="15364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39063" y="1785939"/>
            <a:ext cx="2457450" cy="185737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5" name="Picture 5" descr="https://encrypted-tbn2.gstatic.com/images?q=tbn:ANd9GcQuU7Oy8gYHDP4DtW9LlHfvrXvKBw5vlnEC2jVheZWM_VMAapfE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1" y="3786189"/>
            <a:ext cx="2733675" cy="1666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5429250"/>
            <a:ext cx="13716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79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fbcdn-sphotos-d-a.akamaihd.net/hphotos-ak-xtp1/v/t34.0-12/12067125_1077511215642425_1774124888_n.jpg?oh=5fcb0cb303bcabadbde6caf4d808c080&amp;oe=56F422C3&amp;__gda__=1458857380_7d2ab5b75f12a1f38a9d9c4c6431a7b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-23813"/>
            <a:ext cx="8093075" cy="665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667000" y="3200400"/>
            <a:ext cx="4941888" cy="444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956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9" t="8945" r="20840" b="30801"/>
          <a:stretch>
            <a:fillRect/>
          </a:stretch>
        </p:blipFill>
        <p:spPr bwMode="auto">
          <a:xfrm>
            <a:off x="3641726" y="722313"/>
            <a:ext cx="524351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3997326" y="3309939"/>
            <a:ext cx="1077913" cy="31273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accent5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997326" y="5845175"/>
            <a:ext cx="1285875" cy="33813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5283200" y="4987926"/>
            <a:ext cx="1701800" cy="29051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3997325" y="5278438"/>
            <a:ext cx="590550" cy="25400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7426325" y="3309939"/>
            <a:ext cx="1016000" cy="31273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4111625" y="2335214"/>
            <a:ext cx="2647950" cy="3127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84637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C:\Users\Bruna\Desktop\Image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1" y="441325"/>
            <a:ext cx="7756525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4238625" y="2143125"/>
            <a:ext cx="2357438" cy="3571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953251" y="2143125"/>
            <a:ext cx="785813" cy="3571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33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Andressa\Downloads\Sem títu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549275"/>
            <a:ext cx="5219700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934076" y="2781300"/>
            <a:ext cx="1457325" cy="2873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14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3" y="123826"/>
            <a:ext cx="5370512" cy="65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80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26" y="220663"/>
            <a:ext cx="6100763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34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513" y="2327645"/>
            <a:ext cx="6289200" cy="2817561"/>
          </a:xfrm>
        </p:spPr>
      </p:pic>
    </p:spTree>
    <p:extLst>
      <p:ext uri="{BB962C8B-B14F-4D97-AF65-F5344CB8AC3E}">
        <p14:creationId xmlns:p14="http://schemas.microsoft.com/office/powerpoint/2010/main" val="403730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4DBAB4-A3BF-4A6B-AC2E-B647F06EB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801" y="116632"/>
            <a:ext cx="6529975" cy="1017270"/>
          </a:xfrm>
        </p:spPr>
        <p:txBody>
          <a:bodyPr/>
          <a:lstStyle/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F60018-E585-4C89-AB29-222238F1E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87" y="1133902"/>
            <a:ext cx="11125200" cy="546345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1600" dirty="0">
                <a:cs typeface="Times New Roman" panose="02020603050405020304" pitchFamily="18" charset="0"/>
              </a:rPr>
              <a:t>MINISTÉRIO DA SAÚDE. </a:t>
            </a:r>
            <a:r>
              <a:rPr lang="pt-BR" sz="1600" cap="all" dirty="0">
                <a:cs typeface="Times New Roman" panose="02020603050405020304" pitchFamily="18" charset="0"/>
              </a:rPr>
              <a:t>PORTARIA NO - 204, DE 17 DE FEVEREIRO DE 2016. </a:t>
            </a:r>
            <a:r>
              <a:rPr lang="pt-BR" sz="1600" dirty="0">
                <a:cs typeface="Times New Roman" panose="02020603050405020304" pitchFamily="18" charset="0"/>
              </a:rPr>
              <a:t>Disponível em: </a:t>
            </a:r>
            <a:r>
              <a:rPr lang="pt-BR" sz="1600" dirty="0">
                <a:cs typeface="Times New Roman" panose="02020603050405020304" pitchFamily="18" charset="0"/>
                <a:hlinkClick r:id="rId2"/>
              </a:rPr>
              <a:t>http://</a:t>
            </a:r>
            <a:r>
              <a:rPr lang="pt-BR" sz="1600" dirty="0" smtClean="0">
                <a:cs typeface="Times New Roman" panose="02020603050405020304" pitchFamily="18" charset="0"/>
                <a:hlinkClick r:id="rId2"/>
              </a:rPr>
              <a:t>bvsms.saude.gov.br/bvs/saudelegis/gm/2016/prt0204_17_02_2016.html</a:t>
            </a:r>
            <a:endParaRPr lang="pt-BR" sz="16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600" dirty="0" smtClean="0"/>
              <a:t>DUL</a:t>
            </a:r>
            <a:r>
              <a:rPr lang="pt-BR" sz="1600" dirty="0"/>
              <a:t>, J; WEERDMEESTER, B. Ergonomia prática. Traduzido por </a:t>
            </a:r>
            <a:r>
              <a:rPr lang="pt-BR" sz="1600" dirty="0" err="1"/>
              <a:t>Itiro</a:t>
            </a:r>
            <a:r>
              <a:rPr lang="pt-BR" sz="1600" dirty="0"/>
              <a:t> Lida. São Paulo: E. </a:t>
            </a:r>
            <a:r>
              <a:rPr lang="pt-BR" sz="1600" dirty="0" err="1"/>
              <a:t>Blücher</a:t>
            </a:r>
            <a:r>
              <a:rPr lang="pt-BR" sz="1600" dirty="0"/>
              <a:t>, 2013. 163p.</a:t>
            </a:r>
          </a:p>
          <a:p>
            <a:pPr marL="0" indent="0">
              <a:buNone/>
            </a:pPr>
            <a:r>
              <a:rPr lang="pt-BR" sz="1600" dirty="0" smtClean="0"/>
              <a:t>MÁSCULO</a:t>
            </a:r>
            <a:r>
              <a:rPr lang="pt-BR" sz="1600" dirty="0"/>
              <a:t>, F.S., VIDAL, M.C. (ORGANIZADORES). Ergonomia: trabalho adequado e eficiente. Rio de Janeiro (RJ): </a:t>
            </a:r>
            <a:r>
              <a:rPr lang="pt-BR" sz="1600" dirty="0" err="1"/>
              <a:t>Elsevier</a:t>
            </a:r>
            <a:r>
              <a:rPr lang="pt-BR" sz="1600" dirty="0"/>
              <a:t>, 2011. 606p.</a:t>
            </a:r>
          </a:p>
          <a:p>
            <a:pPr marL="0" indent="0">
              <a:buNone/>
            </a:pPr>
            <a:r>
              <a:rPr lang="pt-BR" sz="1600" dirty="0" smtClean="0"/>
              <a:t>IIDA</a:t>
            </a:r>
            <a:r>
              <a:rPr lang="pt-BR" sz="1600" dirty="0"/>
              <a:t>, I. Ergonomia: projeto e produção. 2 ed. São Paulo: Edgar </a:t>
            </a:r>
            <a:r>
              <a:rPr lang="pt-BR" sz="1600" dirty="0" err="1"/>
              <a:t>Blucher</a:t>
            </a:r>
            <a:r>
              <a:rPr lang="pt-BR" sz="1600" dirty="0"/>
              <a:t> Ltda., 2013. 630 p.</a:t>
            </a:r>
          </a:p>
          <a:p>
            <a:pPr marL="0" indent="0">
              <a:buNone/>
            </a:pPr>
            <a:r>
              <a:rPr lang="pt-BR" sz="1600" dirty="0" smtClean="0"/>
              <a:t>Barbosa</a:t>
            </a:r>
            <a:r>
              <a:rPr lang="pt-BR" sz="1600" dirty="0"/>
              <a:t>, LG. Fisioterapia Preventiva Nos Distúrbios Osteomusculares Relacionados Ao Trabalho - </a:t>
            </a:r>
            <a:r>
              <a:rPr lang="pt-BR" sz="1600" dirty="0" err="1"/>
              <a:t>Dorts</a:t>
            </a:r>
            <a:r>
              <a:rPr lang="pt-BR" sz="1600" dirty="0"/>
              <a:t> - 2ª Ed. Guanabara Koogan</a:t>
            </a:r>
          </a:p>
          <a:p>
            <a:pPr marL="0" indent="0">
              <a:buNone/>
            </a:pPr>
            <a:r>
              <a:rPr lang="pt-BR" sz="1600" dirty="0" smtClean="0"/>
              <a:t>ABRAHÃO</a:t>
            </a:r>
            <a:r>
              <a:rPr lang="pt-BR" sz="1600" dirty="0"/>
              <a:t>, J. et al. Introdução à ergonomia: da prática à teoria. São Paulo: </a:t>
            </a:r>
            <a:r>
              <a:rPr lang="pt-BR" sz="1600" dirty="0" err="1"/>
              <a:t>Blucher</a:t>
            </a:r>
            <a:r>
              <a:rPr lang="pt-BR" sz="1600" dirty="0"/>
              <a:t>, 2011. 240 p.</a:t>
            </a:r>
          </a:p>
          <a:p>
            <a:pPr marL="0" indent="0">
              <a:buNone/>
            </a:pPr>
            <a:r>
              <a:rPr lang="pt-BR" sz="1600" dirty="0"/>
              <a:t>CHAFFIN, D.B., ANDERSSON, G.B.J., MARTIN, B.J. Biomecânica Ocupacional, tradução de: </a:t>
            </a:r>
            <a:r>
              <a:rPr lang="pt-BR" sz="1600" dirty="0" err="1"/>
              <a:t>Saltiel</a:t>
            </a:r>
            <a:r>
              <a:rPr lang="pt-BR" sz="1600" dirty="0"/>
              <a:t>, F. B.S., Belo Horizonte: Ed. Ergo, 1999.</a:t>
            </a:r>
          </a:p>
          <a:p>
            <a:pPr marL="0" indent="0">
              <a:buNone/>
            </a:pPr>
            <a:r>
              <a:rPr lang="pt-BR" sz="1600" dirty="0"/>
              <a:t>MENDES, R. Patologia do trabalho. 2 </a:t>
            </a:r>
            <a:r>
              <a:rPr lang="pt-BR" sz="1600" dirty="0" err="1"/>
              <a:t>ed</a:t>
            </a:r>
            <a:r>
              <a:rPr lang="pt-BR" sz="1600" dirty="0"/>
              <a:t> São Paulo: Atheneu, 2003. 492 p. 1 v.</a:t>
            </a:r>
          </a:p>
          <a:p>
            <a:pPr marL="0" indent="0">
              <a:buNone/>
            </a:pPr>
            <a:r>
              <a:rPr lang="pt-BR" sz="1600" dirty="0"/>
              <a:t>MENDES, R. Patologia do trabalho. 2 ed. São Paulo: Atheneu, 2003. 492 p.2 v.</a:t>
            </a:r>
          </a:p>
          <a:p>
            <a:pPr marL="0" indent="0">
              <a:buNone/>
            </a:pPr>
            <a:r>
              <a:rPr lang="pt-BR" sz="1600" dirty="0"/>
              <a:t>Fisioterapia do Trabalho: Cuidando da Saúde Funcional do Trabalhador - 2ª Ed. 2014. Andreoli.</a:t>
            </a:r>
          </a:p>
          <a:p>
            <a:pPr marL="0" indent="0">
              <a:buNone/>
            </a:pPr>
            <a:r>
              <a:rPr lang="pt-BR" sz="1600" dirty="0" err="1"/>
              <a:t>Veronesi</a:t>
            </a:r>
            <a:r>
              <a:rPr lang="pt-BR" sz="1600" dirty="0"/>
              <a:t> </a:t>
            </a:r>
            <a:r>
              <a:rPr lang="pt-BR" sz="1600" dirty="0" err="1"/>
              <a:t>Junior,JR</a:t>
            </a:r>
            <a:r>
              <a:rPr lang="pt-BR" sz="1600" dirty="0"/>
              <a:t>. Perícia Judicial Para Fisioterapeutas - 2ª Ed. 2013. Andreoli</a:t>
            </a:r>
            <a:r>
              <a:rPr lang="pt-BR" sz="1600" dirty="0" smtClean="0"/>
              <a:t>.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20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2607" y="2906223"/>
            <a:ext cx="9503542" cy="3742020"/>
          </a:xfrm>
          <a:prstGeom prst="rect">
            <a:avLst/>
          </a:prstGeom>
        </p:spPr>
      </p:pic>
      <p:pic>
        <p:nvPicPr>
          <p:cNvPr id="3" name="Espaço Reservado para Conteúd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858" y="0"/>
            <a:ext cx="5560142" cy="273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7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445" y="744693"/>
            <a:ext cx="10190923" cy="5021881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199457" y="6228021"/>
            <a:ext cx="34731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/>
              <a:t>isabel.walsh@uftm.edu.br</a:t>
            </a:r>
          </a:p>
        </p:txBody>
      </p:sp>
    </p:spTree>
    <p:extLst>
      <p:ext uri="{BB962C8B-B14F-4D97-AF65-F5344CB8AC3E}">
        <p14:creationId xmlns:p14="http://schemas.microsoft.com/office/powerpoint/2010/main" val="424687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FF0000"/>
                </a:solidFill>
              </a:rPr>
              <a:t>RISCOS QUÍMICOS</a:t>
            </a:r>
          </a:p>
        </p:txBody>
      </p:sp>
      <p:sp>
        <p:nvSpPr>
          <p:cNvPr id="1536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4038600" cy="4525963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pt-BR" dirty="0" smtClean="0"/>
              <a:t>Agentes e substâncias químicas, sob a forma líquida, gasosa ou de partículas e poeiras minerais e vegetais, comuns nos processos de trabalho. </a:t>
            </a:r>
            <a:r>
              <a:rPr lang="pt-BR" sz="1050" dirty="0"/>
              <a:t>(MINISTÉRIO DA SAÚDE, 2001).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pt-BR" dirty="0" smtClean="0"/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4625" y="1857376"/>
            <a:ext cx="2514600" cy="181927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4" y="4071938"/>
            <a:ext cx="2428875" cy="188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4929188"/>
            <a:ext cx="2352675" cy="163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39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>
                <a:solidFill>
                  <a:srgbClr val="FF0000"/>
                </a:solidFill>
              </a:rPr>
              <a:t>RISCOS BIOLÓGICOS</a:t>
            </a:r>
          </a:p>
        </p:txBody>
      </p:sp>
      <p:sp>
        <p:nvSpPr>
          <p:cNvPr id="17411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4038600" cy="4525963"/>
          </a:xfrm>
        </p:spPr>
        <p:txBody>
          <a:bodyPr/>
          <a:lstStyle/>
          <a:p>
            <a:endParaRPr lang="pt-BR" altLang="pt-BR" smtClean="0"/>
          </a:p>
          <a:p>
            <a:endParaRPr lang="pt-BR" altLang="pt-BR" smtClean="0"/>
          </a:p>
          <a:p>
            <a:r>
              <a:rPr lang="pt-BR" altLang="pt-BR" smtClean="0"/>
              <a:t>Vírus, bactérias, parasitas, geralmente associados ao trabalho em hospitais, laboratórios e na agricultura e pecuária. </a:t>
            </a:r>
            <a:r>
              <a:rPr lang="pt-BR" altLang="pt-BR" sz="1200"/>
              <a:t>(MINISTÉRIO DA SAÚDE, 2001).</a:t>
            </a:r>
          </a:p>
          <a:p>
            <a:endParaRPr lang="pt-BR" altLang="pt-BR" smtClean="0"/>
          </a:p>
        </p:txBody>
      </p:sp>
      <p:pic>
        <p:nvPicPr>
          <p:cNvPr id="1741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8939" y="1857376"/>
            <a:ext cx="2143125" cy="214312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9" y="4286250"/>
            <a:ext cx="2047875" cy="2228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32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</TotalTime>
  <Words>2422</Words>
  <Application>Microsoft Office PowerPoint</Application>
  <PresentationFormat>Widescreen</PresentationFormat>
  <Paragraphs>468</Paragraphs>
  <Slides>79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79</vt:i4>
      </vt:variant>
    </vt:vector>
  </HeadingPairs>
  <TitlesOfParts>
    <vt:vector size="90" baseType="lpstr">
      <vt:lpstr>Arial</vt:lpstr>
      <vt:lpstr>Arial Unicode MS</vt:lpstr>
      <vt:lpstr>Calibri</vt:lpstr>
      <vt:lpstr>Calibri Light</vt:lpstr>
      <vt:lpstr>Cambria</vt:lpstr>
      <vt:lpstr>Garamond</vt:lpstr>
      <vt:lpstr>Poor Richard</vt:lpstr>
      <vt:lpstr>Times New Roman</vt:lpstr>
      <vt:lpstr>Verdana</vt:lpstr>
      <vt:lpstr>Wingdings</vt:lpstr>
      <vt:lpstr>Tema do Office</vt:lpstr>
      <vt:lpstr>QUANTO TEMPO VOCÊ UTILIZA DO SEU DIA PARA:</vt:lpstr>
      <vt:lpstr>Apresentação do PowerPoint</vt:lpstr>
      <vt:lpstr>Apresentação do PowerPoint</vt:lpstr>
      <vt:lpstr>Apresentação do PowerPoint</vt:lpstr>
      <vt:lpstr>Você acha que os trabalhadores adoecem por causa do trabalho?</vt:lpstr>
      <vt:lpstr>Apresentação do PowerPoint</vt:lpstr>
      <vt:lpstr>RISCOS FÍSICOS</vt:lpstr>
      <vt:lpstr>RISCOS QUÍMICOS</vt:lpstr>
      <vt:lpstr>RISCOS BIOLÓGICOS</vt:lpstr>
      <vt:lpstr>ERGONÔMICOS E PSICOSSOCIAIS</vt:lpstr>
      <vt:lpstr>RISCOS MECÂNICOS E DE ACIDENTES</vt:lpstr>
      <vt:lpstr>Quais são os adoecimentos causados pelo trabalho?</vt:lpstr>
      <vt:lpstr>¨SAÚDE DO TRABALHADOR¨: ALGUNS DADOS...</vt:lpstr>
      <vt:lpstr>Apresentação do PowerPoint</vt:lpstr>
      <vt:lpstr>Apresentação do PowerPoint</vt:lpstr>
      <vt:lpstr>Apresentação do PowerPoint</vt:lpstr>
      <vt:lpstr>¨SAÚDE DO TRABALHADOR¨: ALGUNS DADOS...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Como saber o número de trabalhadores adoecidos por causa do trabalho?</vt:lpstr>
      <vt:lpstr>Apresentação do PowerPoint</vt:lpstr>
      <vt:lpstr>O que é Compulsória? </vt:lpstr>
      <vt:lpstr>O que é Notificação Compulsória? </vt:lpstr>
      <vt:lpstr>Notificação Compulsória </vt:lpstr>
      <vt:lpstr>Quem define quais as doenças ou agravos de Notificação compulsória</vt:lpstr>
      <vt:lpstr>Apresentação do PowerPoint</vt:lpstr>
      <vt:lpstr>Quem faz a Notificação?</vt:lpstr>
      <vt:lpstr> Quais são as doenças de Notificação Compulsórias que você conhece? </vt:lpstr>
      <vt:lpstr>Quais são os Agravos e DNC?  PORTARIA Nº - 204, DE 17 DE FEVEREIRO DE 2016 –Min. Saúde</vt:lpstr>
      <vt:lpstr>Quais são os Agravos e DNC ?</vt:lpstr>
      <vt:lpstr>Quais são os Agravos e DNC ?</vt:lpstr>
      <vt:lpstr>Quais são os Agravos e DNC ?</vt:lpstr>
      <vt:lpstr>Apresentação do PowerPoint</vt:lpstr>
      <vt:lpstr>Busca ativa</vt:lpstr>
      <vt:lpstr>E quais as doenças/agravos de Notificação compulsória relacionados ao Trabalho? </vt:lpstr>
      <vt:lpstr>O que Notificar em Relação ao Trabalho? PORTARIA Nº - 204, DE 17 DE FEVEREIRO DE 2016 –Min. Saúde</vt:lpstr>
      <vt:lpstr>Critérios de Acidente de Trabalho Grave</vt:lpstr>
      <vt:lpstr>Acidente de Trabalho Grave</vt:lpstr>
      <vt:lpstr>Qual a importância da Notificação?</vt:lpstr>
      <vt:lpstr>Qual a importância da Notificação?</vt:lpstr>
      <vt:lpstr>Apresentação do PowerPoint</vt:lpstr>
      <vt:lpstr>Apresentação do PowerPoint</vt:lpstr>
      <vt:lpstr>Apresentação do PowerPoint</vt:lpstr>
      <vt:lpstr>Apresentação do PowerPoint</vt:lpstr>
      <vt:lpstr>Notificações Compulsórias Relacionadas ao Trabalho</vt:lpstr>
      <vt:lpstr>CEREST UBERABA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Qual trabalhador deve ser notificado ?</vt:lpstr>
      <vt:lpstr>Qual trabalhador deve ser notificado ?</vt:lpstr>
      <vt:lpstr>ATENÇÃO: Comunicação de Acidente de Trabalho – CAT - O QUE É? PARA QUE SERVE?</vt:lpstr>
      <vt:lpstr>A NOTIFICAÇÃO COMPULSÓRIA TEM FUNÇÃO DIFERENTE DA CAT????</vt:lpstr>
      <vt:lpstr>A NOTIFICAÇÃO COMPULSÓRIA TEM FUNÇÃO DIFERENTE DA CAT!</vt:lpstr>
      <vt:lpstr>FLUXOGRAMA</vt:lpstr>
      <vt:lpstr>Ficha de Notificação Compulsória</vt:lpstr>
      <vt:lpstr>O que não pode faltar na Ficha de Notificação Compulsória?</vt:lpstr>
      <vt:lpstr>O que não pode faltar na Ficha de Notificação Compulsória?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Referências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Marcella Camillo</dc:creator>
  <cp:lastModifiedBy>usuario</cp:lastModifiedBy>
  <cp:revision>70</cp:revision>
  <dcterms:created xsi:type="dcterms:W3CDTF">2018-03-03T17:43:23Z</dcterms:created>
  <dcterms:modified xsi:type="dcterms:W3CDTF">2018-11-30T10:56:38Z</dcterms:modified>
</cp:coreProperties>
</file>