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4"/>
  </p:notesMasterIdLst>
  <p:sldIdLst>
    <p:sldId id="256" r:id="rId2"/>
    <p:sldId id="257" r:id="rId3"/>
    <p:sldId id="264" r:id="rId4"/>
    <p:sldId id="258" r:id="rId5"/>
    <p:sldId id="265" r:id="rId6"/>
    <p:sldId id="262" r:id="rId7"/>
    <p:sldId id="259" r:id="rId8"/>
    <p:sldId id="261" r:id="rId9"/>
    <p:sldId id="267" r:id="rId10"/>
    <p:sldId id="269" r:id="rId11"/>
    <p:sldId id="268" r:id="rId12"/>
    <p:sldId id="263"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Relat&#243;rio%20trimestral%20julho%20a%20setembro.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ListaManifestacoes%20%203%20trimestre.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ListaManifestacoes%20%203%20trimestre.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ListaManifestacoes%20%203%20trimestre.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Relat&#243;rio%20trimestral%20julho%20a%20setembro.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Relat&#243;rio%20trimestral%20julho%20a%20setembro.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Relat&#243;rio%20trimestral%20julho%20a%20setembro.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oleObject" Target="file:///E:\Processos%20de%20trabalho%20Ouvidoria\Relat&#243;rio%20trimestral%20julho%20a%20setembro\Relat&#243;rio%20trimestral%20julho%20a%20setembro.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Pasta1"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BR" b="1" dirty="0">
                <a:solidFill>
                  <a:schemeClr val="tx1"/>
                </a:solidFill>
              </a:rPr>
              <a:t>Tempo médio de resposta</a:t>
            </a:r>
          </a:p>
          <a:p>
            <a:pPr>
              <a:defRPr/>
            </a:pPr>
            <a:r>
              <a:rPr lang="pt-BR" sz="1000" b="0" dirty="0">
                <a:solidFill>
                  <a:schemeClr val="tx1"/>
                </a:solidFill>
              </a:rPr>
              <a:t>Em dias</a:t>
            </a:r>
          </a:p>
        </c:rich>
      </c:tx>
      <c:layout>
        <c:manualLayout>
          <c:xMode val="edge"/>
          <c:yMode val="edge"/>
          <c:x val="0.25520568557541384"/>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noFill/>
        <a:ln>
          <a:noFill/>
        </a:ln>
        <a:effectLst/>
        <a:sp3d/>
      </c:spPr>
    </c:sideWall>
    <c:backWall>
      <c:thickness val="0"/>
      <c:spPr>
        <a:solidFill>
          <a:schemeClr val="bg1"/>
        </a:solidFill>
        <a:ln>
          <a:noFill/>
        </a:ln>
        <a:effectLst/>
        <a:sp3d/>
      </c:spPr>
    </c:backWall>
    <c:plotArea>
      <c:layout>
        <c:manualLayout>
          <c:layoutTarget val="inner"/>
          <c:xMode val="edge"/>
          <c:yMode val="edge"/>
          <c:x val="6.6580927384076991E-2"/>
          <c:y val="0.16245370370370371"/>
          <c:w val="0.90286351706036749"/>
          <c:h val="0.72088764946048411"/>
        </c:manualLayout>
      </c:layout>
      <c:bar3DChart>
        <c:barDir val="col"/>
        <c:grouping val="stacked"/>
        <c:varyColors val="0"/>
        <c:ser>
          <c:idx val="0"/>
          <c:order val="0"/>
          <c:spPr>
            <a:solidFill>
              <a:schemeClr val="accent1"/>
            </a:solidFill>
            <a:ln>
              <a:noFill/>
            </a:ln>
            <a:effectLst/>
            <a:sp3d/>
          </c:spPr>
          <c:invertIfNegative val="0"/>
          <c:dPt>
            <c:idx val="0"/>
            <c:invertIfNegative val="0"/>
            <c:bubble3D val="0"/>
            <c:spPr>
              <a:solidFill>
                <a:srgbClr val="92D050"/>
              </a:solidFill>
              <a:ln>
                <a:noFill/>
              </a:ln>
              <a:effectLst/>
              <a:sp3d/>
            </c:spPr>
            <c:extLst>
              <c:ext xmlns:c16="http://schemas.microsoft.com/office/drawing/2014/chart" uri="{C3380CC4-5D6E-409C-BE32-E72D297353CC}">
                <c16:uniqueId val="{00000001-FFB2-4E55-B653-901CB0884C0F}"/>
              </c:ext>
            </c:extLst>
          </c:dPt>
          <c:dPt>
            <c:idx val="1"/>
            <c:invertIfNegative val="0"/>
            <c:bubble3D val="0"/>
            <c:spPr>
              <a:solidFill>
                <a:srgbClr val="00B050"/>
              </a:solidFill>
              <a:ln>
                <a:noFill/>
              </a:ln>
              <a:effectLst/>
              <a:sp3d/>
            </c:spPr>
            <c:extLst>
              <c:ext xmlns:c16="http://schemas.microsoft.com/office/drawing/2014/chart" uri="{C3380CC4-5D6E-409C-BE32-E72D297353CC}">
                <c16:uniqueId val="{00000003-FFB2-4E55-B653-901CB0884C0F}"/>
              </c:ext>
            </c:extLst>
          </c:dPt>
          <c:dLbls>
            <c:dLbl>
              <c:idx val="0"/>
              <c:layout>
                <c:manualLayout>
                  <c:x val="2.777769783175036E-2"/>
                  <c:y val="-0.3881848598635416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FB2-4E55-B653-901CB0884C0F}"/>
                </c:ext>
              </c:extLst>
            </c:dLbl>
            <c:dLbl>
              <c:idx val="1"/>
              <c:layout>
                <c:manualLayout>
                  <c:x val="2.7777777777777776E-2"/>
                  <c:y val="-0.2453703703703704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FB2-4E55-B653-901CB0884C0F}"/>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Planilha2!$A$2:$A$3</c:f>
              <c:strCache>
                <c:ptCount val="2"/>
                <c:pt idx="0">
                  <c:v>Meta</c:v>
                </c:pt>
                <c:pt idx="1">
                  <c:v>Utilizado</c:v>
                </c:pt>
              </c:strCache>
            </c:strRef>
          </c:cat>
          <c:val>
            <c:numRef>
              <c:f>Planilha2!$B$2:$B$3</c:f>
              <c:numCache>
                <c:formatCode>General</c:formatCode>
                <c:ptCount val="2"/>
                <c:pt idx="0">
                  <c:v>14</c:v>
                </c:pt>
                <c:pt idx="1">
                  <c:v>7.01</c:v>
                </c:pt>
              </c:numCache>
            </c:numRef>
          </c:val>
          <c:extLst>
            <c:ext xmlns:c16="http://schemas.microsoft.com/office/drawing/2014/chart" uri="{C3380CC4-5D6E-409C-BE32-E72D297353CC}">
              <c16:uniqueId val="{00000004-FFB2-4E55-B653-901CB0884C0F}"/>
            </c:ext>
          </c:extLst>
        </c:ser>
        <c:dLbls>
          <c:showLegendKey val="0"/>
          <c:showVal val="0"/>
          <c:showCatName val="0"/>
          <c:showSerName val="0"/>
          <c:showPercent val="0"/>
          <c:showBubbleSize val="0"/>
        </c:dLbls>
        <c:gapWidth val="150"/>
        <c:shape val="box"/>
        <c:axId val="1013738608"/>
        <c:axId val="1013732368"/>
        <c:axId val="0"/>
      </c:bar3DChart>
      <c:catAx>
        <c:axId val="101373860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1013732368"/>
        <c:crosses val="autoZero"/>
        <c:auto val="1"/>
        <c:lblAlgn val="ctr"/>
        <c:lblOffset val="100"/>
        <c:noMultiLvlLbl val="0"/>
      </c:catAx>
      <c:valAx>
        <c:axId val="1013732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pt-BR"/>
          </a:p>
        </c:txPr>
        <c:crossAx val="1013738608"/>
        <c:crosses val="autoZero"/>
        <c:crossBetween val="between"/>
      </c:valAx>
      <c:spPr>
        <a:noFill/>
        <a:ln>
          <a:noFill/>
        </a:ln>
        <a:effectLst/>
      </c:spPr>
    </c:plotArea>
    <c:plotVisOnly val="1"/>
    <c:dispBlanksAs val="gap"/>
    <c:showDLblsOverMax val="0"/>
  </c:chart>
  <c:spPr>
    <a:solidFill>
      <a:schemeClr val="bg2">
        <a:lumMod val="75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pt-BR"/>
              <a:t>Assistência Hospitalar e Ambulatorial</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pt-BR"/>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CA10-4622-A609-C2CB978ABB84}"/>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CA10-4622-A609-C2CB978ABB84}"/>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CA10-4622-A609-C2CB978ABB84}"/>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pt-BR"/>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Planilha2!$B$3:$B$5</c:f>
              <c:strCache>
                <c:ptCount val="3"/>
                <c:pt idx="0">
                  <c:v>Consultas </c:v>
                </c:pt>
                <c:pt idx="1">
                  <c:v>Cirurgias</c:v>
                </c:pt>
                <c:pt idx="2">
                  <c:v>Informações assistenciais</c:v>
                </c:pt>
              </c:strCache>
            </c:strRef>
          </c:cat>
          <c:val>
            <c:numRef>
              <c:f>Planilha2!$C$3:$C$5</c:f>
              <c:numCache>
                <c:formatCode>General</c:formatCode>
                <c:ptCount val="3"/>
                <c:pt idx="0">
                  <c:v>33</c:v>
                </c:pt>
                <c:pt idx="1">
                  <c:v>20</c:v>
                </c:pt>
                <c:pt idx="2">
                  <c:v>18</c:v>
                </c:pt>
              </c:numCache>
            </c:numRef>
          </c:val>
          <c:extLst>
            <c:ext xmlns:c16="http://schemas.microsoft.com/office/drawing/2014/chart" uri="{C3380CC4-5D6E-409C-BE32-E72D297353CC}">
              <c16:uniqueId val="{00000006-CA10-4622-A609-C2CB978ABB84}"/>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pt-B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pt-B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pt-BR"/>
              <a:t>Ouvidoria Interna</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pt-BR"/>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4238-42B4-8C12-F3372ED0A546}"/>
              </c:ext>
            </c:extLst>
          </c:dPt>
          <c:dPt>
            <c:idx val="1"/>
            <c:bubble3D val="0"/>
            <c:spPr>
              <a:solidFill>
                <a:srgbClr val="FFC000"/>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4238-42B4-8C12-F3372ED0A546}"/>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pt-BR"/>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Planilha2!$H$3:$H$4</c:f>
              <c:strCache>
                <c:ptCount val="2"/>
                <c:pt idx="0">
                  <c:v>Conduta (colaboradores, chefias)</c:v>
                </c:pt>
                <c:pt idx="1">
                  <c:v>Conduta (paciente, acompanhante, visitante, etc) </c:v>
                </c:pt>
              </c:strCache>
            </c:strRef>
          </c:cat>
          <c:val>
            <c:numRef>
              <c:f>Planilha2!$I$3:$I$4</c:f>
              <c:numCache>
                <c:formatCode>General</c:formatCode>
                <c:ptCount val="2"/>
                <c:pt idx="0">
                  <c:v>58</c:v>
                </c:pt>
                <c:pt idx="1">
                  <c:v>17</c:v>
                </c:pt>
              </c:numCache>
            </c:numRef>
          </c:val>
          <c:extLst>
            <c:ext xmlns:c16="http://schemas.microsoft.com/office/drawing/2014/chart" uri="{C3380CC4-5D6E-409C-BE32-E72D297353CC}">
              <c16:uniqueId val="{00000004-4238-42B4-8C12-F3372ED0A546}"/>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pt-B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pt-B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pt-BR" b="1" dirty="0">
                <a:solidFill>
                  <a:schemeClr val="tx1"/>
                </a:solidFill>
              </a:rPr>
              <a:t>Agradecimento aos profissionais da </a:t>
            </a:r>
            <a:r>
              <a:rPr lang="pt-BR" b="1" dirty="0" smtClean="0">
                <a:solidFill>
                  <a:schemeClr val="tx1"/>
                </a:solidFill>
              </a:rPr>
              <a:t>saúde</a:t>
            </a:r>
          </a:p>
          <a:p>
            <a:pPr>
              <a:defRPr b="1">
                <a:solidFill>
                  <a:schemeClr val="bg1"/>
                </a:solidFill>
              </a:defRPr>
            </a:pPr>
            <a:r>
              <a:rPr lang="pt-BR" sz="1100" b="0" dirty="0" smtClean="0">
                <a:solidFill>
                  <a:schemeClr val="tx1"/>
                </a:solidFill>
              </a:rPr>
              <a:t>Em porcentagem</a:t>
            </a:r>
            <a:endParaRPr lang="pt-BR" sz="1100" b="0" dirty="0">
              <a:solidFill>
                <a:schemeClr val="tx1"/>
              </a:solidFill>
            </a:endParaRP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cat>
            <c:strRef>
              <c:f>Planilha1!$L$5:$L$8</c:f>
              <c:strCache>
                <c:ptCount val="4"/>
                <c:pt idx="0">
                  <c:v>Atendimento (ambulatório)</c:v>
                </c:pt>
                <c:pt idx="1">
                  <c:v>Atendimento (geral)</c:v>
                </c:pt>
                <c:pt idx="2">
                  <c:v>Atendimento (internação)</c:v>
                </c:pt>
                <c:pt idx="3">
                  <c:v>Outros</c:v>
                </c:pt>
              </c:strCache>
            </c:strRef>
          </c:cat>
          <c:val>
            <c:numRef>
              <c:f>Planilha1!$M$5:$M$8</c:f>
              <c:numCache>
                <c:formatCode>General</c:formatCode>
                <c:ptCount val="4"/>
              </c:numCache>
            </c:numRef>
          </c:val>
          <c:extLst>
            <c:ext xmlns:c16="http://schemas.microsoft.com/office/drawing/2014/chart" uri="{C3380CC4-5D6E-409C-BE32-E72D297353CC}">
              <c16:uniqueId val="{00000000-518E-488D-8B2F-B4F160BE178C}"/>
            </c:ext>
          </c:extLst>
        </c:ser>
        <c:ser>
          <c:idx val="1"/>
          <c:order val="1"/>
          <c:spPr>
            <a:solidFill>
              <a:schemeClr val="accent2"/>
            </a:solidFill>
            <a:ln>
              <a:noFill/>
            </a:ln>
            <a:effectLst/>
            <a:sp3d/>
          </c:spPr>
          <c:invertIfNegative val="0"/>
          <c:cat>
            <c:strRef>
              <c:f>Planilha1!$L$5:$L$8</c:f>
              <c:strCache>
                <c:ptCount val="4"/>
                <c:pt idx="0">
                  <c:v>Atendimento (ambulatório)</c:v>
                </c:pt>
                <c:pt idx="1">
                  <c:v>Atendimento (geral)</c:v>
                </c:pt>
                <c:pt idx="2">
                  <c:v>Atendimento (internação)</c:v>
                </c:pt>
                <c:pt idx="3">
                  <c:v>Outros</c:v>
                </c:pt>
              </c:strCache>
            </c:strRef>
          </c:cat>
          <c:val>
            <c:numRef>
              <c:f>Planilha1!$N$5:$N$8</c:f>
              <c:numCache>
                <c:formatCode>General</c:formatCode>
                <c:ptCount val="4"/>
              </c:numCache>
            </c:numRef>
          </c:val>
          <c:extLst>
            <c:ext xmlns:c16="http://schemas.microsoft.com/office/drawing/2014/chart" uri="{C3380CC4-5D6E-409C-BE32-E72D297353CC}">
              <c16:uniqueId val="{00000001-518E-488D-8B2F-B4F160BE178C}"/>
            </c:ext>
          </c:extLst>
        </c:ser>
        <c:ser>
          <c:idx val="2"/>
          <c:order val="2"/>
          <c:spPr>
            <a:solidFill>
              <a:schemeClr val="accent3"/>
            </a:solidFill>
            <a:ln>
              <a:noFill/>
            </a:ln>
            <a:effectLst/>
            <a:sp3d/>
          </c:spPr>
          <c:invertIfNegative val="0"/>
          <c:dPt>
            <c:idx val="0"/>
            <c:invertIfNegative val="0"/>
            <c:bubble3D val="0"/>
            <c:spPr>
              <a:solidFill>
                <a:schemeClr val="accent1">
                  <a:lumMod val="20000"/>
                  <a:lumOff val="80000"/>
                </a:schemeClr>
              </a:solidFill>
              <a:ln>
                <a:noFill/>
              </a:ln>
              <a:effectLst/>
              <a:sp3d/>
            </c:spPr>
            <c:extLst>
              <c:ext xmlns:c16="http://schemas.microsoft.com/office/drawing/2014/chart" uri="{C3380CC4-5D6E-409C-BE32-E72D297353CC}">
                <c16:uniqueId val="{00000002-518E-488D-8B2F-B4F160BE178C}"/>
              </c:ext>
            </c:extLst>
          </c:dPt>
          <c:dPt>
            <c:idx val="1"/>
            <c:invertIfNegative val="0"/>
            <c:bubble3D val="0"/>
            <c:spPr>
              <a:solidFill>
                <a:schemeClr val="accent2">
                  <a:lumMod val="40000"/>
                  <a:lumOff val="60000"/>
                </a:schemeClr>
              </a:solidFill>
              <a:ln>
                <a:noFill/>
              </a:ln>
              <a:effectLst/>
              <a:sp3d/>
            </c:spPr>
            <c:extLst>
              <c:ext xmlns:c16="http://schemas.microsoft.com/office/drawing/2014/chart" uri="{C3380CC4-5D6E-409C-BE32-E72D297353CC}">
                <c16:uniqueId val="{00000003-518E-488D-8B2F-B4F160BE178C}"/>
              </c:ext>
            </c:extLst>
          </c:dPt>
          <c:dPt>
            <c:idx val="2"/>
            <c:invertIfNegative val="0"/>
            <c:bubble3D val="0"/>
            <c:spPr>
              <a:solidFill>
                <a:srgbClr val="00B050"/>
              </a:solidFill>
              <a:ln>
                <a:noFill/>
              </a:ln>
              <a:effectLst/>
              <a:sp3d/>
            </c:spPr>
            <c:extLst>
              <c:ext xmlns:c16="http://schemas.microsoft.com/office/drawing/2014/chart" uri="{C3380CC4-5D6E-409C-BE32-E72D297353CC}">
                <c16:uniqueId val="{00000004-518E-488D-8B2F-B4F160BE178C}"/>
              </c:ext>
            </c:extLst>
          </c:dPt>
          <c:dPt>
            <c:idx val="3"/>
            <c:invertIfNegative val="0"/>
            <c:bubble3D val="0"/>
            <c:spPr>
              <a:solidFill>
                <a:schemeClr val="accent2">
                  <a:lumMod val="50000"/>
                </a:schemeClr>
              </a:solidFill>
              <a:ln>
                <a:noFill/>
              </a:ln>
              <a:effectLst/>
              <a:sp3d/>
            </c:spPr>
            <c:extLst>
              <c:ext xmlns:c16="http://schemas.microsoft.com/office/drawing/2014/chart" uri="{C3380CC4-5D6E-409C-BE32-E72D297353CC}">
                <c16:uniqueId val="{00000005-518E-488D-8B2F-B4F160BE178C}"/>
              </c:ext>
            </c:extLst>
          </c:dPt>
          <c:dLbls>
            <c:dLbl>
              <c:idx val="0"/>
              <c:layout>
                <c:manualLayout>
                  <c:x val="1.944444444444442E-2"/>
                  <c:y val="-0.1111111111111111"/>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18E-488D-8B2F-B4F160BE178C}"/>
                </c:ext>
              </c:extLst>
            </c:dLbl>
            <c:dLbl>
              <c:idx val="1"/>
              <c:layout>
                <c:manualLayout>
                  <c:x val="3.0555555555555607E-2"/>
                  <c:y val="-0.13888888888888898"/>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18E-488D-8B2F-B4F160BE178C}"/>
                </c:ext>
              </c:extLst>
            </c:dLbl>
            <c:dLbl>
              <c:idx val="2"/>
              <c:layout>
                <c:manualLayout>
                  <c:x val="2.5000048858375114E-2"/>
                  <c:y val="-0.34444444444444444"/>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518E-488D-8B2F-B4F160BE178C}"/>
                </c:ext>
              </c:extLst>
            </c:dLbl>
            <c:dLbl>
              <c:idx val="3"/>
              <c:layout>
                <c:manualLayout>
                  <c:x val="2.5000000000000001E-2"/>
                  <c:y val="-0.1157407407407406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518E-488D-8B2F-B4F160BE178C}"/>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Planilha1!$L$5:$L$8</c:f>
              <c:strCache>
                <c:ptCount val="4"/>
                <c:pt idx="0">
                  <c:v>Atendimento (ambulatório)</c:v>
                </c:pt>
                <c:pt idx="1">
                  <c:v>Atendimento (geral)</c:v>
                </c:pt>
                <c:pt idx="2">
                  <c:v>Atendimento (internação)</c:v>
                </c:pt>
                <c:pt idx="3">
                  <c:v>Outros</c:v>
                </c:pt>
              </c:strCache>
            </c:strRef>
          </c:cat>
          <c:val>
            <c:numRef>
              <c:f>Planilha1!$O$5:$O$8</c:f>
              <c:numCache>
                <c:formatCode>0%</c:formatCode>
                <c:ptCount val="4"/>
                <c:pt idx="0">
                  <c:v>9.0909090909090912E-2</c:v>
                </c:pt>
                <c:pt idx="1">
                  <c:v>0.18181818181818182</c:v>
                </c:pt>
                <c:pt idx="2">
                  <c:v>0.63636363636363635</c:v>
                </c:pt>
                <c:pt idx="3">
                  <c:v>9.0909090909090912E-2</c:v>
                </c:pt>
              </c:numCache>
            </c:numRef>
          </c:val>
          <c:extLst>
            <c:ext xmlns:c16="http://schemas.microsoft.com/office/drawing/2014/chart" uri="{C3380CC4-5D6E-409C-BE32-E72D297353CC}">
              <c16:uniqueId val="{00000006-518E-488D-8B2F-B4F160BE178C}"/>
            </c:ext>
          </c:extLst>
        </c:ser>
        <c:dLbls>
          <c:showLegendKey val="0"/>
          <c:showVal val="0"/>
          <c:showCatName val="0"/>
          <c:showSerName val="0"/>
          <c:showPercent val="0"/>
          <c:showBubbleSize val="0"/>
        </c:dLbls>
        <c:gapWidth val="150"/>
        <c:shape val="box"/>
        <c:axId val="2111710304"/>
        <c:axId val="2111711552"/>
        <c:axId val="0"/>
      </c:bar3DChart>
      <c:catAx>
        <c:axId val="211171030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pt-BR"/>
          </a:p>
        </c:txPr>
        <c:crossAx val="2111711552"/>
        <c:crosses val="autoZero"/>
        <c:auto val="1"/>
        <c:lblAlgn val="ctr"/>
        <c:lblOffset val="100"/>
        <c:noMultiLvlLbl val="0"/>
      </c:catAx>
      <c:valAx>
        <c:axId val="2111711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2111710304"/>
        <c:crosses val="autoZero"/>
        <c:crossBetween val="between"/>
      </c:valAx>
      <c:spPr>
        <a:noFill/>
        <a:ln>
          <a:noFill/>
        </a:ln>
        <a:effectLst/>
      </c:spPr>
    </c:plotArea>
    <c:plotVisOnly val="1"/>
    <c:dispBlanksAs val="gap"/>
    <c:showDLblsOverMax val="0"/>
  </c:chart>
  <c:spPr>
    <a:solidFill>
      <a:schemeClr val="tx1">
        <a:lumMod val="50000"/>
        <a:lumOff val="50000"/>
      </a:schemeClr>
    </a:solidFill>
    <a:ln>
      <a:noFill/>
    </a:ln>
    <a:effectLst/>
  </c:spPr>
  <c:txPr>
    <a:bodyPr/>
    <a:lstStyle/>
    <a:p>
      <a:pPr>
        <a:defRPr/>
      </a:pPr>
      <a:endParaRPr lang="pt-B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BR" b="1" dirty="0">
                <a:solidFill>
                  <a:schemeClr val="tx1"/>
                </a:solidFill>
              </a:rPr>
              <a:t>Satisfação média</a:t>
            </a:r>
          </a:p>
          <a:p>
            <a:pPr>
              <a:defRPr/>
            </a:pPr>
            <a:r>
              <a:rPr lang="pt-BR" sz="1000" b="0" dirty="0">
                <a:solidFill>
                  <a:schemeClr val="tx1"/>
                </a:solidFill>
              </a:rPr>
              <a:t>Em porcentagem</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dPt>
            <c:idx val="0"/>
            <c:invertIfNegative val="0"/>
            <c:bubble3D val="0"/>
            <c:spPr>
              <a:solidFill>
                <a:srgbClr val="92D050"/>
              </a:solidFill>
              <a:ln>
                <a:noFill/>
              </a:ln>
              <a:effectLst/>
              <a:sp3d/>
            </c:spPr>
            <c:extLst>
              <c:ext xmlns:c16="http://schemas.microsoft.com/office/drawing/2014/chart" uri="{C3380CC4-5D6E-409C-BE32-E72D297353CC}">
                <c16:uniqueId val="{00000001-3947-48DB-9FC6-979B5F1F07CE}"/>
              </c:ext>
            </c:extLst>
          </c:dPt>
          <c:dPt>
            <c:idx val="1"/>
            <c:invertIfNegative val="0"/>
            <c:bubble3D val="0"/>
            <c:spPr>
              <a:solidFill>
                <a:srgbClr val="00B050"/>
              </a:solidFill>
              <a:ln>
                <a:noFill/>
              </a:ln>
              <a:effectLst/>
              <a:sp3d/>
            </c:spPr>
            <c:extLst>
              <c:ext xmlns:c16="http://schemas.microsoft.com/office/drawing/2014/chart" uri="{C3380CC4-5D6E-409C-BE32-E72D297353CC}">
                <c16:uniqueId val="{00000003-3947-48DB-9FC6-979B5F1F07CE}"/>
              </c:ext>
            </c:extLst>
          </c:dPt>
          <c:dLbls>
            <c:dLbl>
              <c:idx val="0"/>
              <c:layout>
                <c:manualLayout>
                  <c:x val="3.6111111111111059E-2"/>
                  <c:y val="-0.18055555555555555"/>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947-48DB-9FC6-979B5F1F07CE}"/>
                </c:ext>
              </c:extLst>
            </c:dLbl>
            <c:dLbl>
              <c:idx val="1"/>
              <c:layout>
                <c:manualLayout>
                  <c:x val="3.1677217961094538E-2"/>
                  <c:y val="-0.31113458212324585"/>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947-48DB-9FC6-979B5F1F07CE}"/>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Planilha2!$J$2:$J$3</c:f>
              <c:strCache>
                <c:ptCount val="2"/>
                <c:pt idx="0">
                  <c:v>Meta</c:v>
                </c:pt>
                <c:pt idx="1">
                  <c:v>Alcançado</c:v>
                </c:pt>
              </c:strCache>
            </c:strRef>
          </c:cat>
          <c:val>
            <c:numRef>
              <c:f>Planilha2!$K$2:$K$3</c:f>
              <c:numCache>
                <c:formatCode>0%</c:formatCode>
                <c:ptCount val="2"/>
                <c:pt idx="0">
                  <c:v>0.72</c:v>
                </c:pt>
                <c:pt idx="1">
                  <c:v>0.85</c:v>
                </c:pt>
              </c:numCache>
            </c:numRef>
          </c:val>
          <c:extLst>
            <c:ext xmlns:c16="http://schemas.microsoft.com/office/drawing/2014/chart" uri="{C3380CC4-5D6E-409C-BE32-E72D297353CC}">
              <c16:uniqueId val="{00000004-3947-48DB-9FC6-979B5F1F07CE}"/>
            </c:ext>
          </c:extLst>
        </c:ser>
        <c:dLbls>
          <c:showLegendKey val="0"/>
          <c:showVal val="0"/>
          <c:showCatName val="0"/>
          <c:showSerName val="0"/>
          <c:showPercent val="0"/>
          <c:showBubbleSize val="0"/>
        </c:dLbls>
        <c:gapWidth val="150"/>
        <c:shape val="box"/>
        <c:axId val="967727248"/>
        <c:axId val="967737232"/>
        <c:axId val="0"/>
      </c:bar3DChart>
      <c:catAx>
        <c:axId val="96772724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967737232"/>
        <c:crosses val="autoZero"/>
        <c:auto val="1"/>
        <c:lblAlgn val="ctr"/>
        <c:lblOffset val="100"/>
        <c:noMultiLvlLbl val="0"/>
      </c:catAx>
      <c:valAx>
        <c:axId val="9677372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967727248"/>
        <c:crosses val="autoZero"/>
        <c:crossBetween val="between"/>
      </c:valAx>
      <c:spPr>
        <a:noFill/>
        <a:ln>
          <a:noFill/>
        </a:ln>
        <a:effectLst/>
      </c:spPr>
    </c:plotArea>
    <c:plotVisOnly val="1"/>
    <c:dispBlanksAs val="gap"/>
    <c:showDLblsOverMax val="0"/>
  </c:chart>
  <c:spPr>
    <a:solidFill>
      <a:schemeClr val="bg2">
        <a:lumMod val="75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BR" b="1">
                <a:solidFill>
                  <a:schemeClr val="tx1"/>
                </a:solidFill>
              </a:rPr>
              <a:t>Retorno da pesquisa de satisfação</a:t>
            </a:r>
          </a:p>
          <a:p>
            <a:pPr>
              <a:defRPr/>
            </a:pPr>
            <a:r>
              <a:rPr lang="pt-BR" sz="1000">
                <a:solidFill>
                  <a:schemeClr val="tx1"/>
                </a:solidFill>
              </a:rPr>
              <a:t>Em porcentagem</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rgbClr val="92D050"/>
            </a:solidFill>
            <a:ln>
              <a:noFill/>
            </a:ln>
            <a:effectLst/>
            <a:sp3d/>
          </c:spPr>
          <c:invertIfNegative val="0"/>
          <c:dPt>
            <c:idx val="1"/>
            <c:invertIfNegative val="0"/>
            <c:bubble3D val="0"/>
            <c:spPr>
              <a:solidFill>
                <a:srgbClr val="00B050"/>
              </a:solidFill>
              <a:ln>
                <a:noFill/>
              </a:ln>
              <a:effectLst/>
              <a:sp3d/>
            </c:spPr>
            <c:extLst>
              <c:ext xmlns:c16="http://schemas.microsoft.com/office/drawing/2014/chart" uri="{C3380CC4-5D6E-409C-BE32-E72D297353CC}">
                <c16:uniqueId val="{00000001-39AF-44BD-BF4A-940978BC99AA}"/>
              </c:ext>
            </c:extLst>
          </c:dPt>
          <c:dLbls>
            <c:dLbl>
              <c:idx val="0"/>
              <c:layout>
                <c:manualLayout>
                  <c:x val="3.3914985527760143E-2"/>
                  <c:y val="-0.188453090422520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9AF-44BD-BF4A-940978BC99AA}"/>
                </c:ext>
              </c:extLst>
            </c:dLbl>
            <c:dLbl>
              <c:idx val="1"/>
              <c:layout>
                <c:manualLayout>
                  <c:x val="3.8597955401966796E-2"/>
                  <c:y val="-0.29656857598682518"/>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9AF-44BD-BF4A-940978BC99AA}"/>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Planilha2!$P$2:$P$3</c:f>
              <c:strCache>
                <c:ptCount val="2"/>
                <c:pt idx="0">
                  <c:v>Meta</c:v>
                </c:pt>
                <c:pt idx="1">
                  <c:v>Alcançado</c:v>
                </c:pt>
              </c:strCache>
            </c:strRef>
          </c:cat>
          <c:val>
            <c:numRef>
              <c:f>Planilha2!$Q$2:$Q$3</c:f>
              <c:numCache>
                <c:formatCode>0%</c:formatCode>
                <c:ptCount val="2"/>
                <c:pt idx="0">
                  <c:v>0.08</c:v>
                </c:pt>
                <c:pt idx="1">
                  <c:v>0.16</c:v>
                </c:pt>
              </c:numCache>
            </c:numRef>
          </c:val>
          <c:extLst>
            <c:ext xmlns:c16="http://schemas.microsoft.com/office/drawing/2014/chart" uri="{C3380CC4-5D6E-409C-BE32-E72D297353CC}">
              <c16:uniqueId val="{00000003-39AF-44BD-BF4A-940978BC99AA}"/>
            </c:ext>
          </c:extLst>
        </c:ser>
        <c:dLbls>
          <c:showLegendKey val="0"/>
          <c:showVal val="0"/>
          <c:showCatName val="0"/>
          <c:showSerName val="0"/>
          <c:showPercent val="0"/>
          <c:showBubbleSize val="0"/>
        </c:dLbls>
        <c:gapWidth val="150"/>
        <c:shape val="box"/>
        <c:axId val="967735568"/>
        <c:axId val="967725584"/>
        <c:axId val="0"/>
      </c:bar3DChart>
      <c:catAx>
        <c:axId val="9677355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967725584"/>
        <c:crosses val="autoZero"/>
        <c:auto val="1"/>
        <c:lblAlgn val="ctr"/>
        <c:lblOffset val="100"/>
        <c:noMultiLvlLbl val="0"/>
      </c:catAx>
      <c:valAx>
        <c:axId val="9677255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967735568"/>
        <c:crosses val="autoZero"/>
        <c:crossBetween val="between"/>
      </c:valAx>
      <c:spPr>
        <a:noFill/>
        <a:ln>
          <a:noFill/>
        </a:ln>
        <a:effectLst/>
      </c:spPr>
    </c:plotArea>
    <c:plotVisOnly val="1"/>
    <c:dispBlanksAs val="gap"/>
    <c:showDLblsOverMax val="0"/>
  </c:chart>
  <c:spPr>
    <a:solidFill>
      <a:schemeClr val="bg2">
        <a:lumMod val="75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solidFill>
                  <a:schemeClr val="tx1"/>
                </a:solidFill>
              </a:rPr>
              <a:t>Resolutividade</a:t>
            </a:r>
          </a:p>
          <a:p>
            <a:pPr>
              <a:defRPr/>
            </a:pPr>
            <a:r>
              <a:rPr lang="en-US" sz="1000">
                <a:solidFill>
                  <a:schemeClr val="tx1"/>
                </a:solidFill>
              </a:rPr>
              <a:t>Em porcentagem</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clustered"/>
        <c:varyColors val="0"/>
        <c:ser>
          <c:idx val="0"/>
          <c:order val="0"/>
          <c:tx>
            <c:strRef>
              <c:f>Planilha2!$J$20</c:f>
              <c:strCache>
                <c:ptCount val="1"/>
                <c:pt idx="0">
                  <c:v>Sim</c:v>
                </c:pt>
              </c:strCache>
            </c:strRef>
          </c:tx>
          <c:spPr>
            <a:solidFill>
              <a:srgbClr val="92D050"/>
            </a:solidFill>
            <a:ln>
              <a:noFill/>
            </a:ln>
            <a:effectLst/>
            <a:sp3d/>
          </c:spPr>
          <c:invertIfNegative val="0"/>
          <c:dLbls>
            <c:dLbl>
              <c:idx val="0"/>
              <c:layout>
                <c:manualLayout>
                  <c:x val="1.9444444444444445E-2"/>
                  <c:y val="-2.77777777777778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790-4F88-AE4A-9CDE1B2B901A}"/>
                </c:ext>
              </c:extLst>
            </c:dLbl>
            <c:dLbl>
              <c:idx val="1"/>
              <c:layout>
                <c:manualLayout>
                  <c:x val="3.0555555555555555E-2"/>
                  <c:y val="-3.240740740740740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790-4F88-AE4A-9CDE1B2B901A}"/>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Planilha2!$K$20:$L$20</c:f>
              <c:numCache>
                <c:formatCode>0%</c:formatCode>
                <c:ptCount val="2"/>
                <c:pt idx="0">
                  <c:v>0.65</c:v>
                </c:pt>
                <c:pt idx="1">
                  <c:v>0.65</c:v>
                </c:pt>
              </c:numCache>
            </c:numRef>
          </c:val>
          <c:extLst>
            <c:ext xmlns:c16="http://schemas.microsoft.com/office/drawing/2014/chart" uri="{C3380CC4-5D6E-409C-BE32-E72D297353CC}">
              <c16:uniqueId val="{00000002-3790-4F88-AE4A-9CDE1B2B901A}"/>
            </c:ext>
          </c:extLst>
        </c:ser>
        <c:ser>
          <c:idx val="1"/>
          <c:order val="1"/>
          <c:tx>
            <c:strRef>
              <c:f>Planilha2!$J$21</c:f>
              <c:strCache>
                <c:ptCount val="1"/>
                <c:pt idx="0">
                  <c:v>Parcialmente</c:v>
                </c:pt>
              </c:strCache>
            </c:strRef>
          </c:tx>
          <c:spPr>
            <a:solidFill>
              <a:srgbClr val="00B050"/>
            </a:solidFill>
            <a:ln>
              <a:noFill/>
            </a:ln>
            <a:effectLst/>
            <a:sp3d/>
          </c:spPr>
          <c:invertIfNegative val="0"/>
          <c:dLbls>
            <c:dLbl>
              <c:idx val="0"/>
              <c:layout>
                <c:manualLayout>
                  <c:x val="2.7777777777777728E-2"/>
                  <c:y val="-3.703703703703712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790-4F88-AE4A-9CDE1B2B901A}"/>
                </c:ext>
              </c:extLst>
            </c:dLbl>
            <c:dLbl>
              <c:idx val="1"/>
              <c:layout>
                <c:manualLayout>
                  <c:x val="2.777777777777788E-2"/>
                  <c:y val="-4.62962962962962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790-4F88-AE4A-9CDE1B2B901A}"/>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Planilha2!$K$21:$L$21</c:f>
              <c:numCache>
                <c:formatCode>0%</c:formatCode>
                <c:ptCount val="2"/>
                <c:pt idx="0">
                  <c:v>0.16</c:v>
                </c:pt>
                <c:pt idx="1">
                  <c:v>0.1</c:v>
                </c:pt>
              </c:numCache>
            </c:numRef>
          </c:val>
          <c:extLst>
            <c:ext xmlns:c16="http://schemas.microsoft.com/office/drawing/2014/chart" uri="{C3380CC4-5D6E-409C-BE32-E72D297353CC}">
              <c16:uniqueId val="{00000005-3790-4F88-AE4A-9CDE1B2B901A}"/>
            </c:ext>
          </c:extLst>
        </c:ser>
        <c:dLbls>
          <c:showLegendKey val="0"/>
          <c:showVal val="0"/>
          <c:showCatName val="0"/>
          <c:showSerName val="0"/>
          <c:showPercent val="0"/>
          <c:showBubbleSize val="0"/>
        </c:dLbls>
        <c:gapWidth val="150"/>
        <c:shape val="box"/>
        <c:axId val="970574976"/>
        <c:axId val="970570816"/>
        <c:axId val="0"/>
      </c:bar3DChart>
      <c:catAx>
        <c:axId val="970574976"/>
        <c:scaling>
          <c:orientation val="minMax"/>
        </c:scaling>
        <c:delete val="1"/>
        <c:axPos val="b"/>
        <c:numFmt formatCode="General" sourceLinked="0"/>
        <c:majorTickMark val="none"/>
        <c:minorTickMark val="none"/>
        <c:tickLblPos val="nextTo"/>
        <c:crossAx val="970570816"/>
        <c:crosses val="autoZero"/>
        <c:auto val="0"/>
        <c:lblAlgn val="ctr"/>
        <c:lblOffset val="100"/>
        <c:tickLblSkip val="1"/>
        <c:noMultiLvlLbl val="0"/>
      </c:catAx>
      <c:valAx>
        <c:axId val="970570816"/>
        <c:scaling>
          <c:orientation val="minMax"/>
        </c:scaling>
        <c:delete val="0"/>
        <c:axPos val="l"/>
        <c:majorGridlines>
          <c:spPr>
            <a:ln w="9525" cap="flat" cmpd="sng" algn="ctr">
              <a:solidFill>
                <a:schemeClr val="bg2">
                  <a:lumMod val="9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970574976"/>
        <c:crossesAt val="1"/>
        <c:crossBetween val="between"/>
      </c:valAx>
      <c:spPr>
        <a:noFill/>
        <a:ln>
          <a:noFill/>
        </a:ln>
        <a:effectLst/>
      </c:spPr>
    </c:plotArea>
    <c:legend>
      <c:legendPos val="b"/>
      <c:layout>
        <c:manualLayout>
          <c:xMode val="edge"/>
          <c:yMode val="edge"/>
          <c:x val="0.17454810692840658"/>
          <c:y val="0.89872630504520268"/>
          <c:w val="0.72752411730683209"/>
          <c:h val="7.812554680664918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pt-BR"/>
        </a:p>
      </c:txPr>
    </c:legend>
    <c:plotVisOnly val="1"/>
    <c:dispBlanksAs val="gap"/>
    <c:showDLblsOverMax val="0"/>
  </c:chart>
  <c:spPr>
    <a:solidFill>
      <a:schemeClr val="bg2">
        <a:lumMod val="75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BR" b="1">
                <a:solidFill>
                  <a:schemeClr val="tx1"/>
                </a:solidFill>
              </a:rPr>
              <a:t>Demanda fora do prazo</a:t>
            </a:r>
          </a:p>
          <a:p>
            <a:pPr>
              <a:defRPr/>
            </a:pPr>
            <a:r>
              <a:rPr lang="pt-BR" sz="1000">
                <a:solidFill>
                  <a:schemeClr val="tx1"/>
                </a:solidFill>
              </a:rPr>
              <a:t>Em porcentagem</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dPt>
            <c:idx val="0"/>
            <c:invertIfNegative val="0"/>
            <c:bubble3D val="0"/>
            <c:spPr>
              <a:solidFill>
                <a:srgbClr val="92D050"/>
              </a:solidFill>
              <a:ln>
                <a:noFill/>
              </a:ln>
              <a:effectLst/>
              <a:sp3d/>
            </c:spPr>
            <c:extLst>
              <c:ext xmlns:c16="http://schemas.microsoft.com/office/drawing/2014/chart" uri="{C3380CC4-5D6E-409C-BE32-E72D297353CC}">
                <c16:uniqueId val="{00000001-F167-4F53-85A5-BEA041B69577}"/>
              </c:ext>
            </c:extLst>
          </c:dPt>
          <c:dPt>
            <c:idx val="1"/>
            <c:invertIfNegative val="0"/>
            <c:bubble3D val="0"/>
            <c:spPr>
              <a:solidFill>
                <a:srgbClr val="00B050"/>
              </a:solidFill>
              <a:ln>
                <a:noFill/>
              </a:ln>
              <a:effectLst/>
              <a:sp3d/>
            </c:spPr>
            <c:extLst>
              <c:ext xmlns:c16="http://schemas.microsoft.com/office/drawing/2014/chart" uri="{C3380CC4-5D6E-409C-BE32-E72D297353CC}">
                <c16:uniqueId val="{00000003-F167-4F53-85A5-BEA041B69577}"/>
              </c:ext>
            </c:extLst>
          </c:dPt>
          <c:dLbls>
            <c:dLbl>
              <c:idx val="0"/>
              <c:layout>
                <c:manualLayout>
                  <c:x val="3.3333333333333333E-2"/>
                  <c:y val="-0.3287037037037037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167-4F53-85A5-BEA041B69577}"/>
                </c:ext>
              </c:extLst>
            </c:dLbl>
            <c:dLbl>
              <c:idx val="1"/>
              <c:layout>
                <c:manualLayout>
                  <c:x val="3.0555555555555555E-2"/>
                  <c:y val="-8.796296296296296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167-4F53-85A5-BEA041B69577}"/>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Planilha2!$A$20:$A$21</c:f>
              <c:strCache>
                <c:ptCount val="2"/>
                <c:pt idx="0">
                  <c:v>Meta</c:v>
                </c:pt>
                <c:pt idx="1">
                  <c:v>Ocorrida</c:v>
                </c:pt>
              </c:strCache>
            </c:strRef>
          </c:cat>
          <c:val>
            <c:numRef>
              <c:f>Planilha2!$B$20:$B$21</c:f>
              <c:numCache>
                <c:formatCode>0%</c:formatCode>
                <c:ptCount val="2"/>
                <c:pt idx="0">
                  <c:v>0.01</c:v>
                </c:pt>
                <c:pt idx="1">
                  <c:v>0</c:v>
                </c:pt>
              </c:numCache>
            </c:numRef>
          </c:val>
          <c:extLst>
            <c:ext xmlns:c16="http://schemas.microsoft.com/office/drawing/2014/chart" uri="{C3380CC4-5D6E-409C-BE32-E72D297353CC}">
              <c16:uniqueId val="{00000004-F167-4F53-85A5-BEA041B69577}"/>
            </c:ext>
          </c:extLst>
        </c:ser>
        <c:dLbls>
          <c:showLegendKey val="0"/>
          <c:showVal val="0"/>
          <c:showCatName val="0"/>
          <c:showSerName val="0"/>
          <c:showPercent val="0"/>
          <c:showBubbleSize val="0"/>
        </c:dLbls>
        <c:gapWidth val="150"/>
        <c:shape val="box"/>
        <c:axId val="1013730288"/>
        <c:axId val="1013734448"/>
        <c:axId val="0"/>
      </c:bar3DChart>
      <c:catAx>
        <c:axId val="10137302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1013734448"/>
        <c:crosses val="autoZero"/>
        <c:auto val="1"/>
        <c:lblAlgn val="ctr"/>
        <c:lblOffset val="100"/>
        <c:noMultiLvlLbl val="0"/>
      </c:catAx>
      <c:valAx>
        <c:axId val="10137344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pt-BR"/>
          </a:p>
        </c:txPr>
        <c:crossAx val="1013730288"/>
        <c:crosses val="autoZero"/>
        <c:crossBetween val="between"/>
      </c:valAx>
      <c:spPr>
        <a:noFill/>
        <a:ln>
          <a:noFill/>
        </a:ln>
        <a:effectLst/>
      </c:spPr>
    </c:plotArea>
    <c:plotVisOnly val="1"/>
    <c:dispBlanksAs val="gap"/>
    <c:showDLblsOverMax val="0"/>
  </c:chart>
  <c:spPr>
    <a:solidFill>
      <a:schemeClr val="bg2">
        <a:lumMod val="75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pt-BR" sz="1400" b="1" dirty="0">
                <a:solidFill>
                  <a:schemeClr val="tx1"/>
                </a:solidFill>
              </a:rPr>
              <a:t>Tempo médio de resposta</a:t>
            </a:r>
          </a:p>
          <a:p>
            <a:pPr>
              <a:defRPr b="1">
                <a:solidFill>
                  <a:schemeClr val="bg1"/>
                </a:solidFill>
              </a:defRPr>
            </a:pPr>
            <a:r>
              <a:rPr lang="pt-BR" sz="1000" b="1" dirty="0">
                <a:solidFill>
                  <a:schemeClr val="tx1"/>
                </a:solidFill>
              </a:rPr>
              <a:t>Em dias</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dPt>
            <c:idx val="1"/>
            <c:invertIfNegative val="0"/>
            <c:bubble3D val="0"/>
            <c:spPr>
              <a:solidFill>
                <a:srgbClr val="00B050"/>
              </a:solidFill>
              <a:ln>
                <a:noFill/>
              </a:ln>
              <a:effectLst/>
              <a:sp3d/>
            </c:spPr>
            <c:extLst>
              <c:ext xmlns:c16="http://schemas.microsoft.com/office/drawing/2014/chart" uri="{C3380CC4-5D6E-409C-BE32-E72D297353CC}">
                <c16:uniqueId val="{00000001-B81D-4298-BE36-73C3ED350A75}"/>
              </c:ext>
            </c:extLst>
          </c:dPt>
          <c:dLbls>
            <c:dLbl>
              <c:idx val="0"/>
              <c:layout>
                <c:manualLayout>
                  <c:x val="2.205075046600714E-2"/>
                  <c:y val="-0.26320886345833749"/>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81D-4298-BE36-73C3ED350A75}"/>
                </c:ext>
              </c:extLst>
            </c:dLbl>
            <c:dLbl>
              <c:idx val="1"/>
              <c:layout>
                <c:manualLayout>
                  <c:x val="3.6111158840218593E-2"/>
                  <c:y val="-0.1924563542159744"/>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81D-4298-BE36-73C3ED350A75}"/>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Planilha1!$A$21:$A$22</c:f>
              <c:strCache>
                <c:ptCount val="2"/>
                <c:pt idx="0">
                  <c:v>Meta</c:v>
                </c:pt>
                <c:pt idx="1">
                  <c:v>Utilizado</c:v>
                </c:pt>
              </c:strCache>
            </c:strRef>
          </c:cat>
          <c:val>
            <c:numRef>
              <c:f>Planilha1!$B$21:$B$22</c:f>
              <c:numCache>
                <c:formatCode>General</c:formatCode>
                <c:ptCount val="2"/>
                <c:pt idx="0">
                  <c:v>12</c:v>
                </c:pt>
                <c:pt idx="1">
                  <c:v>5.8</c:v>
                </c:pt>
              </c:numCache>
            </c:numRef>
          </c:val>
          <c:extLst>
            <c:ext xmlns:c16="http://schemas.microsoft.com/office/drawing/2014/chart" uri="{C3380CC4-5D6E-409C-BE32-E72D297353CC}">
              <c16:uniqueId val="{00000003-B81D-4298-BE36-73C3ED350A75}"/>
            </c:ext>
          </c:extLst>
        </c:ser>
        <c:dLbls>
          <c:showLegendKey val="0"/>
          <c:showVal val="0"/>
          <c:showCatName val="0"/>
          <c:showSerName val="0"/>
          <c:showPercent val="0"/>
          <c:showBubbleSize val="0"/>
        </c:dLbls>
        <c:gapWidth val="150"/>
        <c:shape val="box"/>
        <c:axId val="232920271"/>
        <c:axId val="232915695"/>
        <c:axId val="0"/>
      </c:bar3DChart>
      <c:catAx>
        <c:axId val="23292027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pt-BR"/>
          </a:p>
        </c:txPr>
        <c:crossAx val="232915695"/>
        <c:crosses val="autoZero"/>
        <c:auto val="1"/>
        <c:lblAlgn val="ctr"/>
        <c:lblOffset val="100"/>
        <c:noMultiLvlLbl val="0"/>
      </c:catAx>
      <c:valAx>
        <c:axId val="2329156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pt-BR"/>
          </a:p>
        </c:txPr>
        <c:crossAx val="232920271"/>
        <c:crosses val="autoZero"/>
        <c:crossBetween val="between"/>
      </c:valAx>
      <c:spPr>
        <a:noFill/>
        <a:ln>
          <a:noFill/>
        </a:ln>
        <a:effectLst/>
      </c:spPr>
    </c:plotArea>
    <c:plotVisOnly val="1"/>
    <c:dispBlanksAs val="gap"/>
    <c:showDLblsOverMax val="0"/>
  </c:chart>
  <c:spPr>
    <a:solidFill>
      <a:schemeClr val="tx1">
        <a:lumMod val="50000"/>
        <a:lumOff val="50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r>
              <a:rPr lang="pt-BR" sz="1400" b="1" i="0" baseline="0" dirty="0">
                <a:solidFill>
                  <a:schemeClr val="tx1"/>
                </a:solidFill>
                <a:effectLst/>
              </a:rPr>
              <a:t>Retorno a pesquisa de </a:t>
            </a:r>
            <a:r>
              <a:rPr lang="pt-BR" sz="1400" b="1" i="0" baseline="0" dirty="0" smtClean="0">
                <a:solidFill>
                  <a:schemeClr val="tx1"/>
                </a:solidFill>
                <a:effectLst/>
              </a:rPr>
              <a:t>satisfação</a:t>
            </a:r>
          </a:p>
          <a:p>
            <a:pPr>
              <a:defRPr>
                <a:solidFill>
                  <a:schemeClr val="bg1"/>
                </a:solidFill>
              </a:defRPr>
            </a:pPr>
            <a:r>
              <a:rPr lang="pt-BR" sz="1000" b="0" i="0" baseline="0" dirty="0" smtClean="0">
                <a:solidFill>
                  <a:schemeClr val="tx1"/>
                </a:solidFill>
                <a:effectLst/>
              </a:rPr>
              <a:t>Em porcentagem</a:t>
            </a:r>
            <a:endParaRPr lang="pt-BR" sz="1000" b="0" dirty="0">
              <a:solidFill>
                <a:schemeClr val="tx1"/>
              </a:solidFill>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endParaRPr lang="pt-BR"/>
        </a:p>
      </c:txPr>
    </c:title>
    <c:autoTitleDeleted val="0"/>
    <c:view3D>
      <c:rotX val="15"/>
      <c:rotY val="20"/>
      <c:depthPercent val="100"/>
      <c:rAngAx val="1"/>
    </c:view3D>
    <c:floor>
      <c:thickness val="0"/>
      <c:spPr>
        <a:solidFill>
          <a:schemeClr val="bg1">
            <a:lumMod val="95000"/>
          </a:schemeClr>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dPt>
            <c:idx val="1"/>
            <c:invertIfNegative val="0"/>
            <c:bubble3D val="0"/>
            <c:spPr>
              <a:solidFill>
                <a:srgbClr val="00B050"/>
              </a:solidFill>
              <a:ln>
                <a:noFill/>
              </a:ln>
              <a:effectLst/>
              <a:sp3d/>
            </c:spPr>
            <c:extLst>
              <c:ext xmlns:c16="http://schemas.microsoft.com/office/drawing/2014/chart" uri="{C3380CC4-5D6E-409C-BE32-E72D297353CC}">
                <c16:uniqueId val="{00000001-06B3-46FF-857E-D07F2214B68A}"/>
              </c:ext>
            </c:extLst>
          </c:dPt>
          <c:dLbls>
            <c:dLbl>
              <c:idx val="0"/>
              <c:layout>
                <c:manualLayout>
                  <c:x val="3.2637520247469499E-2"/>
                  <c:y val="-0.22103071804861074"/>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6B3-46FF-857E-D07F2214B68A}"/>
                </c:ext>
              </c:extLst>
            </c:dLbl>
            <c:dLbl>
              <c:idx val="1"/>
              <c:layout>
                <c:manualLayout>
                  <c:x val="3.5627149803863986E-2"/>
                  <c:y val="-0.29469914519616308"/>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6B3-46FF-857E-D07F2214B68A}"/>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Planilha1!$D$1:$D$2</c:f>
              <c:strCache>
                <c:ptCount val="2"/>
                <c:pt idx="0">
                  <c:v>Meta</c:v>
                </c:pt>
                <c:pt idx="1">
                  <c:v>Retornos</c:v>
                </c:pt>
              </c:strCache>
            </c:strRef>
          </c:cat>
          <c:val>
            <c:numRef>
              <c:f>Planilha1!$E$1:$E$2</c:f>
              <c:numCache>
                <c:formatCode>0.0%</c:formatCode>
                <c:ptCount val="2"/>
                <c:pt idx="0">
                  <c:v>0.2</c:v>
                </c:pt>
                <c:pt idx="1">
                  <c:v>0.375</c:v>
                </c:pt>
              </c:numCache>
            </c:numRef>
          </c:val>
          <c:extLst>
            <c:ext xmlns:c16="http://schemas.microsoft.com/office/drawing/2014/chart" uri="{C3380CC4-5D6E-409C-BE32-E72D297353CC}">
              <c16:uniqueId val="{00000002-06B3-46FF-857E-D07F2214B68A}"/>
            </c:ext>
          </c:extLst>
        </c:ser>
        <c:dLbls>
          <c:showLegendKey val="0"/>
          <c:showVal val="0"/>
          <c:showCatName val="0"/>
          <c:showSerName val="0"/>
          <c:showPercent val="0"/>
          <c:showBubbleSize val="0"/>
        </c:dLbls>
        <c:gapWidth val="150"/>
        <c:shape val="box"/>
        <c:axId val="230485215"/>
        <c:axId val="230481055"/>
        <c:axId val="0"/>
      </c:bar3DChart>
      <c:catAx>
        <c:axId val="23048521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pt-BR"/>
          </a:p>
        </c:txPr>
        <c:crossAx val="230481055"/>
        <c:crosses val="autoZero"/>
        <c:auto val="1"/>
        <c:lblAlgn val="ctr"/>
        <c:lblOffset val="100"/>
        <c:noMultiLvlLbl val="0"/>
      </c:catAx>
      <c:valAx>
        <c:axId val="230481055"/>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pt-BR"/>
          </a:p>
        </c:txPr>
        <c:crossAx val="230485215"/>
        <c:crosses val="autoZero"/>
        <c:crossBetween val="between"/>
      </c:valAx>
      <c:spPr>
        <a:noFill/>
        <a:ln>
          <a:noFill/>
        </a:ln>
        <a:effectLst/>
      </c:spPr>
    </c:plotArea>
    <c:plotVisOnly val="1"/>
    <c:dispBlanksAs val="gap"/>
    <c:showDLblsOverMax val="0"/>
  </c:chart>
  <c:spPr>
    <a:solidFill>
      <a:schemeClr val="tx1">
        <a:lumMod val="50000"/>
        <a:lumOff val="50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BR" sz="1400" b="1" dirty="0">
                <a:solidFill>
                  <a:schemeClr val="tx1"/>
                </a:solidFill>
              </a:rPr>
              <a:t>Média de Assertividade</a:t>
            </a:r>
          </a:p>
          <a:p>
            <a:pPr>
              <a:defRPr/>
            </a:pPr>
            <a:r>
              <a:rPr lang="pt-BR" sz="1000" b="1" dirty="0">
                <a:solidFill>
                  <a:schemeClr val="tx1"/>
                </a:solidFill>
              </a:rPr>
              <a:t>Pontuação máxima=</a:t>
            </a:r>
            <a:r>
              <a:rPr lang="pt-BR" sz="1000" b="1" baseline="0" dirty="0">
                <a:solidFill>
                  <a:schemeClr val="tx1"/>
                </a:solidFill>
              </a:rPr>
              <a:t> 5</a:t>
            </a:r>
            <a:endParaRPr lang="pt-BR" sz="1000" b="1" dirty="0">
              <a:solidFill>
                <a:schemeClr val="tx1"/>
              </a:solidFill>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dPt>
            <c:idx val="1"/>
            <c:invertIfNegative val="0"/>
            <c:bubble3D val="0"/>
            <c:spPr>
              <a:solidFill>
                <a:srgbClr val="00B050"/>
              </a:solidFill>
              <a:ln>
                <a:noFill/>
              </a:ln>
              <a:effectLst/>
              <a:sp3d/>
            </c:spPr>
            <c:extLst>
              <c:ext xmlns:c16="http://schemas.microsoft.com/office/drawing/2014/chart" uri="{C3380CC4-5D6E-409C-BE32-E72D297353CC}">
                <c16:uniqueId val="{00000001-FA89-49BD-91D9-AB33C66D4BA6}"/>
              </c:ext>
            </c:extLst>
          </c:dPt>
          <c:dLbls>
            <c:dLbl>
              <c:idx val="0"/>
              <c:layout>
                <c:manualLayout>
                  <c:x val="2.7777870579125813E-2"/>
                  <c:y val="-0.27704427083333338"/>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A89-49BD-91D9-AB33C66D4BA6}"/>
                </c:ext>
              </c:extLst>
            </c:dLbl>
            <c:dLbl>
              <c:idx val="1"/>
              <c:layout>
                <c:manualLayout>
                  <c:x val="2.5000000000000001E-2"/>
                  <c:y val="-0.1759259259259259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A89-49BD-91D9-AB33C66D4BA6}"/>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Planilha1!$L$2:$L$3</c:f>
              <c:strCache>
                <c:ptCount val="2"/>
                <c:pt idx="0">
                  <c:v>Meta</c:v>
                </c:pt>
                <c:pt idx="1">
                  <c:v>Obtida</c:v>
                </c:pt>
              </c:strCache>
            </c:strRef>
          </c:cat>
          <c:val>
            <c:numRef>
              <c:f>Planilha1!$M$2:$M$3</c:f>
              <c:numCache>
                <c:formatCode>General</c:formatCode>
                <c:ptCount val="2"/>
                <c:pt idx="0">
                  <c:v>3.8</c:v>
                </c:pt>
                <c:pt idx="1">
                  <c:v>3.3</c:v>
                </c:pt>
              </c:numCache>
            </c:numRef>
          </c:val>
          <c:extLst>
            <c:ext xmlns:c16="http://schemas.microsoft.com/office/drawing/2014/chart" uri="{C3380CC4-5D6E-409C-BE32-E72D297353CC}">
              <c16:uniqueId val="{00000003-FA89-49BD-91D9-AB33C66D4BA6}"/>
            </c:ext>
          </c:extLst>
        </c:ser>
        <c:dLbls>
          <c:showLegendKey val="0"/>
          <c:showVal val="0"/>
          <c:showCatName val="0"/>
          <c:showSerName val="0"/>
          <c:showPercent val="0"/>
          <c:showBubbleSize val="0"/>
        </c:dLbls>
        <c:gapWidth val="164"/>
        <c:gapDepth val="146"/>
        <c:shape val="box"/>
        <c:axId val="232914863"/>
        <c:axId val="232925679"/>
        <c:axId val="0"/>
      </c:bar3DChart>
      <c:catAx>
        <c:axId val="23291486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pt-BR"/>
          </a:p>
        </c:txPr>
        <c:crossAx val="232925679"/>
        <c:crossesAt val="3"/>
        <c:auto val="1"/>
        <c:lblAlgn val="ctr"/>
        <c:lblOffset val="100"/>
        <c:noMultiLvlLbl val="0"/>
      </c:catAx>
      <c:valAx>
        <c:axId val="2329256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endParaRPr lang="pt-BR"/>
          </a:p>
        </c:txPr>
        <c:crossAx val="232914863"/>
        <c:crosses val="autoZero"/>
        <c:crossBetween val="between"/>
        <c:majorUnit val="0.30000000000000004"/>
        <c:minorUnit val="0.1"/>
      </c:valAx>
      <c:spPr>
        <a:noFill/>
        <a:ln>
          <a:noFill/>
        </a:ln>
        <a:effectLst/>
      </c:spPr>
    </c:plotArea>
    <c:plotVisOnly val="1"/>
    <c:dispBlanksAs val="gap"/>
    <c:showDLblsOverMax val="0"/>
  </c:chart>
  <c:spPr>
    <a:solidFill>
      <a:schemeClr val="tx1">
        <a:lumMod val="50000"/>
        <a:lumOff val="50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b="1" dirty="0" err="1" smtClean="0">
                <a:solidFill>
                  <a:schemeClr val="tx1"/>
                </a:solidFill>
              </a:rPr>
              <a:t>Média</a:t>
            </a:r>
            <a:r>
              <a:rPr lang="en-US" b="1" baseline="0" dirty="0" smtClean="0">
                <a:solidFill>
                  <a:schemeClr val="tx1"/>
                </a:solidFill>
              </a:rPr>
              <a:t> </a:t>
            </a:r>
            <a:r>
              <a:rPr lang="en-US" b="1" dirty="0" smtClean="0">
                <a:solidFill>
                  <a:schemeClr val="tx1"/>
                </a:solidFill>
              </a:rPr>
              <a:t>de</a:t>
            </a:r>
            <a:r>
              <a:rPr lang="en-US" b="1" baseline="0" dirty="0" smtClean="0">
                <a:solidFill>
                  <a:schemeClr val="tx1"/>
                </a:solidFill>
              </a:rPr>
              <a:t> </a:t>
            </a:r>
            <a:r>
              <a:rPr lang="en-US" b="1" dirty="0" err="1" smtClean="0">
                <a:solidFill>
                  <a:schemeClr val="tx1"/>
                </a:solidFill>
              </a:rPr>
              <a:t>Clareza</a:t>
            </a:r>
            <a:endParaRPr lang="en-US" b="1" dirty="0">
              <a:solidFill>
                <a:schemeClr val="tx1"/>
              </a:solidFill>
            </a:endParaRPr>
          </a:p>
          <a:p>
            <a:pPr>
              <a:defRPr b="1">
                <a:solidFill>
                  <a:schemeClr val="bg1"/>
                </a:solidFill>
              </a:defRPr>
            </a:pPr>
            <a:r>
              <a:rPr lang="en-US" sz="1000" b="1" dirty="0" err="1">
                <a:solidFill>
                  <a:schemeClr val="tx1"/>
                </a:solidFill>
              </a:rPr>
              <a:t>Pontuação</a:t>
            </a:r>
            <a:r>
              <a:rPr lang="en-US" sz="1000" b="1" dirty="0">
                <a:solidFill>
                  <a:schemeClr val="tx1"/>
                </a:solidFill>
              </a:rPr>
              <a:t> </a:t>
            </a:r>
            <a:r>
              <a:rPr lang="en-US" sz="1000" b="1" dirty="0" err="1">
                <a:solidFill>
                  <a:schemeClr val="tx1"/>
                </a:solidFill>
              </a:rPr>
              <a:t>máxima</a:t>
            </a:r>
            <a:r>
              <a:rPr lang="en-US" sz="1000" b="1" dirty="0">
                <a:solidFill>
                  <a:schemeClr val="tx1"/>
                </a:solidFill>
              </a:rPr>
              <a:t> = 5</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pt-BR"/>
        </a:p>
      </c:txPr>
    </c:title>
    <c:autoTitleDeleted val="0"/>
    <c:view3D>
      <c:rotX val="15"/>
      <c:rotY val="20"/>
      <c:depthPercent val="100"/>
      <c:rAngAx val="1"/>
    </c:view3D>
    <c:floor>
      <c:thickness val="0"/>
      <c:spPr>
        <a:solidFill>
          <a:schemeClr val="bg1"/>
        </a:solidFill>
        <a:ln>
          <a:noFill/>
        </a:ln>
        <a:effectLst/>
        <a:sp3d/>
      </c:spPr>
    </c:floor>
    <c:sideWall>
      <c:thickness val="0"/>
      <c:spPr>
        <a:solidFill>
          <a:schemeClr val="bg1"/>
        </a:solidFill>
        <a:ln>
          <a:noFill/>
        </a:ln>
        <a:effectLst/>
        <a:sp3d/>
      </c:spPr>
    </c:sideWall>
    <c:backWall>
      <c:thickness val="0"/>
      <c:spPr>
        <a:solidFill>
          <a:schemeClr val="bg1"/>
        </a:solidFill>
        <a:ln>
          <a:noFill/>
        </a:ln>
        <a:effectLst/>
        <a:sp3d/>
      </c:spPr>
    </c:backWall>
    <c:plotArea>
      <c:layout/>
      <c:bar3DChart>
        <c:barDir val="col"/>
        <c:grouping val="stacked"/>
        <c:varyColors val="0"/>
        <c:ser>
          <c:idx val="0"/>
          <c:order val="0"/>
          <c:spPr>
            <a:solidFill>
              <a:schemeClr val="accent1"/>
            </a:solidFill>
            <a:ln>
              <a:noFill/>
            </a:ln>
            <a:effectLst/>
            <a:sp3d/>
          </c:spPr>
          <c:invertIfNegative val="0"/>
          <c:dPt>
            <c:idx val="1"/>
            <c:invertIfNegative val="0"/>
            <c:bubble3D val="0"/>
            <c:spPr>
              <a:solidFill>
                <a:srgbClr val="00B050"/>
              </a:solidFill>
              <a:ln>
                <a:noFill/>
              </a:ln>
              <a:effectLst/>
              <a:sp3d/>
            </c:spPr>
            <c:extLst>
              <c:ext xmlns:c16="http://schemas.microsoft.com/office/drawing/2014/chart" uri="{C3380CC4-5D6E-409C-BE32-E72D297353CC}">
                <c16:uniqueId val="{00000001-A355-430F-A066-C1E4B6AA0C46}"/>
              </c:ext>
            </c:extLst>
          </c:dPt>
          <c:dLbls>
            <c:dLbl>
              <c:idx val="0"/>
              <c:layout>
                <c:manualLayout>
                  <c:x val="3.0069692670203967E-2"/>
                  <c:y val="-0.2775926301048941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A355-430F-A066-C1E4B6AA0C46}"/>
                </c:ext>
              </c:extLst>
            </c:dLbl>
            <c:dLbl>
              <c:idx val="1"/>
              <c:layout>
                <c:manualLayout>
                  <c:x val="3.5624976150188732E-2"/>
                  <c:y val="-0.26929621376923285"/>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355-430F-A066-C1E4B6AA0C46}"/>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Planilha1!$L$21:$L$22</c:f>
              <c:strCache>
                <c:ptCount val="2"/>
                <c:pt idx="0">
                  <c:v>Meta</c:v>
                </c:pt>
                <c:pt idx="1">
                  <c:v>Obtida</c:v>
                </c:pt>
              </c:strCache>
            </c:strRef>
          </c:cat>
          <c:val>
            <c:numRef>
              <c:f>Planilha1!$M$21:$M$22</c:f>
              <c:numCache>
                <c:formatCode>General</c:formatCode>
                <c:ptCount val="2"/>
                <c:pt idx="0">
                  <c:v>4</c:v>
                </c:pt>
                <c:pt idx="1">
                  <c:v>3.3</c:v>
                </c:pt>
              </c:numCache>
            </c:numRef>
          </c:val>
          <c:extLst>
            <c:ext xmlns:c16="http://schemas.microsoft.com/office/drawing/2014/chart" uri="{C3380CC4-5D6E-409C-BE32-E72D297353CC}">
              <c16:uniqueId val="{00000003-A355-430F-A066-C1E4B6AA0C46}"/>
            </c:ext>
          </c:extLst>
        </c:ser>
        <c:dLbls>
          <c:showLegendKey val="0"/>
          <c:showVal val="0"/>
          <c:showCatName val="0"/>
          <c:showSerName val="0"/>
          <c:showPercent val="0"/>
          <c:showBubbleSize val="0"/>
        </c:dLbls>
        <c:gapWidth val="150"/>
        <c:shape val="box"/>
        <c:axId val="230485631"/>
        <c:axId val="230480223"/>
        <c:axId val="0"/>
      </c:bar3DChart>
      <c:catAx>
        <c:axId val="23048563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pt-BR"/>
          </a:p>
        </c:txPr>
        <c:crossAx val="230480223"/>
        <c:crosses val="autoZero"/>
        <c:auto val="1"/>
        <c:lblAlgn val="ctr"/>
        <c:lblOffset val="100"/>
        <c:noMultiLvlLbl val="0"/>
      </c:catAx>
      <c:valAx>
        <c:axId val="2304802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pt-BR"/>
          </a:p>
        </c:txPr>
        <c:crossAx val="230485631"/>
        <c:crosses val="autoZero"/>
        <c:crossBetween val="between"/>
      </c:valAx>
      <c:spPr>
        <a:noFill/>
        <a:ln>
          <a:noFill/>
        </a:ln>
        <a:effectLst/>
      </c:spPr>
    </c:plotArea>
    <c:plotVisOnly val="1"/>
    <c:dispBlanksAs val="gap"/>
    <c:showDLblsOverMax val="0"/>
  </c:chart>
  <c:spPr>
    <a:solidFill>
      <a:schemeClr val="tx1">
        <a:lumMod val="50000"/>
        <a:lumOff val="50000"/>
      </a:schemeClr>
    </a:solidFill>
    <a:ln w="9525" cap="flat" cmpd="sng" algn="ctr">
      <a:solidFill>
        <a:schemeClr val="tx1">
          <a:lumMod val="15000"/>
          <a:lumOff val="85000"/>
        </a:schemeClr>
      </a:solidFill>
      <a:round/>
    </a:ln>
    <a:effectLst/>
  </c:spPr>
  <c:txPr>
    <a:bodyPr/>
    <a:lstStyle/>
    <a:p>
      <a:pPr>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0.24375</cdr:x>
      <cdr:y>0.82986</cdr:y>
    </cdr:from>
    <cdr:to>
      <cdr:x>0.42917</cdr:x>
      <cdr:y>0.88889</cdr:y>
    </cdr:to>
    <cdr:sp macro="" textlink="">
      <cdr:nvSpPr>
        <cdr:cNvPr id="2" name="CaixaDeTexto 1"/>
        <cdr:cNvSpPr txBox="1"/>
      </cdr:nvSpPr>
      <cdr:spPr>
        <a:xfrm xmlns:a="http://schemas.openxmlformats.org/drawingml/2006/main">
          <a:off x="1114425" y="2276475"/>
          <a:ext cx="847725" cy="161925"/>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pt-BR" sz="1100"/>
            <a:t>Meta</a:t>
          </a:r>
        </a:p>
      </cdr:txBody>
    </cdr:sp>
  </cdr:relSizeAnchor>
  <cdr:relSizeAnchor xmlns:cdr="http://schemas.openxmlformats.org/drawingml/2006/chartDrawing">
    <cdr:from>
      <cdr:x>0.56875</cdr:x>
      <cdr:y>0.81944</cdr:y>
    </cdr:from>
    <cdr:to>
      <cdr:x>0.79792</cdr:x>
      <cdr:y>0.89236</cdr:y>
    </cdr:to>
    <cdr:sp macro="" textlink="">
      <cdr:nvSpPr>
        <cdr:cNvPr id="3" name="CaixaDeTexto 2"/>
        <cdr:cNvSpPr txBox="1"/>
      </cdr:nvSpPr>
      <cdr:spPr>
        <a:xfrm xmlns:a="http://schemas.openxmlformats.org/drawingml/2006/main">
          <a:off x="2600325" y="2247900"/>
          <a:ext cx="1047750" cy="200025"/>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pt-BR" sz="1100"/>
            <a:t>Alcançado</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5F62A9-79C6-4945-9DB8-F7FBC511170F}" type="datetimeFigureOut">
              <a:rPr lang="pt-BR" smtClean="0"/>
              <a:t>11/02/2022</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A9B550-87E2-4BF1-85D2-FAB7A2CAE277}" type="slidenum">
              <a:rPr lang="pt-BR" smtClean="0"/>
              <a:t>‹nº›</a:t>
            </a:fld>
            <a:endParaRPr lang="pt-BR"/>
          </a:p>
        </p:txBody>
      </p:sp>
    </p:spTree>
    <p:extLst>
      <p:ext uri="{BB962C8B-B14F-4D97-AF65-F5344CB8AC3E}">
        <p14:creationId xmlns:p14="http://schemas.microsoft.com/office/powerpoint/2010/main" val="1542352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7348938-4CA1-42DB-91EB-1A4F88C35FD8}" type="datetimeFigureOut">
              <a:rPr lang="pt-BR" smtClean="0"/>
              <a:t>11/02/2022</a:t>
            </a:fld>
            <a:endParaRPr lang="pt-BR"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pt-BR"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9F9F8EC-3DC3-4571-B525-8461EC0D28F5}" type="slidenum">
              <a:rPr lang="pt-BR" smtClean="0"/>
              <a:t>‹nº›</a:t>
            </a:fld>
            <a:endParaRPr lang="pt-BR"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349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1675698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484825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2505825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69F9F8EC-3DC3-4571-B525-8461EC0D28F5}" type="slidenum">
              <a:rPr lang="pt-BR" smtClean="0"/>
              <a:t>‹nº›</a:t>
            </a:fld>
            <a:endParaRPr lang="pt-BR"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6259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3600125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1035200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2720714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210784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pt-BR" smtClean="0"/>
              <a:t>Clique para editar o título mestre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1296762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D7348938-4CA1-42DB-91EB-1A4F88C35FD8}" type="datetimeFigureOut">
              <a:rPr lang="pt-BR" smtClean="0"/>
              <a:t>11/02/2022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69F9F8EC-3DC3-4571-B525-8461EC0D28F5}" type="slidenum">
              <a:rPr lang="pt-BR" smtClean="0"/>
              <a:t>‹nº›</a:t>
            </a:fld>
            <a:endParaRPr lang="pt-BR" dirty="0"/>
          </a:p>
        </p:txBody>
      </p:sp>
    </p:spTree>
    <p:extLst>
      <p:ext uri="{BB962C8B-B14F-4D97-AF65-F5344CB8AC3E}">
        <p14:creationId xmlns:p14="http://schemas.microsoft.com/office/powerpoint/2010/main" val="1443542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7348938-4CA1-42DB-91EB-1A4F88C35FD8}" type="datetimeFigureOut">
              <a:rPr lang="pt-BR" smtClean="0"/>
              <a:t>11/02/2022</a:t>
            </a:fld>
            <a:endParaRPr lang="pt-BR"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pt-BR"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9F9F8EC-3DC3-4571-B525-8461EC0D28F5}" type="slidenum">
              <a:rPr lang="pt-BR" smtClean="0"/>
              <a:t>‹nº›</a:t>
            </a:fld>
            <a:endParaRPr lang="pt-BR" dirty="0"/>
          </a:p>
        </p:txBody>
      </p:sp>
    </p:spTree>
    <p:extLst>
      <p:ext uri="{BB962C8B-B14F-4D97-AF65-F5344CB8AC3E}">
        <p14:creationId xmlns:p14="http://schemas.microsoft.com/office/powerpoint/2010/main" val="3459001063"/>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mailto:ouv.hc-uftm@ebserh.gov.br"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pic>
        <p:nvPicPr>
          <p:cNvPr id="4" name="Imagem 3"/>
          <p:cNvPicPr/>
          <p:nvPr/>
        </p:nvPicPr>
        <p:blipFill>
          <a:blip r:embed="rId2" cstate="print">
            <a:extLst>
              <a:ext uri="{28A0092B-C50C-407E-A947-70E740481C1C}">
                <a14:useLocalDpi xmlns:a14="http://schemas.microsoft.com/office/drawing/2010/main" val="0"/>
              </a:ext>
            </a:extLst>
          </a:blip>
          <a:stretch>
            <a:fillRect/>
          </a:stretch>
        </p:blipFill>
        <p:spPr>
          <a:xfrm>
            <a:off x="5019718" y="3181119"/>
            <a:ext cx="6855240" cy="3413969"/>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421" y="3678620"/>
            <a:ext cx="3854962" cy="2168416"/>
          </a:xfrm>
          <a:prstGeom prst="rect">
            <a:avLst/>
          </a:prstGeom>
        </p:spPr>
      </p:pic>
      <p:sp>
        <p:nvSpPr>
          <p:cNvPr id="6" name="AutoShape 7"/>
          <p:cNvSpPr/>
          <p:nvPr/>
        </p:nvSpPr>
        <p:spPr>
          <a:xfrm>
            <a:off x="2160993" y="9633454"/>
            <a:ext cx="7064375" cy="66675"/>
          </a:xfrm>
          <a:prstGeom prst="rect">
            <a:avLst/>
          </a:prstGeom>
          <a:solidFill>
            <a:srgbClr val="C9E265"/>
          </a:solidFill>
        </p:spPr>
        <p:txBody>
          <a:bodyPr/>
          <a:lstStyle/>
          <a:p>
            <a:endParaRPr lang="pt-BR" dirty="0"/>
          </a:p>
        </p:txBody>
      </p:sp>
      <p:sp>
        <p:nvSpPr>
          <p:cNvPr id="7" name="AutoShape 9"/>
          <p:cNvSpPr/>
          <p:nvPr/>
        </p:nvSpPr>
        <p:spPr>
          <a:xfrm>
            <a:off x="4052023" y="1688334"/>
            <a:ext cx="7064375" cy="66675"/>
          </a:xfrm>
          <a:prstGeom prst="rect">
            <a:avLst/>
          </a:prstGeom>
          <a:solidFill>
            <a:srgbClr val="C9E265"/>
          </a:solidFill>
        </p:spPr>
        <p:txBody>
          <a:bodyPr/>
          <a:lstStyle/>
          <a:p>
            <a:endParaRPr lang="pt-BR" dirty="0"/>
          </a:p>
        </p:txBody>
      </p:sp>
      <p:pic>
        <p:nvPicPr>
          <p:cNvPr id="2051" name="Imagem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2991" y="9225784"/>
            <a:ext cx="2844800" cy="1012825"/>
          </a:xfrm>
          <a:prstGeom prst="rect">
            <a:avLst/>
          </a:prstGeom>
          <a:noFill/>
          <a:extLst>
            <a:ext uri="{909E8E84-426E-40DD-AFC4-6F175D3DCCD1}">
              <a14:hiddenFill xmlns:a14="http://schemas.microsoft.com/office/drawing/2010/main">
                <a:solidFill>
                  <a:srgbClr val="FFFFFF"/>
                </a:solidFill>
              </a14:hiddenFill>
            </a:ext>
          </a:extLst>
        </p:spPr>
      </p:pic>
      <p:pic>
        <p:nvPicPr>
          <p:cNvPr id="2050" name="Imagem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83790" y="9301984"/>
            <a:ext cx="3117851" cy="76358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p:cNvSpPr>
            <a:spLocks noChangeArrowheads="1"/>
          </p:cNvSpPr>
          <p:nvPr/>
        </p:nvSpPr>
        <p:spPr bwMode="auto">
          <a:xfrm>
            <a:off x="2060028" y="26275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dirty="0"/>
          </a:p>
        </p:txBody>
      </p:sp>
      <p:sp>
        <p:nvSpPr>
          <p:cNvPr id="9" name="Rectangle 6"/>
          <p:cNvSpPr>
            <a:spLocks noChangeArrowheads="1"/>
          </p:cNvSpPr>
          <p:nvPr/>
        </p:nvSpPr>
        <p:spPr bwMode="auto">
          <a:xfrm>
            <a:off x="770286" y="633147"/>
            <a:ext cx="366959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2000" b="1" i="0" u="none" strike="noStrike" cap="none" normalizeH="0" baseline="0" dirty="0" smtClean="0">
                <a:ln>
                  <a:noFill/>
                </a:ln>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RELAT</a:t>
            </a:r>
            <a:r>
              <a:rPr kumimoji="0" lang="pt-BR" altLang="pt-BR" sz="20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Ó</a:t>
            </a:r>
            <a:r>
              <a:rPr kumimoji="0" lang="pt-BR" altLang="pt-BR" sz="2000" b="1" i="0" u="none" strike="noStrike" cap="none" normalizeH="0" baseline="0" dirty="0" smtClean="0">
                <a:ln>
                  <a:noFill/>
                </a:ln>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RIO TRIMESTRAL</a:t>
            </a:r>
            <a:endParaRPr kumimoji="0" lang="pt-BR" altLang="pt-BR" sz="2000" b="0" i="0" u="none" strike="noStrike" cap="none" normalizeH="0" baseline="0" dirty="0" smtClean="0">
              <a:ln>
                <a:noFill/>
              </a:ln>
              <a:solidFill>
                <a:schemeClr val="tx1"/>
              </a:solidFill>
              <a:effectLst/>
              <a:latin typeface="Arial" panose="020B0604020202020204" pitchFamily="34" charset="0"/>
            </a:endParaRPr>
          </a:p>
        </p:txBody>
      </p:sp>
      <p:sp>
        <p:nvSpPr>
          <p:cNvPr id="10" name="Retângulo 9"/>
          <p:cNvSpPr/>
          <p:nvPr/>
        </p:nvSpPr>
        <p:spPr>
          <a:xfrm>
            <a:off x="7635963" y="1273240"/>
            <a:ext cx="4293163" cy="388696"/>
          </a:xfrm>
          <a:prstGeom prst="rect">
            <a:avLst/>
          </a:prstGeom>
        </p:spPr>
        <p:txBody>
          <a:bodyPr wrap="none">
            <a:spAutoFit/>
          </a:bodyPr>
          <a:lstStyle/>
          <a:p>
            <a:pPr algn="ctr">
              <a:lnSpc>
                <a:spcPct val="107000"/>
              </a:lnSpc>
              <a:spcAft>
                <a:spcPts val="800"/>
              </a:spcAft>
            </a:pPr>
            <a:r>
              <a:rPr lang="pt-BR" b="1" dirty="0" smtClean="0">
                <a:latin typeface="Bookman Old Style" panose="02050604050505020204" pitchFamily="18" charset="0"/>
                <a:ea typeface="Calibri" panose="020F0502020204030204" pitchFamily="34" charset="0"/>
                <a:cs typeface="Times New Roman" panose="02020603050405020304" pitchFamily="18" charset="0"/>
              </a:rPr>
              <a:t>Julho – Agosto – Setembro – </a:t>
            </a:r>
            <a:r>
              <a:rPr lang="pt-BR" b="1" dirty="0">
                <a:latin typeface="Bookman Old Style" panose="02050604050505020204" pitchFamily="18" charset="0"/>
                <a:ea typeface="Calibri" panose="020F0502020204030204" pitchFamily="34" charset="0"/>
                <a:cs typeface="Times New Roman" panose="02020603050405020304" pitchFamily="18" charset="0"/>
              </a:rPr>
              <a:t>2021</a:t>
            </a:r>
            <a:endParaRPr lang="pt-B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tângulo 10"/>
          <p:cNvSpPr/>
          <p:nvPr/>
        </p:nvSpPr>
        <p:spPr>
          <a:xfrm>
            <a:off x="2480430" y="2069606"/>
            <a:ext cx="6857208" cy="468205"/>
          </a:xfrm>
          <a:prstGeom prst="rect">
            <a:avLst/>
          </a:prstGeom>
        </p:spPr>
        <p:txBody>
          <a:bodyPr wrap="square">
            <a:spAutoFit/>
          </a:bodyPr>
          <a:lstStyle/>
          <a:p>
            <a:pPr algn="ctr">
              <a:lnSpc>
                <a:spcPct val="107000"/>
              </a:lnSpc>
              <a:spcAft>
                <a:spcPts val="800"/>
              </a:spcAft>
            </a:pPr>
            <a:r>
              <a:rPr lang="pt-BR" sz="2400" b="1" dirty="0" smtClean="0">
                <a:latin typeface="Bookman Old Style" panose="02050604050505020204" pitchFamily="18" charset="0"/>
                <a:ea typeface="Calibri" panose="020F0502020204030204" pitchFamily="34" charset="0"/>
                <a:cs typeface="Times New Roman" panose="02020603050405020304" pitchFamily="18" charset="0"/>
              </a:rPr>
              <a:t>OUVIDORIA do HC-UFTM</a:t>
            </a:r>
            <a:endParaRPr lang="pt-B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7649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CaixaDeTexto 1"/>
          <p:cNvSpPr txBox="1"/>
          <p:nvPr/>
        </p:nvSpPr>
        <p:spPr>
          <a:xfrm>
            <a:off x="2680138" y="157655"/>
            <a:ext cx="6285186" cy="369332"/>
          </a:xfrm>
          <a:prstGeom prst="rect">
            <a:avLst/>
          </a:prstGeom>
          <a:noFill/>
        </p:spPr>
        <p:txBody>
          <a:bodyPr wrap="square" rtlCol="0">
            <a:spAutoFit/>
          </a:bodyPr>
          <a:lstStyle/>
          <a:p>
            <a:pPr algn="ctr"/>
            <a:r>
              <a:rPr lang="pt-BR" dirty="0" smtClean="0"/>
              <a:t>Principais assuntos e </a:t>
            </a:r>
            <a:r>
              <a:rPr lang="pt-BR" dirty="0" err="1" smtClean="0"/>
              <a:t>subassuntos</a:t>
            </a:r>
            <a:endParaRPr lang="pt-BR" dirty="0"/>
          </a:p>
        </p:txBody>
      </p:sp>
      <p:graphicFrame>
        <p:nvGraphicFramePr>
          <p:cNvPr id="3" name="Gráfico 2"/>
          <p:cNvGraphicFramePr>
            <a:graphicFrameLocks/>
          </p:cNvGraphicFramePr>
          <p:nvPr>
            <p:extLst>
              <p:ext uri="{D42A27DB-BD31-4B8C-83A1-F6EECF244321}">
                <p14:modId xmlns:p14="http://schemas.microsoft.com/office/powerpoint/2010/main" val="848480455"/>
              </p:ext>
            </p:extLst>
          </p:nvPr>
        </p:nvGraphicFramePr>
        <p:xfrm>
          <a:off x="528145" y="1079938"/>
          <a:ext cx="4303986" cy="2304393"/>
        </p:xfrm>
        <a:graphic>
          <a:graphicData uri="http://schemas.openxmlformats.org/drawingml/2006/chart">
            <c:chart xmlns:c="http://schemas.openxmlformats.org/drawingml/2006/chart" xmlns:r="http://schemas.openxmlformats.org/officeDocument/2006/relationships" r:id="rId2"/>
          </a:graphicData>
        </a:graphic>
      </p:graphicFrame>
      <p:sp>
        <p:nvSpPr>
          <p:cNvPr id="4" name="CaixaDeTexto 3"/>
          <p:cNvSpPr txBox="1"/>
          <p:nvPr/>
        </p:nvSpPr>
        <p:spPr>
          <a:xfrm>
            <a:off x="4929352" y="1650124"/>
            <a:ext cx="5013435" cy="1200329"/>
          </a:xfrm>
          <a:prstGeom prst="rect">
            <a:avLst/>
          </a:prstGeom>
          <a:solidFill>
            <a:schemeClr val="bg1"/>
          </a:solidFill>
        </p:spPr>
        <p:txBody>
          <a:bodyPr wrap="square" rtlCol="0">
            <a:spAutoFit/>
          </a:bodyPr>
          <a:lstStyle/>
          <a:p>
            <a:pPr algn="just"/>
            <a:r>
              <a:rPr lang="pt-BR" sz="1200" dirty="0" smtClean="0"/>
              <a:t>No assunto Assistência Hospitalar e Ambulatorial, os </a:t>
            </a:r>
            <a:r>
              <a:rPr lang="pt-BR" sz="1200" dirty="0" err="1"/>
              <a:t>subassuntos</a:t>
            </a:r>
            <a:r>
              <a:rPr lang="pt-BR" sz="1200" dirty="0"/>
              <a:t> Cirurgia (agendamento, reagendamento), Cirurgia (cancelamento/suspensão) e Cirurgia (tempo de espera), tiveram juntos, 20% da totalidade de reclamações; o </a:t>
            </a:r>
            <a:r>
              <a:rPr lang="pt-BR" sz="1200" dirty="0" err="1"/>
              <a:t>subassunto</a:t>
            </a:r>
            <a:r>
              <a:rPr lang="pt-BR" sz="1200" dirty="0"/>
              <a:t> Informações assistenciais ao paciente, acompanhante ou familiar, atingiu 18% das </a:t>
            </a:r>
            <a:r>
              <a:rPr lang="pt-BR" sz="1200" dirty="0" smtClean="0"/>
              <a:t>manifestações</a:t>
            </a:r>
            <a:r>
              <a:rPr lang="pt-BR" sz="1200" dirty="0"/>
              <a:t>.</a:t>
            </a:r>
          </a:p>
        </p:txBody>
      </p:sp>
      <p:graphicFrame>
        <p:nvGraphicFramePr>
          <p:cNvPr id="5" name="Gráfico 4"/>
          <p:cNvGraphicFramePr>
            <a:graphicFrameLocks/>
          </p:cNvGraphicFramePr>
          <p:nvPr>
            <p:extLst>
              <p:ext uri="{D42A27DB-BD31-4B8C-83A1-F6EECF244321}">
                <p14:modId xmlns:p14="http://schemas.microsoft.com/office/powerpoint/2010/main" val="1226609144"/>
              </p:ext>
            </p:extLst>
          </p:nvPr>
        </p:nvGraphicFramePr>
        <p:xfrm>
          <a:off x="528145" y="3937282"/>
          <a:ext cx="4303986" cy="2304393"/>
        </p:xfrm>
        <a:graphic>
          <a:graphicData uri="http://schemas.openxmlformats.org/drawingml/2006/chart">
            <c:chart xmlns:c="http://schemas.openxmlformats.org/drawingml/2006/chart" xmlns:r="http://schemas.openxmlformats.org/officeDocument/2006/relationships" r:id="rId3"/>
          </a:graphicData>
        </a:graphic>
      </p:graphicFrame>
      <p:sp>
        <p:nvSpPr>
          <p:cNvPr id="6" name="CaixaDeTexto 5"/>
          <p:cNvSpPr txBox="1"/>
          <p:nvPr/>
        </p:nvSpPr>
        <p:spPr>
          <a:xfrm>
            <a:off x="5234940" y="4320540"/>
            <a:ext cx="3840480" cy="1107996"/>
          </a:xfrm>
          <a:prstGeom prst="rect">
            <a:avLst/>
          </a:prstGeom>
          <a:noFill/>
        </p:spPr>
        <p:txBody>
          <a:bodyPr wrap="square" rtlCol="0">
            <a:spAutoFit/>
          </a:bodyPr>
          <a:lstStyle/>
          <a:p>
            <a:pPr algn="just"/>
            <a:r>
              <a:rPr lang="pt-BR" sz="1200" dirty="0"/>
              <a:t>No assunto Ouvidoria interna, 58% das demandas de reclamação estão direcionadas ao </a:t>
            </a:r>
            <a:r>
              <a:rPr lang="pt-BR" sz="1200" dirty="0" err="1"/>
              <a:t>subassunto</a:t>
            </a:r>
            <a:r>
              <a:rPr lang="pt-BR" sz="1200" dirty="0"/>
              <a:t> Conduta (colaboradores, chefias); Conduta (paciente, acompanhante, visitante, </a:t>
            </a:r>
            <a:r>
              <a:rPr lang="pt-BR" sz="1200" dirty="0" err="1"/>
              <a:t>etc</a:t>
            </a:r>
            <a:r>
              <a:rPr lang="pt-BR" sz="1200" dirty="0"/>
              <a:t>) com 17%; </a:t>
            </a:r>
          </a:p>
          <a:p>
            <a:pPr algn="just"/>
            <a:endParaRPr lang="pt-BR" dirty="0"/>
          </a:p>
        </p:txBody>
      </p:sp>
    </p:spTree>
    <p:extLst>
      <p:ext uri="{BB962C8B-B14F-4D97-AF65-F5344CB8AC3E}">
        <p14:creationId xmlns:p14="http://schemas.microsoft.com/office/powerpoint/2010/main" val="3108438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000829666"/>
              </p:ext>
            </p:extLst>
          </p:nvPr>
        </p:nvGraphicFramePr>
        <p:xfrm>
          <a:off x="643890" y="1520190"/>
          <a:ext cx="511683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4" name="CaixaDeTexto 3"/>
          <p:cNvSpPr txBox="1"/>
          <p:nvPr/>
        </p:nvSpPr>
        <p:spPr>
          <a:xfrm>
            <a:off x="6035040" y="2649914"/>
            <a:ext cx="3749040" cy="1169551"/>
          </a:xfrm>
          <a:prstGeom prst="rect">
            <a:avLst/>
          </a:prstGeom>
          <a:noFill/>
        </p:spPr>
        <p:txBody>
          <a:bodyPr wrap="square" rtlCol="0">
            <a:spAutoFit/>
          </a:bodyPr>
          <a:lstStyle/>
          <a:p>
            <a:r>
              <a:rPr lang="pt-BR" sz="1400" dirty="0" smtClean="0"/>
              <a:t>No que tange ao assunto Agradecimento aos profissionais da saúde, o atendimento da internação obteve 64% dos elogios, seguidos os atendimentos: Geral 18%, Ambulatório e Outros com 9% cada.</a:t>
            </a:r>
            <a:endParaRPr lang="pt-BR" sz="1400" dirty="0"/>
          </a:p>
        </p:txBody>
      </p:sp>
    </p:spTree>
    <p:extLst>
      <p:ext uri="{BB962C8B-B14F-4D97-AF65-F5344CB8AC3E}">
        <p14:creationId xmlns:p14="http://schemas.microsoft.com/office/powerpoint/2010/main" val="3612149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CaixaDeTexto 1"/>
          <p:cNvSpPr txBox="1"/>
          <p:nvPr/>
        </p:nvSpPr>
        <p:spPr>
          <a:xfrm>
            <a:off x="3054569" y="290411"/>
            <a:ext cx="5955030" cy="369332"/>
          </a:xfrm>
          <a:prstGeom prst="rect">
            <a:avLst/>
          </a:prstGeom>
          <a:noFill/>
        </p:spPr>
        <p:txBody>
          <a:bodyPr wrap="square" rtlCol="0">
            <a:spAutoFit/>
          </a:bodyPr>
          <a:lstStyle/>
          <a:p>
            <a:pPr algn="ctr"/>
            <a:r>
              <a:rPr lang="pt-BR" b="1" dirty="0" smtClean="0"/>
              <a:t>Considerações Finais</a:t>
            </a:r>
            <a:endParaRPr lang="pt-BR" b="1" dirty="0"/>
          </a:p>
        </p:txBody>
      </p:sp>
      <p:sp>
        <p:nvSpPr>
          <p:cNvPr id="4" name="CaixaDeTexto 3"/>
          <p:cNvSpPr txBox="1"/>
          <p:nvPr/>
        </p:nvSpPr>
        <p:spPr>
          <a:xfrm>
            <a:off x="1458186" y="764773"/>
            <a:ext cx="8724906" cy="5447645"/>
          </a:xfrm>
          <a:prstGeom prst="rect">
            <a:avLst/>
          </a:prstGeom>
          <a:solidFill>
            <a:schemeClr val="bg1"/>
          </a:solidFill>
        </p:spPr>
        <p:txBody>
          <a:bodyPr wrap="square" rtlCol="0">
            <a:spAutoFit/>
          </a:bodyPr>
          <a:lstStyle/>
          <a:p>
            <a:pPr algn="just"/>
            <a:r>
              <a:rPr lang="pt-BR" sz="1200" dirty="0" smtClean="0"/>
              <a:t>Na busca pela excelência dos atendimentos prestados aos usuários, a Ouvidoria do HC-UFTM tem empreendido esforços no sentido de  diminuir o tempo de resposta às demandas e, ao mesmo tempo, melhorar a qualidade das respostas a serem fornecidas ao cidadão. Será realizado novo processo de adequação, mesmo sendo evidenciado o grau de maior entendimento por parte dele na formulação da manifestação.</a:t>
            </a:r>
          </a:p>
          <a:p>
            <a:pPr algn="just"/>
            <a:r>
              <a:rPr lang="pt-BR" sz="1200" dirty="0" smtClean="0"/>
              <a:t>Foi observada a necessidade de esclarecimentos aos usuários no que tange à satisfação relacionada ao atendimento da ouvidoria e não ao resultado obtido na demanda, que, mesmo atendendo à solicitação, não se mostrou favorável ao anseio do demandante, influenciando assim, na nota dirigida ao atendimento prestado.</a:t>
            </a:r>
          </a:p>
          <a:p>
            <a:pPr algn="just"/>
            <a:r>
              <a:rPr lang="pt-BR" sz="1200" dirty="0" smtClean="0"/>
              <a:t>Quanto à Assistência Hospitalar e  Ambulatorial, em se tratando de consultas médicas, baseando-se no atendimento prestado aos usuários, ficou evidenciado um desvio da concepção de alguns colaboradores no serviço de recepção dos ambulatórios acerca do papel da ouvidoria. Foi atribuída à ela, a responsabilidade pelo agendamento das consultas resultantes da demanda não atendida, o que culminou na orientação aos usuários para que o agendamento fosse efetivado através dela. </a:t>
            </a:r>
            <a:r>
              <a:rPr lang="pt-BR" sz="1200" dirty="0"/>
              <a:t>Em se tratando de consulta não agendada por inexistência de vaga após o fechamento das grades fornecidas pela Unidade de Regulação Assistencial do HC-UFTM, a </a:t>
            </a:r>
            <a:r>
              <a:rPr lang="pt-BR" sz="1200" dirty="0" smtClean="0"/>
              <a:t>ouvidoria </a:t>
            </a:r>
            <a:r>
              <a:rPr lang="pt-BR" sz="1200" dirty="0"/>
              <a:t>está proporcionando aos usuários a abertura de manifestação na Plataforma Integrada de Ouvidoria e Acesso à Informação, tendo por finalidade o registro formal dessas </a:t>
            </a:r>
            <a:r>
              <a:rPr lang="pt-BR" sz="1200" dirty="0" smtClean="0"/>
              <a:t>demandas, obtendo como resultado no assunto </a:t>
            </a:r>
            <a:r>
              <a:rPr lang="pt-BR" sz="1200" dirty="0"/>
              <a:t>Assistência </a:t>
            </a:r>
            <a:r>
              <a:rPr lang="pt-BR" sz="1200" dirty="0" smtClean="0"/>
              <a:t>Hospitalar </a:t>
            </a:r>
            <a:r>
              <a:rPr lang="pt-BR" sz="1200" dirty="0"/>
              <a:t>e Ambulatorial, </a:t>
            </a:r>
            <a:r>
              <a:rPr lang="pt-BR" sz="1200" dirty="0" smtClean="0"/>
              <a:t>33,47% do montante de </a:t>
            </a:r>
            <a:r>
              <a:rPr lang="pt-BR" sz="1200"/>
              <a:t>demandas </a:t>
            </a:r>
            <a:r>
              <a:rPr lang="pt-BR" sz="1200" smtClean="0"/>
              <a:t>registradas. </a:t>
            </a:r>
            <a:r>
              <a:rPr lang="pt-BR" sz="1200" dirty="0" smtClean="0"/>
              <a:t>Cabe enfatizar que que há uma significativa parcela de cidadãos que prefere não oficializar a manifestação, impedindo a ouvidoria e concluir o devido registro.</a:t>
            </a:r>
          </a:p>
          <a:p>
            <a:pPr algn="just"/>
            <a:r>
              <a:rPr lang="pt-BR" sz="1200" dirty="0" smtClean="0"/>
              <a:t>Considerando os atendimentos realizados, no que tange ao prisma dos </a:t>
            </a:r>
            <a:r>
              <a:rPr lang="pt-BR" sz="1200" dirty="0"/>
              <a:t>usuários que </a:t>
            </a:r>
            <a:r>
              <a:rPr lang="pt-BR" sz="1200" dirty="0" smtClean="0"/>
              <a:t>procuraram a ouvidoria, a saúde da população é de responsabilidade do HC-UFTM, não sendo ponderados o nível de complexidade do atendimento prestado e a Visão da instituição, não havendo o reconhecimento do papel de prestador de serviço, mas sim, atribuído a ele, o de gestor da saúde.</a:t>
            </a:r>
          </a:p>
          <a:p>
            <a:pPr algn="just"/>
            <a:r>
              <a:rPr lang="pt-BR" sz="1200" dirty="0" smtClean="0"/>
              <a:t>Em se tratando de cirurgias, as principais reclamações estiveram ancoradas nos agendamentos e reagendamentos, cancelamentos ou suspensões e no tempo de espera.</a:t>
            </a:r>
          </a:p>
          <a:p>
            <a:pPr algn="just"/>
            <a:r>
              <a:rPr lang="pt-BR" sz="1200" dirty="0" smtClean="0"/>
              <a:t>As informações assistenciais relativas ao tratamento do paciente necessitam de melhor abordagem, houve um aumento de queixas em razão da pandemia, que, por força da contenção do avanço da Covid19, as informações foram prestadas através de contato telefônico.</a:t>
            </a:r>
          </a:p>
          <a:p>
            <a:pPr algn="just"/>
            <a:r>
              <a:rPr lang="pt-BR" sz="1200" dirty="0" smtClean="0"/>
              <a:t>As reclamações acerca da conduta dos profissionais tiveram considerável impacto no assunto Ouvidoria interna, contudo, a conduta de pacientes, visitantes e acompanhantes também foram registradas.</a:t>
            </a:r>
          </a:p>
          <a:p>
            <a:pPr algn="just"/>
            <a:endParaRPr lang="pt-BR" sz="1200" dirty="0" smtClean="0"/>
          </a:p>
        </p:txBody>
      </p:sp>
    </p:spTree>
    <p:extLst>
      <p:ext uri="{BB962C8B-B14F-4D97-AF65-F5344CB8AC3E}">
        <p14:creationId xmlns:p14="http://schemas.microsoft.com/office/powerpoint/2010/main" val="57530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CaixaDeTexto 1"/>
          <p:cNvSpPr txBox="1"/>
          <p:nvPr/>
        </p:nvSpPr>
        <p:spPr>
          <a:xfrm>
            <a:off x="348792" y="216815"/>
            <a:ext cx="11613821" cy="5863144"/>
          </a:xfrm>
          <a:prstGeom prst="rect">
            <a:avLst/>
          </a:prstGeom>
          <a:solidFill>
            <a:schemeClr val="bg1"/>
          </a:solidFill>
        </p:spPr>
        <p:txBody>
          <a:bodyPr wrap="square" rtlCol="0">
            <a:spAutoFit/>
          </a:bodyPr>
          <a:lstStyle/>
          <a:p>
            <a:pPr algn="ctr"/>
            <a:r>
              <a:rPr lang="pt-BR" sz="1600" b="1" dirty="0"/>
              <a:t>OUVIDORIA HC-UFTM</a:t>
            </a:r>
          </a:p>
          <a:p>
            <a:r>
              <a:rPr lang="pt-BR" sz="1400" b="1" dirty="0"/>
              <a:t>Quem somos</a:t>
            </a:r>
            <a:endParaRPr lang="pt-BR" sz="1400" dirty="0"/>
          </a:p>
          <a:p>
            <a:pPr algn="just">
              <a:lnSpc>
                <a:spcPct val="150000"/>
              </a:lnSpc>
            </a:pPr>
            <a:r>
              <a:rPr lang="en-US" sz="1200" dirty="0"/>
              <a:t>A Ouvidoria do Hospital de Clínicas da UFTM/Ebserh é um canal de comunicação direto com o cidadão, um espaço de participação social que permite a cooperação </a:t>
            </a:r>
            <a:r>
              <a:rPr lang="en-US" sz="1200" dirty="0" err="1"/>
              <a:t>ativa</a:t>
            </a:r>
            <a:r>
              <a:rPr lang="en-US" sz="1200" dirty="0"/>
              <a:t> </a:t>
            </a:r>
            <a:r>
              <a:rPr lang="en-US" sz="1200" dirty="0" smtClean="0"/>
              <a:t>da </a:t>
            </a:r>
            <a:r>
              <a:rPr lang="en-US" sz="1200" dirty="0" err="1" smtClean="0"/>
              <a:t>comunidade</a:t>
            </a:r>
            <a:r>
              <a:rPr lang="en-US" sz="1200" dirty="0" smtClean="0"/>
              <a:t> no </a:t>
            </a:r>
            <a:r>
              <a:rPr lang="en-US" sz="1200" dirty="0"/>
              <a:t>controle da qualidade dos serviços públicos.</a:t>
            </a:r>
            <a:endParaRPr lang="pt-BR" sz="1200" dirty="0"/>
          </a:p>
          <a:p>
            <a:pPr algn="just">
              <a:lnSpc>
                <a:spcPct val="150000"/>
              </a:lnSpc>
            </a:pPr>
            <a:r>
              <a:rPr lang="en-US" sz="1200" dirty="0"/>
              <a:t>Sua atribuição fundamental é receber, analisar, classificar e encaminhar as manifestações dos usuários (reclamações, denúncias, sugestões, solicitações, elogios, pedidos de informação e simplificação), identificando, a partir de cada manifestação, a relevância de um eventual problema de gestão subjacente, de modo a contribuir para a solução do mesmo. </a:t>
            </a:r>
            <a:endParaRPr lang="pt-BR" sz="1200" dirty="0"/>
          </a:p>
          <a:p>
            <a:pPr algn="just">
              <a:lnSpc>
                <a:spcPct val="150000"/>
              </a:lnSpc>
            </a:pPr>
            <a:r>
              <a:rPr lang="en-US" sz="1200" dirty="0" smtClean="0"/>
              <a:t>A </a:t>
            </a:r>
            <a:r>
              <a:rPr lang="en-US" sz="1200" dirty="0" err="1" smtClean="0"/>
              <a:t>Ouvidoria</a:t>
            </a:r>
            <a:r>
              <a:rPr lang="en-US" sz="1200" dirty="0" smtClean="0"/>
              <a:t> </a:t>
            </a:r>
            <a:r>
              <a:rPr lang="en-US" sz="1200" dirty="0"/>
              <a:t>do </a:t>
            </a:r>
            <a:r>
              <a:rPr lang="en-US" sz="1200" dirty="0" smtClean="0"/>
              <a:t>HC-UFTM </a:t>
            </a:r>
            <a:r>
              <a:rPr lang="en-US" sz="1200" dirty="0"/>
              <a:t>é vinculada a Ouvidoria-Geral da Ebserh, responsável pela coordenação de todas as Ouvidorias dos hospitais universitários e integra a Rede Nacional das Ouvidorias dos Hospitais Universitários Federais – RNOHUF.</a:t>
            </a:r>
            <a:endParaRPr lang="pt-BR" sz="1200" dirty="0"/>
          </a:p>
          <a:p>
            <a:pPr algn="just">
              <a:lnSpc>
                <a:spcPct val="150000"/>
              </a:lnSpc>
            </a:pPr>
            <a:r>
              <a:rPr lang="en-US" sz="1200" dirty="0"/>
              <a:t>Dessa forma, nossos objetivos compreendem, no irrestrito incentivo ao controle social para o exercício da cidadania, atuar como instrumento para aprimoramento da qualidade de serviços prestados no HC-UFTM e garantir ao cidadão o direito à informação.</a:t>
            </a:r>
            <a:endParaRPr lang="pt-BR" sz="1200" dirty="0"/>
          </a:p>
          <a:p>
            <a:pPr algn="just">
              <a:lnSpc>
                <a:spcPct val="150000"/>
              </a:lnSpc>
            </a:pPr>
            <a:r>
              <a:rPr lang="en-US" sz="1200" dirty="0"/>
              <a:t>Por fim, a Ouvidoria funciona como um agente promotor de mudanças, o que favorece uma gestão flexível e voltada para a satisfação das necessidades do cidadão, além de contribuir para a garantia de uma prestação de serviços públicos de qualidade e para a efetivação de direitos.</a:t>
            </a:r>
            <a:endParaRPr lang="pt-BR" sz="1200" dirty="0"/>
          </a:p>
          <a:p>
            <a:pPr algn="just">
              <a:lnSpc>
                <a:spcPct val="150000"/>
              </a:lnSpc>
            </a:pPr>
            <a:r>
              <a:rPr lang="pt-BR" sz="1200" dirty="0"/>
              <a:t>A Ouvidoria dispõe de atendimento ao público, dentro do Hospital de Clínicas da UFTM, com foco nas atividades hospitalares, estando à disposição de </a:t>
            </a:r>
            <a:r>
              <a:rPr lang="pt-BR" sz="1200" dirty="0" smtClean="0"/>
              <a:t>usuários, alunos</a:t>
            </a:r>
            <a:r>
              <a:rPr lang="pt-BR" sz="1200" dirty="0"/>
              <a:t>, servidores </a:t>
            </a:r>
            <a:r>
              <a:rPr lang="pt-BR" sz="1200" dirty="0" smtClean="0"/>
              <a:t>técnico-administrativos, empregados </a:t>
            </a:r>
            <a:r>
              <a:rPr lang="pt-BR" sz="1200" dirty="0"/>
              <a:t>públicos </a:t>
            </a:r>
            <a:r>
              <a:rPr lang="pt-BR" sz="1200" dirty="0" smtClean="0"/>
              <a:t>e colaboradores das empresas terceirizadas. </a:t>
            </a:r>
          </a:p>
          <a:p>
            <a:pPr algn="ctr">
              <a:lnSpc>
                <a:spcPct val="150000"/>
              </a:lnSpc>
            </a:pPr>
            <a:r>
              <a:rPr lang="pt-BR" sz="1400" b="1" u="sng" dirty="0" smtClean="0"/>
              <a:t>Nossa </a:t>
            </a:r>
            <a:r>
              <a:rPr lang="pt-BR" sz="1400" b="1" u="sng" dirty="0"/>
              <a:t>Equipe</a:t>
            </a:r>
            <a:endParaRPr lang="pt-BR" sz="1400" u="sng" dirty="0"/>
          </a:p>
          <a:p>
            <a:pPr algn="ctr">
              <a:lnSpc>
                <a:spcPct val="150000"/>
              </a:lnSpc>
            </a:pPr>
            <a:r>
              <a:rPr lang="pt-BR" sz="1200" b="1" dirty="0" smtClean="0"/>
              <a:t>               ELAIR OSMAR DOS SANTOS</a:t>
            </a:r>
            <a:r>
              <a:rPr lang="pt-BR" sz="1200" b="1" dirty="0"/>
              <a:t>			 FERNANDA SOUZA SILVA DA </a:t>
            </a:r>
            <a:r>
              <a:rPr lang="pt-BR" sz="1200" b="1" dirty="0" smtClean="0"/>
              <a:t>ROCHA</a:t>
            </a:r>
            <a:endParaRPr lang="pt-BR" sz="1200" dirty="0" smtClean="0"/>
          </a:p>
          <a:p>
            <a:pPr algn="ctr">
              <a:lnSpc>
                <a:spcPct val="150000"/>
              </a:lnSpc>
            </a:pPr>
            <a:endParaRPr lang="pt-BR" sz="1200" dirty="0" smtClean="0"/>
          </a:p>
          <a:p>
            <a:pPr algn="ctr">
              <a:lnSpc>
                <a:spcPct val="150000"/>
              </a:lnSpc>
            </a:pPr>
            <a:endParaRPr lang="pt-BR" sz="1200" dirty="0" smtClean="0"/>
          </a:p>
          <a:p>
            <a:pPr algn="ctr">
              <a:lnSpc>
                <a:spcPct val="150000"/>
              </a:lnSpc>
            </a:pPr>
            <a:r>
              <a:rPr lang="pt-BR" sz="1200" dirty="0" smtClean="0"/>
              <a:t>Contatos</a:t>
            </a:r>
            <a:r>
              <a:rPr lang="pt-BR" sz="1200" dirty="0"/>
              <a:t>: </a:t>
            </a:r>
            <a:r>
              <a:rPr lang="pt-BR" sz="1200" u="sng" dirty="0" smtClean="0">
                <a:hlinkClick r:id="rId2"/>
              </a:rPr>
              <a:t>ouv.hc-uftm@ebserh.gov.br</a:t>
            </a:r>
            <a:endParaRPr lang="pt-BR" sz="1200" dirty="0"/>
          </a:p>
          <a:p>
            <a:pPr algn="ctr">
              <a:lnSpc>
                <a:spcPct val="150000"/>
              </a:lnSpc>
            </a:pPr>
            <a:r>
              <a:rPr lang="pt-BR" sz="1200" dirty="0"/>
              <a:t>Telefones: 3318-5206 ou 3318-5803</a:t>
            </a:r>
          </a:p>
          <a:p>
            <a:pPr algn="ctr">
              <a:lnSpc>
                <a:spcPct val="150000"/>
              </a:lnSpc>
            </a:pPr>
            <a:endParaRPr lang="pt-BR" sz="1200" dirty="0"/>
          </a:p>
        </p:txBody>
      </p:sp>
      <p:sp>
        <p:nvSpPr>
          <p:cNvPr id="3" name="CaixaDeTexto 2"/>
          <p:cNvSpPr txBox="1"/>
          <p:nvPr/>
        </p:nvSpPr>
        <p:spPr>
          <a:xfrm>
            <a:off x="3014062" y="4611855"/>
            <a:ext cx="1874520" cy="369332"/>
          </a:xfrm>
          <a:prstGeom prst="rect">
            <a:avLst/>
          </a:prstGeom>
          <a:noFill/>
        </p:spPr>
        <p:txBody>
          <a:bodyPr wrap="square" rtlCol="0">
            <a:spAutoFit/>
          </a:bodyPr>
          <a:lstStyle/>
          <a:p>
            <a:pPr algn="ctr"/>
            <a:r>
              <a:rPr lang="pt-BR" sz="900" b="1" dirty="0" smtClean="0"/>
              <a:t>Ouvidor e Autoridade de Monitoramento da LAI</a:t>
            </a:r>
            <a:endParaRPr lang="pt-BR" sz="900" b="1" dirty="0"/>
          </a:p>
        </p:txBody>
      </p:sp>
      <p:sp>
        <p:nvSpPr>
          <p:cNvPr id="4" name="CaixaDeTexto 3"/>
          <p:cNvSpPr txBox="1"/>
          <p:nvPr/>
        </p:nvSpPr>
        <p:spPr>
          <a:xfrm>
            <a:off x="7393087" y="4611855"/>
            <a:ext cx="2065020" cy="369332"/>
          </a:xfrm>
          <a:prstGeom prst="rect">
            <a:avLst/>
          </a:prstGeom>
          <a:noFill/>
        </p:spPr>
        <p:txBody>
          <a:bodyPr wrap="square" rtlCol="0">
            <a:spAutoFit/>
          </a:bodyPr>
          <a:lstStyle/>
          <a:p>
            <a:pPr algn="ctr"/>
            <a:r>
              <a:rPr lang="pt-BR" sz="900" b="1" dirty="0" smtClean="0"/>
              <a:t>Assistente Administrativo e Ouvidora Substituta</a:t>
            </a:r>
            <a:endParaRPr lang="pt-BR" sz="900" b="1" dirty="0"/>
          </a:p>
        </p:txBody>
      </p:sp>
    </p:spTree>
    <p:extLst>
      <p:ext uri="{BB962C8B-B14F-4D97-AF65-F5344CB8AC3E}">
        <p14:creationId xmlns:p14="http://schemas.microsoft.com/office/powerpoint/2010/main" val="27029481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3" name="CaixaDeTexto 2"/>
          <p:cNvSpPr txBox="1"/>
          <p:nvPr/>
        </p:nvSpPr>
        <p:spPr>
          <a:xfrm>
            <a:off x="2963917" y="357836"/>
            <a:ext cx="5201779" cy="369332"/>
          </a:xfrm>
          <a:prstGeom prst="rect">
            <a:avLst/>
          </a:prstGeom>
          <a:noFill/>
        </p:spPr>
        <p:txBody>
          <a:bodyPr wrap="square" rtlCol="0">
            <a:spAutoFit/>
          </a:bodyPr>
          <a:lstStyle/>
          <a:p>
            <a:pPr algn="ctr"/>
            <a:r>
              <a:rPr lang="pt-BR" b="1" dirty="0" smtClean="0"/>
              <a:t>Indicadores de Desempenho Jan-Mar 2021</a:t>
            </a:r>
            <a:endParaRPr lang="pt-BR" b="1" dirty="0"/>
          </a:p>
        </p:txBody>
      </p:sp>
      <p:sp>
        <p:nvSpPr>
          <p:cNvPr id="64" name="CaixaDeTexto 63"/>
          <p:cNvSpPr txBox="1"/>
          <p:nvPr/>
        </p:nvSpPr>
        <p:spPr>
          <a:xfrm>
            <a:off x="4828652" y="981770"/>
            <a:ext cx="2269183" cy="369332"/>
          </a:xfrm>
          <a:prstGeom prst="rect">
            <a:avLst/>
          </a:prstGeom>
          <a:noFill/>
        </p:spPr>
        <p:txBody>
          <a:bodyPr wrap="square" rtlCol="0">
            <a:spAutoFit/>
          </a:bodyPr>
          <a:lstStyle/>
          <a:p>
            <a:r>
              <a:rPr lang="pt-BR" b="1" dirty="0" smtClean="0"/>
              <a:t>OUVIDORIA</a:t>
            </a:r>
            <a:endParaRPr lang="pt-BR" b="1" dirty="0"/>
          </a:p>
        </p:txBody>
      </p:sp>
      <p:graphicFrame>
        <p:nvGraphicFramePr>
          <p:cNvPr id="70" name="Gráfico 69"/>
          <p:cNvGraphicFramePr>
            <a:graphicFrameLocks/>
          </p:cNvGraphicFramePr>
          <p:nvPr>
            <p:extLst>
              <p:ext uri="{D42A27DB-BD31-4B8C-83A1-F6EECF244321}">
                <p14:modId xmlns:p14="http://schemas.microsoft.com/office/powerpoint/2010/main" val="2046174157"/>
              </p:ext>
            </p:extLst>
          </p:nvPr>
        </p:nvGraphicFramePr>
        <p:xfrm>
          <a:off x="224424" y="1605705"/>
          <a:ext cx="3822023" cy="226340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1" name="Gráfico 70"/>
          <p:cNvGraphicFramePr>
            <a:graphicFrameLocks/>
          </p:cNvGraphicFramePr>
          <p:nvPr>
            <p:extLst>
              <p:ext uri="{D42A27DB-BD31-4B8C-83A1-F6EECF244321}">
                <p14:modId xmlns:p14="http://schemas.microsoft.com/office/powerpoint/2010/main" val="1633976289"/>
              </p:ext>
            </p:extLst>
          </p:nvPr>
        </p:nvGraphicFramePr>
        <p:xfrm>
          <a:off x="4178137" y="1587623"/>
          <a:ext cx="3814066" cy="228840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2" name="Gráfico 71"/>
          <p:cNvGraphicFramePr>
            <a:graphicFrameLocks/>
          </p:cNvGraphicFramePr>
          <p:nvPr>
            <p:extLst>
              <p:ext uri="{D42A27DB-BD31-4B8C-83A1-F6EECF244321}">
                <p14:modId xmlns:p14="http://schemas.microsoft.com/office/powerpoint/2010/main" val="3152408182"/>
              </p:ext>
            </p:extLst>
          </p:nvPr>
        </p:nvGraphicFramePr>
        <p:xfrm>
          <a:off x="8123893" y="1587623"/>
          <a:ext cx="3814066" cy="228942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4" name="Gráfico 73"/>
          <p:cNvGraphicFramePr>
            <a:graphicFrameLocks/>
          </p:cNvGraphicFramePr>
          <p:nvPr>
            <p:extLst>
              <p:ext uri="{D42A27DB-BD31-4B8C-83A1-F6EECF244321}">
                <p14:modId xmlns:p14="http://schemas.microsoft.com/office/powerpoint/2010/main" val="2637314278"/>
              </p:ext>
            </p:extLst>
          </p:nvPr>
        </p:nvGraphicFramePr>
        <p:xfrm>
          <a:off x="6258663" y="4001119"/>
          <a:ext cx="3814066" cy="227930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Gráfico 8"/>
          <p:cNvGraphicFramePr>
            <a:graphicFrameLocks/>
          </p:cNvGraphicFramePr>
          <p:nvPr>
            <p:extLst>
              <p:ext uri="{D42A27DB-BD31-4B8C-83A1-F6EECF244321}">
                <p14:modId xmlns:p14="http://schemas.microsoft.com/office/powerpoint/2010/main" val="659056429"/>
              </p:ext>
            </p:extLst>
          </p:nvPr>
        </p:nvGraphicFramePr>
        <p:xfrm>
          <a:off x="1602250" y="4001119"/>
          <a:ext cx="3822023" cy="2279302"/>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194400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6" name="CaixaDeTexto 5"/>
          <p:cNvSpPr txBox="1"/>
          <p:nvPr/>
        </p:nvSpPr>
        <p:spPr>
          <a:xfrm>
            <a:off x="6343650" y="1124829"/>
            <a:ext cx="5219027" cy="2308324"/>
          </a:xfrm>
          <a:prstGeom prst="rect">
            <a:avLst/>
          </a:prstGeom>
          <a:solidFill>
            <a:schemeClr val="bg1"/>
          </a:solidFill>
        </p:spPr>
        <p:txBody>
          <a:bodyPr wrap="square" rtlCol="0">
            <a:spAutoFit/>
          </a:bodyPr>
          <a:lstStyle/>
          <a:p>
            <a:pPr algn="just">
              <a:lnSpc>
                <a:spcPct val="150000"/>
              </a:lnSpc>
            </a:pPr>
            <a:r>
              <a:rPr lang="pt-BR" sz="1200" dirty="0"/>
              <a:t> </a:t>
            </a:r>
            <a:r>
              <a:rPr lang="pt-BR" sz="1200" dirty="0" smtClean="0"/>
              <a:t>A Ouvidoria do HC-UFTM recepcionou 125 demandas, com um tempo médio de resposta de 7,01 dias. Até o fechamento do relatório, todas as demandas haviam sido concluídas, portanto, não havendo nenhuma em aberto e  três arquivadas.</a:t>
            </a:r>
          </a:p>
          <a:p>
            <a:pPr algn="just">
              <a:lnSpc>
                <a:spcPct val="150000"/>
              </a:lnSpc>
            </a:pPr>
            <a:r>
              <a:rPr lang="pt-BR" sz="1200" dirty="0" smtClean="0"/>
              <a:t>A resolutividade média das respostas, considerando 20 retornos à pesquisa de satisfação, esteve em 65% SIM e 10% PARCIALMENTE, de modo que a satisfação média com o atendimento da Ouvidoria esteve em 85%, em comparação aos 74,3% do período anterior.</a:t>
            </a:r>
          </a:p>
          <a:p>
            <a:endParaRPr lang="pt-BR" dirty="0"/>
          </a:p>
        </p:txBody>
      </p:sp>
      <p:sp>
        <p:nvSpPr>
          <p:cNvPr id="8" name="CaixaDeTexto 7"/>
          <p:cNvSpPr txBox="1"/>
          <p:nvPr/>
        </p:nvSpPr>
        <p:spPr>
          <a:xfrm>
            <a:off x="4023360" y="468630"/>
            <a:ext cx="4640580" cy="369332"/>
          </a:xfrm>
          <a:prstGeom prst="rect">
            <a:avLst/>
          </a:prstGeom>
          <a:noFill/>
        </p:spPr>
        <p:txBody>
          <a:bodyPr wrap="square" rtlCol="0">
            <a:spAutoFit/>
          </a:bodyPr>
          <a:lstStyle/>
          <a:p>
            <a:pPr algn="ctr"/>
            <a:r>
              <a:rPr lang="pt-BR" b="1" dirty="0" smtClean="0"/>
              <a:t>Estatísticas Gerais</a:t>
            </a:r>
            <a:endParaRPr lang="pt-BR" b="1" dirty="0"/>
          </a:p>
        </p:txBody>
      </p:sp>
      <p:pic>
        <p:nvPicPr>
          <p:cNvPr id="2" name="Imagem 1"/>
          <p:cNvPicPr>
            <a:picLocks noChangeAspect="1"/>
          </p:cNvPicPr>
          <p:nvPr/>
        </p:nvPicPr>
        <p:blipFill>
          <a:blip r:embed="rId2"/>
          <a:stretch>
            <a:fillRect/>
          </a:stretch>
        </p:blipFill>
        <p:spPr>
          <a:xfrm>
            <a:off x="327969" y="975832"/>
            <a:ext cx="6015681" cy="2659664"/>
          </a:xfrm>
          <a:prstGeom prst="rect">
            <a:avLst/>
          </a:prstGeom>
        </p:spPr>
      </p:pic>
      <p:pic>
        <p:nvPicPr>
          <p:cNvPr id="3" name="Imagem 2"/>
          <p:cNvPicPr>
            <a:picLocks noChangeAspect="1"/>
          </p:cNvPicPr>
          <p:nvPr/>
        </p:nvPicPr>
        <p:blipFill>
          <a:blip r:embed="rId3"/>
          <a:stretch>
            <a:fillRect/>
          </a:stretch>
        </p:blipFill>
        <p:spPr>
          <a:xfrm>
            <a:off x="630084" y="3919522"/>
            <a:ext cx="4963892" cy="2629024"/>
          </a:xfrm>
          <a:prstGeom prst="rect">
            <a:avLst/>
          </a:prstGeom>
        </p:spPr>
      </p:pic>
      <p:pic>
        <p:nvPicPr>
          <p:cNvPr id="4" name="Imagem 3"/>
          <p:cNvPicPr>
            <a:picLocks noChangeAspect="1"/>
          </p:cNvPicPr>
          <p:nvPr/>
        </p:nvPicPr>
        <p:blipFill>
          <a:blip r:embed="rId4"/>
          <a:stretch>
            <a:fillRect/>
          </a:stretch>
        </p:blipFill>
        <p:spPr>
          <a:xfrm>
            <a:off x="5814239" y="3925564"/>
            <a:ext cx="5599996" cy="2622982"/>
          </a:xfrm>
          <a:prstGeom prst="rect">
            <a:avLst/>
          </a:prstGeom>
        </p:spPr>
      </p:pic>
    </p:spTree>
    <p:extLst>
      <p:ext uri="{BB962C8B-B14F-4D97-AF65-F5344CB8AC3E}">
        <p14:creationId xmlns:p14="http://schemas.microsoft.com/office/powerpoint/2010/main" val="2149755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3" name="CaixaDeTexto 2"/>
          <p:cNvSpPr txBox="1"/>
          <p:nvPr/>
        </p:nvSpPr>
        <p:spPr>
          <a:xfrm>
            <a:off x="3516284" y="236995"/>
            <a:ext cx="5834919" cy="369332"/>
          </a:xfrm>
          <a:prstGeom prst="rect">
            <a:avLst/>
          </a:prstGeom>
          <a:noFill/>
        </p:spPr>
        <p:txBody>
          <a:bodyPr wrap="square" rtlCol="0">
            <a:spAutoFit/>
          </a:bodyPr>
          <a:lstStyle/>
          <a:p>
            <a:r>
              <a:rPr lang="pt-BR" b="1" dirty="0" smtClean="0"/>
              <a:t>Indicadores de Desempenho Julho a Setembro2021</a:t>
            </a:r>
            <a:endParaRPr lang="pt-BR" b="1" dirty="0"/>
          </a:p>
        </p:txBody>
      </p:sp>
      <p:sp>
        <p:nvSpPr>
          <p:cNvPr id="64" name="CaixaDeTexto 63"/>
          <p:cNvSpPr txBox="1"/>
          <p:nvPr/>
        </p:nvSpPr>
        <p:spPr>
          <a:xfrm>
            <a:off x="5144334" y="909418"/>
            <a:ext cx="2809456" cy="369332"/>
          </a:xfrm>
          <a:prstGeom prst="rect">
            <a:avLst/>
          </a:prstGeom>
          <a:noFill/>
        </p:spPr>
        <p:txBody>
          <a:bodyPr wrap="square" rtlCol="0">
            <a:spAutoFit/>
          </a:bodyPr>
          <a:lstStyle/>
          <a:p>
            <a:r>
              <a:rPr lang="pt-BR" b="1" dirty="0" smtClean="0"/>
              <a:t>ACESSO À INFORMAÇÃO</a:t>
            </a:r>
            <a:endParaRPr lang="pt-BR" b="1" dirty="0"/>
          </a:p>
        </p:txBody>
      </p:sp>
      <p:pic>
        <p:nvPicPr>
          <p:cNvPr id="2" name="Imagem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05641" y="792887"/>
            <a:ext cx="723900" cy="723900"/>
          </a:xfrm>
          <a:prstGeom prst="rect">
            <a:avLst/>
          </a:prstGeom>
        </p:spPr>
      </p:pic>
      <p:graphicFrame>
        <p:nvGraphicFramePr>
          <p:cNvPr id="54" name="Gráfico 53"/>
          <p:cNvGraphicFramePr>
            <a:graphicFrameLocks/>
          </p:cNvGraphicFramePr>
          <p:nvPr>
            <p:extLst>
              <p:ext uri="{D42A27DB-BD31-4B8C-83A1-F6EECF244321}">
                <p14:modId xmlns:p14="http://schemas.microsoft.com/office/powerpoint/2010/main" val="29469346"/>
              </p:ext>
            </p:extLst>
          </p:nvPr>
        </p:nvGraphicFramePr>
        <p:xfrm>
          <a:off x="221299" y="1516787"/>
          <a:ext cx="4140494" cy="22583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8" name="Gráfico 57"/>
          <p:cNvGraphicFramePr>
            <a:graphicFrameLocks/>
          </p:cNvGraphicFramePr>
          <p:nvPr>
            <p:extLst>
              <p:ext uri="{D42A27DB-BD31-4B8C-83A1-F6EECF244321}">
                <p14:modId xmlns:p14="http://schemas.microsoft.com/office/powerpoint/2010/main" val="1112328621"/>
              </p:ext>
            </p:extLst>
          </p:nvPr>
        </p:nvGraphicFramePr>
        <p:xfrm>
          <a:off x="221299" y="3937422"/>
          <a:ext cx="4140494" cy="224086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0" name="Gráfico 59"/>
          <p:cNvGraphicFramePr>
            <a:graphicFrameLocks/>
          </p:cNvGraphicFramePr>
          <p:nvPr>
            <p:extLst>
              <p:ext uri="{D42A27DB-BD31-4B8C-83A1-F6EECF244321}">
                <p14:modId xmlns:p14="http://schemas.microsoft.com/office/powerpoint/2010/main" val="4120707083"/>
              </p:ext>
            </p:extLst>
          </p:nvPr>
        </p:nvGraphicFramePr>
        <p:xfrm>
          <a:off x="4478815" y="1516787"/>
          <a:ext cx="4140494" cy="2227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5" name="Gráfico 64"/>
          <p:cNvGraphicFramePr>
            <a:graphicFrameLocks/>
          </p:cNvGraphicFramePr>
          <p:nvPr>
            <p:extLst>
              <p:ext uri="{D42A27DB-BD31-4B8C-83A1-F6EECF244321}">
                <p14:modId xmlns:p14="http://schemas.microsoft.com/office/powerpoint/2010/main" val="1812928212"/>
              </p:ext>
            </p:extLst>
          </p:nvPr>
        </p:nvGraphicFramePr>
        <p:xfrm>
          <a:off x="4478815" y="3937422"/>
          <a:ext cx="4140494" cy="2270860"/>
        </p:xfrm>
        <a:graphic>
          <a:graphicData uri="http://schemas.openxmlformats.org/drawingml/2006/chart">
            <c:chart xmlns:c="http://schemas.openxmlformats.org/drawingml/2006/chart" xmlns:r="http://schemas.openxmlformats.org/officeDocument/2006/relationships" r:id="rId6"/>
          </a:graphicData>
        </a:graphic>
      </p:graphicFrame>
      <p:sp>
        <p:nvSpPr>
          <p:cNvPr id="4" name="CaixaDeTexto 3"/>
          <p:cNvSpPr txBox="1"/>
          <p:nvPr/>
        </p:nvSpPr>
        <p:spPr>
          <a:xfrm>
            <a:off x="8809903" y="2220866"/>
            <a:ext cx="3077297" cy="3108543"/>
          </a:xfrm>
          <a:prstGeom prst="rect">
            <a:avLst/>
          </a:prstGeom>
          <a:solidFill>
            <a:schemeClr val="bg1"/>
          </a:solidFill>
        </p:spPr>
        <p:txBody>
          <a:bodyPr wrap="square" rtlCol="0">
            <a:spAutoFit/>
          </a:bodyPr>
          <a:lstStyle/>
          <a:p>
            <a:pPr algn="just"/>
            <a:r>
              <a:rPr lang="pt-BR" sz="1400" dirty="0" smtClean="0"/>
              <a:t>A Ouvidoria do HC-UFTM, no que tange ao acesso à informação,  obteve o tempo médio de resposta em 5,8 dias com uma meta de 12 dias e retorno à pesquisa de satisfação em 37,5% com a meta de 20%, contudo, deverá ser melhorado o processo de resposta ao cidadão, tendo em vista os resultados obtidos na média de assertividade que obteve resultado de 3,3 com meta de 3,8; e a de clareza, com resultado de 3,3, com meta de 4.</a:t>
            </a:r>
            <a:endParaRPr lang="pt-BR" sz="1400" dirty="0"/>
          </a:p>
        </p:txBody>
      </p:sp>
    </p:spTree>
    <p:extLst>
      <p:ext uri="{BB962C8B-B14F-4D97-AF65-F5344CB8AC3E}">
        <p14:creationId xmlns:p14="http://schemas.microsoft.com/office/powerpoint/2010/main" val="28530904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CaixaDeTexto 6"/>
          <p:cNvSpPr txBox="1"/>
          <p:nvPr/>
        </p:nvSpPr>
        <p:spPr>
          <a:xfrm>
            <a:off x="2891790" y="514350"/>
            <a:ext cx="6126480" cy="369332"/>
          </a:xfrm>
          <a:prstGeom prst="rect">
            <a:avLst/>
          </a:prstGeom>
          <a:noFill/>
        </p:spPr>
        <p:txBody>
          <a:bodyPr wrap="square" rtlCol="0">
            <a:spAutoFit/>
          </a:bodyPr>
          <a:lstStyle/>
          <a:p>
            <a:pPr algn="ctr"/>
            <a:r>
              <a:rPr lang="pt-BR" b="1" dirty="0" smtClean="0"/>
              <a:t>Pedidos de Acesso à Informação – Estatísticas Gerais</a:t>
            </a:r>
            <a:endParaRPr lang="pt-BR" b="1" dirty="0"/>
          </a:p>
        </p:txBody>
      </p:sp>
      <p:sp>
        <p:nvSpPr>
          <p:cNvPr id="8" name="CaixaDeTexto 7"/>
          <p:cNvSpPr txBox="1"/>
          <p:nvPr/>
        </p:nvSpPr>
        <p:spPr>
          <a:xfrm>
            <a:off x="722985" y="4503420"/>
            <a:ext cx="11157764" cy="830997"/>
          </a:xfrm>
          <a:prstGeom prst="rect">
            <a:avLst/>
          </a:prstGeom>
          <a:solidFill>
            <a:schemeClr val="bg1"/>
          </a:solidFill>
        </p:spPr>
        <p:txBody>
          <a:bodyPr wrap="square" rtlCol="0">
            <a:spAutoFit/>
          </a:bodyPr>
          <a:lstStyle/>
          <a:p>
            <a:pPr algn="just"/>
            <a:r>
              <a:rPr lang="pt-BR" sz="1200" dirty="0" smtClean="0"/>
              <a:t>As estatísticas gerais mostram uma diminuição no tempo de resposta aos Pedidos de Acesso à Informação recebidos pelo Serviço de Informação ao Cidadão do HC-UFTM. Contamos com 660 dias sem nenhuma ocorrência de omissão, com 100% dos pedidos respondidos dentro do prazo estabelecido pela Lei 12.527. Segundo os respondentes à pesquisa de satisfação, as respostas fornecidas foram compreendidas, contudo, há a necessidade de aumento do trabalho da ouvidoria para alcance da plenitude das metas estabelecidas, no que tange ao atendimento aos pedidos e à compreensão das respostas.</a:t>
            </a:r>
            <a:endParaRPr lang="pt-BR" sz="1200" dirty="0"/>
          </a:p>
        </p:txBody>
      </p:sp>
      <p:pic>
        <p:nvPicPr>
          <p:cNvPr id="2" name="Imagem 1"/>
          <p:cNvPicPr>
            <a:picLocks noChangeAspect="1"/>
          </p:cNvPicPr>
          <p:nvPr/>
        </p:nvPicPr>
        <p:blipFill>
          <a:blip r:embed="rId2"/>
          <a:stretch>
            <a:fillRect/>
          </a:stretch>
        </p:blipFill>
        <p:spPr>
          <a:xfrm>
            <a:off x="722985" y="1667865"/>
            <a:ext cx="6093451" cy="2195750"/>
          </a:xfrm>
          <a:prstGeom prst="rect">
            <a:avLst/>
          </a:prstGeom>
        </p:spPr>
      </p:pic>
      <p:pic>
        <p:nvPicPr>
          <p:cNvPr id="9" name="Imagem 8"/>
          <p:cNvPicPr>
            <a:picLocks noChangeAspect="1"/>
          </p:cNvPicPr>
          <p:nvPr/>
        </p:nvPicPr>
        <p:blipFill>
          <a:blip r:embed="rId3"/>
          <a:stretch>
            <a:fillRect/>
          </a:stretch>
        </p:blipFill>
        <p:spPr>
          <a:xfrm>
            <a:off x="6816436" y="1667865"/>
            <a:ext cx="5064313" cy="2195750"/>
          </a:xfrm>
          <a:prstGeom prst="rect">
            <a:avLst/>
          </a:prstGeom>
        </p:spPr>
      </p:pic>
    </p:spTree>
    <p:extLst>
      <p:ext uri="{BB962C8B-B14F-4D97-AF65-F5344CB8AC3E}">
        <p14:creationId xmlns:p14="http://schemas.microsoft.com/office/powerpoint/2010/main" val="2857085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3" name="CaixaDeTexto 2"/>
          <p:cNvSpPr txBox="1"/>
          <p:nvPr/>
        </p:nvSpPr>
        <p:spPr>
          <a:xfrm>
            <a:off x="6222077" y="2659034"/>
            <a:ext cx="5372100" cy="1022268"/>
          </a:xfrm>
          <a:prstGeom prst="rect">
            <a:avLst/>
          </a:prstGeom>
          <a:solidFill>
            <a:schemeClr val="bg1"/>
          </a:solidFill>
        </p:spPr>
        <p:txBody>
          <a:bodyPr wrap="square" rtlCol="0">
            <a:spAutoFit/>
          </a:bodyPr>
          <a:lstStyle/>
          <a:p>
            <a:pPr algn="just">
              <a:lnSpc>
                <a:spcPct val="150000"/>
              </a:lnSpc>
            </a:pPr>
            <a:r>
              <a:rPr lang="pt-BR" sz="1400" dirty="0" smtClean="0"/>
              <a:t>Das 125 demandas recebidas, 41% Reclamações</a:t>
            </a:r>
            <a:r>
              <a:rPr lang="pt-BR" sz="1400" dirty="0"/>
              <a:t>; 27% foram Solicitações; </a:t>
            </a:r>
            <a:r>
              <a:rPr lang="pt-BR" sz="1400" dirty="0" smtClean="0"/>
              <a:t>5,7% de Denúncias; 9,8% </a:t>
            </a:r>
            <a:r>
              <a:rPr lang="pt-BR" sz="1400" dirty="0"/>
              <a:t>Elogios; </a:t>
            </a:r>
            <a:r>
              <a:rPr lang="pt-BR" sz="1400" dirty="0" smtClean="0"/>
              <a:t>16,4</a:t>
            </a:r>
            <a:r>
              <a:rPr lang="pt-BR" sz="1400" dirty="0"/>
              <a:t>% </a:t>
            </a:r>
            <a:r>
              <a:rPr lang="pt-BR" sz="1400" dirty="0" smtClean="0"/>
              <a:t>foram Comunicações; </a:t>
            </a:r>
            <a:endParaRPr lang="pt-BR" sz="1400" dirty="0"/>
          </a:p>
        </p:txBody>
      </p:sp>
      <p:sp>
        <p:nvSpPr>
          <p:cNvPr id="4" name="CaixaDeTexto 3"/>
          <p:cNvSpPr txBox="1"/>
          <p:nvPr/>
        </p:nvSpPr>
        <p:spPr>
          <a:xfrm>
            <a:off x="3463290" y="537210"/>
            <a:ext cx="5280660" cy="369332"/>
          </a:xfrm>
          <a:prstGeom prst="rect">
            <a:avLst/>
          </a:prstGeom>
          <a:noFill/>
        </p:spPr>
        <p:txBody>
          <a:bodyPr wrap="square" rtlCol="0">
            <a:spAutoFit/>
          </a:bodyPr>
          <a:lstStyle/>
          <a:p>
            <a:pPr algn="ctr"/>
            <a:r>
              <a:rPr lang="pt-BR" b="1" dirty="0" smtClean="0"/>
              <a:t>Análise das Manifestações</a:t>
            </a:r>
            <a:endParaRPr lang="pt-BR" b="1" dirty="0"/>
          </a:p>
        </p:txBody>
      </p:sp>
      <p:pic>
        <p:nvPicPr>
          <p:cNvPr id="2" name="Imagem 1"/>
          <p:cNvPicPr>
            <a:picLocks noChangeAspect="1"/>
          </p:cNvPicPr>
          <p:nvPr/>
        </p:nvPicPr>
        <p:blipFill>
          <a:blip r:embed="rId2"/>
          <a:stretch>
            <a:fillRect/>
          </a:stretch>
        </p:blipFill>
        <p:spPr>
          <a:xfrm>
            <a:off x="668029" y="1538023"/>
            <a:ext cx="5201376" cy="3781953"/>
          </a:xfrm>
          <a:prstGeom prst="rect">
            <a:avLst/>
          </a:prstGeom>
        </p:spPr>
      </p:pic>
    </p:spTree>
    <p:extLst>
      <p:ext uri="{BB962C8B-B14F-4D97-AF65-F5344CB8AC3E}">
        <p14:creationId xmlns:p14="http://schemas.microsoft.com/office/powerpoint/2010/main" val="3594061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07718" y="1766887"/>
            <a:ext cx="1071562" cy="1071562"/>
          </a:xfrm>
          <a:prstGeom prst="rect">
            <a:avLst/>
          </a:prstGeom>
        </p:spPr>
      </p:pic>
      <p:pic>
        <p:nvPicPr>
          <p:cNvPr id="3" name="Image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7990" y="4092584"/>
            <a:ext cx="1094422" cy="1094422"/>
          </a:xfrm>
          <a:prstGeom prst="rect">
            <a:avLst/>
          </a:prstGeom>
        </p:spPr>
      </p:pic>
      <p:pic>
        <p:nvPicPr>
          <p:cNvPr id="4" name="Imagem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7990" y="1619963"/>
            <a:ext cx="1174432" cy="1174432"/>
          </a:xfrm>
          <a:prstGeom prst="rect">
            <a:avLst/>
          </a:prstGeom>
        </p:spPr>
      </p:pic>
      <p:pic>
        <p:nvPicPr>
          <p:cNvPr id="6" name="Imagem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6970" y="3519796"/>
            <a:ext cx="1667210" cy="1667210"/>
          </a:xfrm>
          <a:prstGeom prst="rect">
            <a:avLst/>
          </a:prstGeom>
        </p:spPr>
      </p:pic>
      <p:pic>
        <p:nvPicPr>
          <p:cNvPr id="7" name="Imagem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17320" y="1575910"/>
            <a:ext cx="1262539" cy="1262539"/>
          </a:xfrm>
          <a:prstGeom prst="rect">
            <a:avLst/>
          </a:prstGeom>
        </p:spPr>
      </p:pic>
      <p:sp>
        <p:nvSpPr>
          <p:cNvPr id="8" name="CaixaDeTexto 7"/>
          <p:cNvSpPr txBox="1"/>
          <p:nvPr/>
        </p:nvSpPr>
        <p:spPr>
          <a:xfrm>
            <a:off x="1697747" y="2852902"/>
            <a:ext cx="2532865" cy="369332"/>
          </a:xfrm>
          <a:prstGeom prst="rect">
            <a:avLst/>
          </a:prstGeom>
          <a:noFill/>
        </p:spPr>
        <p:txBody>
          <a:bodyPr wrap="square" rtlCol="0">
            <a:spAutoFit/>
          </a:bodyPr>
          <a:lstStyle/>
          <a:p>
            <a:r>
              <a:rPr lang="pt-BR" dirty="0" smtClean="0"/>
              <a:t>Telefone</a:t>
            </a:r>
            <a:endParaRPr lang="pt-BR" dirty="0"/>
          </a:p>
        </p:txBody>
      </p:sp>
      <p:sp>
        <p:nvSpPr>
          <p:cNvPr id="9" name="CaixaDeTexto 8"/>
          <p:cNvSpPr txBox="1"/>
          <p:nvPr/>
        </p:nvSpPr>
        <p:spPr>
          <a:xfrm>
            <a:off x="1697747" y="5299902"/>
            <a:ext cx="2532865" cy="369332"/>
          </a:xfrm>
          <a:prstGeom prst="rect">
            <a:avLst/>
          </a:prstGeom>
          <a:noFill/>
        </p:spPr>
        <p:txBody>
          <a:bodyPr wrap="square" rtlCol="0">
            <a:spAutoFit/>
          </a:bodyPr>
          <a:lstStyle/>
          <a:p>
            <a:r>
              <a:rPr lang="pt-BR" dirty="0" smtClean="0"/>
              <a:t>Presencial</a:t>
            </a:r>
            <a:endParaRPr lang="pt-BR" dirty="0"/>
          </a:p>
        </p:txBody>
      </p:sp>
      <p:sp>
        <p:nvSpPr>
          <p:cNvPr id="10" name="CaixaDeTexto 9"/>
          <p:cNvSpPr txBox="1"/>
          <p:nvPr/>
        </p:nvSpPr>
        <p:spPr>
          <a:xfrm>
            <a:off x="5004827" y="2909539"/>
            <a:ext cx="2532865" cy="369332"/>
          </a:xfrm>
          <a:prstGeom prst="rect">
            <a:avLst/>
          </a:prstGeom>
          <a:noFill/>
        </p:spPr>
        <p:txBody>
          <a:bodyPr wrap="square" rtlCol="0">
            <a:spAutoFit/>
          </a:bodyPr>
          <a:lstStyle/>
          <a:p>
            <a:r>
              <a:rPr lang="pt-BR" dirty="0" smtClean="0"/>
              <a:t>Fala.BR</a:t>
            </a:r>
            <a:endParaRPr lang="pt-BR" dirty="0"/>
          </a:p>
        </p:txBody>
      </p:sp>
      <p:sp>
        <p:nvSpPr>
          <p:cNvPr id="11" name="CaixaDeTexto 10"/>
          <p:cNvSpPr txBox="1"/>
          <p:nvPr/>
        </p:nvSpPr>
        <p:spPr>
          <a:xfrm>
            <a:off x="5004827" y="5299902"/>
            <a:ext cx="2532865" cy="369332"/>
          </a:xfrm>
          <a:prstGeom prst="rect">
            <a:avLst/>
          </a:prstGeom>
          <a:noFill/>
        </p:spPr>
        <p:txBody>
          <a:bodyPr wrap="square" rtlCol="0">
            <a:spAutoFit/>
          </a:bodyPr>
          <a:lstStyle/>
          <a:p>
            <a:r>
              <a:rPr lang="pt-BR" dirty="0" smtClean="0"/>
              <a:t>E-mail</a:t>
            </a:r>
            <a:endParaRPr lang="pt-BR" dirty="0"/>
          </a:p>
        </p:txBody>
      </p:sp>
      <p:sp>
        <p:nvSpPr>
          <p:cNvPr id="12" name="CaixaDeTexto 11"/>
          <p:cNvSpPr txBox="1"/>
          <p:nvPr/>
        </p:nvSpPr>
        <p:spPr>
          <a:xfrm>
            <a:off x="8407718" y="3159082"/>
            <a:ext cx="2532865" cy="369332"/>
          </a:xfrm>
          <a:prstGeom prst="rect">
            <a:avLst/>
          </a:prstGeom>
          <a:noFill/>
        </p:spPr>
        <p:txBody>
          <a:bodyPr wrap="square" rtlCol="0">
            <a:spAutoFit/>
          </a:bodyPr>
          <a:lstStyle/>
          <a:p>
            <a:r>
              <a:rPr lang="pt-BR" dirty="0" smtClean="0"/>
              <a:t>Carta</a:t>
            </a:r>
            <a:endParaRPr lang="pt-BR" dirty="0"/>
          </a:p>
        </p:txBody>
      </p:sp>
      <p:pic>
        <p:nvPicPr>
          <p:cNvPr id="13" name="Imagem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19135" y="3812854"/>
            <a:ext cx="1160145" cy="1374152"/>
          </a:xfrm>
          <a:prstGeom prst="rect">
            <a:avLst/>
          </a:prstGeom>
        </p:spPr>
      </p:pic>
      <p:sp>
        <p:nvSpPr>
          <p:cNvPr id="14" name="CaixaDeTexto 13"/>
          <p:cNvSpPr txBox="1"/>
          <p:nvPr/>
        </p:nvSpPr>
        <p:spPr>
          <a:xfrm>
            <a:off x="7839075" y="5299902"/>
            <a:ext cx="2532865" cy="369332"/>
          </a:xfrm>
          <a:prstGeom prst="rect">
            <a:avLst/>
          </a:prstGeom>
          <a:noFill/>
        </p:spPr>
        <p:txBody>
          <a:bodyPr wrap="square" rtlCol="0">
            <a:spAutoFit/>
          </a:bodyPr>
          <a:lstStyle/>
          <a:p>
            <a:r>
              <a:rPr lang="pt-BR" dirty="0" smtClean="0"/>
              <a:t>Caixa de Manifestação</a:t>
            </a:r>
            <a:endParaRPr lang="pt-BR" dirty="0"/>
          </a:p>
        </p:txBody>
      </p:sp>
      <p:sp>
        <p:nvSpPr>
          <p:cNvPr id="15" name="CaixaDeTexto 14"/>
          <p:cNvSpPr txBox="1"/>
          <p:nvPr/>
        </p:nvSpPr>
        <p:spPr>
          <a:xfrm>
            <a:off x="2964179" y="582930"/>
            <a:ext cx="6515101" cy="369332"/>
          </a:xfrm>
          <a:prstGeom prst="rect">
            <a:avLst/>
          </a:prstGeom>
          <a:noFill/>
        </p:spPr>
        <p:txBody>
          <a:bodyPr wrap="square" rtlCol="0">
            <a:spAutoFit/>
          </a:bodyPr>
          <a:lstStyle/>
          <a:p>
            <a:pPr algn="ctr"/>
            <a:r>
              <a:rPr lang="pt-BR" b="1" dirty="0" smtClean="0"/>
              <a:t>CANAIS DE MANIFESTAÇÃO DO CIDADÃO</a:t>
            </a:r>
            <a:endParaRPr lang="pt-BR" b="1" dirty="0"/>
          </a:p>
        </p:txBody>
      </p:sp>
      <p:sp>
        <p:nvSpPr>
          <p:cNvPr id="16" name="CaixaDeTexto 15"/>
          <p:cNvSpPr txBox="1"/>
          <p:nvPr/>
        </p:nvSpPr>
        <p:spPr>
          <a:xfrm>
            <a:off x="2679859" y="1766887"/>
            <a:ext cx="796291" cy="646331"/>
          </a:xfrm>
          <a:prstGeom prst="rect">
            <a:avLst/>
          </a:prstGeom>
          <a:noFill/>
        </p:spPr>
        <p:txBody>
          <a:bodyPr wrap="square" rtlCol="0">
            <a:spAutoFit/>
          </a:bodyPr>
          <a:lstStyle/>
          <a:p>
            <a:r>
              <a:rPr lang="pt-BR" sz="3600" b="1" dirty="0" smtClean="0"/>
              <a:t>19</a:t>
            </a:r>
            <a:endParaRPr lang="pt-BR" sz="3600" b="1" dirty="0"/>
          </a:p>
        </p:txBody>
      </p:sp>
      <p:sp>
        <p:nvSpPr>
          <p:cNvPr id="17" name="CaixaDeTexto 16"/>
          <p:cNvSpPr txBox="1"/>
          <p:nvPr/>
        </p:nvSpPr>
        <p:spPr>
          <a:xfrm>
            <a:off x="3119793" y="4092584"/>
            <a:ext cx="796291" cy="646331"/>
          </a:xfrm>
          <a:prstGeom prst="rect">
            <a:avLst/>
          </a:prstGeom>
          <a:noFill/>
        </p:spPr>
        <p:txBody>
          <a:bodyPr wrap="square" rtlCol="0">
            <a:spAutoFit/>
          </a:bodyPr>
          <a:lstStyle/>
          <a:p>
            <a:r>
              <a:rPr lang="pt-BR" sz="3600" b="1" dirty="0" smtClean="0"/>
              <a:t>32</a:t>
            </a:r>
            <a:endParaRPr lang="pt-BR" sz="3600" b="1" dirty="0"/>
          </a:p>
        </p:txBody>
      </p:sp>
      <p:sp>
        <p:nvSpPr>
          <p:cNvPr id="18" name="CaixaDeTexto 17"/>
          <p:cNvSpPr txBox="1"/>
          <p:nvPr/>
        </p:nvSpPr>
        <p:spPr>
          <a:xfrm>
            <a:off x="6271259" y="1766887"/>
            <a:ext cx="796291" cy="646331"/>
          </a:xfrm>
          <a:prstGeom prst="rect">
            <a:avLst/>
          </a:prstGeom>
          <a:noFill/>
        </p:spPr>
        <p:txBody>
          <a:bodyPr wrap="square" rtlCol="0">
            <a:spAutoFit/>
          </a:bodyPr>
          <a:lstStyle/>
          <a:p>
            <a:r>
              <a:rPr lang="pt-BR" sz="3600" b="1" dirty="0" smtClean="0"/>
              <a:t>66</a:t>
            </a:r>
            <a:endParaRPr lang="pt-BR" sz="3600" b="1" dirty="0"/>
          </a:p>
        </p:txBody>
      </p:sp>
      <p:sp>
        <p:nvSpPr>
          <p:cNvPr id="19" name="CaixaDeTexto 18"/>
          <p:cNvSpPr txBox="1"/>
          <p:nvPr/>
        </p:nvSpPr>
        <p:spPr>
          <a:xfrm>
            <a:off x="6214228" y="4176764"/>
            <a:ext cx="796291" cy="646331"/>
          </a:xfrm>
          <a:prstGeom prst="rect">
            <a:avLst/>
          </a:prstGeom>
          <a:noFill/>
        </p:spPr>
        <p:txBody>
          <a:bodyPr wrap="square" rtlCol="0">
            <a:spAutoFit/>
          </a:bodyPr>
          <a:lstStyle/>
          <a:p>
            <a:r>
              <a:rPr lang="pt-BR" sz="3600" b="1" dirty="0" smtClean="0"/>
              <a:t>13</a:t>
            </a:r>
            <a:endParaRPr lang="pt-BR" sz="3600" b="1" dirty="0"/>
          </a:p>
        </p:txBody>
      </p:sp>
      <p:sp>
        <p:nvSpPr>
          <p:cNvPr id="20" name="CaixaDeTexto 19"/>
          <p:cNvSpPr txBox="1"/>
          <p:nvPr/>
        </p:nvSpPr>
        <p:spPr>
          <a:xfrm>
            <a:off x="9674150" y="1884013"/>
            <a:ext cx="796291" cy="646331"/>
          </a:xfrm>
          <a:prstGeom prst="rect">
            <a:avLst/>
          </a:prstGeom>
          <a:noFill/>
        </p:spPr>
        <p:txBody>
          <a:bodyPr wrap="square" rtlCol="0">
            <a:spAutoFit/>
          </a:bodyPr>
          <a:lstStyle/>
          <a:p>
            <a:r>
              <a:rPr lang="pt-BR" sz="3600" b="1" dirty="0" smtClean="0"/>
              <a:t>3</a:t>
            </a:r>
            <a:endParaRPr lang="pt-BR" sz="3600" b="1" dirty="0"/>
          </a:p>
        </p:txBody>
      </p:sp>
      <p:sp>
        <p:nvSpPr>
          <p:cNvPr id="21" name="CaixaDeTexto 20"/>
          <p:cNvSpPr txBox="1"/>
          <p:nvPr/>
        </p:nvSpPr>
        <p:spPr>
          <a:xfrm>
            <a:off x="9674150" y="4353133"/>
            <a:ext cx="796291" cy="646331"/>
          </a:xfrm>
          <a:prstGeom prst="rect">
            <a:avLst/>
          </a:prstGeom>
          <a:noFill/>
        </p:spPr>
        <p:txBody>
          <a:bodyPr wrap="square" rtlCol="0">
            <a:spAutoFit/>
          </a:bodyPr>
          <a:lstStyle/>
          <a:p>
            <a:r>
              <a:rPr lang="pt-BR" sz="3600" b="1" dirty="0" smtClean="0"/>
              <a:t>0</a:t>
            </a:r>
            <a:endParaRPr lang="pt-BR" sz="3600" b="1" dirty="0"/>
          </a:p>
        </p:txBody>
      </p:sp>
    </p:spTree>
    <p:extLst>
      <p:ext uri="{BB962C8B-B14F-4D97-AF65-F5344CB8AC3E}">
        <p14:creationId xmlns:p14="http://schemas.microsoft.com/office/powerpoint/2010/main" val="2902899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3" name="Agrupar 2"/>
          <p:cNvGrpSpPr/>
          <p:nvPr/>
        </p:nvGrpSpPr>
        <p:grpSpPr>
          <a:xfrm>
            <a:off x="424085" y="1375873"/>
            <a:ext cx="1455659" cy="1445596"/>
            <a:chOff x="738558" y="408561"/>
            <a:chExt cx="1344550" cy="1321677"/>
          </a:xfrm>
        </p:grpSpPr>
        <p:pic>
          <p:nvPicPr>
            <p:cNvPr id="4" name="Imagem 3"/>
            <p:cNvPicPr>
              <a:picLocks noChangeAspect="1"/>
            </p:cNvPicPr>
            <p:nvPr/>
          </p:nvPicPr>
          <p:blipFill>
            <a:blip r:embed="rId2"/>
            <a:stretch>
              <a:fillRect/>
            </a:stretch>
          </p:blipFill>
          <p:spPr>
            <a:xfrm>
              <a:off x="738558" y="408561"/>
              <a:ext cx="1340359" cy="1321677"/>
            </a:xfrm>
            <a:prstGeom prst="rect">
              <a:avLst/>
            </a:prstGeom>
          </p:spPr>
        </p:pic>
        <p:sp>
          <p:nvSpPr>
            <p:cNvPr id="5" name="CaixaDeTexto 4"/>
            <p:cNvSpPr txBox="1"/>
            <p:nvPr/>
          </p:nvSpPr>
          <p:spPr>
            <a:xfrm>
              <a:off x="738558" y="783094"/>
              <a:ext cx="1344550" cy="703483"/>
            </a:xfrm>
            <a:prstGeom prst="rect">
              <a:avLst/>
            </a:prstGeom>
            <a:noFill/>
          </p:spPr>
          <p:txBody>
            <a:bodyPr wrap="square" rtlCol="0">
              <a:spAutoFit/>
            </a:bodyPr>
            <a:lstStyle/>
            <a:p>
              <a:pPr algn="ctr"/>
              <a:r>
                <a:rPr lang="pt-BR" sz="1100" b="1" dirty="0" smtClean="0"/>
                <a:t>Assistência hospitalar e Ambulatorial</a:t>
              </a:r>
            </a:p>
            <a:p>
              <a:pPr algn="ctr"/>
              <a:r>
                <a:rPr lang="pt-BR" sz="1100" b="1" dirty="0" smtClean="0"/>
                <a:t>36,84%</a:t>
              </a:r>
              <a:endParaRPr lang="pt-BR" sz="1100" b="1" dirty="0"/>
            </a:p>
          </p:txBody>
        </p:sp>
      </p:grpSp>
      <p:pic>
        <p:nvPicPr>
          <p:cNvPr id="9" name="Imagem 8"/>
          <p:cNvPicPr>
            <a:picLocks noChangeAspect="1"/>
          </p:cNvPicPr>
          <p:nvPr/>
        </p:nvPicPr>
        <p:blipFill>
          <a:blip r:embed="rId2"/>
          <a:stretch>
            <a:fillRect/>
          </a:stretch>
        </p:blipFill>
        <p:spPr>
          <a:xfrm>
            <a:off x="392443" y="3400542"/>
            <a:ext cx="1451121" cy="1420732"/>
          </a:xfrm>
          <a:prstGeom prst="rect">
            <a:avLst/>
          </a:prstGeom>
        </p:spPr>
      </p:pic>
      <p:pic>
        <p:nvPicPr>
          <p:cNvPr id="10" name="Imagem 9"/>
          <p:cNvPicPr>
            <a:picLocks noChangeAspect="1"/>
          </p:cNvPicPr>
          <p:nvPr/>
        </p:nvPicPr>
        <p:blipFill>
          <a:blip r:embed="rId2"/>
          <a:stretch>
            <a:fillRect/>
          </a:stretch>
        </p:blipFill>
        <p:spPr>
          <a:xfrm>
            <a:off x="392443" y="5167852"/>
            <a:ext cx="1451121" cy="1363577"/>
          </a:xfrm>
          <a:prstGeom prst="rect">
            <a:avLst/>
          </a:prstGeom>
        </p:spPr>
      </p:pic>
      <p:pic>
        <p:nvPicPr>
          <p:cNvPr id="11" name="Imagem 10"/>
          <p:cNvPicPr>
            <a:picLocks noChangeAspect="1"/>
          </p:cNvPicPr>
          <p:nvPr/>
        </p:nvPicPr>
        <p:blipFill>
          <a:blip r:embed="rId2"/>
          <a:stretch>
            <a:fillRect/>
          </a:stretch>
        </p:blipFill>
        <p:spPr>
          <a:xfrm>
            <a:off x="5380145" y="1459876"/>
            <a:ext cx="1451121" cy="1420732"/>
          </a:xfrm>
          <a:prstGeom prst="rect">
            <a:avLst/>
          </a:prstGeom>
        </p:spPr>
      </p:pic>
      <p:pic>
        <p:nvPicPr>
          <p:cNvPr id="12" name="Imagem 11"/>
          <p:cNvPicPr>
            <a:picLocks noChangeAspect="1"/>
          </p:cNvPicPr>
          <p:nvPr/>
        </p:nvPicPr>
        <p:blipFill>
          <a:blip r:embed="rId2"/>
          <a:stretch>
            <a:fillRect/>
          </a:stretch>
        </p:blipFill>
        <p:spPr>
          <a:xfrm>
            <a:off x="5380145" y="3401593"/>
            <a:ext cx="1451121" cy="1420732"/>
          </a:xfrm>
          <a:prstGeom prst="rect">
            <a:avLst/>
          </a:prstGeom>
        </p:spPr>
      </p:pic>
      <p:pic>
        <p:nvPicPr>
          <p:cNvPr id="13" name="Imagem 12"/>
          <p:cNvPicPr>
            <a:picLocks noChangeAspect="1"/>
          </p:cNvPicPr>
          <p:nvPr/>
        </p:nvPicPr>
        <p:blipFill>
          <a:blip r:embed="rId2"/>
          <a:stretch>
            <a:fillRect/>
          </a:stretch>
        </p:blipFill>
        <p:spPr>
          <a:xfrm>
            <a:off x="5410723" y="5139274"/>
            <a:ext cx="1451121" cy="1420732"/>
          </a:xfrm>
          <a:prstGeom prst="rect">
            <a:avLst/>
          </a:prstGeom>
        </p:spPr>
      </p:pic>
      <p:pic>
        <p:nvPicPr>
          <p:cNvPr id="14" name="Imagem 13"/>
          <p:cNvPicPr>
            <a:picLocks noChangeAspect="1"/>
          </p:cNvPicPr>
          <p:nvPr/>
        </p:nvPicPr>
        <p:blipFill>
          <a:blip r:embed="rId2"/>
          <a:stretch>
            <a:fillRect/>
          </a:stretch>
        </p:blipFill>
        <p:spPr>
          <a:xfrm>
            <a:off x="10075423" y="3393177"/>
            <a:ext cx="1451121" cy="1420732"/>
          </a:xfrm>
          <a:prstGeom prst="rect">
            <a:avLst/>
          </a:prstGeom>
        </p:spPr>
      </p:pic>
      <p:sp>
        <p:nvSpPr>
          <p:cNvPr id="15" name="CaixaDeTexto 14"/>
          <p:cNvSpPr txBox="1"/>
          <p:nvPr/>
        </p:nvSpPr>
        <p:spPr>
          <a:xfrm>
            <a:off x="575124" y="3747120"/>
            <a:ext cx="1060170" cy="877163"/>
          </a:xfrm>
          <a:prstGeom prst="rect">
            <a:avLst/>
          </a:prstGeom>
          <a:noFill/>
        </p:spPr>
        <p:txBody>
          <a:bodyPr wrap="square" rtlCol="0">
            <a:spAutoFit/>
          </a:bodyPr>
          <a:lstStyle/>
          <a:p>
            <a:pPr algn="ctr"/>
            <a:r>
              <a:rPr lang="pt-BR" sz="1100" b="1" dirty="0"/>
              <a:t>Ouvidoria Interna</a:t>
            </a:r>
          </a:p>
          <a:p>
            <a:pPr algn="ctr"/>
            <a:r>
              <a:rPr lang="pt-BR" sz="1100" b="1" dirty="0" smtClean="0"/>
              <a:t>27,07%</a:t>
            </a:r>
            <a:endParaRPr lang="pt-BR" sz="1100" b="1" dirty="0"/>
          </a:p>
          <a:p>
            <a:endParaRPr lang="pt-BR" dirty="0"/>
          </a:p>
        </p:txBody>
      </p:sp>
      <p:sp>
        <p:nvSpPr>
          <p:cNvPr id="16" name="CaixaDeTexto 15"/>
          <p:cNvSpPr txBox="1"/>
          <p:nvPr/>
        </p:nvSpPr>
        <p:spPr>
          <a:xfrm>
            <a:off x="477386" y="5617182"/>
            <a:ext cx="1255645" cy="769441"/>
          </a:xfrm>
          <a:prstGeom prst="rect">
            <a:avLst/>
          </a:prstGeom>
          <a:noFill/>
        </p:spPr>
        <p:txBody>
          <a:bodyPr wrap="square" rtlCol="0">
            <a:spAutoFit/>
          </a:bodyPr>
          <a:lstStyle/>
          <a:p>
            <a:pPr algn="ctr"/>
            <a:r>
              <a:rPr lang="pt-BR" sz="1100" b="1" dirty="0" smtClean="0"/>
              <a:t>Agradecimento aos profissionais de saúde</a:t>
            </a:r>
            <a:endParaRPr lang="pt-BR" sz="1100" b="1" dirty="0"/>
          </a:p>
          <a:p>
            <a:pPr algn="ctr"/>
            <a:r>
              <a:rPr lang="pt-BR" sz="1100" b="1" dirty="0" smtClean="0"/>
              <a:t>8,27</a:t>
            </a:r>
            <a:r>
              <a:rPr lang="pt-BR" sz="1100" b="1" dirty="0"/>
              <a:t>%</a:t>
            </a:r>
          </a:p>
        </p:txBody>
      </p:sp>
      <p:sp>
        <p:nvSpPr>
          <p:cNvPr id="17" name="CaixaDeTexto 16"/>
          <p:cNvSpPr txBox="1"/>
          <p:nvPr/>
        </p:nvSpPr>
        <p:spPr>
          <a:xfrm>
            <a:off x="5545237" y="1954798"/>
            <a:ext cx="1120936" cy="430887"/>
          </a:xfrm>
          <a:prstGeom prst="rect">
            <a:avLst/>
          </a:prstGeom>
          <a:noFill/>
        </p:spPr>
        <p:txBody>
          <a:bodyPr wrap="square" rtlCol="0">
            <a:spAutoFit/>
          </a:bodyPr>
          <a:lstStyle/>
          <a:p>
            <a:pPr algn="ctr"/>
            <a:r>
              <a:rPr lang="pt-BR" sz="1100" b="1" dirty="0" smtClean="0"/>
              <a:t>Atendimento </a:t>
            </a:r>
          </a:p>
          <a:p>
            <a:pPr algn="ctr"/>
            <a:r>
              <a:rPr lang="pt-BR" sz="1100" b="1" dirty="0" smtClean="0"/>
              <a:t>6,77%</a:t>
            </a:r>
            <a:endParaRPr lang="pt-BR" sz="1100" b="1" dirty="0"/>
          </a:p>
        </p:txBody>
      </p:sp>
      <p:sp>
        <p:nvSpPr>
          <p:cNvPr id="18" name="CaixaDeTexto 17"/>
          <p:cNvSpPr txBox="1"/>
          <p:nvPr/>
        </p:nvSpPr>
        <p:spPr>
          <a:xfrm>
            <a:off x="1879744" y="3497835"/>
            <a:ext cx="3414586" cy="1323439"/>
          </a:xfrm>
          <a:prstGeom prst="rect">
            <a:avLst/>
          </a:prstGeom>
          <a:noFill/>
        </p:spPr>
        <p:txBody>
          <a:bodyPr wrap="square" rtlCol="0">
            <a:spAutoFit/>
          </a:bodyPr>
          <a:lstStyle/>
          <a:p>
            <a:pPr algn="just"/>
            <a:r>
              <a:rPr lang="pt-BR" sz="1000" dirty="0"/>
              <a:t>Adicionais (insalubridade, periculosidade, noturno, APH); Conduta (acadêmicos, professores, residentes); Conduta (colaboradores, chefias); Conduta (paciente, acompanhante, visitante, </a:t>
            </a:r>
            <a:r>
              <a:rPr lang="pt-BR" sz="1000" dirty="0" err="1"/>
              <a:t>etc</a:t>
            </a:r>
            <a:r>
              <a:rPr lang="pt-BR" sz="1000" dirty="0"/>
              <a:t>); Cumprimento de carga horária; Dimensionamento de pessoal; Informações administrativas aos </a:t>
            </a:r>
            <a:r>
              <a:rPr lang="pt-BR" sz="1000" dirty="0" smtClean="0"/>
              <a:t>colaboradores</a:t>
            </a:r>
            <a:r>
              <a:rPr lang="pt-BR" sz="1000" dirty="0"/>
              <a:t>; Outros; Plano de Cargos, Carreiras, Salários, benefícios –  (descrição dos cargos, desvio de função, auxílio, </a:t>
            </a:r>
            <a:r>
              <a:rPr lang="pt-BR" sz="1000" dirty="0" err="1"/>
              <a:t>etc</a:t>
            </a:r>
            <a:r>
              <a:rPr lang="pt-BR" sz="1000" dirty="0" smtClean="0"/>
              <a:t>).</a:t>
            </a:r>
            <a:endParaRPr lang="pt-BR" sz="1000" dirty="0"/>
          </a:p>
        </p:txBody>
      </p:sp>
      <p:sp>
        <p:nvSpPr>
          <p:cNvPr id="20" name="CaixaDeTexto 19"/>
          <p:cNvSpPr txBox="1"/>
          <p:nvPr/>
        </p:nvSpPr>
        <p:spPr>
          <a:xfrm>
            <a:off x="1875206" y="1459876"/>
            <a:ext cx="3409368" cy="1631216"/>
          </a:xfrm>
          <a:prstGeom prst="rect">
            <a:avLst/>
          </a:prstGeom>
          <a:noFill/>
        </p:spPr>
        <p:txBody>
          <a:bodyPr wrap="square" rtlCol="0">
            <a:spAutoFit/>
          </a:bodyPr>
          <a:lstStyle/>
          <a:p>
            <a:pPr algn="just"/>
            <a:r>
              <a:rPr lang="pt-BR" sz="1000" dirty="0"/>
              <a:t>Cirurgia (agendamento, reagendamento); Cirurgia (cancelamento/suspensão); Cirurgia (tempo de espera); Consulta (agendamento e reagendamento); Consulta (cancelamento/suspensão); Exame (agendamento, reagendamento); Exame (resultado); Exame (tempo de espera); Informações assistenciais ao paciente, acompanhante, </a:t>
            </a:r>
            <a:r>
              <a:rPr lang="pt-BR" sz="1000" dirty="0" smtClean="0"/>
              <a:t>familiar</a:t>
            </a:r>
            <a:r>
              <a:rPr lang="pt-BR" sz="1000" dirty="0"/>
              <a:t>; Laudo ou Atestado  médico/acompanhamento/comparecimento; Laudo ou Atestado  </a:t>
            </a:r>
            <a:r>
              <a:rPr lang="pt-BR" sz="1000" dirty="0" smtClean="0"/>
              <a:t>médico/acompanhamento/comparecimento</a:t>
            </a:r>
            <a:r>
              <a:rPr lang="pt-BR" sz="1000" dirty="0"/>
              <a:t>; Prescrição/Receita (médica e demais assistenciais</a:t>
            </a:r>
            <a:r>
              <a:rPr lang="pt-BR" sz="1000" dirty="0" smtClean="0"/>
              <a:t>).</a:t>
            </a:r>
            <a:endParaRPr lang="pt-BR" sz="1000" dirty="0"/>
          </a:p>
        </p:txBody>
      </p:sp>
      <p:sp>
        <p:nvSpPr>
          <p:cNvPr id="21" name="CaixaDeTexto 20"/>
          <p:cNvSpPr txBox="1"/>
          <p:nvPr/>
        </p:nvSpPr>
        <p:spPr>
          <a:xfrm>
            <a:off x="1843564" y="5801848"/>
            <a:ext cx="3302760" cy="400110"/>
          </a:xfrm>
          <a:prstGeom prst="rect">
            <a:avLst/>
          </a:prstGeom>
          <a:noFill/>
        </p:spPr>
        <p:txBody>
          <a:bodyPr wrap="square" rtlCol="0">
            <a:spAutoFit/>
          </a:bodyPr>
          <a:lstStyle/>
          <a:p>
            <a:r>
              <a:rPr lang="pt-BR" sz="1000" dirty="0"/>
              <a:t>Atendimento (ambulatório); Atendimento (geral); Atendimento (internação</a:t>
            </a:r>
            <a:r>
              <a:rPr lang="pt-BR" sz="1000" dirty="0" smtClean="0"/>
              <a:t>); Outros.</a:t>
            </a:r>
            <a:endParaRPr lang="pt-BR" sz="1000" dirty="0"/>
          </a:p>
        </p:txBody>
      </p:sp>
      <p:sp>
        <p:nvSpPr>
          <p:cNvPr id="19" name="CaixaDeTexto 18"/>
          <p:cNvSpPr txBox="1"/>
          <p:nvPr/>
        </p:nvSpPr>
        <p:spPr>
          <a:xfrm>
            <a:off x="3022811" y="539951"/>
            <a:ext cx="6513232" cy="369332"/>
          </a:xfrm>
          <a:prstGeom prst="rect">
            <a:avLst/>
          </a:prstGeom>
          <a:noFill/>
        </p:spPr>
        <p:txBody>
          <a:bodyPr wrap="square" rtlCol="0">
            <a:spAutoFit/>
          </a:bodyPr>
          <a:lstStyle/>
          <a:p>
            <a:pPr algn="ctr"/>
            <a:r>
              <a:rPr lang="pt-BR" b="1" dirty="0" smtClean="0"/>
              <a:t>Principais Assuntos e Subassuntos</a:t>
            </a:r>
            <a:endParaRPr lang="pt-BR" b="1" dirty="0"/>
          </a:p>
        </p:txBody>
      </p:sp>
      <p:sp>
        <p:nvSpPr>
          <p:cNvPr id="2" name="CaixaDeTexto 1"/>
          <p:cNvSpPr txBox="1"/>
          <p:nvPr/>
        </p:nvSpPr>
        <p:spPr>
          <a:xfrm>
            <a:off x="6926837" y="1821672"/>
            <a:ext cx="2438400" cy="553998"/>
          </a:xfrm>
          <a:prstGeom prst="rect">
            <a:avLst/>
          </a:prstGeom>
          <a:noFill/>
        </p:spPr>
        <p:txBody>
          <a:bodyPr wrap="square" rtlCol="0">
            <a:spAutoFit/>
          </a:bodyPr>
          <a:lstStyle/>
          <a:p>
            <a:r>
              <a:rPr lang="pt-BR" sz="1000" dirty="0" smtClean="0"/>
              <a:t>Atendimento (Ambulatório); Atendimento (Geral); Atendimento (Internação); Outros.</a:t>
            </a:r>
            <a:endParaRPr lang="pt-BR" sz="1000" dirty="0"/>
          </a:p>
        </p:txBody>
      </p:sp>
      <p:sp>
        <p:nvSpPr>
          <p:cNvPr id="6" name="CaixaDeTexto 5"/>
          <p:cNvSpPr txBox="1"/>
          <p:nvPr/>
        </p:nvSpPr>
        <p:spPr>
          <a:xfrm>
            <a:off x="5380145" y="3944110"/>
            <a:ext cx="1397876" cy="430887"/>
          </a:xfrm>
          <a:prstGeom prst="rect">
            <a:avLst/>
          </a:prstGeom>
          <a:noFill/>
        </p:spPr>
        <p:txBody>
          <a:bodyPr wrap="square" rtlCol="0">
            <a:spAutoFit/>
          </a:bodyPr>
          <a:lstStyle/>
          <a:p>
            <a:pPr algn="ctr"/>
            <a:r>
              <a:rPr lang="pt-BR" sz="1100" b="1" dirty="0" smtClean="0"/>
              <a:t>Concurso</a:t>
            </a:r>
          </a:p>
          <a:p>
            <a:pPr algn="ctr"/>
            <a:r>
              <a:rPr lang="pt-BR" sz="1100" b="1" dirty="0" smtClean="0"/>
              <a:t>4,71</a:t>
            </a:r>
            <a:endParaRPr lang="pt-BR" sz="1100" b="1" dirty="0"/>
          </a:p>
        </p:txBody>
      </p:sp>
      <p:sp>
        <p:nvSpPr>
          <p:cNvPr id="7" name="CaixaDeTexto 6"/>
          <p:cNvSpPr txBox="1"/>
          <p:nvPr/>
        </p:nvSpPr>
        <p:spPr>
          <a:xfrm>
            <a:off x="6926837" y="3531835"/>
            <a:ext cx="2524940" cy="861774"/>
          </a:xfrm>
          <a:prstGeom prst="rect">
            <a:avLst/>
          </a:prstGeom>
          <a:noFill/>
        </p:spPr>
        <p:txBody>
          <a:bodyPr wrap="square" rtlCol="0">
            <a:spAutoFit/>
          </a:bodyPr>
          <a:lstStyle/>
          <a:p>
            <a:pPr algn="just"/>
            <a:r>
              <a:rPr lang="pt-BR" sz="1000" dirty="0"/>
              <a:t>Concurso ou processo seletivo (edital, prazo, dúvidas, documentos, </a:t>
            </a:r>
            <a:r>
              <a:rPr lang="pt-BR" sz="1000" dirty="0" err="1"/>
              <a:t>etc</a:t>
            </a:r>
            <a:r>
              <a:rPr lang="pt-BR" sz="1000" dirty="0"/>
              <a:t>); Convocações; Quantitativo de contratados/quantitativo de vagas em </a:t>
            </a:r>
            <a:r>
              <a:rPr lang="pt-BR" sz="1000" dirty="0" smtClean="0"/>
              <a:t>aberto.</a:t>
            </a:r>
            <a:endParaRPr lang="pt-BR" sz="1000" dirty="0"/>
          </a:p>
        </p:txBody>
      </p:sp>
      <p:sp>
        <p:nvSpPr>
          <p:cNvPr id="22" name="CaixaDeTexto 21"/>
          <p:cNvSpPr txBox="1"/>
          <p:nvPr/>
        </p:nvSpPr>
        <p:spPr>
          <a:xfrm>
            <a:off x="5496066" y="5664319"/>
            <a:ext cx="1292521" cy="430887"/>
          </a:xfrm>
          <a:prstGeom prst="rect">
            <a:avLst/>
          </a:prstGeom>
          <a:noFill/>
        </p:spPr>
        <p:txBody>
          <a:bodyPr wrap="square" rtlCol="0">
            <a:spAutoFit/>
          </a:bodyPr>
          <a:lstStyle/>
          <a:p>
            <a:pPr algn="ctr"/>
            <a:r>
              <a:rPr lang="pt-BR" sz="1100" b="1" dirty="0" smtClean="0"/>
              <a:t>Outros em saúde</a:t>
            </a:r>
          </a:p>
          <a:p>
            <a:pPr algn="ctr"/>
            <a:r>
              <a:rPr lang="pt-BR" sz="1100" b="1" dirty="0" smtClean="0"/>
              <a:t>3,1%</a:t>
            </a:r>
            <a:endParaRPr lang="pt-BR" sz="1100" b="1" dirty="0"/>
          </a:p>
        </p:txBody>
      </p:sp>
      <p:sp>
        <p:nvSpPr>
          <p:cNvPr id="8" name="CaixaDeTexto 7"/>
          <p:cNvSpPr txBox="1"/>
          <p:nvPr/>
        </p:nvSpPr>
        <p:spPr>
          <a:xfrm>
            <a:off x="6926837" y="5756653"/>
            <a:ext cx="2554013" cy="246221"/>
          </a:xfrm>
          <a:prstGeom prst="rect">
            <a:avLst/>
          </a:prstGeom>
          <a:noFill/>
        </p:spPr>
        <p:txBody>
          <a:bodyPr wrap="square" rtlCol="0">
            <a:spAutoFit/>
          </a:bodyPr>
          <a:lstStyle/>
          <a:p>
            <a:r>
              <a:rPr lang="pt-BR" sz="1000" dirty="0"/>
              <a:t>Procedimentos e fluxos </a:t>
            </a:r>
            <a:r>
              <a:rPr lang="pt-BR" sz="1000" dirty="0" smtClean="0"/>
              <a:t>assistenciais.</a:t>
            </a:r>
            <a:endParaRPr lang="pt-BR" sz="1000" dirty="0"/>
          </a:p>
        </p:txBody>
      </p:sp>
      <p:sp>
        <p:nvSpPr>
          <p:cNvPr id="23" name="Retângulo 22"/>
          <p:cNvSpPr/>
          <p:nvPr/>
        </p:nvSpPr>
        <p:spPr>
          <a:xfrm>
            <a:off x="9890234" y="4821274"/>
            <a:ext cx="1877224" cy="553998"/>
          </a:xfrm>
          <a:prstGeom prst="rect">
            <a:avLst/>
          </a:prstGeom>
          <a:solidFill>
            <a:schemeClr val="bg1"/>
          </a:solidFill>
        </p:spPr>
        <p:txBody>
          <a:bodyPr wrap="square">
            <a:spAutoFit/>
          </a:bodyPr>
          <a:lstStyle/>
          <a:p>
            <a:pPr algn="just"/>
            <a:r>
              <a:rPr lang="pt-BR" sz="1000" dirty="0">
                <a:cs typeface="Arial" panose="020B0604020202020204" pitchFamily="34" charset="0"/>
              </a:rPr>
              <a:t>Subassuntos </a:t>
            </a:r>
            <a:r>
              <a:rPr lang="pt-BR" sz="1000" dirty="0" smtClean="0">
                <a:cs typeface="Arial" panose="020B0604020202020204" pitchFamily="34" charset="0"/>
              </a:rPr>
              <a:t>associados </a:t>
            </a:r>
            <a:r>
              <a:rPr lang="pt-BR" sz="1000" dirty="0">
                <a:cs typeface="Arial" panose="020B0604020202020204" pitchFamily="34" charset="0"/>
              </a:rPr>
              <a:t>à outras questões com menor </a:t>
            </a:r>
            <a:r>
              <a:rPr lang="pt-BR" sz="1000" dirty="0" smtClean="0">
                <a:cs typeface="Arial" panose="020B0604020202020204" pitchFamily="34" charset="0"/>
              </a:rPr>
              <a:t>incidência.</a:t>
            </a:r>
            <a:endParaRPr lang="pt-BR" sz="1000" dirty="0">
              <a:cs typeface="Arial" panose="020B0604020202020204" pitchFamily="34" charset="0"/>
            </a:endParaRPr>
          </a:p>
        </p:txBody>
      </p:sp>
      <p:sp>
        <p:nvSpPr>
          <p:cNvPr id="25" name="CaixaDeTexto 24"/>
          <p:cNvSpPr txBox="1"/>
          <p:nvPr/>
        </p:nvSpPr>
        <p:spPr>
          <a:xfrm>
            <a:off x="10154722" y="3881977"/>
            <a:ext cx="1292521" cy="443131"/>
          </a:xfrm>
          <a:prstGeom prst="rect">
            <a:avLst/>
          </a:prstGeom>
          <a:noFill/>
        </p:spPr>
        <p:txBody>
          <a:bodyPr wrap="square" rtlCol="0">
            <a:spAutoFit/>
          </a:bodyPr>
          <a:lstStyle/>
          <a:p>
            <a:pPr algn="ctr"/>
            <a:r>
              <a:rPr lang="pt-BR" sz="1100" b="1" dirty="0" smtClean="0"/>
              <a:t>Outros</a:t>
            </a:r>
          </a:p>
          <a:p>
            <a:pPr algn="ctr"/>
            <a:r>
              <a:rPr lang="pt-BR" sz="1100" b="1" dirty="0" smtClean="0"/>
              <a:t>13,53%</a:t>
            </a:r>
            <a:endParaRPr lang="pt-BR" sz="1100" b="1" dirty="0"/>
          </a:p>
        </p:txBody>
      </p:sp>
    </p:spTree>
    <p:extLst>
      <p:ext uri="{BB962C8B-B14F-4D97-AF65-F5344CB8AC3E}">
        <p14:creationId xmlns:p14="http://schemas.microsoft.com/office/powerpoint/2010/main" val="3550569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TM03457444[[fn=Base]]</Template>
  <TotalTime>2574</TotalTime>
  <Words>1570</Words>
  <Application>Microsoft Office PowerPoint</Application>
  <PresentationFormat>Widescreen</PresentationFormat>
  <Paragraphs>126</Paragraphs>
  <Slides>12</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12</vt:i4>
      </vt:variant>
    </vt:vector>
  </HeadingPairs>
  <TitlesOfParts>
    <vt:vector size="18" baseType="lpstr">
      <vt:lpstr>Arial</vt:lpstr>
      <vt:lpstr>Bookman Old Style</vt:lpstr>
      <vt:lpstr>Calibri</vt:lpstr>
      <vt:lpstr>Corbel</vt:lpstr>
      <vt:lpstr>Times New Roman</vt:lpstr>
      <vt:lpstr>Base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Paulo Estevao Pereira</dc:creator>
  <cp:lastModifiedBy>Elair Osmar Dos Santos</cp:lastModifiedBy>
  <cp:revision>136</cp:revision>
  <dcterms:created xsi:type="dcterms:W3CDTF">2021-04-08T13:44:52Z</dcterms:created>
  <dcterms:modified xsi:type="dcterms:W3CDTF">2022-02-11T14:39:51Z</dcterms:modified>
</cp:coreProperties>
</file>