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7"/>
  </p:notesMasterIdLst>
  <p:sldIdLst>
    <p:sldId id="2141412150" r:id="rId5"/>
    <p:sldId id="2141412151" r:id="rId6"/>
  </p:sldIdLst>
  <p:sldSz cx="43200638" cy="28800425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69"/>
    <a:srgbClr val="FADBDA"/>
    <a:srgbClr val="C4E5EA"/>
    <a:srgbClr val="7AC4D1"/>
    <a:srgbClr val="D1D1D1"/>
    <a:srgbClr val="B18886"/>
    <a:srgbClr val="F0811A"/>
    <a:srgbClr val="008DA6"/>
    <a:srgbClr val="DF3E37"/>
    <a:srgbClr val="6CA2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8754FE-34F1-49F8-A7F7-5D0532010307}" v="2" dt="2026-02-27T14:08:42.4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5186" autoAdjust="0"/>
  </p:normalViewPr>
  <p:slideViewPr>
    <p:cSldViewPr snapToGrid="0">
      <p:cViewPr varScale="1">
        <p:scale>
          <a:sx n="27" d="100"/>
          <a:sy n="27" d="100"/>
        </p:scale>
        <p:origin x="125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08836B-63BA-4AFF-A007-6A5C3EE43010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241425"/>
            <a:ext cx="50228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4" y="9431599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23912-A631-4FD8-B3D7-96EA696CCE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1307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1pPr>
    <a:lvl2pPr marL="1548491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2pPr>
    <a:lvl3pPr marL="3096981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3pPr>
    <a:lvl4pPr marL="4645472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4pPr>
    <a:lvl5pPr marL="6193963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5pPr>
    <a:lvl6pPr marL="7742453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6pPr>
    <a:lvl7pPr marL="9290944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7pPr>
    <a:lvl8pPr marL="10839435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8pPr>
    <a:lvl9pPr marL="12387925" algn="l" defTabSz="3096981" rtl="0" eaLnBrk="1" latinLnBrk="0" hangingPunct="1">
      <a:defRPr sz="406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887413" y="1241425"/>
            <a:ext cx="5022850" cy="3349625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0B8FE3-6A41-4358-A8B9-3ED453DA366B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5611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40048" y="4713405"/>
            <a:ext cx="36720542" cy="10026815"/>
          </a:xfrm>
        </p:spPr>
        <p:txBody>
          <a:bodyPr anchor="b"/>
          <a:lstStyle>
            <a:lvl1pPr algn="ctr">
              <a:defRPr sz="25197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5126892"/>
            <a:ext cx="32400479" cy="6953434"/>
          </a:xfrm>
        </p:spPr>
        <p:txBody>
          <a:bodyPr/>
          <a:lstStyle>
            <a:lvl1pPr marL="0" indent="0" algn="ctr">
              <a:buNone/>
              <a:defRPr sz="10079"/>
            </a:lvl1pPr>
            <a:lvl2pPr marL="1920011" indent="0" algn="ctr">
              <a:buNone/>
              <a:defRPr sz="8399"/>
            </a:lvl2pPr>
            <a:lvl3pPr marL="3840023" indent="0" algn="ctr">
              <a:buNone/>
              <a:defRPr sz="7559"/>
            </a:lvl3pPr>
            <a:lvl4pPr marL="5760034" indent="0" algn="ctr">
              <a:buNone/>
              <a:defRPr sz="6719"/>
            </a:lvl4pPr>
            <a:lvl5pPr marL="7680046" indent="0" algn="ctr">
              <a:buNone/>
              <a:defRPr sz="6719"/>
            </a:lvl5pPr>
            <a:lvl6pPr marL="9600057" indent="0" algn="ctr">
              <a:buNone/>
              <a:defRPr sz="6719"/>
            </a:lvl6pPr>
            <a:lvl7pPr marL="11520068" indent="0" algn="ctr">
              <a:buNone/>
              <a:defRPr sz="6719"/>
            </a:lvl7pPr>
            <a:lvl8pPr marL="13440080" indent="0" algn="ctr">
              <a:buNone/>
              <a:defRPr sz="6719"/>
            </a:lvl8pPr>
            <a:lvl9pPr marL="15360091" indent="0" algn="ctr">
              <a:buNone/>
              <a:defRPr sz="6719"/>
            </a:lvl9pPr>
          </a:lstStyle>
          <a:p>
            <a:r>
              <a:rPr lang="pt-BR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95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888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9" y="1533356"/>
            <a:ext cx="9315138" cy="244070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6" y="1533356"/>
            <a:ext cx="27405405" cy="2440702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1851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1763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6" y="7180114"/>
            <a:ext cx="37260550" cy="11980175"/>
          </a:xfrm>
        </p:spPr>
        <p:txBody>
          <a:bodyPr anchor="b"/>
          <a:lstStyle>
            <a:lvl1pPr>
              <a:defRPr sz="25197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6" y="19273626"/>
            <a:ext cx="37260550" cy="6300091"/>
          </a:xfrm>
        </p:spPr>
        <p:txBody>
          <a:bodyPr/>
          <a:lstStyle>
            <a:lvl1pPr marL="0" indent="0">
              <a:buNone/>
              <a:defRPr sz="10079">
                <a:solidFill>
                  <a:schemeClr val="tx1"/>
                </a:solidFill>
              </a:defRPr>
            </a:lvl1pPr>
            <a:lvl2pPr marL="1920011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2pPr>
            <a:lvl3pPr marL="3840023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3pPr>
            <a:lvl4pPr marL="5760034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4pPr>
            <a:lvl5pPr marL="7680046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5pPr>
            <a:lvl6pPr marL="9600057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6pPr>
            <a:lvl7pPr marL="11520068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7pPr>
            <a:lvl8pPr marL="13440080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8pPr>
            <a:lvl9pPr marL="15360091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1679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7666780"/>
            <a:ext cx="18360271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7666780"/>
            <a:ext cx="18360271" cy="18273605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02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533362"/>
            <a:ext cx="37260550" cy="556675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5" y="7060106"/>
            <a:ext cx="18275892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5" y="10520155"/>
            <a:ext cx="18275892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5" y="7060106"/>
            <a:ext cx="18365898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5" y="10520155"/>
            <a:ext cx="18365898" cy="1547356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8851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372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906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4146734"/>
            <a:ext cx="21870323" cy="20466969"/>
          </a:xfrm>
        </p:spPr>
        <p:txBody>
          <a:bodyPr/>
          <a:lstStyle>
            <a:lvl1pPr>
              <a:defRPr sz="13438"/>
            </a:lvl1pPr>
            <a:lvl2pPr>
              <a:defRPr sz="11759"/>
            </a:lvl2pPr>
            <a:lvl3pPr>
              <a:defRPr sz="10079"/>
            </a:lvl3pPr>
            <a:lvl4pPr>
              <a:defRPr sz="8399"/>
            </a:lvl4pPr>
            <a:lvl5pPr>
              <a:defRPr sz="8399"/>
            </a:lvl5pPr>
            <a:lvl6pPr>
              <a:defRPr sz="8399"/>
            </a:lvl6pPr>
            <a:lvl7pPr>
              <a:defRPr sz="8399"/>
            </a:lvl7pPr>
            <a:lvl8pPr>
              <a:defRPr sz="8399"/>
            </a:lvl8pPr>
            <a:lvl9pPr>
              <a:defRPr sz="8399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873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4146734"/>
            <a:ext cx="21870323" cy="20466969"/>
          </a:xfrm>
        </p:spPr>
        <p:txBody>
          <a:bodyPr anchor="t"/>
          <a:lstStyle>
            <a:lvl1pPr marL="0" indent="0">
              <a:buNone/>
              <a:defRPr sz="13438"/>
            </a:lvl1pPr>
            <a:lvl2pPr marL="1920011" indent="0">
              <a:buNone/>
              <a:defRPr sz="11759"/>
            </a:lvl2pPr>
            <a:lvl3pPr marL="3840023" indent="0">
              <a:buNone/>
              <a:defRPr sz="10079"/>
            </a:lvl3pPr>
            <a:lvl4pPr marL="5760034" indent="0">
              <a:buNone/>
              <a:defRPr sz="8399"/>
            </a:lvl4pPr>
            <a:lvl5pPr marL="7680046" indent="0">
              <a:buNone/>
              <a:defRPr sz="8399"/>
            </a:lvl5pPr>
            <a:lvl6pPr marL="9600057" indent="0">
              <a:buNone/>
              <a:defRPr sz="8399"/>
            </a:lvl6pPr>
            <a:lvl7pPr marL="11520068" indent="0">
              <a:buNone/>
              <a:defRPr sz="8399"/>
            </a:lvl7pPr>
            <a:lvl8pPr marL="13440080" indent="0">
              <a:buNone/>
              <a:defRPr sz="8399"/>
            </a:lvl8pPr>
            <a:lvl9pPr marL="15360091" indent="0">
              <a:buNone/>
              <a:defRPr sz="8399"/>
            </a:lvl9pPr>
          </a:lstStyle>
          <a:p>
            <a:r>
              <a:rPr lang="pt-BR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40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533362"/>
            <a:ext cx="3726055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7666780"/>
            <a:ext cx="3726055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DB946-0A2A-4421-939B-8B255C06BC0C}" type="datetimeFigureOut">
              <a:rPr lang="pt-BR" smtClean="0"/>
              <a:t>27/02/2026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26693734"/>
            <a:ext cx="1458021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11B7D-319A-45AF-94D3-EE648F681DA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4153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840023" rtl="0" eaLnBrk="1" latinLnBrk="0" hangingPunct="1">
        <a:lnSpc>
          <a:spcPct val="90000"/>
        </a:lnSpc>
        <a:spcBef>
          <a:spcPct val="0"/>
        </a:spcBef>
        <a:buNone/>
        <a:defRPr sz="18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006" indent="-960006" algn="l" defTabSz="3840023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59" kern="1200">
          <a:solidFill>
            <a:schemeClr val="tx1"/>
          </a:solidFill>
          <a:latin typeface="+mn-lt"/>
          <a:ea typeface="+mn-ea"/>
          <a:cs typeface="+mn-cs"/>
        </a:defRPr>
      </a:lvl1pPr>
      <a:lvl2pPr marL="288001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79" kern="1200">
          <a:solidFill>
            <a:schemeClr val="tx1"/>
          </a:solidFill>
          <a:latin typeface="+mn-lt"/>
          <a:ea typeface="+mn-ea"/>
          <a:cs typeface="+mn-cs"/>
        </a:defRPr>
      </a:lvl2pPr>
      <a:lvl3pPr marL="4800029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399" kern="1200">
          <a:solidFill>
            <a:schemeClr val="tx1"/>
          </a:solidFill>
          <a:latin typeface="+mn-lt"/>
          <a:ea typeface="+mn-ea"/>
          <a:cs typeface="+mn-cs"/>
        </a:defRPr>
      </a:lvl3pPr>
      <a:lvl4pPr marL="6720040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8640051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10560063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2480074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86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632009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92001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840023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5760034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7680046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9600057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1520068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344008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536009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47;p15"/>
          <p:cNvSpPr>
            <a:spLocks/>
          </p:cNvSpPr>
          <p:nvPr/>
        </p:nvSpPr>
        <p:spPr>
          <a:xfrm>
            <a:off x="-1" y="1"/>
            <a:ext cx="43200639" cy="26911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spcFirstLastPara="1" wrap="square" lIns="224814" tIns="224814" rIns="224814" bIns="224814" anchor="ctr" anchorCtr="0">
            <a:noAutofit/>
          </a:bodyPr>
          <a:lstStyle/>
          <a:p>
            <a:endParaRPr sz="4425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E218DC99-578C-4BD8-A4CD-AF2FEF4AAC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1127964"/>
              </p:ext>
            </p:extLst>
          </p:nvPr>
        </p:nvGraphicFramePr>
        <p:xfrm>
          <a:off x="0" y="2723781"/>
          <a:ext cx="43079019" cy="25878703"/>
        </p:xfrm>
        <a:graphic>
          <a:graphicData uri="http://schemas.openxmlformats.org/drawingml/2006/table">
            <a:tbl>
              <a:tblPr>
                <a:solidFill>
                  <a:srgbClr val="008DA7"/>
                </a:solidFill>
              </a:tblPr>
              <a:tblGrid>
                <a:gridCol w="1364427">
                  <a:extLst>
                    <a:ext uri="{9D8B030D-6E8A-4147-A177-3AD203B41FA5}">
                      <a16:colId xmlns:a16="http://schemas.microsoft.com/office/drawing/2014/main" val="821185332"/>
                    </a:ext>
                  </a:extLst>
                </a:gridCol>
                <a:gridCol w="4325827">
                  <a:extLst>
                    <a:ext uri="{9D8B030D-6E8A-4147-A177-3AD203B41FA5}">
                      <a16:colId xmlns:a16="http://schemas.microsoft.com/office/drawing/2014/main" val="920853394"/>
                    </a:ext>
                  </a:extLst>
                </a:gridCol>
                <a:gridCol w="2907953">
                  <a:extLst>
                    <a:ext uri="{9D8B030D-6E8A-4147-A177-3AD203B41FA5}">
                      <a16:colId xmlns:a16="http://schemas.microsoft.com/office/drawing/2014/main" val="2318115275"/>
                    </a:ext>
                  </a:extLst>
                </a:gridCol>
                <a:gridCol w="3196272">
                  <a:extLst>
                    <a:ext uri="{9D8B030D-6E8A-4147-A177-3AD203B41FA5}">
                      <a16:colId xmlns:a16="http://schemas.microsoft.com/office/drawing/2014/main" val="3171409231"/>
                    </a:ext>
                  </a:extLst>
                </a:gridCol>
                <a:gridCol w="9429226">
                  <a:extLst>
                    <a:ext uri="{9D8B030D-6E8A-4147-A177-3AD203B41FA5}">
                      <a16:colId xmlns:a16="http://schemas.microsoft.com/office/drawing/2014/main" val="440752649"/>
                    </a:ext>
                  </a:extLst>
                </a:gridCol>
                <a:gridCol w="8559038">
                  <a:extLst>
                    <a:ext uri="{9D8B030D-6E8A-4147-A177-3AD203B41FA5}">
                      <a16:colId xmlns:a16="http://schemas.microsoft.com/office/drawing/2014/main" val="854404130"/>
                    </a:ext>
                  </a:extLst>
                </a:gridCol>
                <a:gridCol w="1348304">
                  <a:extLst>
                    <a:ext uri="{9D8B030D-6E8A-4147-A177-3AD203B41FA5}">
                      <a16:colId xmlns:a16="http://schemas.microsoft.com/office/drawing/2014/main" val="1684845613"/>
                    </a:ext>
                  </a:extLst>
                </a:gridCol>
                <a:gridCol w="4799927">
                  <a:extLst>
                    <a:ext uri="{9D8B030D-6E8A-4147-A177-3AD203B41FA5}">
                      <a16:colId xmlns:a16="http://schemas.microsoft.com/office/drawing/2014/main" val="3974199953"/>
                    </a:ext>
                  </a:extLst>
                </a:gridCol>
                <a:gridCol w="7148045">
                  <a:extLst>
                    <a:ext uri="{9D8B030D-6E8A-4147-A177-3AD203B41FA5}">
                      <a16:colId xmlns:a16="http://schemas.microsoft.com/office/drawing/2014/main" val="3008312623"/>
                    </a:ext>
                  </a:extLst>
                </a:gridCol>
              </a:tblGrid>
              <a:tr h="960959">
                <a:tc>
                  <a:txBody>
                    <a:bodyPr/>
                    <a:lstStyle/>
                    <a:p>
                      <a:pPr algn="ctr" fontAlgn="ctr"/>
                      <a:endParaRPr lang="pt-BR" sz="2400" b="1" i="0" u="none" strike="noStrike" baseline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Pilar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LEMA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Cód.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Objetivo Estratégico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Indicador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Meta</a:t>
                      </a:r>
                      <a:br>
                        <a:rPr lang="pt-BR" sz="3200" b="1" i="0" u="none" strike="noStrike" baseline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</a:br>
                      <a:r>
                        <a:rPr lang="pt-BR" sz="3200" b="1" i="0" u="none" strike="noStrike" baseline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2026</a:t>
                      </a:r>
                      <a:endParaRPr lang="pt-BR" sz="3200" b="1" i="0" u="none" strike="noStrike" baseline="0" dirty="0">
                        <a:solidFill>
                          <a:schemeClr val="tx1"/>
                        </a:solidFill>
                        <a:effectLst/>
                        <a:latin typeface="Century Gothic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Projeto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200" b="1" i="0" u="none" strike="noStrike" baseline="0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Área Responsável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2556095"/>
                  </a:ext>
                </a:extLst>
              </a:tr>
              <a:tr h="1613474">
                <a:tc rowSpan="3">
                  <a:txBody>
                    <a:bodyPr/>
                    <a:lstStyle/>
                    <a:p>
                      <a:endParaRPr lang="pt-BR" sz="6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Sociedade</a:t>
                      </a:r>
                      <a:br>
                        <a:rPr lang="pt-BR" sz="2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pt-BR" sz="2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Arial" panose="020B0604020202020204" pitchFamily="34" charset="0"/>
                        </a:rPr>
                        <a:t>(Usuário)</a:t>
                      </a:r>
                      <a:endParaRPr lang="pt-BR" sz="6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/>
                          <a:cs typeface="Arial"/>
                        </a:rPr>
                        <a:t>Qualificar o cuidado, honrar as origens.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/>
                          <a:cs typeface="Arial"/>
                        </a:rPr>
                        <a:t>OE02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 fontAlgn="t"/>
                      <a:endParaRPr lang="pt-BR" sz="3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Qualificar o cuidado hospitalar</a:t>
                      </a:r>
                    </a:p>
                    <a:p>
                      <a:pPr algn="l" fontAlgn="t"/>
                      <a:endParaRPr lang="pt-BR" sz="36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09F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Taxa de ocupação hospitalar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/>
                        </a:rPr>
                        <a:t>82%</a:t>
                      </a:r>
                      <a:endParaRPr lang="pt-BR" sz="28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Gestão Eficiente de Ocupação Hospitalar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STCOR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139001"/>
                  </a:ext>
                </a:extLst>
              </a:tr>
              <a:tr h="1613474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pt-BR" sz="2800" b="1" i="0" u="none" strike="noStrike" dirty="0"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Century Gothic"/>
                        <a:cs typeface="Arial"/>
                      </a:endParaRPr>
                    </a:p>
                  </a:txBody>
                  <a:tcPr marL="12174" marR="12174" marT="1217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09F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Percentual de empregados da área assistencial  capacitadas em processos assistenciais</a:t>
                      </a:r>
                      <a:endParaRPr lang="pt-BR" sz="3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Qualifica Assistência </a:t>
                      </a:r>
                    </a:p>
                    <a:p>
                      <a:pPr marL="0" marR="0" lvl="0" indent="0" algn="l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3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GAS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2862889"/>
                  </a:ext>
                </a:extLst>
              </a:tr>
              <a:tr h="2147350"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/>
                          <a:cs typeface="Arial"/>
                        </a:rPr>
                        <a:t>OE02</a:t>
                      </a:r>
                    </a:p>
                  </a:txBody>
                  <a:tcPr marL="12174" marR="12174" marT="1217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t"/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  <a:p>
                      <a:pPr algn="l" fontAlgn="t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Qualificar o cuidado hospitalar</a:t>
                      </a:r>
                    </a:p>
                    <a:p>
                      <a:pPr algn="l" fontAlgn="t"/>
                      <a:endParaRPr lang="pt-BR" sz="2800" b="1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Biome" panose="020B0502040204020203" pitchFamily="34" charset="0"/>
                      </a:endParaRP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A09FC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Percentual de empregados da área assistencial  capacitadas no processo de notificação de eventos adversos </a:t>
                      </a:r>
                      <a:endParaRPr lang="pt-BR" sz="3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pt-BR" sz="2800" b="0" i="0" u="none" strike="noStrike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 fontAlgn="t"/>
                      <a:r>
                        <a:rPr lang="pt-BR" sz="28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50%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Fortalecendo a Cultura de Segurança </a:t>
                      </a:r>
                    </a:p>
                    <a:p>
                      <a:pPr marL="0" marR="0" lvl="0" indent="0" algn="l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sz="36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STQG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959981"/>
                  </a:ext>
                </a:extLst>
              </a:tr>
              <a:tr h="2206833">
                <a:tc>
                  <a:txBody>
                    <a:bodyPr/>
                    <a:lstStyle/>
                    <a:p>
                      <a:endParaRPr lang="pt-BR" sz="28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Sociedade</a:t>
                      </a:r>
                      <a:br>
                        <a:rPr lang="pt-BR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  <a:cs typeface="Arial"/>
                        </a:rPr>
                      </a:br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(Estudante e Docente)</a:t>
                      </a:r>
                      <a:endParaRPr lang="pt-BR" sz="28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Hospital que ensina, hospital que inspira.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OE07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Apoiar o processo de qualificação dos docentes e dos preceptores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2B1D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preceptores capacitados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t" latinLnBrk="0" hangingPunct="1"/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75%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</a:rPr>
                        <a:t>Ensino que Transforma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GEP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9952529"/>
                  </a:ext>
                </a:extLst>
              </a:tr>
              <a:tr h="2897779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9600" b="1" i="0" u="none" strike="noStrike" dirty="0">
                          <a:solidFill>
                            <a:srgbClr val="6A66AC"/>
                          </a:solidFill>
                          <a:effectLst/>
                          <a:latin typeface="Century Gothic"/>
                          <a:cs typeface="Arial"/>
                        </a:rPr>
                        <a:t>tu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Sociedade</a:t>
                      </a:r>
                      <a:br>
                        <a:rPr lang="pt-BR" sz="28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/>
                          <a:cs typeface="Arial"/>
                        </a:rPr>
                      </a:br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(Pesquisador)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Pesquisa e inovar para cuidar.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OE09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A66A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Criar um ambiente favorável ao desenvolvimento em rede de pesquisa, inovação e avaliação de tecnologias em saúde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C3D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projetos cadastrados no Rede de Pesquisa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/>
                      <a:r>
                        <a:rPr lang="pt-BR" sz="3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+mn-ea"/>
                          <a:cs typeface="+mn-cs"/>
                        </a:rPr>
                        <a:t>Pesquisa para todos </a:t>
                      </a:r>
                      <a:endParaRPr lang="pt-BR" sz="3600" b="0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GEP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DDC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280383"/>
                  </a:ext>
                </a:extLst>
              </a:tr>
              <a:tr h="525738">
                <a:tc rowSpan="4">
                  <a:txBody>
                    <a:bodyPr/>
                    <a:lstStyle/>
                    <a:p>
                      <a:endParaRPr lang="pt-BR" sz="6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38400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cs typeface="Arial"/>
                        </a:rPr>
                        <a:t>Responsabilidade Ambiental, Social e Governança</a:t>
                      </a:r>
                      <a:endParaRPr lang="pt-BR" sz="6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CA23D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Decisões transparentes: Responsabilidade de todos.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CA2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OE11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CA23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Aprimorar o modelo de governança corporativa da Rede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D89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Índice de aderência às práticas ambientais, sociais e governança da Ebserh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60%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Fortalecimento da Governança Institucional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/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SEGOV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072217"/>
                  </a:ext>
                </a:extLst>
              </a:tr>
              <a:tr h="10877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OE12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6CA23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conformidade ambiental hospitalar </a:t>
                      </a:r>
                    </a:p>
                    <a:p>
                      <a:pPr marL="0" algn="l" defTabSz="3840023" rtl="0" eaLnBrk="1" fontAlgn="ctr" latinLnBrk="0" hangingPunct="1"/>
                      <a:endParaRPr lang="pt-BR" sz="3500" b="0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0" i="0" u="none" strike="noStrike" kern="1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Recomendada Sede ou definida HUF</a:t>
                      </a:r>
                    </a:p>
                    <a:p>
                      <a:pPr marL="0" algn="ctr" defTabSz="3840023" rtl="0" eaLnBrk="1" fontAlgn="ctr" latinLnBrk="0" hangingPunct="1"/>
                      <a:endParaRPr lang="pt-BR" sz="35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Implementação da Política</a:t>
                      </a:r>
                    </a:p>
                    <a:p>
                      <a:pPr marL="0" algn="l" defTabSz="3840023" rtl="0" eaLnBrk="1" fontAlgn="t" latinLnBrk="0" hangingPunct="1"/>
                      <a:r>
                        <a:rPr lang="pt-BR" sz="3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Ambiental da Rede </a:t>
                      </a:r>
                      <a:r>
                        <a:rPr lang="pt-BR" sz="32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Ebserh</a:t>
                      </a:r>
                      <a:endParaRPr lang="pt-BR" sz="32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l" defTabSz="3840023" rtl="0" eaLnBrk="1" fontAlgn="t" latinLnBrk="0" hangingPunct="1"/>
                      <a:endParaRPr lang="pt-BR" sz="35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t"/>
                      <a:endParaRPr lang="pt-BR" sz="35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366960"/>
                  </a:ext>
                </a:extLst>
              </a:tr>
              <a:tr h="21473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/>
                          <a:ea typeface="Calibri"/>
                          <a:cs typeface="Biome"/>
                        </a:rPr>
                        <a:t>Promover sustentabilidade ambiental e responsabilidade social em Rede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4D89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0" i="0" u="none" strike="noStrike" kern="120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conformidade ambiental hospitalar </a:t>
                      </a:r>
                      <a:endParaRPr lang="pt-BR" sz="3200" b="0" i="0" u="none" strike="noStrike" kern="1200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0" i="0" u="none" strike="noStrike" kern="120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38,38%</a:t>
                      </a:r>
                      <a:endParaRPr lang="pt-BR" sz="28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t" latinLnBrk="0" hangingPunct="1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Implementação da Política</a:t>
                      </a:r>
                    </a:p>
                    <a:p>
                      <a:pPr marL="0" algn="l" defTabSz="3840023" rtl="0" eaLnBrk="1" fontAlgn="t" latinLnBrk="0" hangingPunct="1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Ambiental da Rede </a:t>
                      </a:r>
                      <a:r>
                        <a:rPr lang="pt-BR" sz="36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Ebserh</a:t>
                      </a:r>
                      <a:endParaRPr lang="pt-BR" sz="36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t" latinLnBrk="0" hangingPunct="1"/>
                      <a:r>
                        <a:rPr lang="pt-BR" sz="4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DLIH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257333"/>
                  </a:ext>
                </a:extLst>
              </a:tr>
              <a:tr h="26812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redução de impressões corporativas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2%</a:t>
                      </a:r>
                    </a:p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Qualificação de processos para redução de impressões</a:t>
                      </a:r>
                    </a:p>
                    <a:p>
                      <a:pPr marL="0" algn="l" defTabSz="3840023" rtl="0" eaLnBrk="1" fontAlgn="t" latinLnBrk="0" hangingPunct="1"/>
                      <a:endParaRPr lang="pt-BR" sz="3600" b="0" i="0" u="none" strike="noStrike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t" latinLnBrk="0" hangingPunct="1"/>
                      <a:r>
                        <a:rPr lang="pt-BR" sz="40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SETISD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EA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9615302"/>
                  </a:ext>
                </a:extLst>
              </a:tr>
              <a:tr h="2681226">
                <a:tc>
                  <a:txBody>
                    <a:bodyPr/>
                    <a:lstStyle/>
                    <a:p>
                      <a:endParaRPr lang="pt-BR" sz="6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Desenvolvimento Institucional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Estruturas que unem, espaços que acolhem.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OE14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8DA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Implementar melhorias na infraestrutura e nas condições de trabalho com foco na assistência, no ensino e na pesquisa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AC4D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Proporção de empregados com percepção positiva - eixo conforto  físico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3,0 a 3,9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Desenvolve HU-UFRR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DLIH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9120322"/>
                  </a:ext>
                </a:extLst>
              </a:tr>
              <a:tr h="2206833">
                <a:tc>
                  <a:txBody>
                    <a:bodyPr/>
                    <a:lstStyle/>
                    <a:p>
                      <a:endParaRPr lang="pt-BR" sz="6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b="1" i="0" u="none" strike="noStrike" kern="1200" dirty="0">
                          <a:solidFill>
                            <a:schemeClr val="bg1"/>
                          </a:solidFill>
                          <a:effectLst/>
                          <a:latin typeface="Century Gothic"/>
                          <a:ea typeface="+mn-ea"/>
                          <a:cs typeface="Arial"/>
                        </a:rPr>
                        <a:t>Sustentabilidade Financeira</a:t>
                      </a:r>
                      <a:endParaRPr lang="pt-BR" sz="66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Gestão eficiente, resultados consistentes.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OE21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3E3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Aprimorar os processos de compras e contratações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1888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liquidação do custeio operacional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3840023" rtl="0" eaLnBrk="1" fontAlgn="ctr" latinLnBrk="0" hangingPunct="1"/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3840023" rtl="0" eaLnBrk="1" fontAlgn="ctr" latinLnBrk="0" hangingPunct="1"/>
                      <a:r>
                        <a:rPr lang="pt-BR" sz="3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Melhoria da Liquidação do Custeio Operacional do HU-UFRR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84002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4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SGOF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ADB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2151350"/>
                  </a:ext>
                </a:extLst>
              </a:tr>
              <a:tr h="2681226">
                <a:tc>
                  <a:txBody>
                    <a:bodyPr/>
                    <a:lstStyle/>
                    <a:p>
                      <a:endParaRPr lang="pt-BR" sz="6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/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Desenvolvimento do Trabalhador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3600" b="1" i="1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Você importa! Faça parte dessa história.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cs typeface="Arial" panose="020B0604020202020204" pitchFamily="34" charset="0"/>
                        </a:rPr>
                        <a:t>OE22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1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Biome" panose="020B0502040204020203" pitchFamily="34" charset="0"/>
                        </a:rPr>
                        <a:t>Promover escuta e diálogo permanentes com trabalhadores, em seus diferentes vínculos e representações</a:t>
                      </a:r>
                    </a:p>
                  </a:txBody>
                  <a:tcPr marL="108000" marR="12174" marT="108000" marB="3600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0811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t-BR" sz="3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Percentual de atendimentos realizados no Projeto Acolhe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80%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Comunicação e Escuta Ativa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pt-BR" sz="40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DIVGP </a:t>
                      </a:r>
                    </a:p>
                  </a:txBody>
                  <a:tcPr marL="12174" marR="12174" marT="12174" marB="0" anchor="ctr">
                    <a:lnL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43043"/>
                  </a:ext>
                </a:extLst>
              </a:tr>
            </a:tbl>
          </a:graphicData>
        </a:graphic>
      </p:graphicFrame>
      <p:sp>
        <p:nvSpPr>
          <p:cNvPr id="9" name="Google Shape;148;p15"/>
          <p:cNvSpPr txBox="1">
            <a:spLocks/>
          </p:cNvSpPr>
          <p:nvPr/>
        </p:nvSpPr>
        <p:spPr>
          <a:xfrm>
            <a:off x="798016" y="161609"/>
            <a:ext cx="20802303" cy="12038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24814" tIns="224814" rIns="224814" bIns="224814" anchor="t" anchorCtr="0">
            <a:noAutofit/>
          </a:bodyPr>
          <a:lstStyle/>
          <a:p>
            <a:pPr algn="ctr"/>
            <a:r>
              <a:rPr lang="pt-BR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  <a:ea typeface="Verdana"/>
                <a:cs typeface="Verdana"/>
                <a:sym typeface="Verdana"/>
              </a:rPr>
              <a:t>Portfólio de Projetos e Indicadores</a:t>
            </a:r>
          </a:p>
          <a:p>
            <a:pPr algn="ctr"/>
            <a:r>
              <a:rPr lang="pt-BR" sz="5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Verdana"/>
                <a:cs typeface="Verdana"/>
                <a:sym typeface="Verdana"/>
              </a:rPr>
              <a:t>Plano Diretor Estratégico HU-UFRR 2025-2028</a:t>
            </a:r>
            <a:endParaRPr lang="pt-BR" sz="5400" b="1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ea typeface="Verdana"/>
              <a:cs typeface="Verdana"/>
            </a:endParaRPr>
          </a:p>
        </p:txBody>
      </p:sp>
      <p:pic>
        <p:nvPicPr>
          <p:cNvPr id="62" name="Imagem 61">
            <a:extLst>
              <a:ext uri="{FF2B5EF4-FFF2-40B4-BE49-F238E27FC236}">
                <a16:creationId xmlns:a16="http://schemas.microsoft.com/office/drawing/2014/main" id="{A70CF4B6-DC4D-F116-FCD4-9FBA2A33ED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1548555" y="496424"/>
            <a:ext cx="10647589" cy="1451022"/>
          </a:xfrm>
          <a:prstGeom prst="rect">
            <a:avLst/>
          </a:prstGeom>
        </p:spPr>
      </p:pic>
      <p:pic>
        <p:nvPicPr>
          <p:cNvPr id="38" name="Imagem 37" descr="Ícone&#10;&#10;Descrição gerada automaticamente">
            <a:extLst>
              <a:ext uri="{FF2B5EF4-FFF2-40B4-BE49-F238E27FC236}">
                <a16:creationId xmlns:a16="http://schemas.microsoft.com/office/drawing/2014/main" id="{56C0256E-662B-3CFA-C58F-5572E4958B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19" y="16531614"/>
            <a:ext cx="1358383" cy="1358383"/>
          </a:xfrm>
          <a:prstGeom prst="rect">
            <a:avLst/>
          </a:prstGeom>
        </p:spPr>
      </p:pic>
      <p:pic>
        <p:nvPicPr>
          <p:cNvPr id="7" name="Imagem 6" descr="Ícone&#10;&#10;Descrição gerada automaticamente">
            <a:extLst>
              <a:ext uri="{FF2B5EF4-FFF2-40B4-BE49-F238E27FC236}">
                <a16:creationId xmlns:a16="http://schemas.microsoft.com/office/drawing/2014/main" id="{9DDA1541-CC1D-ACE8-C32E-B0867C7D1B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50" y="9387440"/>
            <a:ext cx="1248947" cy="1248947"/>
          </a:xfrm>
          <a:prstGeom prst="rect">
            <a:avLst/>
          </a:prstGeom>
        </p:spPr>
      </p:pic>
      <p:pic>
        <p:nvPicPr>
          <p:cNvPr id="11" name="Imagem 10" descr="Ícone&#10;&#10;Descrição gerada automaticamente">
            <a:extLst>
              <a:ext uri="{FF2B5EF4-FFF2-40B4-BE49-F238E27FC236}">
                <a16:creationId xmlns:a16="http://schemas.microsoft.com/office/drawing/2014/main" id="{D935362D-FB75-412C-689C-56975B8C385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50" y="12018822"/>
            <a:ext cx="1358383" cy="1358383"/>
          </a:xfrm>
          <a:prstGeom prst="rect">
            <a:avLst/>
          </a:prstGeom>
        </p:spPr>
      </p:pic>
      <p:pic>
        <p:nvPicPr>
          <p:cNvPr id="15" name="Imagem 14" descr="Ícone">
            <a:extLst>
              <a:ext uri="{FF2B5EF4-FFF2-40B4-BE49-F238E27FC236}">
                <a16:creationId xmlns:a16="http://schemas.microsoft.com/office/drawing/2014/main" id="{0F2E02F9-4928-C18F-9766-A19C257DD74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55" y="5577562"/>
            <a:ext cx="1479723" cy="147972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6F02E13-D910-84C4-729D-E96ABE2C6C6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8495" b="96423" l="3355" r="96006">
                        <a14:foregroundMark x1="30032" y1="12966" x2="30032" y2="12966"/>
                        <a14:foregroundMark x1="40735" y1="35618" x2="40735" y2="35618"/>
                        <a14:foregroundMark x1="62620" y1="30700" x2="62620" y2="30700"/>
                        <a14:foregroundMark x1="60703" y1="8495" x2="60703" y2="8495"/>
                        <a14:foregroundMark x1="95208" y1="35171" x2="95208" y2="35171"/>
                        <a14:foregroundMark x1="53355" y1="94635" x2="53355" y2="94635"/>
                        <a14:foregroundMark x1="23802" y1="85991" x2="23802" y2="85991"/>
                        <a14:foregroundMark x1="9585" y1="73323" x2="9585" y2="73323"/>
                        <a14:foregroundMark x1="8626" y1="42921" x2="8626" y2="42921"/>
                        <a14:foregroundMark x1="3355" y1="46051" x2="3355" y2="46051"/>
                        <a14:foregroundMark x1="74760" y1="67362" x2="74760" y2="67362"/>
                        <a14:foregroundMark x1="36422" y1="19374" x2="24920" y2="43964"/>
                        <a14:foregroundMark x1="24920" y1="43964" x2="38280" y2="89027"/>
                        <a14:foregroundMark x1="40801" y1="89670" x2="68850" y2="20268"/>
                        <a14:foregroundMark x1="68850" y1="20268" x2="33866" y2="19374"/>
                        <a14:foregroundMark x1="33866" y1="19374" x2="32428" y2="21162"/>
                        <a14:foregroundMark x1="13099" y1="43815" x2="89399" y2="56344"/>
                        <a14:foregroundMark x1="23163" y1="77347" x2="95048" y2="41133"/>
                        <a14:foregroundMark x1="95048" y1="41133" x2="94728" y2="41133"/>
                        <a14:foregroundMark x1="16933" y1="42921" x2="95367" y2="37854"/>
                        <a14:foregroundMark x1="95367" y1="37854" x2="96166" y2="37854"/>
                        <a14:foregroundMark x1="37859" y1="26080" x2="47284" y2="85395"/>
                        <a14:foregroundMark x1="47284" y1="85395" x2="50000" y2="90015"/>
                        <a14:foregroundMark x1="80511" y1="72876" x2="31949" y2="85991"/>
                        <a14:foregroundMark x1="31949" y1="85991" x2="31949" y2="85991"/>
                        <a14:foregroundMark x1="21725" y1="71386" x2="21725" y2="71386"/>
                        <a14:foregroundMark x1="14133" y1="34028" x2="26004" y2="86027"/>
                        <a14:foregroundMark x1="13578" y1="31595" x2="13909" y2="33043"/>
                        <a14:foregroundMark x1="12141" y1="44262" x2="21246" y2="87779"/>
                        <a14:foregroundMark x1="14537" y1="75559" x2="14537" y2="75559"/>
                        <a14:foregroundMark x1="36901" y1="52906" x2="46805" y2="87183"/>
                        <a14:foregroundMark x1="46805" y1="87183" x2="59744" y2="89568"/>
                        <a14:foregroundMark x1="44089" y1="55142" x2="75719" y2="60507"/>
                        <a14:foregroundMark x1="56230" y1="67809" x2="74760" y2="60507"/>
                        <a14:foregroundMark x1="70927" y1="65127" x2="86901" y2="82861"/>
                        <a14:foregroundMark x1="66454" y1="76006" x2="84505" y2="77794"/>
                        <a14:foregroundMark x1="63099" y1="17884" x2="67891" y2="26080"/>
                        <a14:foregroundMark x1="65495" y1="14754" x2="65495" y2="14754"/>
                        <a14:foregroundMark x1="59744" y1="16990" x2="80032" y2="28912"/>
                        <a14:foregroundMark x1="64537" y1="14307" x2="75719" y2="17884"/>
                        <a14:foregroundMark x1="15016" y1="79583" x2="14537" y2="70492"/>
                        <a14:backgroundMark x1="91693" y1="55142" x2="91693" y2="55142"/>
                        <a14:backgroundMark x1="92173" y1="56483" x2="92173" y2="56483"/>
                        <a14:backgroundMark x1="89297" y1="56483" x2="97125" y2="57377"/>
                        <a14:backgroundMark x1="26198" y1="85991" x2="27157" y2="90462"/>
                        <a14:backgroundMark x1="27157" y1="94635" x2="29073" y2="91356"/>
                        <a14:backgroundMark x1="25240" y1="90015" x2="27636" y2="98659"/>
                        <a14:backgroundMark x1="39297" y1="90909" x2="39297" y2="90909"/>
                        <a14:backgroundMark x1="39297" y1="91356" x2="39297" y2="91356"/>
                        <a14:backgroundMark x1="37859" y1="89121" x2="39776" y2="96423"/>
                        <a14:backgroundMark x1="13578" y1="33830" x2="15495" y2="3114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500" y="161601"/>
            <a:ext cx="1927479" cy="2066036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CD26292-D8F4-1239-5F1A-D2F0A9C415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075875" y="496145"/>
            <a:ext cx="2803669" cy="1451022"/>
          </a:xfrm>
          <a:prstGeom prst="rect">
            <a:avLst/>
          </a:prstGeom>
        </p:spPr>
      </p:pic>
      <p:pic>
        <p:nvPicPr>
          <p:cNvPr id="3" name="Imagem 2" descr="Ícone&#10;&#10;Descrição gerada automaticamente">
            <a:extLst>
              <a:ext uri="{FF2B5EF4-FFF2-40B4-BE49-F238E27FC236}">
                <a16:creationId xmlns:a16="http://schemas.microsoft.com/office/drawing/2014/main" id="{780FF028-48C2-42E2-51B0-33E5FE4676F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82" y="20776366"/>
            <a:ext cx="1358383" cy="1358383"/>
          </a:xfrm>
          <a:prstGeom prst="rect">
            <a:avLst/>
          </a:prstGeom>
        </p:spPr>
      </p:pic>
      <p:pic>
        <p:nvPicPr>
          <p:cNvPr id="10" name="Imagem 9" descr="Ícone&#10;&#10;Descrição gerada automaticamente">
            <a:extLst>
              <a:ext uri="{FF2B5EF4-FFF2-40B4-BE49-F238E27FC236}">
                <a16:creationId xmlns:a16="http://schemas.microsoft.com/office/drawing/2014/main" id="{B4891447-075D-167D-2BE9-FAEDF21A591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38" y="26358435"/>
            <a:ext cx="1248947" cy="1248947"/>
          </a:xfrm>
          <a:prstGeom prst="rect">
            <a:avLst/>
          </a:prstGeom>
        </p:spPr>
      </p:pic>
      <p:pic>
        <p:nvPicPr>
          <p:cNvPr id="12" name="Imagem 11" descr="Ícone&#10;&#10;Descrição gerada automaticamente">
            <a:extLst>
              <a:ext uri="{FF2B5EF4-FFF2-40B4-BE49-F238E27FC236}">
                <a16:creationId xmlns:a16="http://schemas.microsoft.com/office/drawing/2014/main" id="{B0D9F4CB-F9C6-DDED-89A4-E4165A3D312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19" y="23362630"/>
            <a:ext cx="1358383" cy="1358383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0723456F-DDEE-48AB-A3E0-AE9ECE2B3700}"/>
              </a:ext>
            </a:extLst>
          </p:cNvPr>
          <p:cNvSpPr txBox="1"/>
          <p:nvPr/>
        </p:nvSpPr>
        <p:spPr>
          <a:xfrm>
            <a:off x="22955433" y="27956153"/>
            <a:ext cx="20123586" cy="646331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pt-BR" sz="3600" b="1" dirty="0">
                <a:latin typeface="+mj-lt"/>
              </a:rPr>
              <a:t>Aprovado pelo Colegiado Executivo por meio da Reunião Extraordinária </a:t>
            </a:r>
            <a:r>
              <a:rPr lang="pt-BR" sz="3600" b="1" dirty="0" err="1">
                <a:latin typeface="+mj-lt"/>
              </a:rPr>
              <a:t>Colex</a:t>
            </a:r>
            <a:r>
              <a:rPr lang="pt-BR" sz="3600" b="1" dirty="0">
                <a:latin typeface="+mj-lt"/>
              </a:rPr>
              <a:t> n°03 de 24 de fevereiro de 2026</a:t>
            </a:r>
          </a:p>
        </p:txBody>
      </p:sp>
    </p:spTree>
    <p:extLst>
      <p:ext uri="{BB962C8B-B14F-4D97-AF65-F5344CB8AC3E}">
        <p14:creationId xmlns:p14="http://schemas.microsoft.com/office/powerpoint/2010/main" val="4286419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3A6B97-A427-1DE9-49EF-AB075464B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F174BEE-A119-B365-BFB5-213A0D926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CABC0A9-A61B-0FD6-5AB4-3DC10D1AE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39485"/>
            <a:ext cx="43200638" cy="2903991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36F0806-74B4-4C10-7CE7-16DDC38E3A5A}"/>
              </a:ext>
            </a:extLst>
          </p:cNvPr>
          <p:cNvSpPr txBox="1"/>
          <p:nvPr/>
        </p:nvSpPr>
        <p:spPr>
          <a:xfrm>
            <a:off x="670332" y="13048708"/>
            <a:ext cx="623751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400" b="1" dirty="0"/>
              <a:t>Tornar-se o hospital modelo do SUS em assistência humanizada e de qualidade no Norte, integrado ao ensino e pesquisa, que valorize a singularidade de Roraima, sendo referência em saúde indígena. </a:t>
            </a: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3E64274A-8BF3-D2FA-1928-704C8F27A6C2}"/>
              </a:ext>
            </a:extLst>
          </p:cNvPr>
          <p:cNvSpPr/>
          <p:nvPr/>
        </p:nvSpPr>
        <p:spPr>
          <a:xfrm>
            <a:off x="704850" y="11999976"/>
            <a:ext cx="6202996" cy="841248"/>
          </a:xfrm>
          <a:prstGeom prst="rect">
            <a:avLst/>
          </a:prstGeom>
          <a:solidFill>
            <a:srgbClr val="505D6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4800" dirty="0"/>
              <a:t>VISÃO DO HU-UFRR</a:t>
            </a:r>
          </a:p>
        </p:txBody>
      </p:sp>
    </p:spTree>
    <p:extLst>
      <p:ext uri="{BB962C8B-B14F-4D97-AF65-F5344CB8AC3E}">
        <p14:creationId xmlns:p14="http://schemas.microsoft.com/office/powerpoint/2010/main" val="7572333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 2013 - 2022">
  <a:themeElements>
    <a:clrScheme name="Tema do 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 2013 -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C48E6390759EB48A54424AFDF51051C" ma:contentTypeVersion="19" ma:contentTypeDescription="Crie um novo documento." ma:contentTypeScope="" ma:versionID="93255e9fda5243f8d0e434aee97f631d">
  <xsd:schema xmlns:xsd="http://www.w3.org/2001/XMLSchema" xmlns:xs="http://www.w3.org/2001/XMLSchema" xmlns:p="http://schemas.microsoft.com/office/2006/metadata/properties" xmlns:ns2="25c3c354-08e8-486b-9689-77ec20c01426" xmlns:ns3="14f0880a-6f66-416f-9130-41f57e325675" targetNamespace="http://schemas.microsoft.com/office/2006/metadata/properties" ma:root="true" ma:fieldsID="8a66817b88a4c0c70e44fc1a1cac739b" ns2:_="" ns3:_="">
    <xsd:import namespace="25c3c354-08e8-486b-9689-77ec20c01426"/>
    <xsd:import namespace="14f0880a-6f66-416f-9130-41f57e32567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c3c354-08e8-486b-9689-77ec20c0142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dcb99c23-16d4-4d51-b836-3720d65451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4f0880a-6f66-416f-9130-41f57e32567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fe10ce0f-ee9f-4079-a0c0-c20c28c2a45f}" ma:internalName="TaxCatchAll" ma:showField="CatchAllData" ma:web="14f0880a-6f66-416f-9130-41f57e32567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5c3c354-08e8-486b-9689-77ec20c01426">
      <Terms xmlns="http://schemas.microsoft.com/office/infopath/2007/PartnerControls"/>
    </lcf76f155ced4ddcb4097134ff3c332f>
    <TaxCatchAll xmlns="14f0880a-6f66-416f-9130-41f57e32567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60E755F-A846-42FA-BFC5-571855167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c3c354-08e8-486b-9689-77ec20c01426"/>
    <ds:schemaRef ds:uri="14f0880a-6f66-416f-9130-41f57e325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F05244-45AE-4FCF-A63A-CEA4BF702FA1}">
  <ds:schemaRefs>
    <ds:schemaRef ds:uri="http://purl.org/dc/elements/1.1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14f0880a-6f66-416f-9130-41f57e325675"/>
    <ds:schemaRef ds:uri="25c3c354-08e8-486b-9689-77ec20c01426"/>
  </ds:schemaRefs>
</ds:datastoreItem>
</file>

<file path=customXml/itemProps3.xml><?xml version="1.0" encoding="utf-8"?>
<ds:datastoreItem xmlns:ds="http://schemas.openxmlformats.org/officeDocument/2006/customXml" ds:itemID="{7834C404-DCB6-4C91-BD17-BB05623B03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3545</TotalTime>
  <Words>431</Words>
  <Application>Microsoft Office PowerPoint</Application>
  <PresentationFormat>Personalizar</PresentationFormat>
  <Paragraphs>93</Paragraphs>
  <Slides>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Tema do Office 2013 - 2022</vt:lpstr>
      <vt:lpstr>Apresentação do PowerPoint</vt:lpstr>
      <vt:lpstr>Apresentação do PowerPoint</vt:lpstr>
    </vt:vector>
  </TitlesOfParts>
  <Company>EBSERH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Flavia De Souza Sodre</dc:creator>
  <cp:lastModifiedBy>Aline Souza De Barros E Silva</cp:lastModifiedBy>
  <cp:revision>23</cp:revision>
  <cp:lastPrinted>2026-02-27T14:09:00Z</cp:lastPrinted>
  <dcterms:created xsi:type="dcterms:W3CDTF">2024-06-12T13:47:41Z</dcterms:created>
  <dcterms:modified xsi:type="dcterms:W3CDTF">2026-02-27T14:21:15Z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0x010100CC48E6390759EB48A54424AFDF51051C</vt:lpwstr>
  </property>
  <property fmtid="{D5CDD505-2E9C-101B-9397-08002B2CF9AE}" pid="3" name="MediaServiceImageTags">
    <vt:lpwstr/>
  </property>
</Properties>
</file>