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1412195" r:id="rId5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5D3706-FB80-7EAD-0A3D-7D9CFE7A42B3}" name="Assuero Silva Meira" initials="AS" userId="S::Assuero.Meira@ebserh.gov.br::e55faf1f-cac8-4825-9adf-ce380e7a50b6" providerId="AD"/>
  <p188:author id="{CCDC8408-0BB4-70E3-E848-FC9858676313}" name="Francisco Ítalo Lopes França" initials="FÍLF" userId="S::francisco.franca@ebserh.gov.br::50f05c25-614a-4f43-b6a5-489ca5c9ad7f" providerId="AD"/>
  <p188:author id="{FF2DB40E-665E-6E81-E627-DDFB7E8C738D}" name="Helcio De Brito Lima" initials="HDBL" userId="S::helcio.lima@ebserh.gov.br::80c9c3e2-59e8-4745-b98e-1446f2781323" providerId="AD"/>
  <p188:author id="{9D10DE1D-DF03-0F09-D132-50E011CB038F}" name="Denise Marcon" initials="DM" userId="S::denise.marcon@ebserh.gov.br::dba7bb65-98f9-4d4d-b1cd-22bccb16d123" providerId="AD"/>
  <p188:author id="{D7D74A3A-A22E-A012-0BB8-E6B83569BCC7}" name="Filipe Cunha Reges Da Costa" initials="FC" userId="S::filipe.costa@ebserh.gov.br::8713f8ec-3b48-44ee-a193-c5813374651b" providerId="AD"/>
  <p188:author id="{4B7EAD59-DED3-2494-53A3-3E6923A91502}" name="Weronica Pontes Gurgel" initials="WG" userId="S::weronica.gurgel@ebserh.gov.br::a40628bf-c175-4aa1-a1cf-234776e1fb59" providerId="AD"/>
  <p188:author id="{2570B771-99A4-23F5-76D5-45AA834A443F}" name="Assuero Meira" initials="AM" userId="af09cc646125bd64" providerId="Windows Live"/>
  <p188:author id="{16FCC785-5E52-F137-5089-B5C09D3E37E4}" name="Ana Flavia De Souza Sodre" initials="AF" userId="S::ana-sodre.as@ebserh.gov.br::dd89eb4e-a532-49ea-896b-ae7543f5d113" providerId="AD"/>
  <p188:author id="{5EB050A5-1CA4-95C4-C6B4-BF276BB0F249}" name="Bruno Dantas Yamashita" initials="BD" userId="S::bruno.yamashita@ebserh.gov.br::1b247d14-6527-4a52-89a6-289ed6402ce5" providerId="AD"/>
  <p188:author id="{EA49D1AE-DFD4-AB60-E237-2E5393C67DDA}" name="Dayana Ferreira Da Fonseca" initials="DF" userId="S::dayana.fonseca@ebserh.gov.br::8b8754bf-e7d5-46ee-8bed-61b99b564d22" providerId="AD"/>
  <p188:author id="{3C45C1F9-5EFE-B0B3-1D1C-ECC79CEDBBE7}" name="Assuero Silva Meira" initials="AM" userId="S::assuero.meira@ebserh.gov.br::e55faf1f-cac8-4825-9adf-ce380e7a50b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Franco Nero Dias Marçal" initials="FNDM" lastIdx="2" clrIdx="6">
    <p:extLst>
      <p:ext uri="{19B8F6BF-5375-455C-9EA6-DF929625EA0E}">
        <p15:presenceInfo xmlns:p15="http://schemas.microsoft.com/office/powerpoint/2012/main" userId="S-1-5-21-1931848770-558012088-2016168095-2434" providerId="AD"/>
      </p:ext>
    </p:extLst>
  </p:cmAuthor>
  <p:cmAuthor id="1" name="Leandro Ambrosio Costa" initials="LAC" lastIdx="3" clrIdx="0">
    <p:extLst>
      <p:ext uri="{19B8F6BF-5375-455C-9EA6-DF929625EA0E}">
        <p15:presenceInfo xmlns:p15="http://schemas.microsoft.com/office/powerpoint/2012/main" userId="S-1-5-21-1931848770-558012088-2016168095-2443" providerId="AD"/>
      </p:ext>
    </p:extLst>
  </p:cmAuthor>
  <p:cmAuthor id="2" name="Ítalo França" initials="ÍF" lastIdx="2" clrIdx="1">
    <p:extLst>
      <p:ext uri="{19B8F6BF-5375-455C-9EA6-DF929625EA0E}">
        <p15:presenceInfo xmlns:p15="http://schemas.microsoft.com/office/powerpoint/2012/main" userId="37bb27ee81d4b555" providerId="Windows Live"/>
      </p:ext>
    </p:extLst>
  </p:cmAuthor>
  <p:cmAuthor id="3" name="Francisco Italo Lopes França" initials="FF" lastIdx="30" clrIdx="2">
    <p:extLst>
      <p:ext uri="{19B8F6BF-5375-455C-9EA6-DF929625EA0E}">
        <p15:presenceInfo xmlns:p15="http://schemas.microsoft.com/office/powerpoint/2012/main" userId="S::francisco.franca@ebserh.gov.br::50f05c25-614a-4f43-b6a5-489ca5c9ad7f" providerId="AD"/>
      </p:ext>
    </p:extLst>
  </p:cmAuthor>
  <p:cmAuthor id="4" name="Leandro Ambrosio Costa" initials="LC" lastIdx="18" clrIdx="3">
    <p:extLst>
      <p:ext uri="{19B8F6BF-5375-455C-9EA6-DF929625EA0E}">
        <p15:presenceInfo xmlns:p15="http://schemas.microsoft.com/office/powerpoint/2012/main" userId="S::leandro.ambrosio@ebserh.gov.br::c5732a48-c478-4549-8b2f-2b00b2617061" providerId="AD"/>
      </p:ext>
    </p:extLst>
  </p:cmAuthor>
  <p:cmAuthor id="5" name="Samira Virginia De Franca" initials="SF" lastIdx="22" clrIdx="4">
    <p:extLst>
      <p:ext uri="{19B8F6BF-5375-455C-9EA6-DF929625EA0E}">
        <p15:presenceInfo xmlns:p15="http://schemas.microsoft.com/office/powerpoint/2012/main" userId="S::samira.franca@ebserh.gov.br::affaa4c8-9062-4aad-8321-84ef6476a8a4" providerId="AD"/>
      </p:ext>
    </p:extLst>
  </p:cmAuthor>
  <p:cmAuthor id="6" name="Franco Nero Dias Marçal" initials="FM" lastIdx="7" clrIdx="5">
    <p:extLst>
      <p:ext uri="{19B8F6BF-5375-455C-9EA6-DF929625EA0E}">
        <p15:presenceInfo xmlns:p15="http://schemas.microsoft.com/office/powerpoint/2012/main" userId="S::franco.marcal@ebserh.gov.br::8e2ddaeb-26b2-406d-b766-89de1a58982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FDF"/>
    <a:srgbClr val="7E4008"/>
    <a:srgbClr val="B85E0C"/>
    <a:srgbClr val="F3953F"/>
    <a:srgbClr val="8888CE"/>
    <a:srgbClr val="E97973"/>
    <a:srgbClr val="008DA6"/>
    <a:srgbClr val="A1CC7A"/>
    <a:srgbClr val="C9A4E4"/>
    <a:srgbClr val="ED9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02" autoAdjust="0"/>
  </p:normalViewPr>
  <p:slideViewPr>
    <p:cSldViewPr snapToGrid="0">
      <p:cViewPr varScale="1">
        <p:scale>
          <a:sx n="81" d="100"/>
          <a:sy n="81" d="100"/>
        </p:scale>
        <p:origin x="90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92" cy="497365"/>
          </a:xfrm>
          <a:prstGeom prst="rect">
            <a:avLst/>
          </a:prstGeom>
        </p:spPr>
        <p:txBody>
          <a:bodyPr vert="horz" lIns="91352" tIns="45677" rIns="91352" bIns="4567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804" y="0"/>
            <a:ext cx="2946292" cy="497365"/>
          </a:xfrm>
          <a:prstGeom prst="rect">
            <a:avLst/>
          </a:prstGeom>
        </p:spPr>
        <p:txBody>
          <a:bodyPr vert="horz" lIns="91352" tIns="45677" rIns="91352" bIns="45677" rtlCol="0"/>
          <a:lstStyle>
            <a:lvl1pPr algn="r">
              <a:defRPr sz="1200"/>
            </a:lvl1pPr>
          </a:lstStyle>
          <a:p>
            <a:fld id="{273AC43A-801E-4622-A107-B6D687816E36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52" tIns="45677" rIns="91352" bIns="4567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402" y="4778199"/>
            <a:ext cx="5436874" cy="3909000"/>
          </a:xfrm>
          <a:prstGeom prst="rect">
            <a:avLst/>
          </a:prstGeom>
        </p:spPr>
        <p:txBody>
          <a:bodyPr vert="horz" lIns="91352" tIns="45677" rIns="91352" bIns="45677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30862"/>
            <a:ext cx="2946292" cy="497364"/>
          </a:xfrm>
          <a:prstGeom prst="rect">
            <a:avLst/>
          </a:prstGeom>
        </p:spPr>
        <p:txBody>
          <a:bodyPr vert="horz" lIns="91352" tIns="45677" rIns="91352" bIns="4567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804" y="9430862"/>
            <a:ext cx="2946292" cy="497364"/>
          </a:xfrm>
          <a:prstGeom prst="rect">
            <a:avLst/>
          </a:prstGeom>
        </p:spPr>
        <p:txBody>
          <a:bodyPr vert="horz" lIns="91352" tIns="45677" rIns="91352" bIns="45677" rtlCol="0" anchor="b"/>
          <a:lstStyle>
            <a:lvl1pPr algn="r">
              <a:defRPr sz="1200"/>
            </a:lvl1pPr>
          </a:lstStyle>
          <a:p>
            <a:fld id="{2E0B8FE3-6A41-4358-A8B9-3ED453DA36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448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B8FE3-6A41-4358-A8B9-3ED453DA366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611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04A-6DF3-4A60-8A65-BDEEE0F0E5C2}" type="datetime1">
              <a:rPr lang="pt-BR" smtClean="0"/>
              <a:t>27/02/2026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720944" y="6572485"/>
            <a:ext cx="389313" cy="20238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19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2FE-B7E0-438F-9A98-ABA42EAE1887}" type="datetime1">
              <a:rPr lang="pt-BR" smtClean="0"/>
              <a:t>27/02/2026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58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B4066-9121-4720-8218-0D8495B160D8}" type="datetime1">
              <a:rPr lang="pt-BR" smtClean="0"/>
              <a:t>27/02/2026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83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9D01-8405-4669-BB77-DDC1C04E98F6}" type="datetime1">
              <a:rPr lang="pt-BR" smtClean="0"/>
              <a:t>27/02/2026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94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EF64-39DC-436A-8A20-CA42C15819B2}" type="datetime1">
              <a:rPr lang="pt-BR" smtClean="0"/>
              <a:t>27/02/2026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7675-B043-4B1A-861E-65504940BF1C}" type="datetime1">
              <a:rPr lang="pt-BR" smtClean="0"/>
              <a:t>27/02/2026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97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E7C6-1932-49C8-AD0A-3D36A208E6E5}" type="datetime1">
              <a:rPr lang="pt-BR" smtClean="0"/>
              <a:t>27/02/2026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8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B609-D44A-4FEE-A1A4-94FF961ABC53}" type="datetime1">
              <a:rPr lang="pt-BR" smtClean="0"/>
              <a:t>27/02/2026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88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4BACE-021B-438C-85E7-8B41EC858FEC}" type="datetime1">
              <a:rPr lang="pt-BR" smtClean="0"/>
              <a:t>27/02/2026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21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83DC3-80ED-431A-B3D2-FC491D8092C3}" type="datetime1">
              <a:rPr lang="pt-BR" smtClean="0"/>
              <a:t>27/02/2026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01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3F7DC-0C9E-42B2-9B7A-B49538D7636D}" type="datetime1">
              <a:rPr lang="pt-BR" smtClean="0"/>
              <a:t>27/02/2026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59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5B370-1E68-43CF-AB30-A21A2CAD57D9}" type="datetime1">
              <a:rPr lang="pt-BR" smtClean="0"/>
              <a:t>27/02/2026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6B415-E7E3-45E1-AABC-B881C38D0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81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47;p15"/>
          <p:cNvSpPr>
            <a:spLocks/>
          </p:cNvSpPr>
          <p:nvPr/>
        </p:nvSpPr>
        <p:spPr>
          <a:xfrm>
            <a:off x="0" y="0"/>
            <a:ext cx="12192000" cy="6408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53533" tIns="53533" rIns="53533" bIns="53533" anchor="ctr" anchorCtr="0">
            <a:noAutofit/>
          </a:bodyPr>
          <a:lstStyle/>
          <a:p>
            <a:endParaRPr sz="1054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218DC99-578C-4BD8-A4CD-AF2FEF4AAC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9369990"/>
              </p:ext>
            </p:extLst>
          </p:nvPr>
        </p:nvGraphicFramePr>
        <p:xfrm>
          <a:off x="0" y="502073"/>
          <a:ext cx="12191999" cy="6318612"/>
        </p:xfrm>
        <a:graphic>
          <a:graphicData uri="http://schemas.openxmlformats.org/drawingml/2006/table">
            <a:tbl>
              <a:tblPr>
                <a:solidFill>
                  <a:srgbClr val="008DA7"/>
                </a:solidFill>
              </a:tblPr>
              <a:tblGrid>
                <a:gridCol w="580635">
                  <a:extLst>
                    <a:ext uri="{9D8B030D-6E8A-4147-A177-3AD203B41FA5}">
                      <a16:colId xmlns:a16="http://schemas.microsoft.com/office/drawing/2014/main" val="821185332"/>
                    </a:ext>
                  </a:extLst>
                </a:gridCol>
                <a:gridCol w="1023024">
                  <a:extLst>
                    <a:ext uri="{9D8B030D-6E8A-4147-A177-3AD203B41FA5}">
                      <a16:colId xmlns:a16="http://schemas.microsoft.com/office/drawing/2014/main" val="920853394"/>
                    </a:ext>
                  </a:extLst>
                </a:gridCol>
                <a:gridCol w="465773">
                  <a:extLst>
                    <a:ext uri="{9D8B030D-6E8A-4147-A177-3AD203B41FA5}">
                      <a16:colId xmlns:a16="http://schemas.microsoft.com/office/drawing/2014/main" val="3171409231"/>
                    </a:ext>
                  </a:extLst>
                </a:gridCol>
                <a:gridCol w="2887579">
                  <a:extLst>
                    <a:ext uri="{9D8B030D-6E8A-4147-A177-3AD203B41FA5}">
                      <a16:colId xmlns:a16="http://schemas.microsoft.com/office/drawing/2014/main" val="440752649"/>
                    </a:ext>
                  </a:extLst>
                </a:gridCol>
                <a:gridCol w="2517517">
                  <a:extLst>
                    <a:ext uri="{9D8B030D-6E8A-4147-A177-3AD203B41FA5}">
                      <a16:colId xmlns:a16="http://schemas.microsoft.com/office/drawing/2014/main" val="854404130"/>
                    </a:ext>
                  </a:extLst>
                </a:gridCol>
                <a:gridCol w="1161271">
                  <a:extLst>
                    <a:ext uri="{9D8B030D-6E8A-4147-A177-3AD203B41FA5}">
                      <a16:colId xmlns:a16="http://schemas.microsoft.com/office/drawing/2014/main" val="1684845613"/>
                    </a:ext>
                  </a:extLst>
                </a:gridCol>
                <a:gridCol w="2617467">
                  <a:extLst>
                    <a:ext uri="{9D8B030D-6E8A-4147-A177-3AD203B41FA5}">
                      <a16:colId xmlns:a16="http://schemas.microsoft.com/office/drawing/2014/main" val="3974199953"/>
                    </a:ext>
                  </a:extLst>
                </a:gridCol>
                <a:gridCol w="938733">
                  <a:extLst>
                    <a:ext uri="{9D8B030D-6E8A-4147-A177-3AD203B41FA5}">
                      <a16:colId xmlns:a16="http://schemas.microsoft.com/office/drawing/2014/main" val="3008312623"/>
                    </a:ext>
                  </a:extLst>
                </a:gridCol>
              </a:tblGrid>
              <a:tr h="338522">
                <a:tc>
                  <a:txBody>
                    <a:bodyPr/>
                    <a:lstStyle/>
                    <a:p>
                      <a:pPr algn="ctr" fontAlgn="ctr"/>
                      <a:endParaRPr lang="pt-BR" sz="800" b="1" i="0" u="none" strike="noStrik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Pilar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Cód. 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Objetivo Estratégico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Indicador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Meta</a:t>
                      </a:r>
                      <a:r>
                        <a:rPr lang="pt-BR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2026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Projeto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Área Responsável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556095"/>
                  </a:ext>
                </a:extLst>
              </a:tr>
              <a:tr h="604209">
                <a:tc>
                  <a:txBody>
                    <a:bodyPr/>
                    <a:lstStyle/>
                    <a:p>
                      <a:endParaRPr lang="pt-BR" sz="4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SOCIEDADE</a:t>
                      </a:r>
                      <a:br>
                        <a:rPr lang="pt-BR" sz="800" b="1" i="0" u="none" strike="noStrike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t-BR" sz="800" b="1" i="0" u="none" strike="noStrike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(USUÁRIO)</a:t>
                      </a:r>
                      <a:endParaRPr lang="pt-BR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21774" marR="21774" marT="10887" marB="1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OE01</a:t>
                      </a:r>
                    </a:p>
                    <a:p>
                      <a:pPr algn="ctr" fontAlgn="ctr"/>
                      <a:endParaRPr lang="pt-BR" sz="800" b="1" i="0" u="none" strike="noStrike" dirty="0">
                        <a:solidFill>
                          <a:schemeClr val="bg1"/>
                        </a:solidFill>
                        <a:effectLst/>
                        <a:latin typeface="Century Gothic"/>
                        <a:cs typeface="Arial"/>
                      </a:endParaRPr>
                    </a:p>
                    <a:p>
                      <a:pPr algn="ctr" fontAlgn="ctr"/>
                      <a:endParaRPr lang="pt-BR" sz="800" b="1" i="0" u="none" strike="noStrike" dirty="0">
                        <a:solidFill>
                          <a:schemeClr val="bg1"/>
                        </a:solidFill>
                        <a:effectLst/>
                        <a:latin typeface="Century Gothic"/>
                        <a:cs typeface="Arial"/>
                      </a:endParaRPr>
                    </a:p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OE02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  <a:p>
                      <a:pPr marL="0" indent="0" algn="just" defTabSz="927100" fontAlgn="t">
                        <a:tabLst/>
                      </a:pP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AMPLIAR</a:t>
                      </a:r>
                      <a:r>
                        <a:rPr lang="pt-BR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 E QUALIFICAR A PARTICIPAÇÃO DOS HOSPITAIS NA REDE DE ATENÇÃO À SAÚDE DO SUS</a:t>
                      </a:r>
                    </a:p>
                    <a:p>
                      <a:pPr marL="0" indent="0" algn="just" defTabSz="927100" fontAlgn="t">
                        <a:tabLst/>
                      </a:pPr>
                      <a:endParaRPr lang="pt-BR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  <a:p>
                      <a:pPr marL="0" indent="0" algn="just" defTabSz="927100" fontAlgn="t">
                        <a:tabLst/>
                      </a:pPr>
                      <a:r>
                        <a:rPr lang="pt-BR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QUALIFICAR O CUIDADO HOSPITALAR</a:t>
                      </a:r>
                    </a:p>
                    <a:p>
                      <a:pPr algn="just" fontAlgn="t"/>
                      <a:endParaRPr lang="pt-BR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09FC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endParaRPr lang="pt-BR" sz="8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/>
                      </a:endParaRPr>
                    </a:p>
                    <a:p>
                      <a:pPr algn="just" fontAlgn="t"/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NÚMERO DE UNIDADES DE PRODUÇÃO IMPLANTADAS</a:t>
                      </a:r>
                    </a:p>
                    <a:p>
                      <a:pPr algn="just" fontAlgn="t"/>
                      <a:endParaRPr lang="pt-BR" sz="5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/>
                      </a:endParaRPr>
                    </a:p>
                    <a:p>
                      <a:pPr algn="just" fontAlgn="t"/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NÚMERO</a:t>
                      </a:r>
                      <a:r>
                        <a:rPr lang="pt-BR" sz="800" b="0" i="0" u="none" strike="noStrike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 DE CONTRATOS INTERNOS DE GESTÃO FIRMADOS</a:t>
                      </a:r>
                    </a:p>
                  </a:txBody>
                  <a:tcPr marL="2899" marR="2899" marT="2899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15</a:t>
                      </a:r>
                    </a:p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2899" marR="2899" marT="2899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800" b="0" i="0" u="none" strike="noStrike" baseline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 AMPLIAÇÃO DAS UNIDADES DE PRODUÇÃO E FORMALIZAÇÃO DOS CONTRATOS INTERNOS DE GESTÃO NO CHU-UFPA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/>
                      </a:endParaRP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GASJBB</a:t>
                      </a:r>
                    </a:p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GASBFS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39001"/>
                  </a:ext>
                </a:extLst>
              </a:tr>
              <a:tr h="453402">
                <a:tc>
                  <a:txBody>
                    <a:bodyPr/>
                    <a:lstStyle/>
                    <a:p>
                      <a:endParaRPr lang="pt-BR" sz="9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  <a:t>SOCIEDADE</a:t>
                      </a:r>
                      <a:br>
                        <a:rPr lang="pt-BR" sz="8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</a:br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  <a:t>(ESTUDANTE E DOCENTE)</a:t>
                      </a:r>
                      <a:endParaRPr lang="pt-BR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21774" marR="21774" marT="10887" marB="1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OE07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APOIAR O PROCESSO</a:t>
                      </a:r>
                      <a:r>
                        <a:rPr lang="pt-BR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 DE QUALIFICAÇÃO DOS DOCENTES E DOS PRECEPTORES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B1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3840023" rtl="0" eaLnBrk="1" fontAlgn="t" latinLnBrk="0" hangingPunct="1"/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PRECEPTORES CAPACITADOS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t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FORTALECIMENTO DO PERFIL</a:t>
                      </a:r>
                      <a:r>
                        <a:rPr lang="pt-BR" sz="800" b="0" i="0" u="none" strike="noStrike" baseline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 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DE COMPETÊNCIAS DOS PRECEPTORES DOS PROGRAMAS</a:t>
                      </a:r>
                      <a:r>
                        <a:rPr lang="pt-BR" sz="800" b="0" i="0" u="none" strike="noStrike" baseline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</a:rPr>
                        <a:t> DE RESIDÊNCIAS NO CHU-UFPA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/>
                      </a:endParaRP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GEP/</a:t>
                      </a:r>
                    </a:p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CHU 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952529"/>
                  </a:ext>
                </a:extLst>
              </a:tr>
              <a:tr h="8373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300" b="1" i="0" u="none" strike="noStrike" dirty="0">
                          <a:solidFill>
                            <a:srgbClr val="6A66AC"/>
                          </a:solidFill>
                          <a:effectLst/>
                          <a:latin typeface="Century Gothic"/>
                          <a:cs typeface="Arial"/>
                        </a:rPr>
                        <a:t>tu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  <a:t>SOCIEDADE</a:t>
                      </a:r>
                      <a:br>
                        <a:rPr lang="pt-BR" sz="800" b="1" i="0" u="none" strike="noStrike" dirty="0"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</a:br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  <a:t>(PESQUISADOR)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OE09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CRIAR UM AMBIENTE FAVORÁVEL AO​ DESENVOLVIMENTO EM REDE DE PESQUISA, INOVAÇÃO E AVALIAÇÃO DE TECNOLOGIAS EM SAÚDE​</a:t>
                      </a: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C3D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3840023" rtl="0" eaLnBrk="1" fontAlgn="ctr" latinLnBrk="0" hangingPunct="1"/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just" defTabSz="3840023" rtl="0" eaLnBrk="1" fontAlgn="ctr" latinLnBrk="0" hangingPunct="1"/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just" defTabSz="3840023" rtl="0" eaLnBrk="1" fontAlgn="ctr" latinLnBrk="0" hangingPunct="1"/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just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NÚMERO DE DOCUMENTOS ELABORADOS</a:t>
                      </a:r>
                    </a:p>
                    <a:p>
                      <a:pPr marL="0" algn="just" defTabSz="3840023" rtl="0" eaLnBrk="1" fontAlgn="ctr" latinLnBrk="0" hangingPunct="1"/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just" defTabSz="3840023" rtl="0" eaLnBrk="1" fontAlgn="ctr" latinLnBrk="0" hangingPunct="1"/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just" defTabSz="3840023" rtl="0" eaLnBrk="1" fontAlgn="ctr" latinLnBrk="0" hangingPunct="1"/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/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IMPLANTAÇÃO DA POLÍTICA INSTITUCIONAL PARA PESQUISA, INOVAÇÃO E AVALIAÇÃO DE TECNOLOGIAS EM SAÚDE NO CHU-UFPA (EIXOS: </a:t>
                      </a:r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Alinhamento à política CT&amp;I da Rede EBSERH e </a:t>
                      </a:r>
                      <a:r>
                        <a:rPr lang="pt-BR" sz="800" b="0" i="0" u="none" strike="noStrike" baseline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fortalecimento da Pesquisa Clínica no CHU UFPA)</a:t>
                      </a:r>
                      <a:endParaRPr lang="pt-BR" sz="800" b="0" i="0" u="none" strike="noStrike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GEP/</a:t>
                      </a:r>
                    </a:p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CHU 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280383"/>
                  </a:ext>
                </a:extLst>
              </a:tr>
              <a:tr h="499272">
                <a:tc rowSpan="2">
                  <a:txBody>
                    <a:bodyPr/>
                    <a:lstStyle/>
                    <a:p>
                      <a:endParaRPr lang="pt-BR" sz="4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38400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cs typeface="Arial"/>
                        </a:rPr>
                        <a:t>RESPONSABILIDADE AMBIENTAL, SOCIAL E GOVERNANÇA</a:t>
                      </a:r>
                      <a:endParaRPr lang="pt-BR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21774" marR="21774" marT="10887" marB="1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OE11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CA2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ea typeface="Calibri"/>
                          <a:cs typeface="Biome"/>
                        </a:rPr>
                        <a:t>APRIMORAR O MODELO DE GOVERNANÇA CORPORATIVA DA REDE</a:t>
                      </a: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D8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ÍNDICE DE ADERÊNCIA ÀS PRÁTICAS EBSERH - AMBIENTAL, SOCIAL E GOVERNANÇA – (IAPE-ASG) – </a:t>
                      </a:r>
                      <a:r>
                        <a:rPr lang="pt-BR" sz="800" b="1" i="1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(EM ANÁLISE E SUBMISSÃO)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1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IMPLEMENTAÇÃO DA POLÍTICA AMBIENTAL DA REDE EBSERH NO CHU 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t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SUP/</a:t>
                      </a:r>
                    </a:p>
                    <a:p>
                      <a:pPr marL="0" algn="ctr" defTabSz="3840023" rtl="0" eaLnBrk="1" fontAlgn="t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CHU 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72217"/>
                  </a:ext>
                </a:extLst>
              </a:tr>
              <a:tr h="691785">
                <a:tc vMerge="1">
                  <a:txBody>
                    <a:bodyPr/>
                    <a:lstStyle/>
                    <a:p>
                      <a:endParaRPr lang="pt-BR" sz="4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38400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21774" marR="21774" marT="10887" marB="1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OE12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CA23D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PROMOVER SUSTENTABILIDADE AMBIENTAL</a:t>
                      </a:r>
                      <a:r>
                        <a:rPr lang="pt-BR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 E RESPONSABILIDADE SOCIAL EM REDE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  <a:ea typeface="Calibri"/>
                        <a:cs typeface="Biome"/>
                      </a:endParaRP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D89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3840023" rtl="0" eaLnBrk="1" fontAlgn="ctr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</a:t>
                      </a:r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CONFORMIDADE AMBIENTAL HOSPITALAR</a:t>
                      </a:r>
                    </a:p>
                    <a:p>
                      <a:pPr marL="0" algn="just" defTabSz="3840023" rtl="0" eaLnBrk="1" fontAlgn="ctr" latinLnBrk="0" hangingPunct="1"/>
                      <a:endParaRPr lang="pt-BR" sz="800" b="1" i="0" u="none" strike="noStrike" kern="1200" baseline="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just" defTabSz="3840023" rtl="0" eaLnBrk="1" fontAlgn="ctr" latinLnBrk="0" hangingPunct="1"/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REDUÇÃO DE IMPRESSÕES CORPORATIVAS </a:t>
                      </a:r>
                      <a:endParaRPr lang="pt-BR" sz="800" b="1" i="0" u="none" strike="noStrike" kern="120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HUJBB: 75%</a:t>
                      </a:r>
                    </a:p>
                    <a:p>
                      <a:pPr marL="0" algn="ctr" defTabSz="3840023" rtl="0" eaLnBrk="1" fontAlgn="ctr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HUBFS:</a:t>
                      </a:r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68%</a:t>
                      </a:r>
                    </a:p>
                    <a:p>
                      <a:pPr marL="0" algn="ctr" defTabSz="3840023" rtl="0" eaLnBrk="1" fontAlgn="ctr" latinLnBrk="0" hangingPunct="1"/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CHU-UFPA: 72%</a:t>
                      </a:r>
                    </a:p>
                    <a:p>
                      <a:pPr marL="0" algn="ctr" defTabSz="3840023" rtl="0" eaLnBrk="1" fontAlgn="ctr" latinLnBrk="0" hangingPunct="1"/>
                      <a:endParaRPr lang="pt-BR" sz="800" b="1" i="0" u="none" strike="noStrike" kern="1200" baseline="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3840023" rtl="0" eaLnBrk="1" fontAlgn="ctr" latinLnBrk="0" hangingPunct="1"/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10% 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IMPLEMENTAÇÃO DA POLÍTICA AMBIENTAL DA REDE EBSERH NO CHU UFPA (NOVO)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SUP/</a:t>
                      </a:r>
                    </a:p>
                    <a:p>
                      <a:pPr algn="ctr" fontAlgn="t"/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CHU UFPA</a:t>
                      </a:r>
                    </a:p>
                    <a:p>
                      <a:pPr algn="ctr" fontAlgn="t"/>
                      <a:endParaRPr lang="pt-BR" sz="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SEGII/UGES/SUP/ CHU UFPA</a:t>
                      </a:r>
                    </a:p>
                    <a:p>
                      <a:pPr algn="ctr" fontAlgn="t"/>
                      <a:endParaRPr lang="pt-BR" sz="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</a:endParaRP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400745"/>
                  </a:ext>
                </a:extLst>
              </a:tr>
              <a:tr h="956141">
                <a:tc>
                  <a:txBody>
                    <a:bodyPr/>
                    <a:lstStyle/>
                    <a:p>
                      <a:endParaRPr lang="pt-BR" sz="4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DESENVOLVIMENTO INSTITUCIONAL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OE17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DESENVOLVER CAPACIDADE INSTITUCIONAL EM GESTÃO HOSPITALAR</a:t>
                      </a: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4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NÚMERO DE PROCESSOS PRIORIZADOS E PUBLICADOS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 PROCESSOS </a:t>
                      </a:r>
                    </a:p>
                    <a:p>
                      <a:pPr marL="0" algn="ctr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 ÁREA/GERÊNCIA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0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PROMOÇÃO E FORTALECIMENTO DA GESTÃO DE PROCESSOS NO CHU-UFPA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SUP/</a:t>
                      </a:r>
                    </a:p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CHU 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120322"/>
                  </a:ext>
                </a:extLst>
              </a:tr>
              <a:tr h="759198">
                <a:tc>
                  <a:txBody>
                    <a:bodyPr/>
                    <a:lstStyle/>
                    <a:p>
                      <a:endParaRPr lang="pt-BR" sz="4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i="0" u="none" strike="noStrike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/>
                          <a:ea typeface="+mn-ea"/>
                          <a:cs typeface="Arial"/>
                        </a:rPr>
                        <a:t>SUSTENTABILIDADE FINANCEIRA</a:t>
                      </a:r>
                      <a:endParaRPr lang="pt-BR" sz="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21774" marR="21774" marT="10887" marB="1088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OE21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Biome" panose="020B0502040204020203" pitchFamily="34" charset="0"/>
                        </a:rPr>
                        <a:t>APRIMORAR OS PROCESSOS DE COMPRAS</a:t>
                      </a:r>
                      <a:r>
                        <a:rPr lang="pt-BR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Biome" panose="020B0502040204020203" pitchFamily="34" charset="0"/>
                        </a:rPr>
                        <a:t> E CONTRATAÇÕES</a:t>
                      </a:r>
                      <a:endParaRPr lang="pt-BR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Biome" panose="020B0502040204020203" pitchFamily="34" charset="0"/>
                      </a:endParaRP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8A8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NÚMERO DE UNIDADES DO CHU UFPA COM GESTÃO</a:t>
                      </a:r>
                      <a:r>
                        <a:rPr lang="pt-BR" sz="800" b="0" i="0" u="none" strike="noStrike" kern="120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CUSTOS IMPLANTADOS</a:t>
                      </a:r>
                      <a:endParaRPr lang="pt-BR" sz="800" b="0" i="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3840023" rtl="0" eaLnBrk="1" fontAlgn="ctr" latinLnBrk="0" hangingPunct="1"/>
                      <a:r>
                        <a:rPr lang="pt-BR" sz="800" b="0" i="0" u="none" strike="noStrike" kern="120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IMPLANTAÇÃO DA GESTÃO DE CUSTOS NO CHU-UFPA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GAD/</a:t>
                      </a:r>
                    </a:p>
                    <a:p>
                      <a:pPr algn="ctr" fontAlgn="t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CHU UFPA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151350"/>
                  </a:ext>
                </a:extLst>
              </a:tr>
              <a:tr h="956141">
                <a:tc>
                  <a:txBody>
                    <a:bodyPr/>
                    <a:lstStyle/>
                    <a:p>
                      <a:endParaRPr lang="pt-BR" sz="400" dirty="0"/>
                    </a:p>
                  </a:txBody>
                  <a:tcPr marL="21774" marR="21774" marT="10887" marB="10887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DESENVOLVIMENTO DO TRABALHADOR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 23</a:t>
                      </a:r>
                    </a:p>
                    <a:p>
                      <a:pPr algn="ctr" fontAlgn="ctr"/>
                      <a:endParaRPr lang="pt-BR" sz="8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endParaRPr lang="pt-BR" sz="8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 24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PROMOVER O ENGAJAMENTO E VALORIZAÇÃO DOS TRABALHADORES</a:t>
                      </a:r>
                    </a:p>
                    <a:p>
                      <a:pPr algn="just" fontAlgn="t"/>
                      <a:endParaRPr lang="pt-BR" sz="800" b="1" i="0" u="none" strike="noStrike" dirty="0">
                        <a:solidFill>
                          <a:srgbClr val="7E4008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  <a:p>
                      <a:pPr algn="just" fontAlgn="t"/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DESENVOLVER ESTRATEGIAS DE EDUCAÇÃO PERMANENTE E CONTINUADA</a:t>
                      </a:r>
                    </a:p>
                  </a:txBody>
                  <a:tcPr marL="25717" marR="2899" marT="25717" marB="857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A359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DO PROGRAMA</a:t>
                      </a:r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BEM VIVER IMPLEMENTADO NO CHU-UFPA</a:t>
                      </a:r>
                    </a:p>
                    <a:p>
                      <a:pPr algn="just" fontAlgn="ctr"/>
                      <a:endParaRPr lang="pt-BR" sz="800" b="1" i="0" u="none" strike="noStrike" kern="1200" baseline="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 fontAlgn="ctr"/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NÚCLEO DE EDUCAÇÃO PERMANENTE EM SAÚDE IMPLANTADO/IMPLEMENTADO</a:t>
                      </a:r>
                      <a:endParaRPr lang="pt-BR" sz="800" b="1" i="0" u="none" strike="noStrike" kern="120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 fontAlgn="ctr"/>
                      <a:endParaRPr lang="pt-BR" sz="800" b="1" i="0" u="none" strike="noStrike" kern="120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endParaRPr lang="pt-BR" sz="800" b="1" i="0" u="none" strike="noStrike" kern="120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2268" marR="2268" marT="2268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PROMOÇÃO DO BEM-ESTAR E QUALIDADE DE VIDA DOS TRABALHADORES DO CHU-UFPA</a:t>
                      </a:r>
                    </a:p>
                    <a:p>
                      <a:pPr algn="just" fontAlgn="t"/>
                      <a:endParaRPr lang="pt-BR" sz="800" b="1" i="0" u="none" strike="noStrike" kern="120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 fontAlgn="t"/>
                      <a:r>
                        <a:rPr lang="pt-BR" sz="800" b="1" i="0" u="none" strike="noStrike" kern="120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IMPLEMENTAÇÃO DO </a:t>
                      </a:r>
                      <a:r>
                        <a:rPr lang="pt-BR" sz="800" b="1" i="0" u="none" strike="noStrike" kern="1200" baseline="0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NÚCLEO DE EDUCAÇÃO PERMANENTE EM SAÚDE NO CHU UFPA</a:t>
                      </a:r>
                      <a:endParaRPr lang="pt-BR" sz="800" b="1" i="0" u="none" strike="noStrike" kern="1200" dirty="0">
                        <a:solidFill>
                          <a:srgbClr val="7E4008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800" b="1" i="0" u="none" strike="noStrike" dirty="0">
                          <a:solidFill>
                            <a:srgbClr val="7E4008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</a:rPr>
                        <a:t>UDP/DIVGP</a:t>
                      </a:r>
                    </a:p>
                  </a:txBody>
                  <a:tcPr marL="2899" marR="2899" marT="28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43043"/>
                  </a:ext>
                </a:extLst>
              </a:tr>
            </a:tbl>
          </a:graphicData>
        </a:graphic>
      </p:graphicFrame>
      <p:sp>
        <p:nvSpPr>
          <p:cNvPr id="9" name="Google Shape;148;p15"/>
          <p:cNvSpPr txBox="1">
            <a:spLocks/>
          </p:cNvSpPr>
          <p:nvPr/>
        </p:nvSpPr>
        <p:spPr>
          <a:xfrm>
            <a:off x="1142525" y="38483"/>
            <a:ext cx="4953475" cy="286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3533" tIns="53533" rIns="53533" bIns="53533" anchor="t" anchorCtr="0">
            <a:noAutofit/>
          </a:bodyPr>
          <a:lstStyle/>
          <a:p>
            <a:pPr algn="ctr"/>
            <a:r>
              <a:rPr lang="pt-BR" sz="128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Verdana"/>
                <a:cs typeface="Verdana"/>
                <a:sym typeface="Verdana"/>
              </a:rPr>
              <a:t>PORTFÓLIO DE PROJETOS E INDICADORES</a:t>
            </a:r>
          </a:p>
          <a:p>
            <a:pPr algn="ctr"/>
            <a:r>
              <a:rPr lang="pt-BR" sz="1286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Verdana"/>
                <a:cs typeface="Verdana"/>
                <a:sym typeface="Verdana"/>
              </a:rPr>
              <a:t>PLANO DIRETOR ESTRATÉGICO CHU UFPA 2025-2028</a:t>
            </a:r>
            <a:endParaRPr lang="pt-BR" sz="1286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Verdana"/>
              <a:cs typeface="Verdana"/>
            </a:endParaRPr>
          </a:p>
        </p:txBody>
      </p:sp>
      <p:pic>
        <p:nvPicPr>
          <p:cNvPr id="38" name="Imagem 37" descr="Ícone&#10;&#10;Descrição gerada automaticamente">
            <a:extLst>
              <a:ext uri="{FF2B5EF4-FFF2-40B4-BE49-F238E27FC236}">
                <a16:creationId xmlns:a16="http://schemas.microsoft.com/office/drawing/2014/main" id="{56C0256E-662B-3CFA-C58F-5572E4958B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6" y="3395205"/>
            <a:ext cx="420412" cy="420412"/>
          </a:xfrm>
          <a:prstGeom prst="rect">
            <a:avLst/>
          </a:prstGeom>
        </p:spPr>
      </p:pic>
      <p:pic>
        <p:nvPicPr>
          <p:cNvPr id="7" name="Imagem 6" descr="Ícone&#10;&#10;Descrição gerada automaticamente">
            <a:extLst>
              <a:ext uri="{FF2B5EF4-FFF2-40B4-BE49-F238E27FC236}">
                <a16:creationId xmlns:a16="http://schemas.microsoft.com/office/drawing/2014/main" id="{9DDA1541-CC1D-ACE8-C32E-B0867C7D1B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8" y="1640525"/>
            <a:ext cx="402987" cy="402987"/>
          </a:xfrm>
          <a:prstGeom prst="rect">
            <a:avLst/>
          </a:prstGeom>
        </p:spPr>
      </p:pic>
      <p:pic>
        <p:nvPicPr>
          <p:cNvPr id="11" name="Imagem 10" descr="Ícone&#10;&#10;Descrição gerada automaticamente">
            <a:extLst>
              <a:ext uri="{FF2B5EF4-FFF2-40B4-BE49-F238E27FC236}">
                <a16:creationId xmlns:a16="http://schemas.microsoft.com/office/drawing/2014/main" id="{D935362D-FB75-412C-689C-56975B8C38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1" y="2268752"/>
            <a:ext cx="402987" cy="402987"/>
          </a:xfrm>
          <a:prstGeom prst="rect">
            <a:avLst/>
          </a:prstGeom>
        </p:spPr>
      </p:pic>
      <p:pic>
        <p:nvPicPr>
          <p:cNvPr id="15" name="Imagem 14" descr="Ícone">
            <a:extLst>
              <a:ext uri="{FF2B5EF4-FFF2-40B4-BE49-F238E27FC236}">
                <a16:creationId xmlns:a16="http://schemas.microsoft.com/office/drawing/2014/main" id="{0F2E02F9-4928-C18F-9766-A19C257DD74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6" y="1084413"/>
            <a:ext cx="476321" cy="47632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6F02E13-D910-84C4-729D-E96ABE2C6C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8495" b="96423" l="3355" r="96006">
                        <a14:foregroundMark x1="30032" y1="12966" x2="30032" y2="12966"/>
                        <a14:foregroundMark x1="40735" y1="35618" x2="40735" y2="35618"/>
                        <a14:foregroundMark x1="62620" y1="30700" x2="62620" y2="30700"/>
                        <a14:foregroundMark x1="60703" y1="8495" x2="60703" y2="8495"/>
                        <a14:foregroundMark x1="95208" y1="35171" x2="95208" y2="35171"/>
                        <a14:foregroundMark x1="53355" y1="94635" x2="53355" y2="94635"/>
                        <a14:foregroundMark x1="23802" y1="85991" x2="23802" y2="85991"/>
                        <a14:foregroundMark x1="9585" y1="73323" x2="9585" y2="73323"/>
                        <a14:foregroundMark x1="8626" y1="42921" x2="8626" y2="42921"/>
                        <a14:foregroundMark x1="3355" y1="46051" x2="3355" y2="46051"/>
                        <a14:foregroundMark x1="74760" y1="67362" x2="74760" y2="67362"/>
                        <a14:foregroundMark x1="36422" y1="19374" x2="24920" y2="43964"/>
                        <a14:foregroundMark x1="24920" y1="43964" x2="38280" y2="89027"/>
                        <a14:foregroundMark x1="40801" y1="89670" x2="68850" y2="20268"/>
                        <a14:foregroundMark x1="68850" y1="20268" x2="33866" y2="19374"/>
                        <a14:foregroundMark x1="33866" y1="19374" x2="32428" y2="21162"/>
                        <a14:foregroundMark x1="13099" y1="43815" x2="89399" y2="56344"/>
                        <a14:foregroundMark x1="23163" y1="77347" x2="95048" y2="41133"/>
                        <a14:foregroundMark x1="95048" y1="41133" x2="94728" y2="41133"/>
                        <a14:foregroundMark x1="16933" y1="42921" x2="95367" y2="37854"/>
                        <a14:foregroundMark x1="95367" y1="37854" x2="96166" y2="37854"/>
                        <a14:foregroundMark x1="37859" y1="26080" x2="47284" y2="85395"/>
                        <a14:foregroundMark x1="47284" y1="85395" x2="50000" y2="90015"/>
                        <a14:foregroundMark x1="80511" y1="72876" x2="31949" y2="85991"/>
                        <a14:foregroundMark x1="31949" y1="85991" x2="31949" y2="85991"/>
                        <a14:foregroundMark x1="21725" y1="71386" x2="21725" y2="71386"/>
                        <a14:foregroundMark x1="14133" y1="34028" x2="26004" y2="86027"/>
                        <a14:foregroundMark x1="13578" y1="31595" x2="13909" y2="33043"/>
                        <a14:foregroundMark x1="12141" y1="44262" x2="21246" y2="87779"/>
                        <a14:foregroundMark x1="14537" y1="75559" x2="14537" y2="75559"/>
                        <a14:foregroundMark x1="36901" y1="52906" x2="46805" y2="87183"/>
                        <a14:foregroundMark x1="46805" y1="87183" x2="59744" y2="89568"/>
                        <a14:foregroundMark x1="44089" y1="55142" x2="75719" y2="60507"/>
                        <a14:foregroundMark x1="56230" y1="67809" x2="74760" y2="60507"/>
                        <a14:foregroundMark x1="70927" y1="65127" x2="86901" y2="82861"/>
                        <a14:foregroundMark x1="66454" y1="76006" x2="84505" y2="77794"/>
                        <a14:foregroundMark x1="63099" y1="17884" x2="67891" y2="26080"/>
                        <a14:foregroundMark x1="65495" y1="14754" x2="65495" y2="14754"/>
                        <a14:foregroundMark x1="59744" y1="16990" x2="80032" y2="28912"/>
                        <a14:foregroundMark x1="64537" y1="14307" x2="75719" y2="17884"/>
                        <a14:foregroundMark x1="15016" y1="79583" x2="14537" y2="70492"/>
                        <a14:backgroundMark x1="91693" y1="55142" x2="91693" y2="55142"/>
                        <a14:backgroundMark x1="92173" y1="56483" x2="92173" y2="56483"/>
                        <a14:backgroundMark x1="89297" y1="56483" x2="97125" y2="57377"/>
                        <a14:backgroundMark x1="26198" y1="85991" x2="27157" y2="90462"/>
                        <a14:backgroundMark x1="27157" y1="94635" x2="29073" y2="91356"/>
                        <a14:backgroundMark x1="25240" y1="90015" x2="27636" y2="98659"/>
                        <a14:backgroundMark x1="39297" y1="90909" x2="39297" y2="90909"/>
                        <a14:backgroundMark x1="39297" y1="91356" x2="39297" y2="91356"/>
                        <a14:backgroundMark x1="37859" y1="89121" x2="39776" y2="96423"/>
                        <a14:backgroundMark x1="13578" y1="33830" x2="15495" y2="3114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8111" y="38481"/>
            <a:ext cx="458974" cy="491968"/>
          </a:xfrm>
          <a:prstGeom prst="rect">
            <a:avLst/>
          </a:prstGeom>
        </p:spPr>
      </p:pic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780FF028-48C2-42E2-51B0-33E5FE4676F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6" y="4462876"/>
            <a:ext cx="420412" cy="420412"/>
          </a:xfrm>
          <a:prstGeom prst="rect">
            <a:avLst/>
          </a:prstGeom>
        </p:spPr>
      </p:pic>
      <p:pic>
        <p:nvPicPr>
          <p:cNvPr id="10" name="Imagem 9" descr="Ícone&#10;&#10;Descrição gerada automaticamente">
            <a:extLst>
              <a:ext uri="{FF2B5EF4-FFF2-40B4-BE49-F238E27FC236}">
                <a16:creationId xmlns:a16="http://schemas.microsoft.com/office/drawing/2014/main" id="{B4891447-075D-167D-2BE9-FAEDF21A591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0" y="6065258"/>
            <a:ext cx="420412" cy="420412"/>
          </a:xfrm>
          <a:prstGeom prst="rect">
            <a:avLst/>
          </a:prstGeom>
        </p:spPr>
      </p:pic>
      <p:pic>
        <p:nvPicPr>
          <p:cNvPr id="12" name="Imagem 11" descr="Ícone&#10;&#10;Descrição gerada automaticamente">
            <a:extLst>
              <a:ext uri="{FF2B5EF4-FFF2-40B4-BE49-F238E27FC236}">
                <a16:creationId xmlns:a16="http://schemas.microsoft.com/office/drawing/2014/main" id="{B0D9F4CB-F9C6-DDED-89A4-E4165A3D31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6" y="5264067"/>
            <a:ext cx="420412" cy="420412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716DF003-9D93-8D46-19BA-F31BAA4A88A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42"/>
          <a:stretch>
            <a:fillRect/>
          </a:stretch>
        </p:blipFill>
        <p:spPr>
          <a:xfrm>
            <a:off x="6943967" y="70369"/>
            <a:ext cx="4998855" cy="4317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964055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l">
          <a:spcAft>
            <a:spcPts val="600"/>
          </a:spcAft>
          <a:defRPr sz="1400" i="1" dirty="0" smtClean="0">
            <a:highlight>
              <a:srgbClr val="C0C0C0"/>
            </a:highlight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EB778C20E9F0940A463EF4C3BEFC1A0" ma:contentTypeVersion="14" ma:contentTypeDescription="Crie um novo documento." ma:contentTypeScope="" ma:versionID="630f2ed2bc9a90a8b5331e4434642a07">
  <xsd:schema xmlns:xsd="http://www.w3.org/2001/XMLSchema" xmlns:xs="http://www.w3.org/2001/XMLSchema" xmlns:p="http://schemas.microsoft.com/office/2006/metadata/properties" xmlns:ns2="26a04b63-c867-4e5e-b125-7433eba4c051" xmlns:ns3="a3b92759-54c8-41f1-9908-31a6f4cfbc00" targetNamespace="http://schemas.microsoft.com/office/2006/metadata/properties" ma:root="true" ma:fieldsID="b3145f2de228f17db3b5696071d40b4b" ns2:_="" ns3:_="">
    <xsd:import namespace="26a04b63-c867-4e5e-b125-7433eba4c051"/>
    <xsd:import namespace="a3b92759-54c8-41f1-9908-31a6f4cfbc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a04b63-c867-4e5e-b125-7433eba4c0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92759-54c8-41f1-9908-31a6f4cfbc0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aeeb64-9464-42db-a59a-12c47fe426b7}" ma:internalName="TaxCatchAll" ma:showField="CatchAllData" ma:web="a3b92759-54c8-41f1-9908-31a6f4cfbc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a04b63-c867-4e5e-b125-7433eba4c051">
      <Terms xmlns="http://schemas.microsoft.com/office/infopath/2007/PartnerControls"/>
    </lcf76f155ced4ddcb4097134ff3c332f>
    <TaxCatchAll xmlns="a3b92759-54c8-41f1-9908-31a6f4cfbc00" xsi:nil="true"/>
    <SharedWithUsers xmlns="a3b92759-54c8-41f1-9908-31a6f4cfbc00">
      <UserInfo>
        <DisplayName>Leandro Ambrosio Costa</DisplayName>
        <AccountId>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89C8F4-7544-47A3-A5AA-C32D28239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a04b63-c867-4e5e-b125-7433eba4c051"/>
    <ds:schemaRef ds:uri="a3b92759-54c8-41f1-9908-31a6f4cfbc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136414-7A7F-497A-BF03-DCC3F607BFA7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a3b92759-54c8-41f1-9908-31a6f4cfbc00"/>
    <ds:schemaRef ds:uri="26a04b63-c867-4e5e-b125-7433eba4c051"/>
  </ds:schemaRefs>
</ds:datastoreItem>
</file>

<file path=customXml/itemProps3.xml><?xml version="1.0" encoding="utf-8"?>
<ds:datastoreItem xmlns:ds="http://schemas.openxmlformats.org/officeDocument/2006/customXml" ds:itemID="{0F087092-0B0D-474F-98E4-090B289FEAA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4d34ddd-aff0-4d95-b7f1-0734a5c845e5}" enabled="0" method="" siteId="{64d34ddd-aff0-4d95-b7f1-0734a5c845e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445</Words>
  <Application>Microsoft Office PowerPoint</Application>
  <PresentationFormat>Widescreen</PresentationFormat>
  <Paragraphs>111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do Office</vt:lpstr>
      <vt:lpstr>Apresentação do PowerPoint</vt:lpstr>
    </vt:vector>
  </TitlesOfParts>
  <Company>EBSERH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Italo Lopes França</dc:creator>
  <cp:lastModifiedBy>Juliana Da Silva Eler</cp:lastModifiedBy>
  <cp:revision>43</cp:revision>
  <cp:lastPrinted>2025-02-12T13:30:48Z</cp:lastPrinted>
  <dcterms:created xsi:type="dcterms:W3CDTF">2019-12-17T20:35:11Z</dcterms:created>
  <dcterms:modified xsi:type="dcterms:W3CDTF">2026-02-27T12:53:58Z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0x010100FEB778C20E9F0940A463EF4C3BEFC1A0</vt:lpwstr>
  </property>
</Properties>
</file>