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 Bold" panose="020B0604020202020204" charset="0"/>
      <p:regular r:id="rId12"/>
    </p:embeddedFont>
    <p:embeddedFont>
      <p:font typeface="Montserrat Classic Bold" panose="020B0604020202020204" charset="0"/>
      <p:regular r:id="rId13"/>
    </p:embeddedFont>
    <p:embeddedFont>
      <p:font typeface="Montserrat Classic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AE2"/>
    <a:srgbClr val="25473B"/>
    <a:srgbClr val="203854"/>
    <a:srgbClr val="B1CBED"/>
    <a:srgbClr val="190361"/>
    <a:srgbClr val="9FBFE9"/>
    <a:srgbClr val="0C2668"/>
    <a:srgbClr val="284174"/>
    <a:srgbClr val="A6B1E8"/>
    <a:srgbClr val="748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AE77-CBBF-496E-AAF1-583C630DEC0B}" type="datetimeFigureOut">
              <a:rPr lang="pt-BR" smtClean="0"/>
              <a:t>21/07/2025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CFFF-7EF2-484F-9886-9D10AFBC2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44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15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2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55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52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52" y="0"/>
            <a:ext cx="8033153" cy="10287000"/>
          </a:xfrm>
          <a:prstGeom prst="rect">
            <a:avLst/>
          </a:prstGeom>
          <a:solidFill>
            <a:srgbClr val="25473B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Freeform 2"/>
          <p:cNvSpPr/>
          <p:nvPr/>
        </p:nvSpPr>
        <p:spPr>
          <a:xfrm>
            <a:off x="228599" y="38100"/>
            <a:ext cx="1447801" cy="1620226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9"/>
          <p:cNvSpPr txBox="1"/>
          <p:nvPr/>
        </p:nvSpPr>
        <p:spPr>
          <a:xfrm>
            <a:off x="1524001" y="-611113"/>
            <a:ext cx="2209801" cy="2410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707"/>
              </a:lnSpc>
            </a:pPr>
            <a:r>
              <a:rPr lang="en-US" sz="13001" dirty="0" smtClean="0">
                <a:solidFill>
                  <a:srgbClr val="FFFFFF"/>
                </a:solidFill>
                <a:latin typeface="Montserrat Classic Bold"/>
              </a:rPr>
              <a:t>V</a:t>
            </a:r>
            <a:endParaRPr lang="en-US" sz="13001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3124200" y="-38100"/>
            <a:ext cx="4975412" cy="937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88"/>
              </a:lnSpc>
            </a:pPr>
            <a:r>
              <a:rPr lang="en-US" sz="5200" dirty="0">
                <a:solidFill>
                  <a:srgbClr val="FFFFFF"/>
                </a:solidFill>
                <a:latin typeface="Montserrat Classic Bold"/>
              </a:rPr>
              <a:t>CONGRESSO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3352800" y="876300"/>
            <a:ext cx="510540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22"/>
              </a:lnSpc>
            </a:pPr>
            <a:r>
              <a:rPr lang="en-US" sz="1801" spc="752" dirty="0">
                <a:solidFill>
                  <a:srgbClr val="FFFFFF"/>
                </a:solidFill>
                <a:latin typeface="Montserrat Classic"/>
              </a:rPr>
              <a:t>COMPLEXO HOSPITALAR </a:t>
            </a:r>
          </a:p>
          <a:p>
            <a:pPr>
              <a:lnSpc>
                <a:spcPts val="2722"/>
              </a:lnSpc>
            </a:pPr>
            <a:r>
              <a:rPr lang="en-US" sz="1801" spc="752" dirty="0">
                <a:solidFill>
                  <a:srgbClr val="FFFFFF"/>
                </a:solidFill>
                <a:latin typeface="Montserrat Classic"/>
              </a:rPr>
              <a:t>DA UFPA/EBSERH</a:t>
            </a:r>
          </a:p>
        </p:txBody>
      </p:sp>
      <p:grpSp>
        <p:nvGrpSpPr>
          <p:cNvPr id="40" name="Group 3"/>
          <p:cNvGrpSpPr/>
          <p:nvPr/>
        </p:nvGrpSpPr>
        <p:grpSpPr>
          <a:xfrm>
            <a:off x="-228599" y="-114300"/>
            <a:ext cx="8010234" cy="4606641"/>
            <a:chOff x="0" y="-19050"/>
            <a:chExt cx="2049895" cy="1095161"/>
          </a:xfrm>
        </p:grpSpPr>
        <p:sp>
          <p:nvSpPr>
            <p:cNvPr id="41" name="Freeform 4"/>
            <p:cNvSpPr/>
            <p:nvPr/>
          </p:nvSpPr>
          <p:spPr>
            <a:xfrm>
              <a:off x="95463" y="820832"/>
              <a:ext cx="1954432" cy="255279"/>
            </a:xfrm>
            <a:custGeom>
              <a:avLst/>
              <a:gdLst/>
              <a:ahLst/>
              <a:cxnLst/>
              <a:rect l="l" t="t" r="r" b="b"/>
              <a:pathLst>
                <a:path w="1990027" h="244650">
                  <a:moveTo>
                    <a:pt x="18846" y="0"/>
                  </a:moveTo>
                  <a:lnTo>
                    <a:pt x="1971181" y="0"/>
                  </a:lnTo>
                  <a:cubicBezTo>
                    <a:pt x="1981589" y="0"/>
                    <a:pt x="1990027" y="8438"/>
                    <a:pt x="1990027" y="18846"/>
                  </a:cubicBezTo>
                  <a:lnTo>
                    <a:pt x="1990027" y="225804"/>
                  </a:lnTo>
                  <a:cubicBezTo>
                    <a:pt x="1990027" y="230802"/>
                    <a:pt x="1988041" y="235596"/>
                    <a:pt x="1984507" y="239130"/>
                  </a:cubicBezTo>
                  <a:cubicBezTo>
                    <a:pt x="1980972" y="242664"/>
                    <a:pt x="1976179" y="244650"/>
                    <a:pt x="1971181" y="244650"/>
                  </a:cubicBezTo>
                  <a:lnTo>
                    <a:pt x="18846" y="244650"/>
                  </a:lnTo>
                  <a:cubicBezTo>
                    <a:pt x="8438" y="244650"/>
                    <a:pt x="0" y="236212"/>
                    <a:pt x="0" y="225804"/>
                  </a:cubicBezTo>
                  <a:lnTo>
                    <a:pt x="0" y="18846"/>
                  </a:lnTo>
                  <a:cubicBezTo>
                    <a:pt x="0" y="8438"/>
                    <a:pt x="8438" y="0"/>
                    <a:pt x="188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2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7211" tIns="137211" rIns="137211" bIns="137211" rtlCol="0" anchor="ctr"/>
            <a:lstStyle/>
            <a:p>
              <a:pPr algn="ctr">
                <a:lnSpc>
                  <a:spcPts val="1678"/>
                </a:lnSpc>
              </a:pPr>
              <a:endParaRPr sz="1801"/>
            </a:p>
          </p:txBody>
        </p:sp>
      </p:grpSp>
      <p:sp>
        <p:nvSpPr>
          <p:cNvPr id="43" name="TextBox 16"/>
          <p:cNvSpPr txBox="1"/>
          <p:nvPr/>
        </p:nvSpPr>
        <p:spPr>
          <a:xfrm>
            <a:off x="2133600" y="8337423"/>
            <a:ext cx="41148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1" dirty="0" smtClean="0">
                <a:solidFill>
                  <a:srgbClr val="FFFFFF"/>
                </a:solidFill>
                <a:latin typeface="DM Sans Bold" panose="020B0604020202020204" charset="0"/>
              </a:rPr>
              <a:t>20 e 21 de Agosto </a:t>
            </a:r>
            <a:r>
              <a:rPr lang="en-US" sz="1902" b="1" dirty="0">
                <a:solidFill>
                  <a:srgbClr val="FFFFFF"/>
                </a:solidFill>
                <a:latin typeface="DM Sans Bold" panose="020B0604020202020204" charset="0"/>
              </a:rPr>
              <a:t>de </a:t>
            </a:r>
            <a:r>
              <a:rPr lang="en-US" sz="1902" b="1" dirty="0" smtClean="0">
                <a:solidFill>
                  <a:srgbClr val="FFFFFF"/>
                </a:solidFill>
                <a:latin typeface="DM Sans Bold" panose="020B0604020202020204" charset="0"/>
              </a:rPr>
              <a:t>2025</a:t>
            </a:r>
            <a:endParaRPr lang="en-US" sz="1902" b="1" dirty="0">
              <a:solidFill>
                <a:srgbClr val="FFFFFF"/>
              </a:solidFill>
              <a:latin typeface="DM Sans Bold" panose="020B0604020202020204" charset="0"/>
            </a:endParaRPr>
          </a:p>
          <a:p>
            <a:pPr algn="ctr">
              <a:lnSpc>
                <a:spcPts val="2663"/>
              </a:lnSpc>
            </a:pPr>
            <a:r>
              <a:rPr lang="en-US" sz="1902" b="1" dirty="0" smtClean="0">
                <a:solidFill>
                  <a:srgbClr val="FFFFFF"/>
                </a:solidFill>
                <a:latin typeface="DM Sans Bold" panose="020B0604020202020204" charset="0"/>
              </a:rPr>
              <a:t>Hotel Sagres</a:t>
            </a:r>
            <a:endParaRPr lang="en-US" sz="1902" b="1" dirty="0">
              <a:solidFill>
                <a:srgbClr val="FFFFFF"/>
              </a:solidFill>
              <a:latin typeface="DM Sans Bold" panose="020B0604020202020204" charset="0"/>
            </a:endParaRPr>
          </a:p>
          <a:p>
            <a:pPr algn="ctr">
              <a:lnSpc>
                <a:spcPts val="2663"/>
              </a:lnSpc>
            </a:pPr>
            <a:r>
              <a:rPr lang="en-US" sz="1902" b="1" dirty="0">
                <a:solidFill>
                  <a:srgbClr val="FFFFFF"/>
                </a:solidFill>
                <a:latin typeface="DM Sans Bold" panose="020B0604020202020204" charset="0"/>
              </a:rPr>
              <a:t>Belém-PA</a:t>
            </a:r>
          </a:p>
        </p:txBody>
      </p:sp>
      <p:grpSp>
        <p:nvGrpSpPr>
          <p:cNvPr id="44" name="Group 25"/>
          <p:cNvGrpSpPr/>
          <p:nvPr/>
        </p:nvGrpSpPr>
        <p:grpSpPr>
          <a:xfrm>
            <a:off x="152400" y="9511463"/>
            <a:ext cx="7741605" cy="661237"/>
            <a:chOff x="0" y="0"/>
            <a:chExt cx="10322140" cy="1097707"/>
          </a:xfrm>
        </p:grpSpPr>
        <p:grpSp>
          <p:nvGrpSpPr>
            <p:cNvPr id="45" name="Group 26"/>
            <p:cNvGrpSpPr/>
            <p:nvPr/>
          </p:nvGrpSpPr>
          <p:grpSpPr>
            <a:xfrm>
              <a:off x="0" y="0"/>
              <a:ext cx="10322140" cy="1097707"/>
              <a:chOff x="0" y="0"/>
              <a:chExt cx="3791291" cy="403184"/>
            </a:xfrm>
          </p:grpSpPr>
          <p:sp>
            <p:nvSpPr>
              <p:cNvPr id="47" name="Freeform 27"/>
              <p:cNvSpPr/>
              <p:nvPr/>
            </p:nvSpPr>
            <p:spPr>
              <a:xfrm>
                <a:off x="0" y="0"/>
                <a:ext cx="3791291" cy="403184"/>
              </a:xfrm>
              <a:custGeom>
                <a:avLst/>
                <a:gdLst/>
                <a:ahLst/>
                <a:cxnLst/>
                <a:rect l="l" t="t" r="r" b="b"/>
                <a:pathLst>
                  <a:path w="3791291" h="403184">
                    <a:moveTo>
                      <a:pt x="13445" y="0"/>
                    </a:moveTo>
                    <a:lnTo>
                      <a:pt x="3777846" y="0"/>
                    </a:lnTo>
                    <a:cubicBezTo>
                      <a:pt x="3785271" y="0"/>
                      <a:pt x="3791291" y="6020"/>
                      <a:pt x="3791291" y="13445"/>
                    </a:cubicBezTo>
                    <a:lnTo>
                      <a:pt x="3791291" y="389739"/>
                    </a:lnTo>
                    <a:cubicBezTo>
                      <a:pt x="3791291" y="397165"/>
                      <a:pt x="3785271" y="403184"/>
                      <a:pt x="3777846" y="403184"/>
                    </a:cubicBezTo>
                    <a:lnTo>
                      <a:pt x="13445" y="403184"/>
                    </a:lnTo>
                    <a:cubicBezTo>
                      <a:pt x="6020" y="403184"/>
                      <a:pt x="0" y="397165"/>
                      <a:pt x="0" y="389739"/>
                    </a:cubicBezTo>
                    <a:lnTo>
                      <a:pt x="0" y="13445"/>
                    </a:lnTo>
                    <a:cubicBezTo>
                      <a:pt x="0" y="6020"/>
                      <a:pt x="6020" y="0"/>
                      <a:pt x="134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" name="TextBox 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sz="1801"/>
              </a:p>
            </p:txBody>
          </p:sp>
        </p:grpSp>
        <p:sp>
          <p:nvSpPr>
            <p:cNvPr id="46" name="Freeform 29"/>
            <p:cNvSpPr/>
            <p:nvPr/>
          </p:nvSpPr>
          <p:spPr>
            <a:xfrm>
              <a:off x="190435" y="100371"/>
              <a:ext cx="9829748" cy="896965"/>
            </a:xfrm>
            <a:custGeom>
              <a:avLst/>
              <a:gdLst/>
              <a:ahLst/>
              <a:cxnLst/>
              <a:rect l="l" t="t" r="r" b="b"/>
              <a:pathLst>
                <a:path w="9829748" h="896965">
                  <a:moveTo>
                    <a:pt x="0" y="0"/>
                  </a:moveTo>
                  <a:lnTo>
                    <a:pt x="9829748" y="0"/>
                  </a:lnTo>
                  <a:lnTo>
                    <a:pt x="9829748" y="896965"/>
                  </a:lnTo>
                  <a:lnTo>
                    <a:pt x="0" y="896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54" name="TextBox 6"/>
          <p:cNvSpPr txBox="1"/>
          <p:nvPr/>
        </p:nvSpPr>
        <p:spPr>
          <a:xfrm>
            <a:off x="174915" y="3715667"/>
            <a:ext cx="746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2000" spc="26" dirty="0">
                <a:solidFill>
                  <a:srgbClr val="FFFFFF"/>
                </a:solidFill>
                <a:latin typeface="DM Sans Bold"/>
              </a:rPr>
              <a:t>AMAZÔNIA: FONTE DE PROFISSIONAIS, DE CONHECIMENTO E INOVAÇÃO EM SAÚDE</a:t>
            </a:r>
          </a:p>
        </p:txBody>
      </p:sp>
      <p:sp>
        <p:nvSpPr>
          <p:cNvPr id="55" name="TextBox 8"/>
          <p:cNvSpPr txBox="1"/>
          <p:nvPr/>
        </p:nvSpPr>
        <p:spPr>
          <a:xfrm>
            <a:off x="9822769" y="1644997"/>
            <a:ext cx="7543801" cy="75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1" dirty="0">
                <a:solidFill>
                  <a:srgbClr val="203854"/>
                </a:solidFill>
                <a:latin typeface="Montserrat Classic Bold"/>
              </a:rPr>
              <a:t>TÍTULO</a:t>
            </a:r>
          </a:p>
        </p:txBody>
      </p:sp>
      <p:sp>
        <p:nvSpPr>
          <p:cNvPr id="56" name="TextBox 8"/>
          <p:cNvSpPr txBox="1"/>
          <p:nvPr/>
        </p:nvSpPr>
        <p:spPr>
          <a:xfrm>
            <a:off x="9906000" y="6057900"/>
            <a:ext cx="7481047" cy="75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1" dirty="0">
                <a:solidFill>
                  <a:srgbClr val="203854"/>
                </a:solidFill>
                <a:latin typeface="Montserrat Classic Bold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397488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Congresso do 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791700"/>
            <a:ext cx="18288000" cy="4953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000" i="1" spc="26" dirty="0" smtClean="0">
                <a:solidFill>
                  <a:srgbClr val="FFFFFF"/>
                </a:solidFill>
                <a:latin typeface="DM Sans Bold"/>
              </a:rPr>
              <a:t>Amazônia: fonte de profissionais, de conhecimento e inovação em saúde</a:t>
            </a:r>
          </a:p>
          <a:p>
            <a:pPr hangingPunct="0"/>
            <a:r>
              <a:rPr lang="pt-BR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ormam</a:t>
            </a:r>
            <a:endParaRPr lang="pt-BR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"/>
          <p:cNvSpPr/>
          <p:nvPr/>
        </p:nvSpPr>
        <p:spPr>
          <a:xfrm>
            <a:off x="44196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Subtítulo 1"/>
          <p:cNvSpPr txBox="1">
            <a:spLocks/>
          </p:cNvSpPr>
          <p:nvPr/>
        </p:nvSpPr>
        <p:spPr>
          <a:xfrm>
            <a:off x="2133600" y="2400300"/>
            <a:ext cx="14401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apresentação deve ser elaborada conforme as orientações abaixo:</a:t>
            </a:r>
            <a:endParaRPr lang="pt-BR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0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0"/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Científico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introdução, objetivos, métodos, resultados,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onsiderações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inais.</a:t>
            </a:r>
          </a:p>
          <a:p>
            <a:pPr algn="l" hangingPunct="0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Relato de </a:t>
            </a:r>
            <a:r>
              <a:rPr lang="pt-B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xperiência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introdução, objetivos, descrição da experiência, considerações finais.</a:t>
            </a:r>
          </a:p>
          <a:p>
            <a:pPr algn="just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da letra, o tipo da fonte, 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gráficos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tabelas, figuras, imagens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 são de livre elaboração dos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autores.</a:t>
            </a:r>
          </a:p>
        </p:txBody>
      </p:sp>
    </p:spTree>
    <p:extLst>
      <p:ext uri="{BB962C8B-B14F-4D97-AF65-F5344CB8AC3E}">
        <p14:creationId xmlns:p14="http://schemas.microsoft.com/office/powerpoint/2010/main" val="407211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Congresso do 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944100"/>
            <a:ext cx="18288000" cy="3429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000" i="1" spc="26" dirty="0">
                <a:solidFill>
                  <a:srgbClr val="FFFFFF"/>
                </a:solidFill>
                <a:latin typeface="DM Sans Bold"/>
              </a:rPr>
              <a:t>Amazônia: fonte de profissionais, de conhecimento e inovação em saúde</a:t>
            </a:r>
          </a:p>
        </p:txBody>
      </p:sp>
      <p:sp>
        <p:nvSpPr>
          <p:cNvPr id="21" name="Freeform 2"/>
          <p:cNvSpPr/>
          <p:nvPr/>
        </p:nvSpPr>
        <p:spPr>
          <a:xfrm>
            <a:off x="44196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037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Congresso do 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944100"/>
            <a:ext cx="18288000" cy="3429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000" i="1" spc="26" dirty="0">
                <a:solidFill>
                  <a:srgbClr val="FFFFFF"/>
                </a:solidFill>
                <a:latin typeface="DM Sans Bold"/>
              </a:rPr>
              <a:t>Amazônia: fonte de profissionais, de conhecimento e inovação em saúde</a:t>
            </a:r>
          </a:p>
        </p:txBody>
      </p:sp>
      <p:sp>
        <p:nvSpPr>
          <p:cNvPr id="21" name="Freeform 2"/>
          <p:cNvSpPr/>
          <p:nvPr/>
        </p:nvSpPr>
        <p:spPr>
          <a:xfrm>
            <a:off x="44196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381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1"/>
          <p:cNvSpPr txBox="1">
            <a:spLocks/>
          </p:cNvSpPr>
          <p:nvPr/>
        </p:nvSpPr>
        <p:spPr>
          <a:xfrm>
            <a:off x="0" y="0"/>
            <a:ext cx="18288000" cy="5715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Congresso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UFPA-EBSERH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1"/>
          <p:cNvSpPr txBox="1">
            <a:spLocks/>
          </p:cNvSpPr>
          <p:nvPr/>
        </p:nvSpPr>
        <p:spPr>
          <a:xfrm>
            <a:off x="0" y="9944100"/>
            <a:ext cx="18288000" cy="342900"/>
          </a:xfrm>
          <a:prstGeom prst="rect">
            <a:avLst/>
          </a:prstGeom>
          <a:solidFill>
            <a:srgbClr val="25473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000" i="1" spc="26" dirty="0">
                <a:solidFill>
                  <a:srgbClr val="FFFFFF"/>
                </a:solidFill>
                <a:latin typeface="DM Sans Bold"/>
              </a:rPr>
              <a:t>Amazônia: fonte de profissionais, de conhecimento e inovação em saúde</a:t>
            </a:r>
          </a:p>
        </p:txBody>
      </p:sp>
      <p:sp>
        <p:nvSpPr>
          <p:cNvPr id="21" name="Freeform 2"/>
          <p:cNvSpPr/>
          <p:nvPr/>
        </p:nvSpPr>
        <p:spPr>
          <a:xfrm>
            <a:off x="4724400" y="1"/>
            <a:ext cx="609600" cy="571500"/>
          </a:xfrm>
          <a:custGeom>
            <a:avLst/>
            <a:gdLst/>
            <a:ahLst/>
            <a:cxnLst/>
            <a:rect l="l" t="t" r="r" b="b"/>
            <a:pathLst>
              <a:path w="1826134" h="2054722">
                <a:moveTo>
                  <a:pt x="0" y="0"/>
                </a:moveTo>
                <a:lnTo>
                  <a:pt x="1826134" y="0"/>
                </a:lnTo>
                <a:lnTo>
                  <a:pt x="1826134" y="2054722"/>
                </a:lnTo>
                <a:lnTo>
                  <a:pt x="0" y="205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4543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186</Words>
  <Application>Microsoft Office PowerPoint</Application>
  <PresentationFormat>Personalizar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Calibri</vt:lpstr>
      <vt:lpstr>DM Sans Bold</vt:lpstr>
      <vt:lpstr>Times New Roman</vt:lpstr>
      <vt:lpstr>Arial</vt:lpstr>
      <vt:lpstr>Montserrat Classic Bold</vt:lpstr>
      <vt:lpstr>Montserrat Classic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IV Congresso CHU-UFPA</dc:title>
  <dc:creator>Rosiany Amaral Da Silva</dc:creator>
  <cp:lastModifiedBy>Rosiany Amaral Da Silva</cp:lastModifiedBy>
  <cp:revision>35</cp:revision>
  <dcterms:created xsi:type="dcterms:W3CDTF">2006-08-16T00:00:00Z</dcterms:created>
  <dcterms:modified xsi:type="dcterms:W3CDTF">2025-07-21T16:14:12Z</dcterms:modified>
  <dc:identifier>DAFwZwsKQFg</dc:identifier>
</cp:coreProperties>
</file>