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D5F2"/>
    <a:srgbClr val="55CBF1"/>
    <a:srgbClr val="16A8D7"/>
    <a:srgbClr val="F0F0F0"/>
    <a:srgbClr val="179694"/>
    <a:srgbClr val="0C7B6A"/>
    <a:srgbClr val="42823E"/>
    <a:srgbClr val="6FAD42"/>
    <a:srgbClr val="8DC851"/>
    <a:srgbClr val="A6D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151A66-72FF-4246-A9FF-0537123438FD}" v="1" dt="2022-04-05T19:36:48.964"/>
  </p1510:revLst>
</p1510:revInfo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262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ívia De Oliveira Martins" userId="47eced81-b0d9-496a-8901-9cc9f9ac7a9d" providerId="ADAL" clId="{E6151A66-72FF-4246-A9FF-0537123438FD}"/>
    <pc:docChg chg="custSel modSld">
      <pc:chgData name="Lívia De Oliveira Martins" userId="47eced81-b0d9-496a-8901-9cc9f9ac7a9d" providerId="ADAL" clId="{E6151A66-72FF-4246-A9FF-0537123438FD}" dt="2022-04-05T19:37:10.906" v="5" actId="478"/>
      <pc:docMkLst>
        <pc:docMk/>
      </pc:docMkLst>
      <pc:sldChg chg="addSp delSp modSp mod">
        <pc:chgData name="Lívia De Oliveira Martins" userId="47eced81-b0d9-496a-8901-9cc9f9ac7a9d" providerId="ADAL" clId="{E6151A66-72FF-4246-A9FF-0537123438FD}" dt="2022-04-05T19:37:10.906" v="5" actId="478"/>
        <pc:sldMkLst>
          <pc:docMk/>
          <pc:sldMk cId="1188317416" sldId="256"/>
        </pc:sldMkLst>
        <pc:spChg chg="del">
          <ac:chgData name="Lívia De Oliveira Martins" userId="47eced81-b0d9-496a-8901-9cc9f9ac7a9d" providerId="ADAL" clId="{E6151A66-72FF-4246-A9FF-0537123438FD}" dt="2022-04-05T19:37:02.803" v="4" actId="478"/>
          <ac:spMkLst>
            <pc:docMk/>
            <pc:sldMk cId="1188317416" sldId="256"/>
            <ac:spMk id="16" creationId="{4F4BE618-1D0D-4D41-AB2D-1B3F1976ACA3}"/>
          </ac:spMkLst>
        </pc:spChg>
        <pc:spChg chg="del">
          <ac:chgData name="Lívia De Oliveira Martins" userId="47eced81-b0d9-496a-8901-9cc9f9ac7a9d" providerId="ADAL" clId="{E6151A66-72FF-4246-A9FF-0537123438FD}" dt="2022-04-05T19:37:10.906" v="5" actId="478"/>
          <ac:spMkLst>
            <pc:docMk/>
            <pc:sldMk cId="1188317416" sldId="256"/>
            <ac:spMk id="31" creationId="{22CCB69A-19E4-4AE1-83BE-16859829CD3B}"/>
          </ac:spMkLst>
        </pc:spChg>
        <pc:spChg chg="del">
          <ac:chgData name="Lívia De Oliveira Martins" userId="47eced81-b0d9-496a-8901-9cc9f9ac7a9d" providerId="ADAL" clId="{E6151A66-72FF-4246-A9FF-0537123438FD}" dt="2022-04-05T19:37:02.803" v="4" actId="478"/>
          <ac:spMkLst>
            <pc:docMk/>
            <pc:sldMk cId="1188317416" sldId="256"/>
            <ac:spMk id="35" creationId="{C105DA01-E9D2-4163-A89E-FB8D622D37CB}"/>
          </ac:spMkLst>
        </pc:spChg>
        <pc:spChg chg="del">
          <ac:chgData name="Lívia De Oliveira Martins" userId="47eced81-b0d9-496a-8901-9cc9f9ac7a9d" providerId="ADAL" clId="{E6151A66-72FF-4246-A9FF-0537123438FD}" dt="2022-04-05T19:37:02.803" v="4" actId="478"/>
          <ac:spMkLst>
            <pc:docMk/>
            <pc:sldMk cId="1188317416" sldId="256"/>
            <ac:spMk id="37" creationId="{19610DA4-FFC4-4DC3-A640-47A997CD4E78}"/>
          </ac:spMkLst>
        </pc:spChg>
        <pc:spChg chg="del">
          <ac:chgData name="Lívia De Oliveira Martins" userId="47eced81-b0d9-496a-8901-9cc9f9ac7a9d" providerId="ADAL" clId="{E6151A66-72FF-4246-A9FF-0537123438FD}" dt="2022-04-05T19:37:02.803" v="4" actId="478"/>
          <ac:spMkLst>
            <pc:docMk/>
            <pc:sldMk cId="1188317416" sldId="256"/>
            <ac:spMk id="39" creationId="{F7B16F97-9306-438B-B6F3-103460CCE281}"/>
          </ac:spMkLst>
        </pc:spChg>
        <pc:spChg chg="del">
          <ac:chgData name="Lívia De Oliveira Martins" userId="47eced81-b0d9-496a-8901-9cc9f9ac7a9d" providerId="ADAL" clId="{E6151A66-72FF-4246-A9FF-0537123438FD}" dt="2022-04-05T19:37:02.803" v="4" actId="478"/>
          <ac:spMkLst>
            <pc:docMk/>
            <pc:sldMk cId="1188317416" sldId="256"/>
            <ac:spMk id="45" creationId="{193A21D2-D98E-48F5-A0CF-837F49970A98}"/>
          </ac:spMkLst>
        </pc:spChg>
        <pc:spChg chg="del">
          <ac:chgData name="Lívia De Oliveira Martins" userId="47eced81-b0d9-496a-8901-9cc9f9ac7a9d" providerId="ADAL" clId="{E6151A66-72FF-4246-A9FF-0537123438FD}" dt="2022-04-05T19:37:02.803" v="4" actId="478"/>
          <ac:spMkLst>
            <pc:docMk/>
            <pc:sldMk cId="1188317416" sldId="256"/>
            <ac:spMk id="47" creationId="{757AB778-9750-427C-83A1-A2E0505A4991}"/>
          </ac:spMkLst>
        </pc:spChg>
        <pc:spChg chg="del">
          <ac:chgData name="Lívia De Oliveira Martins" userId="47eced81-b0d9-496a-8901-9cc9f9ac7a9d" providerId="ADAL" clId="{E6151A66-72FF-4246-A9FF-0537123438FD}" dt="2022-04-05T19:37:10.906" v="5" actId="478"/>
          <ac:spMkLst>
            <pc:docMk/>
            <pc:sldMk cId="1188317416" sldId="256"/>
            <ac:spMk id="48" creationId="{8A8F7A2F-A97E-45D9-9610-F8385974BDB1}"/>
          </ac:spMkLst>
        </pc:spChg>
        <pc:spChg chg="del">
          <ac:chgData name="Lívia De Oliveira Martins" userId="47eced81-b0d9-496a-8901-9cc9f9ac7a9d" providerId="ADAL" clId="{E6151A66-72FF-4246-A9FF-0537123438FD}" dt="2022-04-05T19:37:02.803" v="4" actId="478"/>
          <ac:spMkLst>
            <pc:docMk/>
            <pc:sldMk cId="1188317416" sldId="256"/>
            <ac:spMk id="74" creationId="{B22021E3-5607-42D6-9208-674526063BEF}"/>
          </ac:spMkLst>
        </pc:spChg>
        <pc:grpChg chg="del">
          <ac:chgData name="Lívia De Oliveira Martins" userId="47eced81-b0d9-496a-8901-9cc9f9ac7a9d" providerId="ADAL" clId="{E6151A66-72FF-4246-A9FF-0537123438FD}" dt="2022-04-05T19:37:10.906" v="5" actId="478"/>
          <ac:grpSpMkLst>
            <pc:docMk/>
            <pc:sldMk cId="1188317416" sldId="256"/>
            <ac:grpSpMk id="41" creationId="{AB37B0B8-E51B-42ED-8FF2-31872EBD84B0}"/>
          </ac:grpSpMkLst>
        </pc:grpChg>
        <pc:picChg chg="add mod ord">
          <ac:chgData name="Lívia De Oliveira Martins" userId="47eced81-b0d9-496a-8901-9cc9f9ac7a9d" providerId="ADAL" clId="{E6151A66-72FF-4246-A9FF-0537123438FD}" dt="2022-04-05T19:36:56.813" v="3" actId="167"/>
          <ac:picMkLst>
            <pc:docMk/>
            <pc:sldMk cId="1188317416" sldId="256"/>
            <ac:picMk id="7" creationId="{3FF9F8C9-36A0-4844-BFF9-6A4760E85016}"/>
          </ac:picMkLst>
        </pc:picChg>
        <pc:picChg chg="del">
          <ac:chgData name="Lívia De Oliveira Martins" userId="47eced81-b0d9-496a-8901-9cc9f9ac7a9d" providerId="ADAL" clId="{E6151A66-72FF-4246-A9FF-0537123438FD}" dt="2022-04-05T19:37:02.803" v="4" actId="478"/>
          <ac:picMkLst>
            <pc:docMk/>
            <pc:sldMk cId="1188317416" sldId="256"/>
            <ac:picMk id="22" creationId="{011BE355-41DE-4622-827C-DC0DA7DDB4ED}"/>
          </ac:picMkLst>
        </pc:picChg>
        <pc:picChg chg="del">
          <ac:chgData name="Lívia De Oliveira Martins" userId="47eced81-b0d9-496a-8901-9cc9f9ac7a9d" providerId="ADAL" clId="{E6151A66-72FF-4246-A9FF-0537123438FD}" dt="2022-04-05T19:37:02.803" v="4" actId="478"/>
          <ac:picMkLst>
            <pc:docMk/>
            <pc:sldMk cId="1188317416" sldId="256"/>
            <ac:picMk id="36" creationId="{FEB7F3C0-0F04-4FB7-AA57-9E39E44A2FC1}"/>
          </ac:picMkLst>
        </pc:picChg>
        <pc:picChg chg="del">
          <ac:chgData name="Lívia De Oliveira Martins" userId="47eced81-b0d9-496a-8901-9cc9f9ac7a9d" providerId="ADAL" clId="{E6151A66-72FF-4246-A9FF-0537123438FD}" dt="2022-04-05T19:37:02.803" v="4" actId="478"/>
          <ac:picMkLst>
            <pc:docMk/>
            <pc:sldMk cId="1188317416" sldId="256"/>
            <ac:picMk id="38" creationId="{2695E7DF-4A0B-43C8-B958-59205A33F16D}"/>
          </ac:picMkLst>
        </pc:picChg>
        <pc:picChg chg="del">
          <ac:chgData name="Lívia De Oliveira Martins" userId="47eced81-b0d9-496a-8901-9cc9f9ac7a9d" providerId="ADAL" clId="{E6151A66-72FF-4246-A9FF-0537123438FD}" dt="2022-04-05T19:37:10.906" v="5" actId="478"/>
          <ac:picMkLst>
            <pc:docMk/>
            <pc:sldMk cId="1188317416" sldId="256"/>
            <ac:picMk id="40" creationId="{F20DB061-AF8F-4B1F-8EE2-7ADAE85F9961}"/>
          </ac:picMkLst>
        </pc:picChg>
        <pc:picChg chg="del">
          <ac:chgData name="Lívia De Oliveira Martins" userId="47eced81-b0d9-496a-8901-9cc9f9ac7a9d" providerId="ADAL" clId="{E6151A66-72FF-4246-A9FF-0537123438FD}" dt="2022-04-05T19:37:10.906" v="5" actId="478"/>
          <ac:picMkLst>
            <pc:docMk/>
            <pc:sldMk cId="1188317416" sldId="256"/>
            <ac:picMk id="42" creationId="{E17C08A8-D2B1-4B3D-AE74-1DF0F391AA7A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170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510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713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562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1130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0870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68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513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7269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7489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424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D2F0A-206B-46F1-B1E2-EAC339AD053A}" type="datetimeFigureOut">
              <a:rPr lang="pt-BR" smtClean="0"/>
              <a:t>25/04/2022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42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Interface gráfica do usuário&#10;&#10;Descrição gerada automaticamente com confiança média">
            <a:extLst>
              <a:ext uri="{FF2B5EF4-FFF2-40B4-BE49-F238E27FC236}">
                <a16:creationId xmlns:a16="http://schemas.microsoft.com/office/drawing/2014/main" xmlns="" id="{3FF9F8C9-36A0-4844-BFF9-6A4760E850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4"/>
            <a:ext cx="32399288" cy="43199050"/>
          </a:xfrm>
          <a:prstGeom prst="rect">
            <a:avLst/>
          </a:prstGeom>
        </p:spPr>
      </p:pic>
      <p:sp>
        <p:nvSpPr>
          <p:cNvPr id="72" name="Retângulo 71">
            <a:extLst>
              <a:ext uri="{FF2B5EF4-FFF2-40B4-BE49-F238E27FC236}">
                <a16:creationId xmlns:a16="http://schemas.microsoft.com/office/drawing/2014/main" xmlns="" id="{ACBD1DA7-BFA7-461E-9568-B377C26FB8C8}"/>
              </a:ext>
            </a:extLst>
          </p:cNvPr>
          <p:cNvSpPr/>
          <p:nvPr/>
        </p:nvSpPr>
        <p:spPr>
          <a:xfrm>
            <a:off x="1138668" y="5630403"/>
            <a:ext cx="30684645" cy="3534125"/>
          </a:xfrm>
          <a:prstGeom prst="rect">
            <a:avLst/>
          </a:prstGeom>
          <a:solidFill>
            <a:schemeClr val="bg1">
              <a:lumMod val="85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9C8E6DED-C5C0-4661-BA28-32A21AC90C37}"/>
              </a:ext>
            </a:extLst>
          </p:cNvPr>
          <p:cNvSpPr txBox="1"/>
          <p:nvPr/>
        </p:nvSpPr>
        <p:spPr>
          <a:xfrm>
            <a:off x="4675916" y="5871234"/>
            <a:ext cx="232122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PT" sz="5400" b="1">
                <a:cs typeface="Times New Roman" panose="02020603050405020304" pitchFamily="18" charset="0"/>
              </a:rPr>
              <a:t>INSTRUÇÕES PARA FORMATAÇÃO DE </a:t>
            </a:r>
            <a:r>
              <a:rPr lang="pt-PT" sz="5400" b="1" dirty="0">
                <a:cs typeface="Times New Roman" panose="02020603050405020304" pitchFamily="18" charset="0"/>
              </a:rPr>
              <a:t>POSTER</a:t>
            </a:r>
            <a:r>
              <a:rPr lang="pt-PT" sz="5400" b="1">
                <a:cs typeface="Times New Roman" panose="02020603050405020304" pitchFamily="18" charset="0"/>
              </a:rPr>
              <a:t> PARA O  </a:t>
            </a:r>
            <a:r>
              <a:rPr lang="pt-PT" sz="5400" b="1" cap="all">
                <a:cs typeface="Times New Roman" panose="02020603050405020304" pitchFamily="18" charset="0"/>
              </a:rPr>
              <a:t>1</a:t>
            </a:r>
            <a:r>
              <a:rPr lang="pt-PT" sz="5400" b="1" cap="all" baseline="30000">
                <a:cs typeface="Times New Roman" panose="02020603050405020304" pitchFamily="18" charset="0"/>
              </a:rPr>
              <a:t>o</a:t>
            </a:r>
            <a:r>
              <a:rPr lang="pt-PT" sz="5400" b="1" cap="all">
                <a:cs typeface="Times New Roman" panose="02020603050405020304" pitchFamily="18" charset="0"/>
              </a:rPr>
              <a:t> SEMINÁRIO HOSPITAL CONSCIENTE (i SHC 2022)</a:t>
            </a:r>
            <a:endParaRPr lang="pt-BR" sz="5400" b="1"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4AF9665-F333-4924-B569-588651D6E82A}"/>
              </a:ext>
            </a:extLst>
          </p:cNvPr>
          <p:cNvSpPr txBox="1"/>
          <p:nvPr/>
        </p:nvSpPr>
        <p:spPr>
          <a:xfrm>
            <a:off x="1367857" y="9307936"/>
            <a:ext cx="14400000" cy="25822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4000" b="1">
                <a:cs typeface="Times New Roman" panose="02020603050405020304" pitchFamily="18" charset="0"/>
              </a:rPr>
              <a:t>Introdução</a:t>
            </a:r>
            <a:endParaRPr lang="pt-BR" sz="4000">
              <a:cs typeface="Times New Roman" panose="02020603050405020304" pitchFamily="18" charset="0"/>
            </a:endParaRPr>
          </a:p>
          <a:p>
            <a:pPr algn="just"/>
            <a:r>
              <a:rPr lang="pt-PT" sz="3600">
                <a:cs typeface="Times New Roman" panose="02020603050405020304" pitchFamily="18" charset="0"/>
              </a:rPr>
              <a:t>Este guia apresenta instruções para formatação de trabalhos a serem exibidos no Seminário Hospital Consciente 2022, em formato poster no Hall do Auditório do HUPAA. </a:t>
            </a:r>
          </a:p>
          <a:p>
            <a:pPr algn="just"/>
            <a:r>
              <a:rPr lang="pt-PT" sz="3600">
                <a:cs typeface="Times New Roman" panose="02020603050405020304" pitchFamily="18" charset="0"/>
              </a:rPr>
              <a:t>Os trabalhos devem fazer parte de pelo menos um dos dez objetivos  da Agenda Global Hospitais Verdes e Saudáveis: </a:t>
            </a:r>
            <a:r>
              <a:rPr lang="pt-BR" sz="3600">
                <a:cs typeface="Times New Roman" panose="02020603050405020304" pitchFamily="18" charset="0"/>
              </a:rPr>
              <a:t>Liderança, Substâncias Químicas, Resíduos, Energia, Água, Transporte, Alimentos, Produtos Farmacêuticos, Edifícios, Compras. A Agenda pode ser encontrada facilmente na internet, bem como através do </a:t>
            </a:r>
            <a:r>
              <a:rPr lang="pt-BR" sz="3600" i="1">
                <a:cs typeface="Times New Roman" panose="02020603050405020304" pitchFamily="18" charset="0"/>
              </a:rPr>
              <a:t>QR-</a:t>
            </a:r>
            <a:r>
              <a:rPr lang="pt-BR" sz="3600" i="1" err="1">
                <a:cs typeface="Times New Roman" panose="02020603050405020304" pitchFamily="18" charset="0"/>
              </a:rPr>
              <a:t>Code</a:t>
            </a:r>
            <a:r>
              <a:rPr lang="pt-BR" sz="3600">
                <a:cs typeface="Times New Roman" panose="02020603050405020304" pitchFamily="18" charset="0"/>
              </a:rPr>
              <a:t> do cabeçalho.</a:t>
            </a:r>
            <a:endParaRPr lang="pt-PT" sz="3600">
              <a:cs typeface="Times New Roman" panose="02020603050405020304" pitchFamily="18" charset="0"/>
            </a:endParaRPr>
          </a:p>
          <a:p>
            <a:pPr algn="just"/>
            <a:endParaRPr lang="pt-PT" sz="3600">
              <a:cs typeface="Times New Roman" panose="02020603050405020304" pitchFamily="18" charset="0"/>
            </a:endParaRPr>
          </a:p>
          <a:p>
            <a:pPr algn="just"/>
            <a:r>
              <a:rPr lang="pt-PT" sz="4000" b="1">
                <a:cs typeface="Times New Roman" panose="02020603050405020304" pitchFamily="18" charset="0"/>
              </a:rPr>
              <a:t>Formatação</a:t>
            </a:r>
          </a:p>
          <a:p>
            <a:pPr algn="just"/>
            <a:r>
              <a:rPr lang="pt-PT" sz="3600">
                <a:cs typeface="Times New Roman" panose="02020603050405020304" pitchFamily="18" charset="0"/>
              </a:rPr>
              <a:t>O poster deve ser criado com base nesse modelo, fonte Calibri, configurado no tamanho 90 cm x 120 cm (largura x altura), orientação da página no formato retrato. </a:t>
            </a:r>
            <a:r>
              <a:rPr lang="pt-BR" sz="3600">
                <a:cs typeface="Times New Roman" panose="02020603050405020304" pitchFamily="18" charset="0"/>
              </a:rPr>
              <a:t>O cabeçalho e o rodapé são padrões com as logomarcas do evento e organizações, não podendo ser alterados.</a:t>
            </a:r>
          </a:p>
          <a:p>
            <a:pPr algn="just"/>
            <a:r>
              <a:rPr lang="pt-PT" sz="3600">
                <a:cs typeface="Times New Roman" panose="02020603050405020304" pitchFamily="18" charset="0"/>
              </a:rPr>
              <a:t>O título do trabalho deverá ter fonte tamanho 54, em caixa alta, negrito e alinhamento centralizado. O nome dos autores deverá ter fonte tamanho 28 e alinhamento centralizado, abaixo do título. Os e-mails e filiações logo abaixo em fonte tamanho 24. </a:t>
            </a:r>
          </a:p>
          <a:p>
            <a:pPr algn="just"/>
            <a:r>
              <a:rPr lang="pt-PT" sz="3600">
                <a:cs typeface="Times New Roman" panose="02020603050405020304" pitchFamily="18" charset="0"/>
              </a:rPr>
              <a:t>A diagramação do poster é livre, devendo ser seguido apenas o cabeçalho, o rodapé e a orientação do tipo e tamanho da fonte a ser utilizada no trabalho. É permitido a inserção de mais de uma coluna de textos, conforme os critérios dos autores. </a:t>
            </a:r>
            <a:r>
              <a:rPr lang="pt-PT" sz="3600" dirty="0">
                <a:cs typeface="Times New Roman" panose="02020603050405020304" pitchFamily="18" charset="0"/>
              </a:rPr>
              <a:t> </a:t>
            </a:r>
            <a:r>
              <a:rPr lang="pt-PT" sz="3600">
                <a:cs typeface="Times New Roman" panose="02020603050405020304" pitchFamily="18" charset="0"/>
              </a:rPr>
              <a:t>Sugere-se para o título das seções fonte tamanho entre 34-42, em negrito e no texto fonte entre 30-40 com alinhamento justificado.</a:t>
            </a:r>
            <a:r>
              <a:rPr lang="pt-PT" sz="3600" dirty="0">
                <a:cs typeface="Times New Roman" panose="02020603050405020304" pitchFamily="18" charset="0"/>
              </a:rPr>
              <a:t> Impressão colorida em lona ou papel offset 90g, acabamento refilado </a:t>
            </a:r>
            <a:r>
              <a:rPr lang="pt-BR" sz="3600" dirty="0">
                <a:cs typeface="Times New Roman" panose="02020603050405020304" pitchFamily="18" charset="0"/>
              </a:rPr>
              <a:t>(cortado rente no tamanho especificado), com bastão e cordinha para pendurar.</a:t>
            </a:r>
            <a:endParaRPr lang="pt-PT" sz="3600">
              <a:cs typeface="Times New Roman" panose="02020603050405020304" pitchFamily="18" charset="0"/>
            </a:endParaRPr>
          </a:p>
          <a:p>
            <a:pPr algn="just"/>
            <a:r>
              <a:rPr lang="pt-PT" sz="3600">
                <a:cs typeface="Times New Roman" panose="02020603050405020304" pitchFamily="18" charset="0"/>
              </a:rPr>
              <a:t>O </a:t>
            </a:r>
            <a:r>
              <a:rPr lang="pt-PT" sz="3600" dirty="0">
                <a:cs typeface="Times New Roman" panose="02020603050405020304" pitchFamily="18" charset="0"/>
              </a:rPr>
              <a:t>poster </a:t>
            </a:r>
            <a:r>
              <a:rPr lang="pt-PT" sz="3600">
                <a:cs typeface="Times New Roman" panose="02020603050405020304" pitchFamily="18" charset="0"/>
              </a:rPr>
              <a:t>deverá ser enviado em formato de arquivo (.</a:t>
            </a:r>
            <a:r>
              <a:rPr lang="pt-PT" sz="3600" dirty="0">
                <a:cs typeface="Times New Roman" panose="02020603050405020304" pitchFamily="18" charset="0"/>
              </a:rPr>
              <a:t>pdf</a:t>
            </a:r>
            <a:r>
              <a:rPr lang="pt-PT" sz="3600">
                <a:cs typeface="Times New Roman" panose="02020603050405020304" pitchFamily="18" charset="0"/>
              </a:rPr>
              <a:t>) para o e-mail </a:t>
            </a:r>
            <a:r>
              <a:rPr lang="pt-PT" sz="3600" u="sng" dirty="0">
                <a:cs typeface="Times New Roman" panose="02020603050405020304" pitchFamily="18" charset="0"/>
              </a:rPr>
              <a:t>hupaahospitalconsciente</a:t>
            </a:r>
            <a:r>
              <a:rPr lang="pt-PT" sz="3600" u="sng">
                <a:cs typeface="Times New Roman" panose="02020603050405020304" pitchFamily="18" charset="0"/>
              </a:rPr>
              <a:t>@ebserh.gov.br </a:t>
            </a:r>
            <a:r>
              <a:rPr lang="pt-PT" sz="3600">
                <a:cs typeface="Times New Roman" panose="02020603050405020304" pitchFamily="18" charset="0"/>
              </a:rPr>
              <a:t>até o </a:t>
            </a:r>
            <a:r>
              <a:rPr lang="pt-PT" sz="3600" b="1">
                <a:cs typeface="Times New Roman" panose="02020603050405020304" pitchFamily="18" charset="0"/>
              </a:rPr>
              <a:t>dia 25 de abril de 2022</a:t>
            </a:r>
            <a:r>
              <a:rPr lang="pt-PT" sz="3600">
                <a:cs typeface="Times New Roman" panose="02020603050405020304" pitchFamily="18" charset="0"/>
              </a:rPr>
              <a:t>, a fim de que seja avaliado e aprovado</a:t>
            </a:r>
            <a:r>
              <a:rPr lang="pt-PT" sz="3600" dirty="0">
                <a:cs typeface="Times New Roman" panose="02020603050405020304" pitchFamily="18" charset="0"/>
              </a:rPr>
              <a:t>. Em seguida, após a aprovação deve</a:t>
            </a:r>
            <a:r>
              <a:rPr lang="pt-PT" sz="3600">
                <a:cs typeface="Times New Roman" panose="02020603050405020304" pitchFamily="18" charset="0"/>
              </a:rPr>
              <a:t> ser impresso e </a:t>
            </a:r>
            <a:r>
              <a:rPr lang="pt-PT" sz="3600" dirty="0">
                <a:cs typeface="Times New Roman" panose="02020603050405020304" pitchFamily="18" charset="0"/>
              </a:rPr>
              <a:t>entregue à comissão, das 8h às 9h, no dia 24 de maio de 2022 </a:t>
            </a:r>
            <a:r>
              <a:rPr lang="pt-PT" sz="3600">
                <a:cs typeface="Times New Roman" panose="02020603050405020304" pitchFamily="18" charset="0"/>
              </a:rPr>
              <a:t>no saguão do evento.</a:t>
            </a:r>
            <a:r>
              <a:rPr lang="pt-PT" sz="3600" dirty="0">
                <a:cs typeface="Times New Roman" panose="02020603050405020304" pitchFamily="18" charset="0"/>
              </a:rPr>
              <a:t> Apenas os posteres expostos receberão certificado.</a:t>
            </a:r>
            <a:endParaRPr lang="pt-PT" sz="3600">
              <a:cs typeface="Times New Roman" panose="02020603050405020304" pitchFamily="18" charset="0"/>
            </a:endParaRPr>
          </a:p>
          <a:p>
            <a:pPr algn="just"/>
            <a:endParaRPr lang="pt-BR" sz="3600">
              <a:cs typeface="Times New Roman" panose="02020603050405020304" pitchFamily="18" charset="0"/>
            </a:endParaRPr>
          </a:p>
          <a:p>
            <a:pPr algn="just"/>
            <a:r>
              <a:rPr lang="pt-PT" sz="4000" b="1">
                <a:cs typeface="Times New Roman" panose="02020603050405020304" pitchFamily="18" charset="0"/>
              </a:rPr>
              <a:t>Estrutura do poster</a:t>
            </a:r>
            <a:endParaRPr lang="pt-BR" sz="4000" b="1">
              <a:cs typeface="Times New Roman" panose="02020603050405020304" pitchFamily="18" charset="0"/>
            </a:endParaRPr>
          </a:p>
          <a:p>
            <a:pPr algn="just"/>
            <a:r>
              <a:rPr lang="pt-PT" sz="3600">
                <a:cs typeface="Times New Roman" panose="02020603050405020304" pitchFamily="18" charset="0"/>
              </a:rPr>
              <a:t>No corpo do poster deve ser inserida a apresentação do trabalho de forma sintética contendo no mínimo a seguinte estrutura básica: </a:t>
            </a:r>
            <a:r>
              <a:rPr lang="pt-BR" sz="3600">
                <a:cs typeface="Times New Roman" panose="02020603050405020304" pitchFamily="18" charset="0"/>
              </a:rPr>
              <a:t>Introdução, Metodologia, Resultados, Considerações Finais, Créditos e/ou Agradecimentos, Referências.</a:t>
            </a:r>
          </a:p>
          <a:p>
            <a:pPr algn="just"/>
            <a:r>
              <a:rPr lang="pt-PT" sz="3600">
                <a:cs typeface="Times New Roman" panose="02020603050405020304" pitchFamily="18" charset="0"/>
              </a:rPr>
              <a:t>A ideia central do trabalho deve ser organizada de forma a ser facilmente apreendida, usando o mínimo de texto e </a:t>
            </a:r>
            <a:r>
              <a:rPr lang="pt-BR" sz="3600">
                <a:cs typeface="Times New Roman" panose="02020603050405020304" pitchFamily="18" charset="0"/>
              </a:rPr>
              <a:t>o máximo de figuras, fotos, tabelas, gráficos, diagramas e esquemas, tornando-se atrativo ao público. </a:t>
            </a:r>
            <a:endParaRPr lang="pt-BR" sz="3600" dirty="0">
              <a:cs typeface="Times New Roman" panose="02020603050405020304" pitchFamily="18" charset="0"/>
            </a:endParaRPr>
          </a:p>
          <a:p>
            <a:pPr algn="just"/>
            <a:endParaRPr lang="pt-BR" sz="3600" dirty="0">
              <a:cs typeface="Times New Roman" panose="02020603050405020304" pitchFamily="18" charset="0"/>
            </a:endParaRPr>
          </a:p>
          <a:p>
            <a:r>
              <a:rPr lang="pt-PT" sz="4000" b="1" dirty="0">
                <a:cs typeface="Times New Roman" panose="02020603050405020304" pitchFamily="18" charset="0"/>
              </a:rPr>
              <a:t>Imagens</a:t>
            </a:r>
            <a:endParaRPr lang="pt-BR" sz="4000" b="1" dirty="0">
              <a:cs typeface="Times New Roman" panose="02020603050405020304" pitchFamily="18" charset="0"/>
            </a:endParaRPr>
          </a:p>
          <a:p>
            <a:r>
              <a:rPr lang="pt-PT" sz="3600" dirty="0">
                <a:cs typeface="Times New Roman" panose="02020603050405020304" pitchFamily="18" charset="0"/>
              </a:rPr>
              <a:t>É permitido o uso de imagens e gráficos, cujos títulos deverão seguir os critérios ABNT. Os títulos das imagens deverão usar fonte tamanho 32.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2B38EDB5-83CB-4B56-A78E-408D2EAE1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966" y="-3197227"/>
            <a:ext cx="767874" cy="6394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80192" tIns="190096" rIns="380192" bIns="190096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39058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E3870BD2-5860-471A-A17C-62BE4FDA0909}"/>
              </a:ext>
            </a:extLst>
          </p:cNvPr>
          <p:cNvSpPr txBox="1"/>
          <p:nvPr/>
        </p:nvSpPr>
        <p:spPr>
          <a:xfrm>
            <a:off x="17259167" y="37700615"/>
            <a:ext cx="137722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>
                <a:cs typeface="Times New Roman" panose="02020603050405020304" pitchFamily="18" charset="0"/>
              </a:rPr>
              <a:t>Referências</a:t>
            </a:r>
            <a:endParaRPr lang="pt-BR" sz="4000" b="1">
              <a:cs typeface="Times New Roman" panose="02020603050405020304" pitchFamily="18" charset="0"/>
            </a:endParaRPr>
          </a:p>
          <a:p>
            <a:r>
              <a:rPr lang="pt-PT" sz="3600">
                <a:cs typeface="Times New Roman" panose="02020603050405020304" pitchFamily="18" charset="0"/>
              </a:rPr>
              <a:t>As referências devem ser apresentadas de acordo com as normas ABNT. Nas referências deverão usar fonte tamanho 9.</a:t>
            </a:r>
            <a:endParaRPr lang="pt-BR" sz="3600">
              <a:cs typeface="Times New Roman" panose="02020603050405020304" pitchFamily="18" charset="0"/>
            </a:endParaRPr>
          </a:p>
        </p:txBody>
      </p:sp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xmlns="" id="{7F1C855C-6D4C-4564-BBCB-42F8C0FFBF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127413"/>
              </p:ext>
            </p:extLst>
          </p:nvPr>
        </p:nvGraphicFramePr>
        <p:xfrm>
          <a:off x="4006098" y="34425537"/>
          <a:ext cx="8056110" cy="4900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icture" r:id="rId4" imgW="3242880" imgH="1852920" progId="Word.Picture.8">
                  <p:embed/>
                </p:oleObj>
              </mc:Choice>
              <mc:Fallback>
                <p:oleObj name="Picture" r:id="rId4" imgW="3242880" imgH="1852920" progId="Word.Picture.8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xmlns="" id="{7F1C855C-6D4C-4564-BBCB-42F8C0FFBF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098" y="34425537"/>
                        <a:ext cx="8056110" cy="49006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22CBCA9C-B616-48D2-A4DB-DD3A270C7480}"/>
              </a:ext>
            </a:extLst>
          </p:cNvPr>
          <p:cNvSpPr txBox="1"/>
          <p:nvPr/>
        </p:nvSpPr>
        <p:spPr>
          <a:xfrm>
            <a:off x="3838124" y="39340035"/>
            <a:ext cx="8246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b="1">
                <a:cs typeface="Times New Roman" panose="02020603050405020304" pitchFamily="18" charset="0"/>
              </a:rPr>
              <a:t>Fig. 1 - Exemplo de gráfico.</a:t>
            </a:r>
            <a:endParaRPr lang="pt-BR" sz="3200">
              <a:cs typeface="Times New Roman" panose="02020603050405020304" pitchFamily="18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624ED771-AEDA-4981-A663-4B0B5805BE53}"/>
              </a:ext>
            </a:extLst>
          </p:cNvPr>
          <p:cNvSpPr txBox="1"/>
          <p:nvPr/>
        </p:nvSpPr>
        <p:spPr>
          <a:xfrm>
            <a:off x="18401640" y="29323885"/>
            <a:ext cx="114084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b="1">
                <a:cs typeface="Times New Roman" panose="02020603050405020304" pitchFamily="18" charset="0"/>
              </a:rPr>
              <a:t>Fig. 2 - Exemplo de Planta Baixa</a:t>
            </a:r>
            <a:endParaRPr lang="pt-BR" sz="3200">
              <a:cs typeface="Times New Roman" panose="02020603050405020304" pitchFamily="18" charset="0"/>
            </a:endParaRPr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xmlns="" id="{8762DFD7-EB28-4CF5-9E7D-A0E294D7B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168424"/>
              </p:ext>
            </p:extLst>
          </p:nvPr>
        </p:nvGraphicFramePr>
        <p:xfrm>
          <a:off x="18779473" y="31943689"/>
          <a:ext cx="10379026" cy="502435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25941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941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41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965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58262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Brasil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Média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0,346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Desvio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0,252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Grupos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Intervalo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Cidades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1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0,850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1,000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2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2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0,598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0,850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18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3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0,346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0,598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23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0,094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0,364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34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5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0,000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0,094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15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6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Páginas não disponíveis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14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4" name="Rectangle 18">
            <a:extLst>
              <a:ext uri="{FF2B5EF4-FFF2-40B4-BE49-F238E27FC236}">
                <a16:creationId xmlns:a16="http://schemas.microsoft.com/office/drawing/2014/main" xmlns="" id="{9D184313-E6B8-4B41-99EE-3AE2BDF9B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3430" y="30764838"/>
            <a:ext cx="14071661" cy="1368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0192" tIns="190096" rIns="380192" bIns="190096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380189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BR" sz="3200" b="1">
                <a:ea typeface="Times New Roman" panose="02020603050405020304" pitchFamily="18" charset="0"/>
                <a:cs typeface="Times New Roman" panose="02020603050405020304" pitchFamily="18" charset="0"/>
              </a:rPr>
              <a:t>Tabela 1 - </a:t>
            </a:r>
            <a:r>
              <a:rPr lang="pt-BR" altLang="pt-BR" sz="3200" b="1">
                <a:ea typeface="Times New Roman" panose="02020603050405020304" pitchFamily="18" charset="0"/>
                <a:cs typeface="Times New Roman" panose="02020603050405020304" pitchFamily="18" charset="0"/>
              </a:rPr>
              <a:t>Exemplo de tabela</a:t>
            </a:r>
            <a:endParaRPr lang="pt-BR" altLang="pt-BR" sz="3200">
              <a:cs typeface="Times New Roman" panose="02020603050405020304" pitchFamily="18" charset="0"/>
            </a:endParaRPr>
          </a:p>
          <a:p>
            <a:pPr algn="ctr" defTabSz="3801892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3200">
              <a:cs typeface="Times New Roman" panose="02020603050405020304" pitchFamily="18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xmlns="" id="{B2284EF4-8F41-4C7B-8C73-9449C4DD2A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108471" y="9538998"/>
            <a:ext cx="13786620" cy="1960285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46" name="CaixaDeTexto 45">
            <a:extLst>
              <a:ext uri="{FF2B5EF4-FFF2-40B4-BE49-F238E27FC236}">
                <a16:creationId xmlns:a16="http://schemas.microsoft.com/office/drawing/2014/main" xmlns="" id="{A87DD5A3-682A-4D38-B1AB-180A1E42EBF3}"/>
              </a:ext>
            </a:extLst>
          </p:cNvPr>
          <p:cNvSpPr txBox="1"/>
          <p:nvPr/>
        </p:nvSpPr>
        <p:spPr>
          <a:xfrm>
            <a:off x="4527490" y="7677354"/>
            <a:ext cx="23212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PT" sz="2800">
                <a:cs typeface="Times New Roman" panose="02020603050405020304" pitchFamily="18" charset="0"/>
              </a:rPr>
              <a:t>BARROS, E.; BARROS, E. J.; ABREU, J. F. ; MARTINS, L. O.;  GUIMARÃES, R.; LESSA, R.</a:t>
            </a:r>
            <a:endParaRPr lang="pt-BR" sz="2800"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xmlns="" id="{A314DA7E-D545-478C-B1DB-69882D87F083}"/>
              </a:ext>
            </a:extLst>
          </p:cNvPr>
          <p:cNvSpPr txBox="1"/>
          <p:nvPr/>
        </p:nvSpPr>
        <p:spPr>
          <a:xfrm>
            <a:off x="4205482" y="8285313"/>
            <a:ext cx="23212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PT" sz="2400">
                <a:cs typeface="Times New Roman" panose="02020603050405020304" pitchFamily="18" charset="0"/>
              </a:rPr>
              <a:t>erica.barros@ebserh.gov.br</a:t>
            </a:r>
            <a:r>
              <a:rPr lang="pt-PT" sz="2400" dirty="0">
                <a:cs typeface="Times New Roman" panose="02020603050405020304" pitchFamily="18" charset="0"/>
              </a:rPr>
              <a:t> (EBSERH); </a:t>
            </a:r>
            <a:r>
              <a:rPr lang="pt-PT" sz="2400">
                <a:cs typeface="Times New Roman" panose="02020603050405020304" pitchFamily="18" charset="0"/>
              </a:rPr>
              <a:t>edite.barros@ebserh.gov.br</a:t>
            </a:r>
            <a:r>
              <a:rPr lang="pt-PT" sz="2400" dirty="0">
                <a:cs typeface="Times New Roman" panose="02020603050405020304" pitchFamily="18" charset="0"/>
              </a:rPr>
              <a:t> (EBSERH); </a:t>
            </a:r>
            <a:r>
              <a:rPr lang="pt-PT" sz="2400">
                <a:cs typeface="Times New Roman" panose="02020603050405020304" pitchFamily="18" charset="0"/>
              </a:rPr>
              <a:t>joyce.abreu@ebserh.gov.br</a:t>
            </a:r>
            <a:r>
              <a:rPr lang="pt-PT" sz="2400" dirty="0">
                <a:cs typeface="Times New Roman" panose="02020603050405020304" pitchFamily="18" charset="0"/>
              </a:rPr>
              <a:t> (UFAL); </a:t>
            </a:r>
            <a:r>
              <a:rPr lang="pt-PT" sz="2400">
                <a:cs typeface="Times New Roman" panose="02020603050405020304" pitchFamily="18" charset="0"/>
              </a:rPr>
              <a:t>livia.</a:t>
            </a:r>
            <a:r>
              <a:rPr lang="pt-PT" sz="2400" dirty="0">
                <a:cs typeface="Times New Roman" panose="02020603050405020304" pitchFamily="18" charset="0"/>
              </a:rPr>
              <a:t>tropicus@gmail</a:t>
            </a:r>
            <a:r>
              <a:rPr lang="pt-PT" sz="2400">
                <a:cs typeface="Times New Roman" panose="02020603050405020304" pitchFamily="18" charset="0"/>
              </a:rPr>
              <a:t>.</a:t>
            </a:r>
            <a:r>
              <a:rPr lang="pt-PT" sz="2400" dirty="0">
                <a:cs typeface="Times New Roman" panose="02020603050405020304" pitchFamily="18" charset="0"/>
              </a:rPr>
              <a:t>com (TROPICUS); </a:t>
            </a:r>
            <a:r>
              <a:rPr lang="pt-PT" sz="2400">
                <a:cs typeface="Times New Roman" panose="02020603050405020304" pitchFamily="18" charset="0"/>
              </a:rPr>
              <a:t>maria.anjos@ebserh.gov.br</a:t>
            </a:r>
            <a:r>
              <a:rPr lang="pt-PT" sz="2400" dirty="0">
                <a:cs typeface="Times New Roman" panose="02020603050405020304" pitchFamily="18" charset="0"/>
              </a:rPr>
              <a:t> (EBSERH); </a:t>
            </a:r>
            <a:r>
              <a:rPr lang="pt-PT" sz="2400">
                <a:cs typeface="Times New Roman" panose="02020603050405020304" pitchFamily="18" charset="0"/>
              </a:rPr>
              <a:t>rejane.silva@ebserh.gov.br</a:t>
            </a:r>
            <a:r>
              <a:rPr lang="pt-PT" sz="2400" dirty="0">
                <a:cs typeface="Times New Roman" panose="02020603050405020304" pitchFamily="18" charset="0"/>
              </a:rPr>
              <a:t> (EBSERH).</a:t>
            </a:r>
            <a:r>
              <a:rPr lang="pt-PT" sz="2400">
                <a:cs typeface="Times New Roman" panose="02020603050405020304" pitchFamily="18" charset="0"/>
              </a:rPr>
              <a:t> </a:t>
            </a:r>
            <a:endParaRPr lang="pt-BR" sz="2400">
              <a:cs typeface="Times New Roman" panose="02020603050405020304" pitchFamily="18" charset="0"/>
            </a:endParaRP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xmlns="" id="{5C2449EE-5EBA-4F98-89EA-20F100A839D0}"/>
              </a:ext>
            </a:extLst>
          </p:cNvPr>
          <p:cNvSpPr/>
          <p:nvPr/>
        </p:nvSpPr>
        <p:spPr>
          <a:xfrm>
            <a:off x="1828280" y="4442518"/>
            <a:ext cx="633264" cy="657560"/>
          </a:xfrm>
          <a:prstGeom prst="roundRect">
            <a:avLst/>
          </a:prstGeom>
          <a:solidFill>
            <a:srgbClr val="BFDD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/>
              <a:t>1</a:t>
            </a:r>
          </a:p>
        </p:txBody>
      </p:sp>
      <p:sp>
        <p:nvSpPr>
          <p:cNvPr id="51" name="Retângulo: Cantos Arredondados 50">
            <a:extLst>
              <a:ext uri="{FF2B5EF4-FFF2-40B4-BE49-F238E27FC236}">
                <a16:creationId xmlns:a16="http://schemas.microsoft.com/office/drawing/2014/main" xmlns="" id="{4DBAA9A0-E50C-4AAE-8F95-9AEADDB4CB5B}"/>
              </a:ext>
            </a:extLst>
          </p:cNvPr>
          <p:cNvSpPr/>
          <p:nvPr/>
        </p:nvSpPr>
        <p:spPr>
          <a:xfrm>
            <a:off x="4783915" y="4442518"/>
            <a:ext cx="633264" cy="657560"/>
          </a:xfrm>
          <a:prstGeom prst="roundRect">
            <a:avLst/>
          </a:prstGeom>
          <a:solidFill>
            <a:srgbClr val="A6D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/>
              <a:t>2</a:t>
            </a:r>
          </a:p>
        </p:txBody>
      </p:sp>
      <p:sp>
        <p:nvSpPr>
          <p:cNvPr id="52" name="Retângulo: Cantos Arredondados 51">
            <a:extLst>
              <a:ext uri="{FF2B5EF4-FFF2-40B4-BE49-F238E27FC236}">
                <a16:creationId xmlns:a16="http://schemas.microsoft.com/office/drawing/2014/main" xmlns="" id="{311854A0-BDB5-4AEC-AB7C-52A1DC551C37}"/>
              </a:ext>
            </a:extLst>
          </p:cNvPr>
          <p:cNvSpPr/>
          <p:nvPr/>
        </p:nvSpPr>
        <p:spPr>
          <a:xfrm>
            <a:off x="7940314" y="4442518"/>
            <a:ext cx="633264" cy="657560"/>
          </a:xfrm>
          <a:prstGeom prst="roundRect">
            <a:avLst/>
          </a:prstGeom>
          <a:solidFill>
            <a:srgbClr val="8DC8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/>
              <a:t>3</a:t>
            </a:r>
          </a:p>
        </p:txBody>
      </p:sp>
      <p:sp>
        <p:nvSpPr>
          <p:cNvPr id="53" name="Retângulo: Cantos Arredondados 52">
            <a:extLst>
              <a:ext uri="{FF2B5EF4-FFF2-40B4-BE49-F238E27FC236}">
                <a16:creationId xmlns:a16="http://schemas.microsoft.com/office/drawing/2014/main" xmlns="" id="{F82F7F24-99A1-4BAF-A8BE-E7007914E09B}"/>
              </a:ext>
            </a:extLst>
          </p:cNvPr>
          <p:cNvSpPr/>
          <p:nvPr/>
        </p:nvSpPr>
        <p:spPr>
          <a:xfrm>
            <a:off x="10645400" y="4442518"/>
            <a:ext cx="633264" cy="657560"/>
          </a:xfrm>
          <a:prstGeom prst="roundRect">
            <a:avLst/>
          </a:prstGeom>
          <a:solidFill>
            <a:srgbClr val="6FAD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/>
              <a:t>4</a:t>
            </a:r>
          </a:p>
        </p:txBody>
      </p:sp>
      <p:sp>
        <p:nvSpPr>
          <p:cNvPr id="54" name="Retângulo: Cantos Arredondados 53">
            <a:extLst>
              <a:ext uri="{FF2B5EF4-FFF2-40B4-BE49-F238E27FC236}">
                <a16:creationId xmlns:a16="http://schemas.microsoft.com/office/drawing/2014/main" xmlns="" id="{314FB56B-0693-4854-91B9-91C385A2D5F0}"/>
              </a:ext>
            </a:extLst>
          </p:cNvPr>
          <p:cNvSpPr/>
          <p:nvPr/>
        </p:nvSpPr>
        <p:spPr>
          <a:xfrm>
            <a:off x="13241879" y="4442518"/>
            <a:ext cx="633264" cy="657560"/>
          </a:xfrm>
          <a:prstGeom prst="roundRect">
            <a:avLst/>
          </a:prstGeom>
          <a:solidFill>
            <a:srgbClr val="428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/>
              <a:t>5</a:t>
            </a:r>
          </a:p>
        </p:txBody>
      </p:sp>
      <p:sp>
        <p:nvSpPr>
          <p:cNvPr id="55" name="Retângulo: Cantos Arredondados 54">
            <a:extLst>
              <a:ext uri="{FF2B5EF4-FFF2-40B4-BE49-F238E27FC236}">
                <a16:creationId xmlns:a16="http://schemas.microsoft.com/office/drawing/2014/main" xmlns="" id="{283053C6-E6B1-4545-9841-5B157A58988D}"/>
              </a:ext>
            </a:extLst>
          </p:cNvPr>
          <p:cNvSpPr/>
          <p:nvPr/>
        </p:nvSpPr>
        <p:spPr>
          <a:xfrm>
            <a:off x="16001131" y="4442518"/>
            <a:ext cx="633264" cy="657560"/>
          </a:xfrm>
          <a:prstGeom prst="roundRect">
            <a:avLst/>
          </a:prstGeom>
          <a:solidFill>
            <a:srgbClr val="0C7B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/>
              <a:t>6</a:t>
            </a:r>
          </a:p>
        </p:txBody>
      </p:sp>
      <p:sp>
        <p:nvSpPr>
          <p:cNvPr id="56" name="Retângulo: Cantos Arredondados 55">
            <a:extLst>
              <a:ext uri="{FF2B5EF4-FFF2-40B4-BE49-F238E27FC236}">
                <a16:creationId xmlns:a16="http://schemas.microsoft.com/office/drawing/2014/main" xmlns="" id="{B4074E76-A559-4B99-B344-3C34149CA805}"/>
              </a:ext>
            </a:extLst>
          </p:cNvPr>
          <p:cNvSpPr/>
          <p:nvPr/>
        </p:nvSpPr>
        <p:spPr>
          <a:xfrm>
            <a:off x="19157530" y="4442518"/>
            <a:ext cx="633264" cy="657560"/>
          </a:xfrm>
          <a:prstGeom prst="roundRect">
            <a:avLst/>
          </a:prstGeom>
          <a:solidFill>
            <a:srgbClr val="1796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/>
              <a:t>7</a:t>
            </a:r>
          </a:p>
        </p:txBody>
      </p:sp>
      <p:sp>
        <p:nvSpPr>
          <p:cNvPr id="57" name="Retângulo: Cantos Arredondados 56">
            <a:extLst>
              <a:ext uri="{FF2B5EF4-FFF2-40B4-BE49-F238E27FC236}">
                <a16:creationId xmlns:a16="http://schemas.microsoft.com/office/drawing/2014/main" xmlns="" id="{23B29430-6545-494F-8A33-AED01FB785DD}"/>
              </a:ext>
            </a:extLst>
          </p:cNvPr>
          <p:cNvSpPr/>
          <p:nvPr/>
        </p:nvSpPr>
        <p:spPr>
          <a:xfrm>
            <a:off x="22157517" y="4442518"/>
            <a:ext cx="633264" cy="657560"/>
          </a:xfrm>
          <a:prstGeom prst="roundRect">
            <a:avLst/>
          </a:prstGeom>
          <a:solidFill>
            <a:srgbClr val="16A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/>
              <a:t>8</a:t>
            </a:r>
          </a:p>
        </p:txBody>
      </p:sp>
      <p:sp>
        <p:nvSpPr>
          <p:cNvPr id="58" name="Retângulo: Cantos Arredondados 57">
            <a:extLst>
              <a:ext uri="{FF2B5EF4-FFF2-40B4-BE49-F238E27FC236}">
                <a16:creationId xmlns:a16="http://schemas.microsoft.com/office/drawing/2014/main" xmlns="" id="{7C350D96-D92D-4C90-8FD2-877CB1B62325}"/>
              </a:ext>
            </a:extLst>
          </p:cNvPr>
          <p:cNvSpPr/>
          <p:nvPr/>
        </p:nvSpPr>
        <p:spPr>
          <a:xfrm>
            <a:off x="25962842" y="4442518"/>
            <a:ext cx="633264" cy="657560"/>
          </a:xfrm>
          <a:prstGeom prst="roundRect">
            <a:avLst/>
          </a:prstGeom>
          <a:solidFill>
            <a:srgbClr val="55CB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/>
              <a:t>9</a:t>
            </a:r>
          </a:p>
        </p:txBody>
      </p:sp>
      <p:sp>
        <p:nvSpPr>
          <p:cNvPr id="59" name="Retângulo: Cantos Arredondados 58">
            <a:extLst>
              <a:ext uri="{FF2B5EF4-FFF2-40B4-BE49-F238E27FC236}">
                <a16:creationId xmlns:a16="http://schemas.microsoft.com/office/drawing/2014/main" xmlns="" id="{DB8D2BB8-584F-48AE-BF66-B89DAC92D38F}"/>
              </a:ext>
            </a:extLst>
          </p:cNvPr>
          <p:cNvSpPr/>
          <p:nvPr/>
        </p:nvSpPr>
        <p:spPr>
          <a:xfrm>
            <a:off x="28826904" y="4442518"/>
            <a:ext cx="633264" cy="657560"/>
          </a:xfrm>
          <a:prstGeom prst="roundRect">
            <a:avLst/>
          </a:prstGeom>
          <a:solidFill>
            <a:srgbClr val="85D5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/>
              <a:t>10</a:t>
            </a: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xmlns="" id="{4B52C89D-D429-4B7D-8A78-776F937DDFA9}"/>
              </a:ext>
            </a:extLst>
          </p:cNvPr>
          <p:cNvSpPr txBox="1"/>
          <p:nvPr/>
        </p:nvSpPr>
        <p:spPr>
          <a:xfrm>
            <a:off x="2622870" y="4540466"/>
            <a:ext cx="1999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LIDERANÇA</a:t>
            </a:r>
            <a:endParaRPr lang="pt-BR" sz="240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xmlns="" id="{6BDC6938-919B-4830-BB0F-D829C2F8DFDF}"/>
              </a:ext>
            </a:extLst>
          </p:cNvPr>
          <p:cNvSpPr txBox="1"/>
          <p:nvPr/>
        </p:nvSpPr>
        <p:spPr>
          <a:xfrm>
            <a:off x="5578505" y="4355800"/>
            <a:ext cx="2200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SUBSTÂNCIAS QUÍMICAS</a:t>
            </a:r>
            <a:endParaRPr lang="pt-BR" sz="240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xmlns="" id="{521ACE3A-02BB-46BC-906D-61C26A028260}"/>
              </a:ext>
            </a:extLst>
          </p:cNvPr>
          <p:cNvSpPr txBox="1"/>
          <p:nvPr/>
        </p:nvSpPr>
        <p:spPr>
          <a:xfrm>
            <a:off x="8734904" y="4540466"/>
            <a:ext cx="1749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RESÍDUOS</a:t>
            </a:r>
            <a:endParaRPr lang="pt-BR" sz="240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65" name="CaixaDeTexto 64">
            <a:extLst>
              <a:ext uri="{FF2B5EF4-FFF2-40B4-BE49-F238E27FC236}">
                <a16:creationId xmlns:a16="http://schemas.microsoft.com/office/drawing/2014/main" xmlns="" id="{343B76A9-E5D9-4F1C-9CE9-F7EEF514F0AE}"/>
              </a:ext>
            </a:extLst>
          </p:cNvPr>
          <p:cNvSpPr txBox="1"/>
          <p:nvPr/>
        </p:nvSpPr>
        <p:spPr>
          <a:xfrm>
            <a:off x="11439990" y="4540466"/>
            <a:ext cx="1640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ENERGIA</a:t>
            </a:r>
            <a:endParaRPr lang="pt-BR" sz="240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66" name="CaixaDeTexto 65">
            <a:extLst>
              <a:ext uri="{FF2B5EF4-FFF2-40B4-BE49-F238E27FC236}">
                <a16:creationId xmlns:a16="http://schemas.microsoft.com/office/drawing/2014/main" xmlns="" id="{E2E2EDCE-4F8E-41B1-8F47-2ABE8E306E0E}"/>
              </a:ext>
            </a:extLst>
          </p:cNvPr>
          <p:cNvSpPr txBox="1"/>
          <p:nvPr/>
        </p:nvSpPr>
        <p:spPr>
          <a:xfrm>
            <a:off x="14036469" y="4540466"/>
            <a:ext cx="180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ÁGUA</a:t>
            </a:r>
            <a:endParaRPr lang="pt-BR" sz="240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67" name="CaixaDeTexto 66">
            <a:extLst>
              <a:ext uri="{FF2B5EF4-FFF2-40B4-BE49-F238E27FC236}">
                <a16:creationId xmlns:a16="http://schemas.microsoft.com/office/drawing/2014/main" xmlns="" id="{10C54700-5332-4DCE-AD67-44A026F543BC}"/>
              </a:ext>
            </a:extLst>
          </p:cNvPr>
          <p:cNvSpPr txBox="1"/>
          <p:nvPr/>
        </p:nvSpPr>
        <p:spPr>
          <a:xfrm>
            <a:off x="16795721" y="4540466"/>
            <a:ext cx="2200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TRANSPORTE</a:t>
            </a:r>
            <a:endParaRPr lang="pt-BR" sz="240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68" name="CaixaDeTexto 67">
            <a:extLst>
              <a:ext uri="{FF2B5EF4-FFF2-40B4-BE49-F238E27FC236}">
                <a16:creationId xmlns:a16="http://schemas.microsoft.com/office/drawing/2014/main" xmlns="" id="{DEBFE9B4-5BD8-4262-913A-9640B0B5FFDA}"/>
              </a:ext>
            </a:extLst>
          </p:cNvPr>
          <p:cNvSpPr txBox="1"/>
          <p:nvPr/>
        </p:nvSpPr>
        <p:spPr>
          <a:xfrm>
            <a:off x="19952120" y="4540466"/>
            <a:ext cx="2044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ALIMENTOS</a:t>
            </a:r>
            <a:endParaRPr lang="pt-BR" sz="240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69" name="CaixaDeTexto 68">
            <a:extLst>
              <a:ext uri="{FF2B5EF4-FFF2-40B4-BE49-F238E27FC236}">
                <a16:creationId xmlns:a16="http://schemas.microsoft.com/office/drawing/2014/main" xmlns="" id="{9213DE2C-55E8-438C-8423-39E08FB9BD99}"/>
              </a:ext>
            </a:extLst>
          </p:cNvPr>
          <p:cNvSpPr txBox="1"/>
          <p:nvPr/>
        </p:nvSpPr>
        <p:spPr>
          <a:xfrm>
            <a:off x="22952107" y="4355800"/>
            <a:ext cx="28494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PRODUTOS FARMACÊUTICOS</a:t>
            </a:r>
            <a:endParaRPr lang="pt-BR" sz="240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xmlns="" id="{20F7A177-A128-4032-8528-9D99D3E0887E}"/>
              </a:ext>
            </a:extLst>
          </p:cNvPr>
          <p:cNvSpPr txBox="1"/>
          <p:nvPr/>
        </p:nvSpPr>
        <p:spPr>
          <a:xfrm>
            <a:off x="26757432" y="4540466"/>
            <a:ext cx="1908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EDIFÍCIOS</a:t>
            </a:r>
            <a:endParaRPr lang="pt-BR" sz="240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xmlns="" id="{24CC2997-2851-4994-AE2E-F4E72EC72692}"/>
              </a:ext>
            </a:extLst>
          </p:cNvPr>
          <p:cNvSpPr txBox="1"/>
          <p:nvPr/>
        </p:nvSpPr>
        <p:spPr>
          <a:xfrm>
            <a:off x="29621497" y="4540466"/>
            <a:ext cx="1724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>
                <a:solidFill>
                  <a:schemeClr val="bg1">
                    <a:lumMod val="50000"/>
                  </a:schemeClr>
                </a:solidFill>
                <a:cs typeface="Times New Roman" panose="02020603050405020304" pitchFamily="18" charset="0"/>
              </a:rPr>
              <a:t>COMPRAS</a:t>
            </a:r>
            <a:endParaRPr lang="pt-BR" sz="2400">
              <a:solidFill>
                <a:schemeClr val="bg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317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635</Words>
  <Application>Microsoft Office PowerPoint</Application>
  <PresentationFormat>Personalizar</PresentationFormat>
  <Paragraphs>75</Paragraphs>
  <Slides>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do Office</vt:lpstr>
      <vt:lpstr>Picture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Lívia De Oliveira Martins</dc:creator>
  <cp:lastModifiedBy>Rejane Lessa Semiao E Silva</cp:lastModifiedBy>
  <cp:revision>1</cp:revision>
  <dcterms:created xsi:type="dcterms:W3CDTF">2022-03-28T19:00:13Z</dcterms:created>
  <dcterms:modified xsi:type="dcterms:W3CDTF">2022-04-25T18:03:03Z</dcterms:modified>
</cp:coreProperties>
</file>