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D5F2"/>
    <a:srgbClr val="55CBF1"/>
    <a:srgbClr val="16A8D7"/>
    <a:srgbClr val="F0F0F0"/>
    <a:srgbClr val="179694"/>
    <a:srgbClr val="0C7B6A"/>
    <a:srgbClr val="42823E"/>
    <a:srgbClr val="6FAD42"/>
    <a:srgbClr val="8DC851"/>
    <a:srgbClr val="A6D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2DE63D5-997A-4646-A377-4702673A728D}" styleName="Estilo Claro 2 - Ênfase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9" d="100"/>
          <a:sy n="19" d="100"/>
        </p:scale>
        <p:origin x="1992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D2F0A-206B-46F1-B1E2-EAC339AD053A}" type="datetimeFigureOut">
              <a:rPr lang="pt-BR" smtClean="0"/>
              <a:t>25/08/2023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A82F1-342F-404C-B4B1-DE28E765E7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3170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D2F0A-206B-46F1-B1E2-EAC339AD053A}" type="datetimeFigureOut">
              <a:rPr lang="pt-BR" smtClean="0"/>
              <a:t>25/08/2023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A82F1-342F-404C-B4B1-DE28E765E7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510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D2F0A-206B-46F1-B1E2-EAC339AD053A}" type="datetimeFigureOut">
              <a:rPr lang="pt-BR" smtClean="0"/>
              <a:t>25/08/2023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A82F1-342F-404C-B4B1-DE28E765E7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7131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D2F0A-206B-46F1-B1E2-EAC339AD053A}" type="datetimeFigureOut">
              <a:rPr lang="pt-BR" smtClean="0"/>
              <a:t>25/08/2023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A82F1-342F-404C-B4B1-DE28E765E7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5629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D2F0A-206B-46F1-B1E2-EAC339AD053A}" type="datetimeFigureOut">
              <a:rPr lang="pt-BR" smtClean="0"/>
              <a:t>25/08/2023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A82F1-342F-404C-B4B1-DE28E765E7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1130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D2F0A-206B-46F1-B1E2-EAC339AD053A}" type="datetimeFigureOut">
              <a:rPr lang="pt-BR" smtClean="0"/>
              <a:t>25/08/2023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A82F1-342F-404C-B4B1-DE28E765E7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0870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D2F0A-206B-46F1-B1E2-EAC339AD053A}" type="datetimeFigureOut">
              <a:rPr lang="pt-BR" smtClean="0"/>
              <a:t>25/08/2023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A82F1-342F-404C-B4B1-DE28E765E7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688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D2F0A-206B-46F1-B1E2-EAC339AD053A}" type="datetimeFigureOut">
              <a:rPr lang="pt-BR" smtClean="0"/>
              <a:t>25/08/2023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A82F1-342F-404C-B4B1-DE28E765E7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5135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D2F0A-206B-46F1-B1E2-EAC339AD053A}" type="datetimeFigureOut">
              <a:rPr lang="pt-BR" smtClean="0"/>
              <a:t>25/08/2023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A82F1-342F-404C-B4B1-DE28E765E7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7269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D2F0A-206B-46F1-B1E2-EAC339AD053A}" type="datetimeFigureOut">
              <a:rPr lang="pt-BR" smtClean="0"/>
              <a:t>25/08/2023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A82F1-342F-404C-B4B1-DE28E765E7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7489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D2F0A-206B-46F1-B1E2-EAC339AD053A}" type="datetimeFigureOut">
              <a:rPr lang="pt-BR" smtClean="0"/>
              <a:t>25/08/2023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A82F1-342F-404C-B4B1-DE28E765E7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4247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CD2F0A-206B-46F1-B1E2-EAC339AD053A}" type="datetimeFigureOut">
              <a:rPr lang="pt-BR" smtClean="0"/>
              <a:t>25/08/2023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1A82F1-342F-404C-B4B1-DE28E765E7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5428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hyperlink" Target="mailto:Michele.morgana@ebserh.gov.br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tângulo 71">
            <a:extLst>
              <a:ext uri="{FF2B5EF4-FFF2-40B4-BE49-F238E27FC236}">
                <a16:creationId xmlns:a16="http://schemas.microsoft.com/office/drawing/2014/main" id="{ACBD1DA7-BFA7-461E-9568-B377C26FB8C8}"/>
              </a:ext>
            </a:extLst>
          </p:cNvPr>
          <p:cNvSpPr/>
          <p:nvPr/>
        </p:nvSpPr>
        <p:spPr>
          <a:xfrm>
            <a:off x="1138669" y="5630403"/>
            <a:ext cx="30455456" cy="3534125"/>
          </a:xfrm>
          <a:prstGeom prst="rect">
            <a:avLst/>
          </a:prstGeom>
          <a:solidFill>
            <a:schemeClr val="bg1">
              <a:lumMod val="85000"/>
              <a:alpha val="3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C8E6DED-C5C0-4661-BA28-32A21AC90C37}"/>
              </a:ext>
            </a:extLst>
          </p:cNvPr>
          <p:cNvSpPr txBox="1"/>
          <p:nvPr/>
        </p:nvSpPr>
        <p:spPr>
          <a:xfrm>
            <a:off x="4593529" y="5768962"/>
            <a:ext cx="2321222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pt-PT" sz="5400" b="1" dirty="0">
                <a:cs typeface="Times New Roman" panose="02020603050405020304" pitchFamily="18" charset="0"/>
              </a:rPr>
              <a:t>INSTRUÇÕES PARA FORMATAÇÃO DE POSTER PARA A </a:t>
            </a:r>
            <a:r>
              <a:rPr lang="pt-BR" sz="5400" b="1" i="0" dirty="0">
                <a:effectLst/>
              </a:rPr>
              <a:t>V JORNADA DE PSICOLOGIA HOSPITALAR DO HUPAA</a:t>
            </a:r>
            <a:endParaRPr lang="pt-BR" sz="5400" b="1" dirty="0">
              <a:cs typeface="Times New Roman" panose="02020603050405020304" pitchFamily="18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D4AF9665-F333-4924-B569-588651D6E82A}"/>
              </a:ext>
            </a:extLst>
          </p:cNvPr>
          <p:cNvSpPr txBox="1"/>
          <p:nvPr/>
        </p:nvSpPr>
        <p:spPr>
          <a:xfrm>
            <a:off x="1367857" y="9459592"/>
            <a:ext cx="14400000" cy="230524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4000" b="1" dirty="0">
                <a:cs typeface="Times New Roman" panose="02020603050405020304" pitchFamily="18" charset="0"/>
              </a:rPr>
              <a:t>Introdução</a:t>
            </a:r>
            <a:endParaRPr lang="pt-BR" sz="4000" dirty="0">
              <a:cs typeface="Times New Roman" panose="02020603050405020304" pitchFamily="18" charset="0"/>
            </a:endParaRPr>
          </a:p>
          <a:p>
            <a:pPr algn="just"/>
            <a:r>
              <a:rPr lang="pt-PT" sz="3600" dirty="0">
                <a:cs typeface="Times New Roman" panose="02020603050405020304" pitchFamily="18" charset="0"/>
              </a:rPr>
              <a:t>Este guia apresenta instruções para formatação de trabalhos a serem exibidos na </a:t>
            </a:r>
            <a:r>
              <a:rPr lang="pt-BR" sz="3600" b="1" i="0" dirty="0">
                <a:effectLst/>
              </a:rPr>
              <a:t>V JORNADA De PSICOLOGIA HOSPITALAR DO HUPAA</a:t>
            </a:r>
            <a:r>
              <a:rPr lang="pt-PT" sz="3600" dirty="0">
                <a:cs typeface="Times New Roman" panose="02020603050405020304" pitchFamily="18" charset="0"/>
              </a:rPr>
              <a:t>, em formato poster no Hall do Auditório do HUPAA. </a:t>
            </a:r>
          </a:p>
          <a:p>
            <a:pPr algn="just"/>
            <a:endParaRPr lang="pt-PT" sz="3600" dirty="0">
              <a:cs typeface="Times New Roman" panose="02020603050405020304" pitchFamily="18" charset="0"/>
            </a:endParaRPr>
          </a:p>
          <a:p>
            <a:pPr algn="just"/>
            <a:r>
              <a:rPr lang="pt-PT" sz="4000" b="1" dirty="0">
                <a:cs typeface="Times New Roman" panose="02020603050405020304" pitchFamily="18" charset="0"/>
              </a:rPr>
              <a:t>Formatação</a:t>
            </a:r>
          </a:p>
          <a:p>
            <a:pPr algn="just"/>
            <a:r>
              <a:rPr lang="pt-PT" sz="3600" dirty="0">
                <a:cs typeface="Times New Roman" panose="02020603050405020304" pitchFamily="18" charset="0"/>
              </a:rPr>
              <a:t>O poster deve ser criado com base nesse modelo, fonte Calibri, configurado no tamanho 90 cm x 120 cm (largura x altura), orientação da página no formato retrato. </a:t>
            </a:r>
            <a:r>
              <a:rPr lang="pt-BR" sz="3600" dirty="0">
                <a:cs typeface="Times New Roman" panose="02020603050405020304" pitchFamily="18" charset="0"/>
              </a:rPr>
              <a:t>O cabeçalho e o rodapé são padrões com as logomarcas do evento e organizações, não podendo ser alterados.</a:t>
            </a:r>
          </a:p>
          <a:p>
            <a:pPr algn="just"/>
            <a:r>
              <a:rPr lang="pt-PT" sz="3600" dirty="0">
                <a:cs typeface="Times New Roman" panose="02020603050405020304" pitchFamily="18" charset="0"/>
              </a:rPr>
              <a:t>O título do trabalho deverá ter fonte tamanho 54, em caixa alta, negrito e alinhamento centralizado. O nome dos autores deverá ter fonte tamanho 28 e alinhamento centralizado, abaixo do título. Os e-mails e filiações logo abaixo em fonte tamanho 24. </a:t>
            </a:r>
          </a:p>
          <a:p>
            <a:pPr algn="just"/>
            <a:r>
              <a:rPr lang="pt-PT" sz="3600" dirty="0">
                <a:cs typeface="Times New Roman" panose="02020603050405020304" pitchFamily="18" charset="0"/>
              </a:rPr>
              <a:t>A diagramação do poster é livre, devendo ser seguido apenas o cabeçalho, o rodapé e a orientação do tipo e tamanho da fonte a ser utilizada no trabalho. É permitido a inserção de mais de uma coluna de textos, conforme os critérios dos autores.  Sugere-se para o título das seções fonte tamanho entre 34-42, em negrito e no texto fonte entre 30-40 com alinhamento justificado. Impressão colorida em lona ou papel offset 90g, acabamento refilado </a:t>
            </a:r>
            <a:r>
              <a:rPr lang="pt-BR" sz="3600" dirty="0">
                <a:cs typeface="Times New Roman" panose="02020603050405020304" pitchFamily="18" charset="0"/>
              </a:rPr>
              <a:t>(cortado rente no tamanho especificado), com bastão e cordinha para pendurar.</a:t>
            </a:r>
            <a:endParaRPr lang="pt-PT" sz="3600" dirty="0">
              <a:cs typeface="Times New Roman" panose="02020603050405020304" pitchFamily="18" charset="0"/>
            </a:endParaRPr>
          </a:p>
          <a:p>
            <a:pPr algn="just"/>
            <a:r>
              <a:rPr lang="pt-PT" sz="3600" dirty="0">
                <a:cs typeface="Times New Roman" panose="02020603050405020304" pitchFamily="18" charset="0"/>
              </a:rPr>
              <a:t>O poster deverá ser enviado em formato de arquivo (.pdf) para o e-mail </a:t>
            </a:r>
            <a:r>
              <a:rPr lang="pt-PT" sz="3600" dirty="0">
                <a:cs typeface="Times New Roman" panose="02020603050405020304" pitchFamily="18" charset="0"/>
                <a:hlinkClick r:id="rId2"/>
              </a:rPr>
              <a:t>Michele.morgana@ebserh.gov.br</a:t>
            </a:r>
            <a:r>
              <a:rPr lang="pt-PT" sz="3600" dirty="0">
                <a:cs typeface="Times New Roman" panose="02020603050405020304" pitchFamily="18" charset="0"/>
              </a:rPr>
              <a:t>, até o </a:t>
            </a:r>
            <a:r>
              <a:rPr lang="pt-PT" sz="3600" b="1" dirty="0">
                <a:cs typeface="Times New Roman" panose="02020603050405020304" pitchFamily="18" charset="0"/>
              </a:rPr>
              <a:t>dia 08 de setembro de 2023</a:t>
            </a:r>
            <a:r>
              <a:rPr lang="pt-PT" sz="3600" dirty="0">
                <a:cs typeface="Times New Roman" panose="02020603050405020304" pitchFamily="18" charset="0"/>
              </a:rPr>
              <a:t>, a fim de que seja avaliado e aprovado. Em seguida, após a aprovação deve ser impresso </a:t>
            </a:r>
            <a:r>
              <a:rPr lang="pt-PT" sz="3600" b="1" dirty="0">
                <a:cs typeface="Times New Roman" panose="02020603050405020304" pitchFamily="18" charset="0"/>
              </a:rPr>
              <a:t>e entregue à comissão, das 8h às 9h, no 19 de setembro de 2023 </a:t>
            </a:r>
            <a:r>
              <a:rPr lang="pt-PT" sz="3600" dirty="0">
                <a:cs typeface="Times New Roman" panose="02020603050405020304" pitchFamily="18" charset="0"/>
              </a:rPr>
              <a:t>no saguão do evento. Apenas os posteres expostos receberão certificado.</a:t>
            </a:r>
          </a:p>
          <a:p>
            <a:pPr algn="just"/>
            <a:endParaRPr lang="pt-BR" sz="3600" dirty="0">
              <a:cs typeface="Times New Roman" panose="02020603050405020304" pitchFamily="18" charset="0"/>
            </a:endParaRPr>
          </a:p>
          <a:p>
            <a:pPr algn="just"/>
            <a:r>
              <a:rPr lang="pt-PT" sz="4000" b="1" dirty="0">
                <a:cs typeface="Times New Roman" panose="02020603050405020304" pitchFamily="18" charset="0"/>
              </a:rPr>
              <a:t>Estrutura do poster</a:t>
            </a:r>
            <a:endParaRPr lang="pt-BR" sz="4000" b="1" dirty="0">
              <a:cs typeface="Times New Roman" panose="02020603050405020304" pitchFamily="18" charset="0"/>
            </a:endParaRPr>
          </a:p>
          <a:p>
            <a:pPr algn="just"/>
            <a:r>
              <a:rPr lang="pt-PT" sz="3600" dirty="0">
                <a:cs typeface="Times New Roman" panose="02020603050405020304" pitchFamily="18" charset="0"/>
              </a:rPr>
              <a:t>No corpo do poster deve ser inserida a apresentação do trabalho de forma sintética contendo no mínimo a seguinte estrutura básica: </a:t>
            </a:r>
            <a:r>
              <a:rPr lang="pt-BR" sz="3600" dirty="0">
                <a:cs typeface="Times New Roman" panose="02020603050405020304" pitchFamily="18" charset="0"/>
              </a:rPr>
              <a:t>Introdução, Metodologia, Resultados, Considerações Finais, Créditos e/ou Agradecimentos, Referências.</a:t>
            </a:r>
          </a:p>
          <a:p>
            <a:pPr algn="just"/>
            <a:r>
              <a:rPr lang="pt-PT" sz="3600" dirty="0">
                <a:cs typeface="Times New Roman" panose="02020603050405020304" pitchFamily="18" charset="0"/>
              </a:rPr>
              <a:t>A ideia central do trabalho deve ser organizada de forma a ser facilmente apreendida, usando o mínimo de texto e </a:t>
            </a:r>
            <a:r>
              <a:rPr lang="pt-BR" sz="3600" dirty="0">
                <a:cs typeface="Times New Roman" panose="02020603050405020304" pitchFamily="18" charset="0"/>
              </a:rPr>
              <a:t>o máximo de figuras, fotos, tabelas, gráficos, diagramas e esquemas, tornando-se atrativo ao público. </a:t>
            </a:r>
          </a:p>
          <a:p>
            <a:pPr algn="just"/>
            <a:endParaRPr lang="pt-BR" sz="3600" dirty="0">
              <a:cs typeface="Times New Roman" panose="02020603050405020304" pitchFamily="18" charset="0"/>
            </a:endParaRPr>
          </a:p>
          <a:p>
            <a:r>
              <a:rPr lang="pt-PT" sz="4000" b="1" dirty="0">
                <a:cs typeface="Times New Roman" panose="02020603050405020304" pitchFamily="18" charset="0"/>
              </a:rPr>
              <a:t>Imagens</a:t>
            </a:r>
            <a:endParaRPr lang="pt-BR" sz="4000" b="1" dirty="0">
              <a:cs typeface="Times New Roman" panose="02020603050405020304" pitchFamily="18" charset="0"/>
            </a:endParaRPr>
          </a:p>
          <a:p>
            <a:r>
              <a:rPr lang="pt-PT" sz="3600" dirty="0">
                <a:cs typeface="Times New Roman" panose="02020603050405020304" pitchFamily="18" charset="0"/>
              </a:rPr>
              <a:t>É permitido o uso de imagens e gráficos, cujos títulos deverão seguir os critérios ABNT. Os títulos das imagens deverão usar fonte tamanho 32.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2B38EDB5-83CB-4B56-A78E-408D2EAE17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1966" y="-3197227"/>
            <a:ext cx="767874" cy="63944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380192" tIns="190096" rIns="380192" bIns="190096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 sz="39058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E3870BD2-5860-471A-A17C-62BE4FDA0909}"/>
              </a:ext>
            </a:extLst>
          </p:cNvPr>
          <p:cNvSpPr txBox="1"/>
          <p:nvPr/>
        </p:nvSpPr>
        <p:spPr>
          <a:xfrm>
            <a:off x="17259167" y="37700615"/>
            <a:ext cx="1377226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000" b="1">
                <a:cs typeface="Times New Roman" panose="02020603050405020304" pitchFamily="18" charset="0"/>
              </a:rPr>
              <a:t>Referências</a:t>
            </a:r>
            <a:endParaRPr lang="pt-BR" sz="4000" b="1">
              <a:cs typeface="Times New Roman" panose="02020603050405020304" pitchFamily="18" charset="0"/>
            </a:endParaRPr>
          </a:p>
          <a:p>
            <a:r>
              <a:rPr lang="pt-PT" sz="3600">
                <a:cs typeface="Times New Roman" panose="02020603050405020304" pitchFamily="18" charset="0"/>
              </a:rPr>
              <a:t>As referências devem ser apresentadas de acordo com as normas ABNT. Nas referências deverão usar fonte tamanho 9.</a:t>
            </a:r>
            <a:endParaRPr lang="pt-BR" sz="3600">
              <a:cs typeface="Times New Roman" panose="02020603050405020304" pitchFamily="18" charset="0"/>
            </a:endParaRPr>
          </a:p>
        </p:txBody>
      </p:sp>
      <p:graphicFrame>
        <p:nvGraphicFramePr>
          <p:cNvPr id="10" name="Objeto 9">
            <a:extLst>
              <a:ext uri="{FF2B5EF4-FFF2-40B4-BE49-F238E27FC236}">
                <a16:creationId xmlns:a16="http://schemas.microsoft.com/office/drawing/2014/main" id="{7F1C855C-6D4C-4564-BBCB-42F8C0FFBF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4127413"/>
              </p:ext>
            </p:extLst>
          </p:nvPr>
        </p:nvGraphicFramePr>
        <p:xfrm>
          <a:off x="4006098" y="34425537"/>
          <a:ext cx="8056110" cy="4900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3" imgW="3242880" imgH="1852920" progId="Word.Picture.8">
                  <p:embed/>
                </p:oleObj>
              </mc:Choice>
              <mc:Fallback>
                <p:oleObj name="Picture" r:id="rId3" imgW="3242880" imgH="1852920" progId="Word.Picture.8">
                  <p:embed/>
                  <p:pic>
                    <p:nvPicPr>
                      <p:cNvPr id="10" name="Objeto 9">
                        <a:extLst>
                          <a:ext uri="{FF2B5EF4-FFF2-40B4-BE49-F238E27FC236}">
                            <a16:creationId xmlns:a16="http://schemas.microsoft.com/office/drawing/2014/main" id="{7F1C855C-6D4C-4564-BBCB-42F8C0FFBF0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6098" y="34425537"/>
                        <a:ext cx="8056110" cy="490061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aixaDeTexto 10">
            <a:extLst>
              <a:ext uri="{FF2B5EF4-FFF2-40B4-BE49-F238E27FC236}">
                <a16:creationId xmlns:a16="http://schemas.microsoft.com/office/drawing/2014/main" id="{22CBCA9C-B616-48D2-A4DB-DD3A270C7480}"/>
              </a:ext>
            </a:extLst>
          </p:cNvPr>
          <p:cNvSpPr txBox="1"/>
          <p:nvPr/>
        </p:nvSpPr>
        <p:spPr>
          <a:xfrm>
            <a:off x="3838124" y="39340035"/>
            <a:ext cx="82467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3200" b="1">
                <a:cs typeface="Times New Roman" panose="02020603050405020304" pitchFamily="18" charset="0"/>
              </a:rPr>
              <a:t>Fig. 1 - Exemplo de gráfico.</a:t>
            </a:r>
            <a:endParaRPr lang="pt-BR" sz="3200">
              <a:cs typeface="Times New Roman" panose="02020603050405020304" pitchFamily="18" charset="0"/>
            </a:endParaRP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624ED771-AEDA-4981-A663-4B0B5805BE53}"/>
              </a:ext>
            </a:extLst>
          </p:cNvPr>
          <p:cNvSpPr txBox="1"/>
          <p:nvPr/>
        </p:nvSpPr>
        <p:spPr>
          <a:xfrm>
            <a:off x="18401640" y="29323885"/>
            <a:ext cx="114084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3200" b="1">
                <a:cs typeface="Times New Roman" panose="02020603050405020304" pitchFamily="18" charset="0"/>
              </a:rPr>
              <a:t>Fig. 2 - Exemplo de Planta Baixa</a:t>
            </a:r>
            <a:endParaRPr lang="pt-BR" sz="3200">
              <a:cs typeface="Times New Roman" panose="02020603050405020304" pitchFamily="18" charset="0"/>
            </a:endParaRPr>
          </a:p>
        </p:txBody>
      </p:sp>
      <p:graphicFrame>
        <p:nvGraphicFramePr>
          <p:cNvPr id="13" name="Tabela 12">
            <a:extLst>
              <a:ext uri="{FF2B5EF4-FFF2-40B4-BE49-F238E27FC236}">
                <a16:creationId xmlns:a16="http://schemas.microsoft.com/office/drawing/2014/main" id="{8762DFD7-EB28-4CF5-9E7D-A0E294D7BC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6168424"/>
              </p:ext>
            </p:extLst>
          </p:nvPr>
        </p:nvGraphicFramePr>
        <p:xfrm>
          <a:off x="18779473" y="31943689"/>
          <a:ext cx="10379026" cy="502435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{F2DE63D5-997A-4646-A377-4702673A728D}</a:tableStyleId>
              </a:tblPr>
              <a:tblGrid>
                <a:gridCol w="25941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41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41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965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58262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3200">
                          <a:effectLst/>
                        </a:rPr>
                        <a:t>Brasil</a:t>
                      </a:r>
                      <a:endParaRPr lang="pt-B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816" marR="184816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82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3200">
                          <a:effectLst/>
                        </a:rPr>
                        <a:t>Média</a:t>
                      </a:r>
                      <a:endParaRPr lang="pt-B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816" marR="18481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3200">
                          <a:effectLst/>
                        </a:rPr>
                        <a:t>0,346</a:t>
                      </a:r>
                      <a:endParaRPr lang="pt-B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816" marR="18481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3200">
                          <a:effectLst/>
                        </a:rPr>
                        <a:t>Desvio</a:t>
                      </a:r>
                      <a:endParaRPr lang="pt-B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816" marR="18481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3200">
                          <a:effectLst/>
                        </a:rPr>
                        <a:t>0,252</a:t>
                      </a:r>
                      <a:endParaRPr lang="pt-B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816" marR="184816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82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3200">
                          <a:effectLst/>
                        </a:rPr>
                        <a:t>Grupos</a:t>
                      </a:r>
                      <a:endParaRPr lang="pt-B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816" marR="184816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3200">
                          <a:effectLst/>
                        </a:rPr>
                        <a:t>Intervalo</a:t>
                      </a:r>
                      <a:endParaRPr lang="pt-B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816" marR="184816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3200">
                          <a:effectLst/>
                        </a:rPr>
                        <a:t>Cidades</a:t>
                      </a:r>
                      <a:endParaRPr lang="pt-B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816" marR="184816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82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3200">
                          <a:effectLst/>
                        </a:rPr>
                        <a:t>1</a:t>
                      </a:r>
                      <a:endParaRPr lang="pt-B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816" marR="18481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3200">
                          <a:effectLst/>
                        </a:rPr>
                        <a:t>0,850</a:t>
                      </a:r>
                      <a:endParaRPr lang="pt-B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816" marR="18481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3200">
                          <a:effectLst/>
                        </a:rPr>
                        <a:t>1,000</a:t>
                      </a:r>
                      <a:endParaRPr lang="pt-B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816" marR="18481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3200">
                          <a:effectLst/>
                        </a:rPr>
                        <a:t>2</a:t>
                      </a:r>
                      <a:endParaRPr lang="pt-B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816" marR="184816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82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3200">
                          <a:effectLst/>
                        </a:rPr>
                        <a:t>2</a:t>
                      </a:r>
                      <a:endParaRPr lang="pt-B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816" marR="18481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3200">
                          <a:effectLst/>
                        </a:rPr>
                        <a:t>0,598</a:t>
                      </a:r>
                      <a:endParaRPr lang="pt-B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816" marR="18481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3200">
                          <a:effectLst/>
                        </a:rPr>
                        <a:t>0,850</a:t>
                      </a:r>
                      <a:endParaRPr lang="pt-B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816" marR="18481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3200">
                          <a:effectLst/>
                        </a:rPr>
                        <a:t>18</a:t>
                      </a:r>
                      <a:endParaRPr lang="pt-B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816" marR="184816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82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3200">
                          <a:effectLst/>
                        </a:rPr>
                        <a:t>3</a:t>
                      </a:r>
                      <a:endParaRPr lang="pt-B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816" marR="18481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3200">
                          <a:effectLst/>
                        </a:rPr>
                        <a:t>0,346</a:t>
                      </a:r>
                      <a:endParaRPr lang="pt-B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816" marR="18481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3200">
                          <a:effectLst/>
                        </a:rPr>
                        <a:t>0,598</a:t>
                      </a:r>
                      <a:endParaRPr lang="pt-B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816" marR="18481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3200">
                          <a:effectLst/>
                        </a:rPr>
                        <a:t>23</a:t>
                      </a:r>
                      <a:endParaRPr lang="pt-B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816" marR="184816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82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3200">
                          <a:effectLst/>
                        </a:rPr>
                        <a:t>4</a:t>
                      </a:r>
                      <a:endParaRPr lang="pt-B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816" marR="18481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3200">
                          <a:effectLst/>
                        </a:rPr>
                        <a:t>0,094</a:t>
                      </a:r>
                      <a:endParaRPr lang="pt-B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816" marR="18481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3200">
                          <a:effectLst/>
                        </a:rPr>
                        <a:t>0,364</a:t>
                      </a:r>
                      <a:endParaRPr lang="pt-B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816" marR="18481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3200">
                          <a:effectLst/>
                        </a:rPr>
                        <a:t>34</a:t>
                      </a:r>
                      <a:endParaRPr lang="pt-B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816" marR="184816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582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3200">
                          <a:effectLst/>
                        </a:rPr>
                        <a:t>5</a:t>
                      </a:r>
                      <a:endParaRPr lang="pt-B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816" marR="18481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3200">
                          <a:effectLst/>
                        </a:rPr>
                        <a:t>0,000</a:t>
                      </a:r>
                      <a:endParaRPr lang="pt-B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816" marR="18481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3200">
                          <a:effectLst/>
                        </a:rPr>
                        <a:t>0,094</a:t>
                      </a:r>
                      <a:endParaRPr lang="pt-B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816" marR="18481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3200">
                          <a:effectLst/>
                        </a:rPr>
                        <a:t>15</a:t>
                      </a:r>
                      <a:endParaRPr lang="pt-B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816" marR="184816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582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3200">
                          <a:effectLst/>
                        </a:rPr>
                        <a:t>6</a:t>
                      </a:r>
                      <a:endParaRPr lang="pt-B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816" marR="184816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3200">
                          <a:effectLst/>
                        </a:rPr>
                        <a:t>Páginas não disponíveis</a:t>
                      </a:r>
                      <a:endParaRPr lang="pt-B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816" marR="184816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3200">
                          <a:effectLst/>
                        </a:rPr>
                        <a:t>14</a:t>
                      </a:r>
                      <a:endParaRPr lang="pt-B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816" marR="184816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4" name="Rectangle 18">
            <a:extLst>
              <a:ext uri="{FF2B5EF4-FFF2-40B4-BE49-F238E27FC236}">
                <a16:creationId xmlns:a16="http://schemas.microsoft.com/office/drawing/2014/main" id="{9D184313-E6B8-4B41-99EE-3AE2BDF9BF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23430" y="30764838"/>
            <a:ext cx="14071661" cy="13687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80192" tIns="190096" rIns="380192" bIns="190096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380189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BR" sz="32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Tabela 1 - </a:t>
            </a:r>
            <a:r>
              <a:rPr lang="pt-BR" altLang="pt-BR" sz="32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Exemplo de tabela</a:t>
            </a:r>
            <a:endParaRPr lang="pt-BR" altLang="pt-BR" sz="3200" dirty="0">
              <a:cs typeface="Times New Roman" panose="02020603050405020304" pitchFamily="18" charset="0"/>
            </a:endParaRPr>
          </a:p>
          <a:p>
            <a:pPr algn="ctr" defTabSz="3801892"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altLang="pt-BR" sz="3200" dirty="0">
              <a:cs typeface="Times New Roman" panose="02020603050405020304" pitchFamily="18" charset="0"/>
            </a:endParaRPr>
          </a:p>
        </p:txBody>
      </p:sp>
      <p:pic>
        <p:nvPicPr>
          <p:cNvPr id="18" name="Imagem 17">
            <a:extLst>
              <a:ext uri="{FF2B5EF4-FFF2-40B4-BE49-F238E27FC236}">
                <a16:creationId xmlns:a16="http://schemas.microsoft.com/office/drawing/2014/main" id="{B2284EF4-8F41-4C7B-8C73-9449C4DD2A1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108471" y="9538998"/>
            <a:ext cx="13786620" cy="19602851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46" name="CaixaDeTexto 45">
            <a:extLst>
              <a:ext uri="{FF2B5EF4-FFF2-40B4-BE49-F238E27FC236}">
                <a16:creationId xmlns:a16="http://schemas.microsoft.com/office/drawing/2014/main" id="{A87DD5A3-682A-4D38-B1AB-180A1E42EBF3}"/>
              </a:ext>
            </a:extLst>
          </p:cNvPr>
          <p:cNvSpPr txBox="1"/>
          <p:nvPr/>
        </p:nvSpPr>
        <p:spPr>
          <a:xfrm>
            <a:off x="4527490" y="7677354"/>
            <a:ext cx="232122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t-PT" sz="2800">
                <a:cs typeface="Times New Roman" panose="02020603050405020304" pitchFamily="18" charset="0"/>
              </a:rPr>
              <a:t>BARROS, E.; BARROS, E. J.; ABREU, J. F. ; MARTINS, L. O.;  GUIMARÃES, R.; LESSA, R.</a:t>
            </a:r>
            <a:endParaRPr lang="pt-BR" sz="2800">
              <a:cs typeface="Times New Roman" panose="02020603050405020304" pitchFamily="18" charset="0"/>
            </a:endParaRPr>
          </a:p>
        </p:txBody>
      </p:sp>
      <p:sp>
        <p:nvSpPr>
          <p:cNvPr id="49" name="CaixaDeTexto 48">
            <a:extLst>
              <a:ext uri="{FF2B5EF4-FFF2-40B4-BE49-F238E27FC236}">
                <a16:creationId xmlns:a16="http://schemas.microsoft.com/office/drawing/2014/main" id="{A314DA7E-D545-478C-B1DB-69882D87F083}"/>
              </a:ext>
            </a:extLst>
          </p:cNvPr>
          <p:cNvSpPr txBox="1"/>
          <p:nvPr/>
        </p:nvSpPr>
        <p:spPr>
          <a:xfrm>
            <a:off x="4205482" y="8285313"/>
            <a:ext cx="232122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t-PT" sz="2400" dirty="0">
                <a:cs typeface="Times New Roman" panose="02020603050405020304" pitchFamily="18" charset="0"/>
              </a:rPr>
              <a:t>erica.barros@ebserh.gov.br (EBSERH); edite.barros@ebserh.gov.br (EBSERH); joyce.abreu@ebserh.gov.br (UFAL); livia.tropicus@gmail.com (TROPICUS); maria.anjos@ebserh.gov.br (EBSERH); rejane.silva@ebserh.gov.br (EBSERH). </a:t>
            </a:r>
            <a:endParaRPr lang="pt-BR" sz="2400" dirty="0">
              <a:cs typeface="Times New Roman" panose="02020603050405020304" pitchFamily="18" charset="0"/>
            </a:endParaRPr>
          </a:p>
        </p:txBody>
      </p:sp>
      <p:pic>
        <p:nvPicPr>
          <p:cNvPr id="16" name="Imagem 15" descr="Interface gráfica do usuário, Texto&#10;&#10;Descrição gerada automaticamente">
            <a:extLst>
              <a:ext uri="{FF2B5EF4-FFF2-40B4-BE49-F238E27FC236}">
                <a16:creationId xmlns:a16="http://schemas.microsoft.com/office/drawing/2014/main" id="{418CB129-4150-8F41-02C4-00C238AA6E0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8668" y="287445"/>
            <a:ext cx="30455456" cy="4932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3174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</TotalTime>
  <Words>611</Words>
  <Application>Microsoft Office PowerPoint</Application>
  <PresentationFormat>Personalizar</PresentationFormat>
  <Paragraphs>54</Paragraphs>
  <Slides>1</Slides>
  <Notes>0</Notes>
  <HiddenSlides>0</HiddenSlides>
  <MMClips>0</MMClips>
  <ScaleCrop>false</ScaleCrop>
  <HeadingPairs>
    <vt:vector size="8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Tema do Office</vt:lpstr>
      <vt:lpstr>Picture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Lívia De Oliveira Martins</dc:creator>
  <cp:lastModifiedBy>Rejane Lessa Semiao E Silva</cp:lastModifiedBy>
  <cp:revision>3</cp:revision>
  <dcterms:created xsi:type="dcterms:W3CDTF">2022-03-28T19:00:13Z</dcterms:created>
  <dcterms:modified xsi:type="dcterms:W3CDTF">2023-08-25T16:27:36Z</dcterms:modified>
</cp:coreProperties>
</file>